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24"/>
  </p:notesMasterIdLst>
  <p:handoutMasterIdLst>
    <p:handoutMasterId r:id="rId25"/>
  </p:handoutMasterIdLst>
  <p:sldIdLst>
    <p:sldId id="268" r:id="rId2"/>
    <p:sldId id="258" r:id="rId3"/>
    <p:sldId id="281" r:id="rId4"/>
    <p:sldId id="282" r:id="rId5"/>
    <p:sldId id="278" r:id="rId6"/>
    <p:sldId id="272" r:id="rId7"/>
    <p:sldId id="273" r:id="rId8"/>
    <p:sldId id="277" r:id="rId9"/>
    <p:sldId id="274" r:id="rId10"/>
    <p:sldId id="275" r:id="rId11"/>
    <p:sldId id="270" r:id="rId12"/>
    <p:sldId id="279" r:id="rId13"/>
    <p:sldId id="280" r:id="rId14"/>
    <p:sldId id="287" r:id="rId15"/>
    <p:sldId id="286" r:id="rId16"/>
    <p:sldId id="283" r:id="rId17"/>
    <p:sldId id="284" r:id="rId18"/>
    <p:sldId id="271" r:id="rId19"/>
    <p:sldId id="285" r:id="rId20"/>
    <p:sldId id="288" r:id="rId21"/>
    <p:sldId id="289"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0" d="100"/>
          <a:sy n="70" d="100"/>
        </p:scale>
        <p:origin x="930" y="432"/>
      </p:cViewPr>
      <p:guideLst>
        <p:guide orient="horz" pos="2160"/>
        <p:guide pos="3840"/>
      </p:guideLst>
    </p:cSldViewPr>
  </p:slideViewPr>
  <p:notesTextViewPr>
    <p:cViewPr>
      <p:scale>
        <a:sx n="1" d="1"/>
        <a:sy n="1" d="1"/>
      </p:scale>
      <p:origin x="0" y="0"/>
    </p:cViewPr>
  </p:notesTextViewPr>
  <p:notesViewPr>
    <p:cSldViewPr snapToGrid="0"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F93605-0C0C-4258-9724-5F2F9BB3BC90}" type="datetimeFigureOut">
              <a:rPr lang="en-US" smtClean="0"/>
              <a:t>9/5/2023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63FFE7F-C917-439A-8026-3D301EB5CC28}" type="slidenum">
              <a:rPr lang="en-US" smtClean="0"/>
              <a:t>‹#›</a:t>
            </a:fld>
            <a:endParaRPr lang="en-US"/>
          </a:p>
        </p:txBody>
      </p:sp>
    </p:spTree>
    <p:extLst>
      <p:ext uri="{BB962C8B-B14F-4D97-AF65-F5344CB8AC3E}">
        <p14:creationId xmlns:p14="http://schemas.microsoft.com/office/powerpoint/2010/main" val="752799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F31B3D-E4E3-4A80-AB70-C5564C267266}" type="datetimeFigureOut">
              <a:rPr lang="en-US" smtClean="0"/>
              <a:t>9/5/2023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C0B30D-C07A-425B-A90C-BA7BEB191079}" type="slidenum">
              <a:rPr lang="en-US" smtClean="0"/>
              <a:t>‹#›</a:t>
            </a:fld>
            <a:endParaRPr lang="en-US"/>
          </a:p>
        </p:txBody>
      </p:sp>
    </p:spTree>
    <p:extLst>
      <p:ext uri="{BB962C8B-B14F-4D97-AF65-F5344CB8AC3E}">
        <p14:creationId xmlns:p14="http://schemas.microsoft.com/office/powerpoint/2010/main" val="372319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3D51BE-4010-49F1-A978-F932519718EF}" type="datetimeFigureOut">
              <a:rPr lang="id-ID" smtClean="0"/>
              <a:t>05/09/2023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DB141AC-00CE-4E7E-BD6E-5C52E8812229}"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6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6342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537425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6261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3D51BE-4010-49F1-A978-F932519718EF}" type="datetimeFigureOut">
              <a:rPr lang="id-ID" smtClean="0"/>
              <a:t>05/09/2023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DB141AC-00CE-4E7E-BD6E-5C52E8812229}"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80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9/5/2023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55091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9/5/2023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33161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9/5/2023</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48386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7CC0096-1860-4642-9CD2-0079EA5E7CD1}" type="datetimeFigureOut">
              <a:rPr lang="en-US" smtClean="0"/>
              <a:t>9/5/2023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02857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7CC0096-1860-4642-9CD2-0079EA5E7CD1}" type="datetimeFigureOut">
              <a:rPr lang="en-US" smtClean="0"/>
              <a:t>9/5/2023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1375A4-56A4-47D6-9801-1991572033F7}" type="slidenum">
              <a:rPr lang="en-US" smtClean="0"/>
              <a:t>‹#›</a:t>
            </a:fld>
            <a:endParaRPr lang="en-US"/>
          </a:p>
        </p:txBody>
      </p:sp>
    </p:spTree>
    <p:extLst>
      <p:ext uri="{BB962C8B-B14F-4D97-AF65-F5344CB8AC3E}">
        <p14:creationId xmlns:p14="http://schemas.microsoft.com/office/powerpoint/2010/main" val="883853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3D51BE-4010-49F1-A978-F932519718EF}" type="datetimeFigureOut">
              <a:rPr lang="id-ID" smtClean="0"/>
              <a:t>05/09/2023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DB141AC-00CE-4E7E-BD6E-5C52E8812229}" type="slidenum">
              <a:rPr lang="id-ID" smtClean="0"/>
              <a:t>‹#›</a:t>
            </a:fld>
            <a:endParaRPr lang="id-ID"/>
          </a:p>
        </p:txBody>
      </p:sp>
    </p:spTree>
    <p:extLst>
      <p:ext uri="{BB962C8B-B14F-4D97-AF65-F5344CB8AC3E}">
        <p14:creationId xmlns:p14="http://schemas.microsoft.com/office/powerpoint/2010/main" val="335303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7CC0096-1860-4642-9CD2-0079EA5E7CD1}" type="datetimeFigureOut">
              <a:rPr lang="en-US" smtClean="0"/>
              <a:pPr/>
              <a:t>9/5/2023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1375A4-56A4-47D6-9801-1991572033F7}"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443288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www.cuemath.com/euclidean-distance-formul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AE67F3B-7DB1-442C-BC1E-92460BEC45C7}"/>
              </a:ext>
            </a:extLst>
          </p:cNvPr>
          <p:cNvSpPr>
            <a:spLocks noGrp="1"/>
          </p:cNvSpPr>
          <p:nvPr>
            <p:ph type="ctrTitle"/>
          </p:nvPr>
        </p:nvSpPr>
        <p:spPr>
          <a:xfrm>
            <a:off x="3670852" y="295835"/>
            <a:ext cx="8202901" cy="2089556"/>
          </a:xfrm>
        </p:spPr>
        <p:txBody>
          <a:bodyPr>
            <a:normAutofit/>
          </a:bodyPr>
          <a:lstStyle/>
          <a:p>
            <a:r>
              <a:rPr lang="id-ID" sz="6000" dirty="0"/>
              <a:t>Euclidean </a:t>
            </a:r>
            <a:r>
              <a:rPr lang="en-US" sz="6000" dirty="0"/>
              <a:t>and</a:t>
            </a:r>
            <a:r>
              <a:rPr lang="id-ID" sz="6000" dirty="0"/>
              <a:t> Cityblock</a:t>
            </a:r>
            <a:endParaRPr lang="en-ID" sz="3600" dirty="0">
              <a:solidFill>
                <a:schemeClr val="tx2"/>
              </a:solidFill>
              <a:latin typeface="Arial Black" panose="020B0A04020102020204" pitchFamily="34" charset="0"/>
            </a:endParaRPr>
          </a:p>
        </p:txBody>
      </p:sp>
      <p:sp>
        <p:nvSpPr>
          <p:cNvPr id="7" name="Subtitle 2">
            <a:extLst>
              <a:ext uri="{FF2B5EF4-FFF2-40B4-BE49-F238E27FC236}">
                <a16:creationId xmlns:a16="http://schemas.microsoft.com/office/drawing/2014/main" id="{5ECA8C90-C113-4C65-9A2E-B066B8399BED}"/>
              </a:ext>
            </a:extLst>
          </p:cNvPr>
          <p:cNvSpPr>
            <a:spLocks noGrp="1"/>
          </p:cNvSpPr>
          <p:nvPr>
            <p:ph type="subTitle" idx="1"/>
          </p:nvPr>
        </p:nvSpPr>
        <p:spPr>
          <a:xfrm>
            <a:off x="5959579" y="4602444"/>
            <a:ext cx="5132296" cy="1667393"/>
          </a:xfrm>
        </p:spPr>
        <p:txBody>
          <a:bodyPr>
            <a:normAutofit/>
          </a:bodyPr>
          <a:lstStyle/>
          <a:p>
            <a:pPr algn="r"/>
            <a:r>
              <a:rPr lang="en-US" sz="2000" cap="none" dirty="0" err="1">
                <a:solidFill>
                  <a:schemeClr val="tx2"/>
                </a:solidFill>
                <a:latin typeface="Arial Rounded MT Bold" panose="020F0704030504030204" pitchFamily="34" charset="0"/>
              </a:rPr>
              <a:t>Politeknik</a:t>
            </a:r>
            <a:r>
              <a:rPr lang="en-US" sz="2000" cap="none" dirty="0">
                <a:solidFill>
                  <a:schemeClr val="tx2"/>
                </a:solidFill>
                <a:latin typeface="Arial Rounded MT Bold" panose="020F0704030504030204" pitchFamily="34" charset="0"/>
              </a:rPr>
              <a:t> Negeri Malang</a:t>
            </a:r>
          </a:p>
          <a:p>
            <a:pPr algn="r"/>
            <a:r>
              <a:rPr lang="en-ID" sz="2000" cap="none" dirty="0">
                <a:solidFill>
                  <a:schemeClr val="tx2"/>
                </a:solidFill>
                <a:latin typeface="Arial Rounded MT Bold" panose="020F0704030504030204" pitchFamily="34" charset="0"/>
              </a:rPr>
              <a:t>202</a:t>
            </a:r>
            <a:r>
              <a:rPr lang="en-US" sz="2000" cap="none" dirty="0">
                <a:latin typeface="Arial Rounded MT Bold" panose="020F0704030504030204" pitchFamily="34" charset="0"/>
              </a:rPr>
              <a:t>3</a:t>
            </a:r>
            <a:endParaRPr lang="en-ID" sz="2000" cap="none" dirty="0">
              <a:solidFill>
                <a:schemeClr val="tx2"/>
              </a:solidFill>
              <a:latin typeface="Arial Rounded MT Bold" panose="020F0704030504030204" pitchFamily="34" charset="0"/>
            </a:endParaRPr>
          </a:p>
          <a:p>
            <a:pPr algn="r"/>
            <a:r>
              <a:rPr lang="id-ID" sz="2000" cap="none" dirty="0">
                <a:solidFill>
                  <a:schemeClr val="tx2"/>
                </a:solidFill>
                <a:latin typeface="Arial Rounded MT Bold" panose="020F0704030504030204" pitchFamily="34" charset="0"/>
              </a:rPr>
              <a:t>Endah Septa Sintiya,S.Pd.,M.Kom</a:t>
            </a:r>
            <a:endParaRPr lang="en-ID" sz="2000" cap="none" dirty="0">
              <a:solidFill>
                <a:schemeClr val="tx2"/>
              </a:solidFill>
              <a:latin typeface="Arial Rounded MT Bold" panose="020F0704030504030204" pitchFamily="34" charset="0"/>
            </a:endParaRPr>
          </a:p>
        </p:txBody>
      </p:sp>
      <p:pic>
        <p:nvPicPr>
          <p:cNvPr id="8" name="Picture 7">
            <a:extLst>
              <a:ext uri="{FF2B5EF4-FFF2-40B4-BE49-F238E27FC236}">
                <a16:creationId xmlns:a16="http://schemas.microsoft.com/office/drawing/2014/main" id="{82352DF2-9AD6-470D-89E5-2D850E7DE1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9984" y="159333"/>
            <a:ext cx="1288256" cy="129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011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7043-27E1-D7C5-6B0E-14C3A7D3AC0C}"/>
              </a:ext>
            </a:extLst>
          </p:cNvPr>
          <p:cNvSpPr>
            <a:spLocks noGrp="1"/>
          </p:cNvSpPr>
          <p:nvPr>
            <p:ph type="title"/>
          </p:nvPr>
        </p:nvSpPr>
        <p:spPr/>
        <p:txBody>
          <a:bodyPr/>
          <a:lstStyle/>
          <a:p>
            <a:r>
              <a:rPr lang="en-US" sz="4800" b="1" i="0" dirty="0">
                <a:effectLst/>
                <a:latin typeface="Untitled Sans"/>
              </a:rPr>
              <a:t>Examples Using Euclidean Distance Formula</a:t>
            </a:r>
            <a:endParaRPr lang="id-ID" dirty="0"/>
          </a:p>
        </p:txBody>
      </p:sp>
      <p:pic>
        <p:nvPicPr>
          <p:cNvPr id="7" name="Content Placeholder 6">
            <a:extLst>
              <a:ext uri="{FF2B5EF4-FFF2-40B4-BE49-F238E27FC236}">
                <a16:creationId xmlns:a16="http://schemas.microsoft.com/office/drawing/2014/main" id="{8C802A6A-89E9-EDB2-75E6-DF7968F8660D}"/>
              </a:ext>
            </a:extLst>
          </p:cNvPr>
          <p:cNvPicPr>
            <a:picLocks noGrp="1" noChangeAspect="1"/>
          </p:cNvPicPr>
          <p:nvPr>
            <p:ph idx="1"/>
          </p:nvPr>
        </p:nvPicPr>
        <p:blipFill>
          <a:blip r:embed="rId2"/>
          <a:stretch>
            <a:fillRect/>
          </a:stretch>
        </p:blipFill>
        <p:spPr>
          <a:xfrm>
            <a:off x="1615661" y="2230011"/>
            <a:ext cx="8597063" cy="3031102"/>
          </a:xfrm>
        </p:spPr>
      </p:pic>
    </p:spTree>
    <p:extLst>
      <p:ext uri="{BB962C8B-B14F-4D97-AF65-F5344CB8AC3E}">
        <p14:creationId xmlns:p14="http://schemas.microsoft.com/office/powerpoint/2010/main" val="170732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a:t>
            </a:r>
            <a:r>
              <a:rPr lang="en-US" dirty="0"/>
              <a:t>ask</a:t>
            </a:r>
            <a:r>
              <a:rPr lang="id-ID" dirty="0"/>
              <a:t> 1:</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Euclidean Formula:</a:t>
                </a:r>
              </a:p>
              <a:p>
                <a:endParaRPr lang="en-US" dirty="0"/>
              </a:p>
              <a:p>
                <a:r>
                  <a:rPr lang="en-US" dirty="0"/>
                  <a:t>With values X and Y as follows</a:t>
                </a:r>
              </a:p>
              <a:p>
                <a:endParaRPr lang="en-US" dirty="0"/>
              </a:p>
              <a:p>
                <a:r>
                  <a:rPr lang="en-US" dirty="0" err="1"/>
                  <a:t>Hitung</a:t>
                </a:r>
                <a:r>
                  <a:rPr lang="en-US" dirty="0"/>
                  <a:t> </a:t>
                </a:r>
                <a:r>
                  <a:rPr lang="en-US" dirty="0" err="1"/>
                  <a:t>nilai</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𝐸𝑢𝑒</m:t>
                        </m:r>
                      </m:sub>
                    </m:sSub>
                  </m:oMath>
                </a14:m>
                <a:endParaRPr lang="en-US" dirty="0"/>
              </a:p>
              <a:p>
                <a:pPr marL="0" indent="0">
                  <a:buNone/>
                </a:pPr>
                <a:endParaRPr lang="en-US" dirty="0"/>
              </a:p>
              <a:p>
                <a:pPr marL="0" indent="0">
                  <a:buNone/>
                </a:pPr>
                <a:r>
                  <a:rPr lang="en-US" dirty="0"/>
                  <a:t>Find the Euclidean distance from the center at (2, 4)</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15" t="-1667"/>
                </a:stretch>
              </a:blipFill>
            </p:spPr>
            <p:txBody>
              <a:bodyPr/>
              <a:lstStyle/>
              <a:p>
                <a:r>
                  <a:rPr lang="en-ID">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2607841797"/>
              </p:ext>
            </p:extLst>
          </p:nvPr>
        </p:nvGraphicFramePr>
        <p:xfrm>
          <a:off x="1154275" y="3229042"/>
          <a:ext cx="6272120" cy="756002"/>
        </p:xfrm>
        <a:graphic>
          <a:graphicData uri="http://schemas.openxmlformats.org/drawingml/2006/table">
            <a:tbl>
              <a:tblPr firstRow="1" firstCol="1" bandRow="1">
                <a:tableStyleId>{5C22544A-7EE6-4342-B048-85BDC9FD1C3A}</a:tableStyleId>
              </a:tblPr>
              <a:tblGrid>
                <a:gridCol w="1045130">
                  <a:extLst>
                    <a:ext uri="{9D8B030D-6E8A-4147-A177-3AD203B41FA5}">
                      <a16:colId xmlns:a16="http://schemas.microsoft.com/office/drawing/2014/main" val="20000"/>
                    </a:ext>
                  </a:extLst>
                </a:gridCol>
                <a:gridCol w="1045130">
                  <a:extLst>
                    <a:ext uri="{9D8B030D-6E8A-4147-A177-3AD203B41FA5}">
                      <a16:colId xmlns:a16="http://schemas.microsoft.com/office/drawing/2014/main" val="20001"/>
                    </a:ext>
                  </a:extLst>
                </a:gridCol>
                <a:gridCol w="1045130">
                  <a:extLst>
                    <a:ext uri="{9D8B030D-6E8A-4147-A177-3AD203B41FA5}">
                      <a16:colId xmlns:a16="http://schemas.microsoft.com/office/drawing/2014/main" val="20002"/>
                    </a:ext>
                  </a:extLst>
                </a:gridCol>
                <a:gridCol w="1045130">
                  <a:extLst>
                    <a:ext uri="{9D8B030D-6E8A-4147-A177-3AD203B41FA5}">
                      <a16:colId xmlns:a16="http://schemas.microsoft.com/office/drawing/2014/main" val="20003"/>
                    </a:ext>
                  </a:extLst>
                </a:gridCol>
                <a:gridCol w="1045800">
                  <a:extLst>
                    <a:ext uri="{9D8B030D-6E8A-4147-A177-3AD203B41FA5}">
                      <a16:colId xmlns:a16="http://schemas.microsoft.com/office/drawing/2014/main" val="20004"/>
                    </a:ext>
                  </a:extLst>
                </a:gridCol>
                <a:gridCol w="1045800">
                  <a:extLst>
                    <a:ext uri="{9D8B030D-6E8A-4147-A177-3AD203B41FA5}">
                      <a16:colId xmlns:a16="http://schemas.microsoft.com/office/drawing/2014/main" val="20005"/>
                    </a:ext>
                  </a:extLst>
                </a:gridCol>
              </a:tblGrid>
              <a:tr h="378001">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X</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2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78001">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rgbClr val="00B050"/>
                    </a:solidFill>
                  </a:tcPr>
                </a:tc>
                <a:tc>
                  <a:txBody>
                    <a:bodyPr/>
                    <a:lstStyle/>
                    <a:p>
                      <a:pPr marL="0" marR="0">
                        <a:lnSpc>
                          <a:spcPct val="107000"/>
                        </a:lnSpc>
                        <a:spcBef>
                          <a:spcPts val="0"/>
                        </a:spcBef>
                        <a:spcAft>
                          <a:spcPts val="0"/>
                        </a:spcAft>
                      </a:pPr>
                      <a:r>
                        <a:rPr lang="en-US" sz="12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pic>
        <p:nvPicPr>
          <p:cNvPr id="5" name="Picture 4">
            <a:extLst>
              <a:ext uri="{FF2B5EF4-FFF2-40B4-BE49-F238E27FC236}">
                <a16:creationId xmlns:a16="http://schemas.microsoft.com/office/drawing/2014/main" id="{CC42C263-EAFF-D728-0A86-B4EDDB265BE6}"/>
              </a:ext>
            </a:extLst>
          </p:cNvPr>
          <p:cNvPicPr>
            <a:picLocks noChangeAspect="1"/>
          </p:cNvPicPr>
          <p:nvPr/>
        </p:nvPicPr>
        <p:blipFill>
          <a:blip r:embed="rId3"/>
          <a:stretch>
            <a:fillRect/>
          </a:stretch>
        </p:blipFill>
        <p:spPr>
          <a:xfrm>
            <a:off x="1197818" y="2183945"/>
            <a:ext cx="2085990" cy="552454"/>
          </a:xfrm>
          <a:prstGeom prst="rect">
            <a:avLst/>
          </a:prstGeom>
        </p:spPr>
      </p:pic>
      <p:sp>
        <p:nvSpPr>
          <p:cNvPr id="7" name="Arrow: Curved Up 6">
            <a:extLst>
              <a:ext uri="{FF2B5EF4-FFF2-40B4-BE49-F238E27FC236}">
                <a16:creationId xmlns:a16="http://schemas.microsoft.com/office/drawing/2014/main" id="{DBA96828-1BB2-C34C-24B6-C6F53C78643E}"/>
              </a:ext>
            </a:extLst>
          </p:cNvPr>
          <p:cNvSpPr/>
          <p:nvPr/>
        </p:nvSpPr>
        <p:spPr>
          <a:xfrm>
            <a:off x="2710543" y="4038600"/>
            <a:ext cx="947057" cy="261257"/>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
        <p:nvSpPr>
          <p:cNvPr id="8" name="Arrow: Curved Up 7">
            <a:extLst>
              <a:ext uri="{FF2B5EF4-FFF2-40B4-BE49-F238E27FC236}">
                <a16:creationId xmlns:a16="http://schemas.microsoft.com/office/drawing/2014/main" id="{7581A519-5811-071C-10CA-6B0A711A6471}"/>
              </a:ext>
            </a:extLst>
          </p:cNvPr>
          <p:cNvSpPr/>
          <p:nvPr/>
        </p:nvSpPr>
        <p:spPr>
          <a:xfrm>
            <a:off x="2862942" y="4066689"/>
            <a:ext cx="1654629" cy="396456"/>
          </a:xfrm>
          <a:prstGeom prst="curvedUpArrow">
            <a:avLst>
              <a:gd name="adj1" fmla="val 25000"/>
              <a:gd name="adj2" fmla="val 50000"/>
              <a:gd name="adj3"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solidFill>
                <a:schemeClr val="tx1"/>
              </a:solidFill>
            </a:endParaRPr>
          </a:p>
        </p:txBody>
      </p:sp>
    </p:spTree>
    <p:extLst>
      <p:ext uri="{BB962C8B-B14F-4D97-AF65-F5344CB8AC3E}">
        <p14:creationId xmlns:p14="http://schemas.microsoft.com/office/powerpoint/2010/main" val="3343329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BC83-6EA2-544B-3E25-3A870FD8D673}"/>
              </a:ext>
            </a:extLst>
          </p:cNvPr>
          <p:cNvSpPr>
            <a:spLocks noGrp="1"/>
          </p:cNvSpPr>
          <p:nvPr>
            <p:ph type="title"/>
          </p:nvPr>
        </p:nvSpPr>
        <p:spPr/>
        <p:txBody>
          <a:bodyPr/>
          <a:lstStyle/>
          <a:p>
            <a:r>
              <a:rPr lang="id-ID" dirty="0"/>
              <a:t>T</a:t>
            </a:r>
            <a:r>
              <a:rPr lang="en-US" dirty="0"/>
              <a:t>ask</a:t>
            </a:r>
            <a:r>
              <a:rPr lang="id-ID" dirty="0"/>
              <a:t> 2 </a:t>
            </a:r>
          </a:p>
        </p:txBody>
      </p:sp>
      <p:sp>
        <p:nvSpPr>
          <p:cNvPr id="9" name="TextBox 8">
            <a:extLst>
              <a:ext uri="{FF2B5EF4-FFF2-40B4-BE49-F238E27FC236}">
                <a16:creationId xmlns:a16="http://schemas.microsoft.com/office/drawing/2014/main" id="{0EB6F769-EBC3-D52B-5600-8D863F97A8A9}"/>
              </a:ext>
            </a:extLst>
          </p:cNvPr>
          <p:cNvSpPr txBox="1"/>
          <p:nvPr/>
        </p:nvSpPr>
        <p:spPr>
          <a:xfrm>
            <a:off x="1237353" y="1828360"/>
            <a:ext cx="9205359" cy="369332"/>
          </a:xfrm>
          <a:prstGeom prst="rect">
            <a:avLst/>
          </a:prstGeom>
          <a:noFill/>
        </p:spPr>
        <p:txBody>
          <a:bodyPr wrap="square">
            <a:spAutoFit/>
          </a:bodyPr>
          <a:lstStyle/>
          <a:p>
            <a:r>
              <a:rPr lang="en-US" dirty="0"/>
              <a:t>Please calculate manually to obtain the final value from the following code:</a:t>
            </a:r>
            <a:endParaRPr lang="id-ID" dirty="0"/>
          </a:p>
        </p:txBody>
      </p:sp>
      <p:pic>
        <p:nvPicPr>
          <p:cNvPr id="13" name="Content Placeholder 12">
            <a:extLst>
              <a:ext uri="{FF2B5EF4-FFF2-40B4-BE49-F238E27FC236}">
                <a16:creationId xmlns:a16="http://schemas.microsoft.com/office/drawing/2014/main" id="{21F1F438-6333-A53A-AD86-66D0553CDA35}"/>
              </a:ext>
            </a:extLst>
          </p:cNvPr>
          <p:cNvPicPr>
            <a:picLocks noGrp="1" noChangeAspect="1"/>
          </p:cNvPicPr>
          <p:nvPr>
            <p:ph idx="1"/>
          </p:nvPr>
        </p:nvPicPr>
        <p:blipFill>
          <a:blip r:embed="rId2"/>
          <a:stretch>
            <a:fillRect/>
          </a:stretch>
        </p:blipFill>
        <p:spPr>
          <a:xfrm>
            <a:off x="1409631" y="2419143"/>
            <a:ext cx="5162894" cy="2019714"/>
          </a:xfrm>
        </p:spPr>
      </p:pic>
    </p:spTree>
    <p:extLst>
      <p:ext uri="{BB962C8B-B14F-4D97-AF65-F5344CB8AC3E}">
        <p14:creationId xmlns:p14="http://schemas.microsoft.com/office/powerpoint/2010/main" val="300116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7D5EEF-9F29-87B3-A579-8538121D620B}"/>
              </a:ext>
            </a:extLst>
          </p:cNvPr>
          <p:cNvSpPr>
            <a:spLocks noGrp="1"/>
          </p:cNvSpPr>
          <p:nvPr>
            <p:ph type="title"/>
          </p:nvPr>
        </p:nvSpPr>
        <p:spPr>
          <a:xfrm>
            <a:off x="659959" y="260098"/>
            <a:ext cx="10058400" cy="1450757"/>
          </a:xfrm>
        </p:spPr>
        <p:txBody>
          <a:bodyPr>
            <a:normAutofit/>
          </a:bodyPr>
          <a:lstStyle/>
          <a:p>
            <a:pPr algn="ctr"/>
            <a:r>
              <a:rPr lang="id-ID" b="1" dirty="0">
                <a:solidFill>
                  <a:srgbClr val="000000"/>
                </a:solidFill>
                <a:effectLst/>
                <a:latin typeface="Yanone Kaffeesatz"/>
              </a:rPr>
              <a:t>Manhattan Distance </a:t>
            </a:r>
            <a:br>
              <a:rPr lang="id-ID" b="1" dirty="0">
                <a:solidFill>
                  <a:srgbClr val="000000"/>
                </a:solidFill>
                <a:effectLst/>
                <a:latin typeface="Yanone Kaffeesatz"/>
              </a:rPr>
            </a:br>
            <a:r>
              <a:rPr lang="id-ID" b="1" dirty="0">
                <a:solidFill>
                  <a:srgbClr val="000000"/>
                </a:solidFill>
                <a:effectLst/>
                <a:latin typeface="Yanone Kaffeesatz"/>
              </a:rPr>
              <a:t>(city block distance)</a:t>
            </a:r>
            <a:endParaRPr lang="id-ID" dirty="0"/>
          </a:p>
        </p:txBody>
      </p:sp>
      <p:pic>
        <p:nvPicPr>
          <p:cNvPr id="6" name="Picture 5">
            <a:extLst>
              <a:ext uri="{FF2B5EF4-FFF2-40B4-BE49-F238E27FC236}">
                <a16:creationId xmlns:a16="http://schemas.microsoft.com/office/drawing/2014/main" id="{9E86F2F3-5AB6-7DD2-0996-B6E34EF4B494}"/>
              </a:ext>
            </a:extLst>
          </p:cNvPr>
          <p:cNvPicPr>
            <a:picLocks noChangeAspect="1"/>
          </p:cNvPicPr>
          <p:nvPr/>
        </p:nvPicPr>
        <p:blipFill rotWithShape="1">
          <a:blip r:embed="rId2">
            <a:extLst>
              <a:ext uri="{28A0092B-C50C-407E-A947-70E740481C1C}">
                <a14:useLocalDpi xmlns:a14="http://schemas.microsoft.com/office/drawing/2010/main" val="0"/>
              </a:ext>
            </a:extLst>
          </a:blip>
          <a:srcRect l="4824" t="3581" r="1877" b="9463"/>
          <a:stretch/>
        </p:blipFill>
        <p:spPr>
          <a:xfrm>
            <a:off x="3904860" y="1944755"/>
            <a:ext cx="5893027" cy="3515139"/>
          </a:xfrm>
          <a:prstGeom prst="rect">
            <a:avLst/>
          </a:prstGeom>
        </p:spPr>
      </p:pic>
    </p:spTree>
    <p:extLst>
      <p:ext uri="{BB962C8B-B14F-4D97-AF65-F5344CB8AC3E}">
        <p14:creationId xmlns:p14="http://schemas.microsoft.com/office/powerpoint/2010/main" val="429919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966641-FB29-8E95-9DA7-D21D5B7A8B53}"/>
              </a:ext>
            </a:extLst>
          </p:cNvPr>
          <p:cNvPicPr>
            <a:picLocks noChangeAspect="1"/>
          </p:cNvPicPr>
          <p:nvPr/>
        </p:nvPicPr>
        <p:blipFill rotWithShape="1">
          <a:blip r:embed="rId2">
            <a:extLst>
              <a:ext uri="{28A0092B-C50C-407E-A947-70E740481C1C}">
                <a14:useLocalDpi xmlns:a14="http://schemas.microsoft.com/office/drawing/2010/main" val="0"/>
              </a:ext>
            </a:extLst>
          </a:blip>
          <a:srcRect r="34812"/>
          <a:stretch/>
        </p:blipFill>
        <p:spPr>
          <a:xfrm>
            <a:off x="1958008" y="1099309"/>
            <a:ext cx="7451035" cy="3705225"/>
          </a:xfrm>
          <a:prstGeom prst="rect">
            <a:avLst/>
          </a:prstGeom>
        </p:spPr>
      </p:pic>
    </p:spTree>
    <p:extLst>
      <p:ext uri="{BB962C8B-B14F-4D97-AF65-F5344CB8AC3E}">
        <p14:creationId xmlns:p14="http://schemas.microsoft.com/office/powerpoint/2010/main" val="657142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BE9D-5E83-C804-79C8-877EA8F415E0}"/>
              </a:ext>
            </a:extLst>
          </p:cNvPr>
          <p:cNvSpPr>
            <a:spLocks noGrp="1"/>
          </p:cNvSpPr>
          <p:nvPr>
            <p:ph type="title"/>
          </p:nvPr>
        </p:nvSpPr>
        <p:spPr>
          <a:xfrm>
            <a:off x="1097280" y="286603"/>
            <a:ext cx="10058400" cy="773571"/>
          </a:xfrm>
        </p:spPr>
        <p:txBody>
          <a:bodyPr>
            <a:normAutofit/>
          </a:bodyPr>
          <a:lstStyle/>
          <a:p>
            <a:r>
              <a:rPr lang="en-US" dirty="0"/>
              <a:t>What is Manhattan/City Block used for?</a:t>
            </a:r>
            <a:endParaRPr lang="id-ID" dirty="0"/>
          </a:p>
        </p:txBody>
      </p:sp>
      <p:pic>
        <p:nvPicPr>
          <p:cNvPr id="5" name="Content Placeholder 4">
            <a:extLst>
              <a:ext uri="{FF2B5EF4-FFF2-40B4-BE49-F238E27FC236}">
                <a16:creationId xmlns:a16="http://schemas.microsoft.com/office/drawing/2014/main" id="{DC4DC88D-7F55-BA3C-F9B5-4F2959537756}"/>
              </a:ext>
            </a:extLst>
          </p:cNvPr>
          <p:cNvPicPr>
            <a:picLocks noGrp="1" noChangeAspect="1"/>
          </p:cNvPicPr>
          <p:nvPr>
            <p:ph idx="1"/>
          </p:nvPr>
        </p:nvPicPr>
        <p:blipFill>
          <a:blip r:embed="rId2"/>
          <a:stretch>
            <a:fillRect/>
          </a:stretch>
        </p:blipFill>
        <p:spPr>
          <a:xfrm>
            <a:off x="1097280" y="1263168"/>
            <a:ext cx="9080390" cy="5004305"/>
          </a:xfrm>
        </p:spPr>
      </p:pic>
    </p:spTree>
    <p:extLst>
      <p:ext uri="{BB962C8B-B14F-4D97-AF65-F5344CB8AC3E}">
        <p14:creationId xmlns:p14="http://schemas.microsoft.com/office/powerpoint/2010/main" val="115927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5AFC5D-B62A-E309-F6AB-07D9A3BFABFB}"/>
              </a:ext>
            </a:extLst>
          </p:cNvPr>
          <p:cNvPicPr>
            <a:picLocks noChangeAspect="1"/>
          </p:cNvPicPr>
          <p:nvPr/>
        </p:nvPicPr>
        <p:blipFill>
          <a:blip r:embed="rId2"/>
          <a:stretch>
            <a:fillRect/>
          </a:stretch>
        </p:blipFill>
        <p:spPr>
          <a:xfrm>
            <a:off x="1033145" y="1486521"/>
            <a:ext cx="10125710" cy="3310766"/>
          </a:xfrm>
          <a:prstGeom prst="rect">
            <a:avLst/>
          </a:prstGeom>
        </p:spPr>
      </p:pic>
    </p:spTree>
    <p:extLst>
      <p:ext uri="{BB962C8B-B14F-4D97-AF65-F5344CB8AC3E}">
        <p14:creationId xmlns:p14="http://schemas.microsoft.com/office/powerpoint/2010/main" val="412963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402CBD-2A4B-06F9-1C6E-C70ED674854A}"/>
              </a:ext>
            </a:extLst>
          </p:cNvPr>
          <p:cNvPicPr>
            <a:picLocks noChangeAspect="1"/>
          </p:cNvPicPr>
          <p:nvPr/>
        </p:nvPicPr>
        <p:blipFill>
          <a:blip r:embed="rId2"/>
          <a:stretch>
            <a:fillRect/>
          </a:stretch>
        </p:blipFill>
        <p:spPr>
          <a:xfrm>
            <a:off x="440699" y="788504"/>
            <a:ext cx="6269141" cy="4025451"/>
          </a:xfrm>
          <a:prstGeom prst="rect">
            <a:avLst/>
          </a:prstGeom>
        </p:spPr>
      </p:pic>
      <p:pic>
        <p:nvPicPr>
          <p:cNvPr id="9" name="Picture 8">
            <a:extLst>
              <a:ext uri="{FF2B5EF4-FFF2-40B4-BE49-F238E27FC236}">
                <a16:creationId xmlns:a16="http://schemas.microsoft.com/office/drawing/2014/main" id="{0AFD6A0C-70E2-4B38-0454-9B07A60F58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288" y="788504"/>
            <a:ext cx="5411468" cy="4932813"/>
          </a:xfrm>
          <a:prstGeom prst="rect">
            <a:avLst/>
          </a:prstGeom>
        </p:spPr>
      </p:pic>
    </p:spTree>
    <p:extLst>
      <p:ext uri="{BB962C8B-B14F-4D97-AF65-F5344CB8AC3E}">
        <p14:creationId xmlns:p14="http://schemas.microsoft.com/office/powerpoint/2010/main" val="3238305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T</a:t>
            </a:r>
            <a:r>
              <a:rPr lang="en-US" dirty="0"/>
              <a:t>ask</a:t>
            </a:r>
            <a:r>
              <a:rPr lang="id-ID" dirty="0"/>
              <a:t> 3</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𝑐𝑏</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𝑑</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𝑃</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e>
                            </m:d>
                          </m:e>
                          <m:sup/>
                        </m:sSup>
                      </m:e>
                    </m:nary>
                  </m:oMath>
                </a14:m>
                <a:r>
                  <a:rPr lang="en-US" dirty="0"/>
                  <a:t> +</a:t>
                </a:r>
                <a14:m>
                  <m:oMath xmlns:m="http://schemas.openxmlformats.org/officeDocument/2006/math">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b="0" i="1" smtClean="0">
                                    <a:latin typeface="Cambria Math" panose="02040503050406030204" pitchFamily="18" charset="0"/>
                                  </a:rPr>
                                  <m:t>1</m:t>
                                </m:r>
                              </m:sub>
                            </m:sSub>
                          </m:e>
                        </m:d>
                      </m:e>
                      <m:sup/>
                    </m:sSup>
                  </m:oMath>
                </a14:m>
                <a:endParaRPr lang="en-US" dirty="0"/>
              </a:p>
              <a:p>
                <a:r>
                  <a:rPr lang="en-US" dirty="0"/>
                  <a:t>With values P and Q as follows:</a:t>
                </a:r>
              </a:p>
              <a:p>
                <a:endParaRPr lang="en-US" dirty="0"/>
              </a:p>
              <a:p>
                <a:endParaRPr lang="en-US" dirty="0"/>
              </a:p>
              <a:p>
                <a:r>
                  <a:rPr lang="en-US" dirty="0"/>
                  <a:t>Calculate the value of 𝑑_𝑐𝑏 with a center of 2,4.</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06" t="-12273"/>
                </a:stretch>
              </a:blipFill>
            </p:spPr>
            <p:txBody>
              <a:bodyPr/>
              <a:lstStyle/>
              <a:p>
                <a:r>
                  <a:rPr lang="en-ID">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1323616203"/>
              </p:ext>
            </p:extLst>
          </p:nvPr>
        </p:nvGraphicFramePr>
        <p:xfrm>
          <a:off x="1882837" y="2839623"/>
          <a:ext cx="6272120" cy="756002"/>
        </p:xfrm>
        <a:graphic>
          <a:graphicData uri="http://schemas.openxmlformats.org/drawingml/2006/table">
            <a:tbl>
              <a:tblPr firstRow="1" firstCol="1" bandRow="1">
                <a:tableStyleId>{5C22544A-7EE6-4342-B048-85BDC9FD1C3A}</a:tableStyleId>
              </a:tblPr>
              <a:tblGrid>
                <a:gridCol w="1045130">
                  <a:extLst>
                    <a:ext uri="{9D8B030D-6E8A-4147-A177-3AD203B41FA5}">
                      <a16:colId xmlns:a16="http://schemas.microsoft.com/office/drawing/2014/main" val="20000"/>
                    </a:ext>
                  </a:extLst>
                </a:gridCol>
                <a:gridCol w="1045130">
                  <a:extLst>
                    <a:ext uri="{9D8B030D-6E8A-4147-A177-3AD203B41FA5}">
                      <a16:colId xmlns:a16="http://schemas.microsoft.com/office/drawing/2014/main" val="20001"/>
                    </a:ext>
                  </a:extLst>
                </a:gridCol>
                <a:gridCol w="1045130">
                  <a:extLst>
                    <a:ext uri="{9D8B030D-6E8A-4147-A177-3AD203B41FA5}">
                      <a16:colId xmlns:a16="http://schemas.microsoft.com/office/drawing/2014/main" val="20002"/>
                    </a:ext>
                  </a:extLst>
                </a:gridCol>
                <a:gridCol w="1045130">
                  <a:extLst>
                    <a:ext uri="{9D8B030D-6E8A-4147-A177-3AD203B41FA5}">
                      <a16:colId xmlns:a16="http://schemas.microsoft.com/office/drawing/2014/main" val="20003"/>
                    </a:ext>
                  </a:extLst>
                </a:gridCol>
                <a:gridCol w="1045800">
                  <a:extLst>
                    <a:ext uri="{9D8B030D-6E8A-4147-A177-3AD203B41FA5}">
                      <a16:colId xmlns:a16="http://schemas.microsoft.com/office/drawing/2014/main" val="20004"/>
                    </a:ext>
                  </a:extLst>
                </a:gridCol>
                <a:gridCol w="1045800">
                  <a:extLst>
                    <a:ext uri="{9D8B030D-6E8A-4147-A177-3AD203B41FA5}">
                      <a16:colId xmlns:a16="http://schemas.microsoft.com/office/drawing/2014/main" val="20005"/>
                    </a:ext>
                  </a:extLst>
                </a:gridCol>
              </a:tblGrid>
              <a:tr h="378001">
                <a:tc>
                  <a:txBody>
                    <a:bodyPr/>
                    <a:lstStyle/>
                    <a:p>
                      <a:pPr marL="0" marR="0">
                        <a:lnSpc>
                          <a:spcPct val="107000"/>
                        </a:lnSpc>
                        <a:spcBef>
                          <a:spcPts val="0"/>
                        </a:spcBef>
                        <a:spcAft>
                          <a:spcPts val="0"/>
                        </a:spcAft>
                      </a:pPr>
                      <a:r>
                        <a:rPr lang="en-US" sz="1200" dirty="0">
                          <a:effectLst/>
                        </a:rPr>
                        <a:t>P</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78001">
                <a:tc>
                  <a:txBody>
                    <a:bodyPr/>
                    <a:lstStyle/>
                    <a:p>
                      <a:pPr marL="0" marR="0">
                        <a:lnSpc>
                          <a:spcPct val="107000"/>
                        </a:lnSpc>
                        <a:spcBef>
                          <a:spcPts val="0"/>
                        </a:spcBef>
                        <a:spcAft>
                          <a:spcPts val="0"/>
                        </a:spcAft>
                      </a:pPr>
                      <a:r>
                        <a:rPr lang="en-US" sz="1200">
                          <a:effectLst/>
                        </a:rPr>
                        <a:t>Q</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2">
                        <a:lumMod val="75000"/>
                      </a:schemeClr>
                    </a:solidFill>
                  </a:tcPr>
                </a:tc>
                <a:tc>
                  <a:txBody>
                    <a:bodyPr/>
                    <a:lstStyle/>
                    <a:p>
                      <a:pPr marL="0" marR="0">
                        <a:lnSpc>
                          <a:spcPct val="107000"/>
                        </a:lnSpc>
                        <a:spcBef>
                          <a:spcPts val="0"/>
                        </a:spcBef>
                        <a:spcAft>
                          <a:spcPts val="0"/>
                        </a:spcAft>
                      </a:pPr>
                      <a:r>
                        <a:rPr lang="en-US" sz="1200" dirty="0">
                          <a:effectLst/>
                        </a:rPr>
                        <a:t>6</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9071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6022-F728-B003-6931-750AA1666CC8}"/>
              </a:ext>
            </a:extLst>
          </p:cNvPr>
          <p:cNvSpPr>
            <a:spLocks noGrp="1"/>
          </p:cNvSpPr>
          <p:nvPr>
            <p:ph type="title"/>
          </p:nvPr>
        </p:nvSpPr>
        <p:spPr/>
        <p:txBody>
          <a:bodyPr/>
          <a:lstStyle/>
          <a:p>
            <a:r>
              <a:rPr lang="id-ID" dirty="0"/>
              <a:t>T</a:t>
            </a:r>
            <a:r>
              <a:rPr lang="en-US" dirty="0"/>
              <a:t>ask</a:t>
            </a:r>
            <a:r>
              <a:rPr lang="id-ID" dirty="0"/>
              <a:t> 4</a:t>
            </a:r>
          </a:p>
        </p:txBody>
      </p:sp>
      <p:pic>
        <p:nvPicPr>
          <p:cNvPr id="4" name="Content Placeholder 3">
            <a:extLst>
              <a:ext uri="{FF2B5EF4-FFF2-40B4-BE49-F238E27FC236}">
                <a16:creationId xmlns:a16="http://schemas.microsoft.com/office/drawing/2014/main" id="{F71C9F79-8684-3284-2790-55EBB65EE893}"/>
              </a:ext>
            </a:extLst>
          </p:cNvPr>
          <p:cNvPicPr>
            <a:picLocks noGrp="1" noChangeAspect="1"/>
          </p:cNvPicPr>
          <p:nvPr>
            <p:ph idx="1"/>
          </p:nvPr>
        </p:nvPicPr>
        <p:blipFill>
          <a:blip r:embed="rId2"/>
          <a:stretch>
            <a:fillRect/>
          </a:stretch>
        </p:blipFill>
        <p:spPr>
          <a:xfrm>
            <a:off x="1155356" y="2187934"/>
            <a:ext cx="6418024" cy="3749040"/>
          </a:xfrm>
          <a:prstGeom prst="rect">
            <a:avLst/>
          </a:prstGeom>
        </p:spPr>
      </p:pic>
      <p:sp>
        <p:nvSpPr>
          <p:cNvPr id="6" name="TextBox 5">
            <a:extLst>
              <a:ext uri="{FF2B5EF4-FFF2-40B4-BE49-F238E27FC236}">
                <a16:creationId xmlns:a16="http://schemas.microsoft.com/office/drawing/2014/main" id="{6A907B6F-3148-8838-0005-34D68902EB5F}"/>
              </a:ext>
            </a:extLst>
          </p:cNvPr>
          <p:cNvSpPr txBox="1"/>
          <p:nvPr/>
        </p:nvSpPr>
        <p:spPr>
          <a:xfrm>
            <a:off x="1036320" y="1758750"/>
            <a:ext cx="8902810" cy="369332"/>
          </a:xfrm>
          <a:prstGeom prst="rect">
            <a:avLst/>
          </a:prstGeom>
          <a:noFill/>
        </p:spPr>
        <p:txBody>
          <a:bodyPr wrap="square">
            <a:spAutoFit/>
          </a:bodyPr>
          <a:lstStyle/>
          <a:p>
            <a:r>
              <a:rPr lang="en-US" dirty="0"/>
              <a:t>Please calculate manually to obtain the following final value from the following code:</a:t>
            </a:r>
            <a:endParaRPr lang="id-ID" dirty="0"/>
          </a:p>
        </p:txBody>
      </p:sp>
    </p:spTree>
    <p:extLst>
      <p:ext uri="{BB962C8B-B14F-4D97-AF65-F5344CB8AC3E}">
        <p14:creationId xmlns:p14="http://schemas.microsoft.com/office/powerpoint/2010/main" val="409757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r>
              <a:rPr lang="en-US" dirty="0"/>
              <a:t>Students are capable of understanding and finding solutions for the general formula 1 (Euclidean and City block) case study.</a:t>
            </a:r>
          </a:p>
        </p:txBody>
      </p:sp>
    </p:spTree>
    <p:extLst>
      <p:ext uri="{BB962C8B-B14F-4D97-AF65-F5344CB8AC3E}">
        <p14:creationId xmlns:p14="http://schemas.microsoft.com/office/powerpoint/2010/main" val="225353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6AC5-73D7-81EF-4321-7E2AA2A8AC6F}"/>
              </a:ext>
            </a:extLst>
          </p:cNvPr>
          <p:cNvSpPr>
            <a:spLocks noGrp="1"/>
          </p:cNvSpPr>
          <p:nvPr>
            <p:ph type="title"/>
          </p:nvPr>
        </p:nvSpPr>
        <p:spPr/>
        <p:txBody>
          <a:bodyPr/>
          <a:lstStyle/>
          <a:p>
            <a:r>
              <a:rPr lang="id-ID" dirty="0"/>
              <a:t>T</a:t>
            </a:r>
            <a:r>
              <a:rPr lang="en-US" dirty="0"/>
              <a:t>ask </a:t>
            </a:r>
            <a:r>
              <a:rPr lang="id-ID" dirty="0"/>
              <a:t>5</a:t>
            </a:r>
          </a:p>
        </p:txBody>
      </p:sp>
      <p:sp>
        <p:nvSpPr>
          <p:cNvPr id="3" name="Content Placeholder 2">
            <a:extLst>
              <a:ext uri="{FF2B5EF4-FFF2-40B4-BE49-F238E27FC236}">
                <a16:creationId xmlns:a16="http://schemas.microsoft.com/office/drawing/2014/main" id="{FA033B50-CFF9-406F-B25F-F605E079146E}"/>
              </a:ext>
            </a:extLst>
          </p:cNvPr>
          <p:cNvSpPr>
            <a:spLocks noGrp="1"/>
          </p:cNvSpPr>
          <p:nvPr>
            <p:ph idx="1"/>
          </p:nvPr>
        </p:nvSpPr>
        <p:spPr/>
        <p:txBody>
          <a:bodyPr/>
          <a:lstStyle/>
          <a:p>
            <a:pPr>
              <a:buFont typeface="Wingdings" panose="05000000000000000000" pitchFamily="2" charset="2"/>
              <a:buChar char="Ø"/>
            </a:pPr>
            <a:r>
              <a:rPr lang="en-US" dirty="0"/>
              <a:t>Create an additional summary regarding Euclidean and City Block distances in 3 dimensions and n dimensions, including </a:t>
            </a:r>
          </a:p>
          <a:p>
            <a:pPr>
              <a:buFont typeface="Wingdings" panose="05000000000000000000" pitchFamily="2" charset="2"/>
              <a:buChar char="Ø"/>
            </a:pPr>
            <a:r>
              <a:rPr lang="en-US" dirty="0"/>
              <a:t>Definitions</a:t>
            </a:r>
          </a:p>
          <a:p>
            <a:pPr>
              <a:buFont typeface="Wingdings" panose="05000000000000000000" pitchFamily="2" charset="2"/>
              <a:buChar char="Ø"/>
            </a:pPr>
            <a:r>
              <a:rPr lang="en-US" dirty="0"/>
              <a:t>Formulas</a:t>
            </a:r>
          </a:p>
          <a:p>
            <a:pPr>
              <a:buFont typeface="Wingdings" panose="05000000000000000000" pitchFamily="2" charset="2"/>
              <a:buChar char="Ø"/>
            </a:pPr>
            <a:r>
              <a:rPr lang="en-US" dirty="0"/>
              <a:t>real-life examples</a:t>
            </a:r>
            <a:endParaRPr lang="id-ID" dirty="0"/>
          </a:p>
        </p:txBody>
      </p:sp>
    </p:spTree>
    <p:extLst>
      <p:ext uri="{BB962C8B-B14F-4D97-AF65-F5344CB8AC3E}">
        <p14:creationId xmlns:p14="http://schemas.microsoft.com/office/powerpoint/2010/main" val="1933440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B605-D5C1-470C-B43F-A8C4483EEF95}"/>
              </a:ext>
            </a:extLst>
          </p:cNvPr>
          <p:cNvSpPr>
            <a:spLocks noGrp="1"/>
          </p:cNvSpPr>
          <p:nvPr>
            <p:ph type="title"/>
          </p:nvPr>
        </p:nvSpPr>
        <p:spPr/>
        <p:txBody>
          <a:bodyPr>
            <a:normAutofit fontScale="90000"/>
          </a:bodyPr>
          <a:lstStyle/>
          <a:p>
            <a:r>
              <a:rPr lang="en-US" dirty="0"/>
              <a:t>Assignments 1-5 are to be submitted on the LMS by 6:00 PM WIB at the latest</a:t>
            </a:r>
            <a:endParaRPr lang="id-ID" dirty="0"/>
          </a:p>
        </p:txBody>
      </p:sp>
      <p:sp>
        <p:nvSpPr>
          <p:cNvPr id="4" name="Text Placeholder 3">
            <a:extLst>
              <a:ext uri="{FF2B5EF4-FFF2-40B4-BE49-F238E27FC236}">
                <a16:creationId xmlns:a16="http://schemas.microsoft.com/office/drawing/2014/main" id="{5C0EFF19-E2C5-0622-0B10-0CC6B191785A}"/>
              </a:ext>
            </a:extLst>
          </p:cNvPr>
          <p:cNvSpPr>
            <a:spLocks noGrp="1"/>
          </p:cNvSpPr>
          <p:nvPr>
            <p:ph type="body" idx="1"/>
          </p:nvPr>
        </p:nvSpPr>
        <p:spPr/>
        <p:txBody>
          <a:bodyPr/>
          <a:lstStyle/>
          <a:p>
            <a:r>
              <a:rPr lang="id-ID" dirty="0"/>
              <a:t>Format : pdf, nama file: nim_nama lengkap</a:t>
            </a:r>
          </a:p>
        </p:txBody>
      </p:sp>
    </p:spTree>
    <p:extLst>
      <p:ext uri="{BB962C8B-B14F-4D97-AF65-F5344CB8AC3E}">
        <p14:creationId xmlns:p14="http://schemas.microsoft.com/office/powerpoint/2010/main" val="27596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8FA6-7A25-586E-893E-F3ACF5926042}"/>
              </a:ext>
            </a:extLst>
          </p:cNvPr>
          <p:cNvSpPr>
            <a:spLocks noGrp="1"/>
          </p:cNvSpPr>
          <p:nvPr>
            <p:ph type="title"/>
          </p:nvPr>
        </p:nvSpPr>
        <p:spPr/>
        <p:txBody>
          <a:bodyPr/>
          <a:lstStyle/>
          <a:p>
            <a:r>
              <a:rPr lang="id-ID" dirty="0"/>
              <a:t>Reference</a:t>
            </a:r>
          </a:p>
        </p:txBody>
      </p:sp>
      <p:sp>
        <p:nvSpPr>
          <p:cNvPr id="3" name="Content Placeholder 2">
            <a:extLst>
              <a:ext uri="{FF2B5EF4-FFF2-40B4-BE49-F238E27FC236}">
                <a16:creationId xmlns:a16="http://schemas.microsoft.com/office/drawing/2014/main" id="{297FFFC8-51BB-235B-04B7-E4E9E85004A3}"/>
              </a:ext>
            </a:extLst>
          </p:cNvPr>
          <p:cNvSpPr>
            <a:spLocks noGrp="1"/>
          </p:cNvSpPr>
          <p:nvPr>
            <p:ph idx="1"/>
          </p:nvPr>
        </p:nvSpPr>
        <p:spPr/>
        <p:txBody>
          <a:bodyPr/>
          <a:lstStyle/>
          <a:p>
            <a:pPr>
              <a:buFont typeface="Wingdings" panose="05000000000000000000" pitchFamily="2" charset="2"/>
              <a:buChar char="§"/>
            </a:pPr>
            <a:r>
              <a:rPr lang="id-ID" dirty="0"/>
              <a:t>  </a:t>
            </a:r>
            <a:r>
              <a:rPr lang="id-ID" dirty="0">
                <a:hlinkClick r:id="rId2"/>
              </a:rPr>
              <a:t>https://www.cuemath.com/euclidean-distance-formula/</a:t>
            </a:r>
            <a:endParaRPr lang="id-ID" dirty="0"/>
          </a:p>
          <a:p>
            <a:pPr>
              <a:buFont typeface="Wingdings" panose="05000000000000000000" pitchFamily="2" charset="2"/>
              <a:buChar char="§"/>
            </a:pPr>
            <a:endParaRPr lang="id-ID" dirty="0"/>
          </a:p>
        </p:txBody>
      </p:sp>
    </p:spTree>
    <p:extLst>
      <p:ext uri="{BB962C8B-B14F-4D97-AF65-F5344CB8AC3E}">
        <p14:creationId xmlns:p14="http://schemas.microsoft.com/office/powerpoint/2010/main" val="2689773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8306-EA0F-BB7A-6A8F-5F1CC1EE9022}"/>
              </a:ext>
            </a:extLst>
          </p:cNvPr>
          <p:cNvSpPr>
            <a:spLocks noGrp="1"/>
          </p:cNvSpPr>
          <p:nvPr>
            <p:ph type="title"/>
          </p:nvPr>
        </p:nvSpPr>
        <p:spPr>
          <a:xfrm>
            <a:off x="3151367" y="2208167"/>
            <a:ext cx="5634825" cy="1450757"/>
          </a:xfrm>
        </p:spPr>
        <p:txBody>
          <a:bodyPr/>
          <a:lstStyle/>
          <a:p>
            <a:r>
              <a:rPr lang="id-ID" sz="4400" b="1" dirty="0">
                <a:solidFill>
                  <a:srgbClr val="000000"/>
                </a:solidFill>
                <a:latin typeface="Yanone Kaffeesatz"/>
              </a:rPr>
              <a:t>Euclidean</a:t>
            </a:r>
            <a:r>
              <a:rPr lang="id-ID" dirty="0"/>
              <a:t> </a:t>
            </a:r>
            <a:r>
              <a:rPr lang="id-ID" sz="4400" b="1" dirty="0">
                <a:solidFill>
                  <a:srgbClr val="000000"/>
                </a:solidFill>
                <a:latin typeface="Yanone Kaffeesatz"/>
              </a:rPr>
              <a:t>distance</a:t>
            </a:r>
          </a:p>
        </p:txBody>
      </p:sp>
    </p:spTree>
    <p:extLst>
      <p:ext uri="{BB962C8B-B14F-4D97-AF65-F5344CB8AC3E}">
        <p14:creationId xmlns:p14="http://schemas.microsoft.com/office/powerpoint/2010/main" val="133498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BD8981-1EF7-3C17-73B3-FD1EE7467B96}"/>
              </a:ext>
            </a:extLst>
          </p:cNvPr>
          <p:cNvSpPr>
            <a:spLocks noGrp="1"/>
          </p:cNvSpPr>
          <p:nvPr>
            <p:ph type="title"/>
          </p:nvPr>
        </p:nvSpPr>
        <p:spPr/>
        <p:txBody>
          <a:bodyPr>
            <a:normAutofit/>
          </a:bodyPr>
          <a:lstStyle/>
          <a:p>
            <a:r>
              <a:rPr lang="en-US" sz="3600" b="1" dirty="0">
                <a:solidFill>
                  <a:srgbClr val="222222"/>
                </a:solidFill>
                <a:effectLst/>
                <a:latin typeface="Helvetica Neue"/>
              </a:rPr>
              <a:t>4 Distance Measures for Machine Learning</a:t>
            </a:r>
            <a:endParaRPr lang="id-ID" sz="3600" dirty="0"/>
          </a:p>
        </p:txBody>
      </p:sp>
      <p:sp>
        <p:nvSpPr>
          <p:cNvPr id="4" name="Content Placeholder 3">
            <a:extLst>
              <a:ext uri="{FF2B5EF4-FFF2-40B4-BE49-F238E27FC236}">
                <a16:creationId xmlns:a16="http://schemas.microsoft.com/office/drawing/2014/main" id="{2975E544-FF55-0851-1874-2881C42E9C38}"/>
              </a:ext>
            </a:extLst>
          </p:cNvPr>
          <p:cNvSpPr>
            <a:spLocks noGrp="1"/>
          </p:cNvSpPr>
          <p:nvPr>
            <p:ph idx="1"/>
          </p:nvPr>
        </p:nvSpPr>
        <p:spPr>
          <a:xfrm>
            <a:off x="1590260" y="1845734"/>
            <a:ext cx="9565419" cy="4023360"/>
          </a:xfrm>
        </p:spPr>
        <p:txBody>
          <a:bodyPr/>
          <a:lstStyle/>
          <a:p>
            <a:pPr algn="l" fontAlgn="base">
              <a:buFont typeface="+mj-lt"/>
              <a:buAutoNum type="arabicPeriod"/>
            </a:pPr>
            <a:r>
              <a:rPr lang="id-ID" b="0" i="0" dirty="0">
                <a:solidFill>
                  <a:srgbClr val="555555"/>
                </a:solidFill>
                <a:effectLst/>
                <a:latin typeface="Helvetica Neue"/>
              </a:rPr>
              <a:t>Hamming Distance</a:t>
            </a:r>
          </a:p>
          <a:p>
            <a:pPr algn="l" fontAlgn="base">
              <a:buFont typeface="+mj-lt"/>
              <a:buAutoNum type="arabicPeriod"/>
            </a:pPr>
            <a:r>
              <a:rPr lang="id-ID" sz="2400" b="1" i="0" dirty="0">
                <a:solidFill>
                  <a:srgbClr val="555555"/>
                </a:solidFill>
                <a:effectLst/>
                <a:latin typeface="Helvetica Neue"/>
              </a:rPr>
              <a:t>Euclidean Distance</a:t>
            </a:r>
          </a:p>
          <a:p>
            <a:pPr algn="l" fontAlgn="base">
              <a:buFont typeface="+mj-lt"/>
              <a:buAutoNum type="arabicPeriod"/>
            </a:pPr>
            <a:r>
              <a:rPr lang="id-ID" sz="2400" b="1" i="0" dirty="0">
                <a:solidFill>
                  <a:srgbClr val="555555"/>
                </a:solidFill>
                <a:effectLst/>
                <a:latin typeface="Helvetica Neue"/>
              </a:rPr>
              <a:t>Manhattan Distance (Taxicab or City Block)</a:t>
            </a:r>
          </a:p>
          <a:p>
            <a:pPr algn="l" fontAlgn="base">
              <a:buFont typeface="+mj-lt"/>
              <a:buAutoNum type="arabicPeriod"/>
            </a:pPr>
            <a:r>
              <a:rPr lang="id-ID" b="0" i="0" dirty="0">
                <a:solidFill>
                  <a:srgbClr val="555555"/>
                </a:solidFill>
                <a:effectLst/>
                <a:latin typeface="Helvetica Neue"/>
              </a:rPr>
              <a:t>Minkowski Distance</a:t>
            </a:r>
          </a:p>
          <a:p>
            <a:endParaRPr lang="id-ID" dirty="0"/>
          </a:p>
        </p:txBody>
      </p:sp>
      <p:sp>
        <p:nvSpPr>
          <p:cNvPr id="6" name="TextBox 5">
            <a:extLst>
              <a:ext uri="{FF2B5EF4-FFF2-40B4-BE49-F238E27FC236}">
                <a16:creationId xmlns:a16="http://schemas.microsoft.com/office/drawing/2014/main" id="{EBF04F2B-C677-A3F5-B651-28148D5F3D84}"/>
              </a:ext>
            </a:extLst>
          </p:cNvPr>
          <p:cNvSpPr txBox="1"/>
          <p:nvPr/>
        </p:nvSpPr>
        <p:spPr>
          <a:xfrm>
            <a:off x="5605670" y="5389819"/>
            <a:ext cx="6096000" cy="738664"/>
          </a:xfrm>
          <a:prstGeom prst="rect">
            <a:avLst/>
          </a:prstGeom>
          <a:noFill/>
        </p:spPr>
        <p:txBody>
          <a:bodyPr wrap="square">
            <a:spAutoFit/>
          </a:bodyPr>
          <a:lstStyle/>
          <a:p>
            <a:pPr algn="just"/>
            <a:r>
              <a:rPr lang="id-ID" sz="1400" dirty="0"/>
              <a:t>https://machinelearningmastery.com/distance-measures-for-machine-learning/#:~:text=The%20Manhattan%20distance%2C%20also%20called,a%20chessboard%20or%20city%20blocks.</a:t>
            </a:r>
          </a:p>
        </p:txBody>
      </p:sp>
    </p:spTree>
    <p:extLst>
      <p:ext uri="{BB962C8B-B14F-4D97-AF65-F5344CB8AC3E}">
        <p14:creationId xmlns:p14="http://schemas.microsoft.com/office/powerpoint/2010/main" val="119496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A277-A577-3D9B-ECFB-7C1ABF764DD6}"/>
              </a:ext>
            </a:extLst>
          </p:cNvPr>
          <p:cNvSpPr>
            <a:spLocks noGrp="1"/>
          </p:cNvSpPr>
          <p:nvPr>
            <p:ph type="title"/>
          </p:nvPr>
        </p:nvSpPr>
        <p:spPr>
          <a:xfrm>
            <a:off x="1097280" y="286603"/>
            <a:ext cx="10058400" cy="641049"/>
          </a:xfrm>
        </p:spPr>
        <p:txBody>
          <a:bodyPr>
            <a:normAutofit fontScale="90000"/>
          </a:bodyPr>
          <a:lstStyle/>
          <a:p>
            <a:r>
              <a:rPr lang="id-ID" dirty="0"/>
              <a:t>Euclidean untuk apa?</a:t>
            </a:r>
          </a:p>
        </p:txBody>
      </p:sp>
      <p:pic>
        <p:nvPicPr>
          <p:cNvPr id="11" name="Picture 10">
            <a:extLst>
              <a:ext uri="{FF2B5EF4-FFF2-40B4-BE49-F238E27FC236}">
                <a16:creationId xmlns:a16="http://schemas.microsoft.com/office/drawing/2014/main" id="{9A0D7524-B6DB-8F70-5E79-58A1BC10F1FD}"/>
              </a:ext>
            </a:extLst>
          </p:cNvPr>
          <p:cNvPicPr>
            <a:picLocks noChangeAspect="1"/>
          </p:cNvPicPr>
          <p:nvPr/>
        </p:nvPicPr>
        <p:blipFill>
          <a:blip r:embed="rId2"/>
          <a:stretch>
            <a:fillRect/>
          </a:stretch>
        </p:blipFill>
        <p:spPr>
          <a:xfrm>
            <a:off x="1097280" y="795130"/>
            <a:ext cx="10058400" cy="5526157"/>
          </a:xfrm>
          <a:prstGeom prst="rect">
            <a:avLst/>
          </a:prstGeom>
        </p:spPr>
      </p:pic>
    </p:spTree>
    <p:extLst>
      <p:ext uri="{BB962C8B-B14F-4D97-AF65-F5344CB8AC3E}">
        <p14:creationId xmlns:p14="http://schemas.microsoft.com/office/powerpoint/2010/main" val="337077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9244-36C9-EFF0-4868-A52E28FF3F38}"/>
              </a:ext>
            </a:extLst>
          </p:cNvPr>
          <p:cNvSpPr>
            <a:spLocks noGrp="1"/>
          </p:cNvSpPr>
          <p:nvPr>
            <p:ph type="title"/>
          </p:nvPr>
        </p:nvSpPr>
        <p:spPr/>
        <p:txBody>
          <a:bodyPr/>
          <a:lstStyle/>
          <a:p>
            <a:r>
              <a:rPr lang="en-US" b="1" i="0" dirty="0">
                <a:effectLst/>
                <a:latin typeface="Untitled Sans"/>
              </a:rPr>
              <a:t>What Is Euclidean Distance Formula?</a:t>
            </a:r>
            <a:endParaRPr lang="id-ID" dirty="0"/>
          </a:p>
        </p:txBody>
      </p:sp>
      <p:sp>
        <p:nvSpPr>
          <p:cNvPr id="3" name="Content Placeholder 2">
            <a:extLst>
              <a:ext uri="{FF2B5EF4-FFF2-40B4-BE49-F238E27FC236}">
                <a16:creationId xmlns:a16="http://schemas.microsoft.com/office/drawing/2014/main" id="{6A244AF0-A33F-419E-10A0-F0E848B4128B}"/>
              </a:ext>
            </a:extLst>
          </p:cNvPr>
          <p:cNvSpPr>
            <a:spLocks noGrp="1"/>
          </p:cNvSpPr>
          <p:nvPr>
            <p:ph idx="1"/>
          </p:nvPr>
        </p:nvSpPr>
        <p:spPr/>
        <p:txBody>
          <a:bodyPr/>
          <a:lstStyle/>
          <a:p>
            <a:r>
              <a:rPr lang="id-ID" dirty="0"/>
              <a:t> </a:t>
            </a:r>
            <a:endParaRPr kumimoji="0" lang="id-ID" altLang="id-ID" sz="2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4B6F865-262A-4BA2-3D26-A6842871688F}"/>
              </a:ext>
            </a:extLst>
          </p:cNvPr>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777DAD8-FFEF-572C-7112-A601E0213FCB}"/>
              </a:ext>
            </a:extLst>
          </p:cNvPr>
          <p:cNvPicPr>
            <a:picLocks noChangeAspect="1"/>
          </p:cNvPicPr>
          <p:nvPr/>
        </p:nvPicPr>
        <p:blipFill>
          <a:blip r:embed="rId2"/>
          <a:stretch>
            <a:fillRect/>
          </a:stretch>
        </p:blipFill>
        <p:spPr>
          <a:xfrm>
            <a:off x="1066800" y="1718642"/>
            <a:ext cx="7112917" cy="1710358"/>
          </a:xfrm>
          <a:prstGeom prst="rect">
            <a:avLst/>
          </a:prstGeom>
        </p:spPr>
      </p:pic>
      <p:pic>
        <p:nvPicPr>
          <p:cNvPr id="9" name="Picture 8">
            <a:extLst>
              <a:ext uri="{FF2B5EF4-FFF2-40B4-BE49-F238E27FC236}">
                <a16:creationId xmlns:a16="http://schemas.microsoft.com/office/drawing/2014/main" id="{AD34C8F8-D001-E28D-64DB-26BC4E9BF724}"/>
              </a:ext>
            </a:extLst>
          </p:cNvPr>
          <p:cNvPicPr>
            <a:picLocks noChangeAspect="1"/>
          </p:cNvPicPr>
          <p:nvPr/>
        </p:nvPicPr>
        <p:blipFill>
          <a:blip r:embed="rId3"/>
          <a:stretch>
            <a:fillRect/>
          </a:stretch>
        </p:blipFill>
        <p:spPr>
          <a:xfrm>
            <a:off x="8179717" y="1709002"/>
            <a:ext cx="3555611" cy="4463199"/>
          </a:xfrm>
          <a:prstGeom prst="rect">
            <a:avLst/>
          </a:prstGeom>
        </p:spPr>
      </p:pic>
      <p:sp>
        <p:nvSpPr>
          <p:cNvPr id="11" name="TextBox 10">
            <a:extLst>
              <a:ext uri="{FF2B5EF4-FFF2-40B4-BE49-F238E27FC236}">
                <a16:creationId xmlns:a16="http://schemas.microsoft.com/office/drawing/2014/main" id="{C174EAF1-4614-C8A3-B2C9-99B093CCE104}"/>
              </a:ext>
            </a:extLst>
          </p:cNvPr>
          <p:cNvSpPr txBox="1"/>
          <p:nvPr/>
        </p:nvSpPr>
        <p:spPr>
          <a:xfrm>
            <a:off x="1036320" y="3537374"/>
            <a:ext cx="7112917" cy="2031325"/>
          </a:xfrm>
          <a:prstGeom prst="rect">
            <a:avLst/>
          </a:prstGeom>
          <a:ln/>
        </p:spPr>
        <p:style>
          <a:lnRef idx="1">
            <a:schemeClr val="accent2"/>
          </a:lnRef>
          <a:fillRef idx="2">
            <a:schemeClr val="accent2"/>
          </a:fillRef>
          <a:effectRef idx="1">
            <a:schemeClr val="accent2"/>
          </a:effectRef>
          <a:fontRef idx="minor">
            <a:schemeClr val="dk1"/>
          </a:fontRef>
        </p:style>
        <p:txBody>
          <a:bodyPr wrap="square">
            <a:spAutoFit/>
          </a:bodyPr>
          <a:lstStyle/>
          <a:p>
            <a:r>
              <a:rPr lang="id-ID" b="0" i="0" dirty="0">
                <a:solidFill>
                  <a:srgbClr val="636363"/>
                </a:solidFill>
                <a:effectLst/>
                <a:latin typeface="Roboto" panose="02000000000000000000" pitchFamily="2" charset="0"/>
              </a:rPr>
              <a:t>Euclidean distance adalah perhitungan jarak dari 2 buah titik dalam Euclidean space. Euclidean space diperkenalkan oleh Euclid, seorang matematikawan dari Yunani sekitar tahun 300 B.C.E. untuk mempelajari hubungan antara sudut dan jarak. Euclidean ini berkaitan dengan Teorema Phytagoras dan biasanya diterapkan pada 1, 2 dan 3 dimensi. Tapi juga sederhana jika diterapkan pada dimensi yang lebih tinggi. </a:t>
            </a:r>
            <a:endParaRPr lang="id-ID" dirty="0"/>
          </a:p>
        </p:txBody>
      </p:sp>
    </p:spTree>
    <p:extLst>
      <p:ext uri="{BB962C8B-B14F-4D97-AF65-F5344CB8AC3E}">
        <p14:creationId xmlns:p14="http://schemas.microsoft.com/office/powerpoint/2010/main" val="29716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23E1-4697-F102-8B0D-5EC4F6853E9F}"/>
              </a:ext>
            </a:extLst>
          </p:cNvPr>
          <p:cNvSpPr>
            <a:spLocks noGrp="1"/>
          </p:cNvSpPr>
          <p:nvPr>
            <p:ph type="title"/>
          </p:nvPr>
        </p:nvSpPr>
        <p:spPr/>
        <p:txBody>
          <a:bodyPr/>
          <a:lstStyle/>
          <a:p>
            <a:endParaRPr lang="id-ID" dirty="0"/>
          </a:p>
        </p:txBody>
      </p:sp>
      <p:pic>
        <p:nvPicPr>
          <p:cNvPr id="5" name="Content Placeholder 4">
            <a:extLst>
              <a:ext uri="{FF2B5EF4-FFF2-40B4-BE49-F238E27FC236}">
                <a16:creationId xmlns:a16="http://schemas.microsoft.com/office/drawing/2014/main" id="{0EBF6D5E-10A2-220C-D8B9-EA410C0CC974}"/>
              </a:ext>
            </a:extLst>
          </p:cNvPr>
          <p:cNvPicPr>
            <a:picLocks noGrp="1" noChangeAspect="1"/>
          </p:cNvPicPr>
          <p:nvPr>
            <p:ph idx="1"/>
          </p:nvPr>
        </p:nvPicPr>
        <p:blipFill rotWithShape="1">
          <a:blip r:embed="rId2"/>
          <a:srcRect b="7458"/>
          <a:stretch/>
        </p:blipFill>
        <p:spPr>
          <a:xfrm>
            <a:off x="1033589" y="161717"/>
            <a:ext cx="4532326" cy="2944482"/>
          </a:xfrm>
        </p:spPr>
      </p:pic>
      <p:pic>
        <p:nvPicPr>
          <p:cNvPr id="7" name="Picture 6">
            <a:extLst>
              <a:ext uri="{FF2B5EF4-FFF2-40B4-BE49-F238E27FC236}">
                <a16:creationId xmlns:a16="http://schemas.microsoft.com/office/drawing/2014/main" id="{7C9FE238-0DB4-0499-8357-15BD362BAF9C}"/>
              </a:ext>
            </a:extLst>
          </p:cNvPr>
          <p:cNvPicPr>
            <a:picLocks noChangeAspect="1"/>
          </p:cNvPicPr>
          <p:nvPr/>
        </p:nvPicPr>
        <p:blipFill rotWithShape="1">
          <a:blip r:embed="rId3"/>
          <a:srcRect l="1585" r="2048" b="506"/>
          <a:stretch/>
        </p:blipFill>
        <p:spPr>
          <a:xfrm>
            <a:off x="6096000" y="527615"/>
            <a:ext cx="5616102" cy="5157167"/>
          </a:xfrm>
          <a:prstGeom prst="rect">
            <a:avLst/>
          </a:prstGeom>
        </p:spPr>
      </p:pic>
      <p:pic>
        <p:nvPicPr>
          <p:cNvPr id="9" name="Picture 8">
            <a:extLst>
              <a:ext uri="{FF2B5EF4-FFF2-40B4-BE49-F238E27FC236}">
                <a16:creationId xmlns:a16="http://schemas.microsoft.com/office/drawing/2014/main" id="{39468585-46A2-F495-7252-8910B5A89802}"/>
              </a:ext>
            </a:extLst>
          </p:cNvPr>
          <p:cNvPicPr>
            <a:picLocks noChangeAspect="1"/>
          </p:cNvPicPr>
          <p:nvPr/>
        </p:nvPicPr>
        <p:blipFill>
          <a:blip r:embed="rId4"/>
          <a:stretch>
            <a:fillRect/>
          </a:stretch>
        </p:blipFill>
        <p:spPr>
          <a:xfrm>
            <a:off x="1097280" y="3287478"/>
            <a:ext cx="5029200" cy="2957275"/>
          </a:xfrm>
          <a:prstGeom prst="rect">
            <a:avLst/>
          </a:prstGeom>
        </p:spPr>
      </p:pic>
    </p:spTree>
    <p:extLst>
      <p:ext uri="{BB962C8B-B14F-4D97-AF65-F5344CB8AC3E}">
        <p14:creationId xmlns:p14="http://schemas.microsoft.com/office/powerpoint/2010/main" val="2594970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92238D-1A37-3116-E665-D4D7D9329181}"/>
              </a:ext>
            </a:extLst>
          </p:cNvPr>
          <p:cNvPicPr>
            <a:picLocks noChangeAspect="1"/>
          </p:cNvPicPr>
          <p:nvPr/>
        </p:nvPicPr>
        <p:blipFill>
          <a:blip r:embed="rId2"/>
          <a:stretch>
            <a:fillRect/>
          </a:stretch>
        </p:blipFill>
        <p:spPr>
          <a:xfrm>
            <a:off x="3044894" y="392181"/>
            <a:ext cx="6430411" cy="5603468"/>
          </a:xfrm>
          <a:prstGeom prst="rect">
            <a:avLst/>
          </a:prstGeom>
        </p:spPr>
      </p:pic>
    </p:spTree>
    <p:extLst>
      <p:ext uri="{BB962C8B-B14F-4D97-AF65-F5344CB8AC3E}">
        <p14:creationId xmlns:p14="http://schemas.microsoft.com/office/powerpoint/2010/main" val="383415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60B13-1D91-6D24-1A32-375D10DEACAB}"/>
              </a:ext>
            </a:extLst>
          </p:cNvPr>
          <p:cNvSpPr>
            <a:spLocks noGrp="1"/>
          </p:cNvSpPr>
          <p:nvPr>
            <p:ph type="title"/>
          </p:nvPr>
        </p:nvSpPr>
        <p:spPr>
          <a:xfrm>
            <a:off x="1097280" y="286603"/>
            <a:ext cx="10058400" cy="1450757"/>
          </a:xfrm>
        </p:spPr>
        <p:txBody>
          <a:bodyPr>
            <a:normAutofit/>
          </a:bodyPr>
          <a:lstStyle/>
          <a:p>
            <a:r>
              <a:rPr lang="en-US" sz="4400" b="1" i="0" dirty="0">
                <a:effectLst/>
                <a:latin typeface="Untitled Sans"/>
              </a:rPr>
              <a:t>Examples Using Euclidean Distance Formula</a:t>
            </a:r>
            <a:endParaRPr lang="id-ID" sz="4400" dirty="0"/>
          </a:p>
        </p:txBody>
      </p:sp>
      <p:sp>
        <p:nvSpPr>
          <p:cNvPr id="3" name="Content Placeholder 2">
            <a:extLst>
              <a:ext uri="{FF2B5EF4-FFF2-40B4-BE49-F238E27FC236}">
                <a16:creationId xmlns:a16="http://schemas.microsoft.com/office/drawing/2014/main" id="{49774FB8-AA58-1B56-1DE7-22E93949DFB0}"/>
              </a:ext>
            </a:extLst>
          </p:cNvPr>
          <p:cNvSpPr>
            <a:spLocks noGrp="1"/>
          </p:cNvSpPr>
          <p:nvPr>
            <p:ph idx="1"/>
          </p:nvPr>
        </p:nvSpPr>
        <p:spPr/>
        <p:txBody>
          <a:bodyPr>
            <a:normAutofit fontScale="85000" lnSpcReduction="20000"/>
          </a:bodyPr>
          <a:lstStyle/>
          <a:p>
            <a:pPr marL="0" indent="0" algn="l" fontAlgn="base">
              <a:buNone/>
            </a:pPr>
            <a:r>
              <a:rPr lang="id-ID" b="1" i="0" dirty="0">
                <a:solidFill>
                  <a:srgbClr val="333333"/>
                </a:solidFill>
                <a:effectLst/>
                <a:latin typeface="Untitled Sans"/>
              </a:rPr>
              <a:t>Example 1: </a:t>
            </a:r>
            <a:r>
              <a:rPr lang="id-ID" b="0" i="0" dirty="0">
                <a:solidFill>
                  <a:srgbClr val="333333"/>
                </a:solidFill>
                <a:effectLst/>
                <a:latin typeface="Untitled Sans"/>
              </a:rPr>
              <a:t>Find the distance between points P(3, 2) and Q(4, 1).</a:t>
            </a:r>
          </a:p>
          <a:p>
            <a:pPr marL="0" indent="0" algn="l" fontAlgn="base">
              <a:buNone/>
            </a:pPr>
            <a:r>
              <a:rPr lang="id-ID" b="1" i="0" dirty="0">
                <a:solidFill>
                  <a:srgbClr val="333333"/>
                </a:solidFill>
                <a:effectLst/>
                <a:latin typeface="Untitled Sans"/>
              </a:rPr>
              <a:t>Solution:</a:t>
            </a:r>
            <a:endParaRPr lang="id-ID" b="0" i="0" dirty="0">
              <a:solidFill>
                <a:srgbClr val="333333"/>
              </a:solidFill>
              <a:effectLst/>
              <a:latin typeface="Untitled Sans"/>
            </a:endParaRPr>
          </a:p>
          <a:p>
            <a:pPr marL="0" indent="0" algn="l" fontAlgn="base">
              <a:buNone/>
            </a:pPr>
            <a:r>
              <a:rPr lang="id-ID" b="0" i="0" dirty="0">
                <a:solidFill>
                  <a:srgbClr val="333333"/>
                </a:solidFill>
                <a:effectLst/>
                <a:latin typeface="Untitled Sans"/>
              </a:rPr>
              <a:t>Given:</a:t>
            </a:r>
          </a:p>
          <a:p>
            <a:pPr algn="l" fontAlgn="base"/>
            <a:r>
              <a:rPr lang="id-ID" b="0" i="0" dirty="0">
                <a:solidFill>
                  <a:srgbClr val="333333"/>
                </a:solidFill>
                <a:effectLst/>
                <a:latin typeface="Untitled Sans"/>
              </a:rPr>
              <a:t> P(3, 2) = </a:t>
            </a:r>
            <a:r>
              <a:rPr lang="id-ID" b="0" i="0" dirty="0">
                <a:solidFill>
                  <a:srgbClr val="333333"/>
                </a:solidFill>
                <a:effectLst/>
                <a:latin typeface="MJXc-TeX-main-R"/>
              </a:rPr>
              <a:t>(</a:t>
            </a:r>
            <a:r>
              <a:rPr lang="id-ID" b="0" i="0" dirty="0">
                <a:solidFill>
                  <a:srgbClr val="333333"/>
                </a:solidFill>
                <a:effectLst/>
                <a:latin typeface="MJXc-TeX-math-I"/>
              </a:rPr>
              <a:t>x</a:t>
            </a:r>
            <a:r>
              <a:rPr lang="id-ID" b="0" i="0" dirty="0">
                <a:solidFill>
                  <a:srgbClr val="333333"/>
                </a:solidFill>
                <a:effectLst/>
                <a:latin typeface="MJXc-TeX-main-R"/>
              </a:rPr>
              <a:t>1,</a:t>
            </a:r>
            <a:r>
              <a:rPr lang="id-ID" b="0" i="0" dirty="0">
                <a:solidFill>
                  <a:srgbClr val="333333"/>
                </a:solidFill>
                <a:effectLst/>
                <a:latin typeface="MJXc-TeX-math-I"/>
              </a:rPr>
              <a:t>y</a:t>
            </a:r>
            <a:r>
              <a:rPr lang="id-ID" b="0" i="0" dirty="0">
                <a:solidFill>
                  <a:srgbClr val="333333"/>
                </a:solidFill>
                <a:effectLst/>
                <a:latin typeface="MJXc-TeX-main-R"/>
              </a:rPr>
              <a:t>1)</a:t>
            </a:r>
            <a:r>
              <a:rPr lang="id-ID" b="0" i="0" dirty="0">
                <a:solidFill>
                  <a:srgbClr val="333333"/>
                </a:solidFill>
                <a:effectLst/>
                <a:latin typeface="inherit"/>
              </a:rPr>
              <a:t>(x1,y1)</a:t>
            </a:r>
            <a:endParaRPr lang="id-ID" b="0" i="0" dirty="0">
              <a:solidFill>
                <a:srgbClr val="333333"/>
              </a:solidFill>
              <a:effectLst/>
              <a:latin typeface="Untitled Sans"/>
            </a:endParaRPr>
          </a:p>
          <a:p>
            <a:pPr algn="l" fontAlgn="base"/>
            <a:r>
              <a:rPr lang="id-ID" b="0" i="0" dirty="0">
                <a:solidFill>
                  <a:srgbClr val="333333"/>
                </a:solidFill>
                <a:effectLst/>
                <a:latin typeface="Untitled Sans"/>
              </a:rPr>
              <a:t>Q(4, 1) = </a:t>
            </a:r>
            <a:r>
              <a:rPr lang="id-ID" b="0" i="0" dirty="0">
                <a:solidFill>
                  <a:srgbClr val="333333"/>
                </a:solidFill>
                <a:effectLst/>
                <a:latin typeface="MJXc-TeX-main-R"/>
              </a:rPr>
              <a:t>(</a:t>
            </a:r>
            <a:r>
              <a:rPr lang="id-ID" b="0" i="0" dirty="0">
                <a:solidFill>
                  <a:srgbClr val="333333"/>
                </a:solidFill>
                <a:effectLst/>
                <a:latin typeface="MJXc-TeX-math-I"/>
              </a:rPr>
              <a:t>x</a:t>
            </a:r>
            <a:r>
              <a:rPr lang="id-ID" b="0" i="0" dirty="0">
                <a:solidFill>
                  <a:srgbClr val="333333"/>
                </a:solidFill>
                <a:effectLst/>
                <a:latin typeface="MJXc-TeX-main-R"/>
              </a:rPr>
              <a:t>2,</a:t>
            </a:r>
            <a:r>
              <a:rPr lang="id-ID" b="0" i="0" dirty="0">
                <a:solidFill>
                  <a:srgbClr val="333333"/>
                </a:solidFill>
                <a:effectLst/>
                <a:latin typeface="MJXc-TeX-math-I"/>
              </a:rPr>
              <a:t>y</a:t>
            </a:r>
            <a:r>
              <a:rPr lang="id-ID" b="0" i="0" dirty="0">
                <a:solidFill>
                  <a:srgbClr val="333333"/>
                </a:solidFill>
                <a:effectLst/>
                <a:latin typeface="MJXc-TeX-main-R"/>
              </a:rPr>
              <a:t>2)</a:t>
            </a:r>
            <a:r>
              <a:rPr lang="id-ID" b="0" i="0" dirty="0">
                <a:solidFill>
                  <a:srgbClr val="333333"/>
                </a:solidFill>
                <a:effectLst/>
                <a:latin typeface="inherit"/>
              </a:rPr>
              <a:t>(x2,y2)</a:t>
            </a:r>
            <a:endParaRPr lang="id-ID" b="0" i="0" dirty="0">
              <a:solidFill>
                <a:srgbClr val="333333"/>
              </a:solidFill>
              <a:effectLst/>
              <a:latin typeface="Untitled Sans"/>
            </a:endParaRPr>
          </a:p>
          <a:p>
            <a:pPr marL="0" indent="0" algn="l" fontAlgn="base">
              <a:buNone/>
            </a:pPr>
            <a:r>
              <a:rPr lang="id-ID" b="0" i="0" dirty="0">
                <a:solidFill>
                  <a:srgbClr val="333333"/>
                </a:solidFill>
                <a:effectLst/>
                <a:latin typeface="Untitled Sans"/>
              </a:rPr>
              <a:t>Using Euclidean distance formula,</a:t>
            </a:r>
          </a:p>
          <a:p>
            <a:pPr algn="l" fontAlgn="base"/>
            <a:r>
              <a:rPr lang="id-ID" b="0" i="0" dirty="0">
                <a:solidFill>
                  <a:srgbClr val="333333"/>
                </a:solidFill>
                <a:effectLst/>
                <a:latin typeface="Untitled Sans"/>
              </a:rPr>
              <a:t>d = √[(x</a:t>
            </a:r>
            <a:r>
              <a:rPr lang="id-ID" b="0" i="0" dirty="0">
                <a:solidFill>
                  <a:srgbClr val="333333"/>
                </a:solidFill>
                <a:effectLst/>
                <a:latin typeface="MJXc-TeX-main-R"/>
              </a:rPr>
              <a:t>2</a:t>
            </a:r>
            <a:r>
              <a:rPr lang="id-ID" b="0" i="0" dirty="0">
                <a:solidFill>
                  <a:srgbClr val="333333"/>
                </a:solidFill>
                <a:effectLst/>
                <a:latin typeface="inherit"/>
              </a:rPr>
              <a:t>2</a:t>
            </a:r>
            <a:r>
              <a:rPr lang="id-ID" b="0" i="0" dirty="0">
                <a:solidFill>
                  <a:srgbClr val="333333"/>
                </a:solidFill>
                <a:effectLst/>
                <a:latin typeface="Untitled Sans"/>
              </a:rPr>
              <a:t> – x</a:t>
            </a:r>
            <a:r>
              <a:rPr lang="id-ID" b="0" i="0" dirty="0">
                <a:solidFill>
                  <a:srgbClr val="333333"/>
                </a:solidFill>
                <a:effectLst/>
                <a:latin typeface="MJXc-TeX-main-R"/>
              </a:rPr>
              <a:t>1</a:t>
            </a:r>
            <a:r>
              <a:rPr lang="id-ID" b="0" i="0" dirty="0">
                <a:solidFill>
                  <a:srgbClr val="333333"/>
                </a:solidFill>
                <a:effectLst/>
                <a:latin typeface="inherit"/>
              </a:rPr>
              <a:t>1</a:t>
            </a:r>
            <a:r>
              <a:rPr lang="id-ID" b="0" i="0" dirty="0">
                <a:solidFill>
                  <a:srgbClr val="333333"/>
                </a:solidFill>
                <a:effectLst/>
                <a:latin typeface="Untitled Sans"/>
              </a:rPr>
              <a:t>)</a:t>
            </a:r>
            <a:r>
              <a:rPr lang="id-ID" b="0" i="0" baseline="30000" dirty="0">
                <a:solidFill>
                  <a:srgbClr val="333333"/>
                </a:solidFill>
                <a:effectLst/>
                <a:latin typeface="inherit"/>
              </a:rPr>
              <a:t>2</a:t>
            </a:r>
            <a:r>
              <a:rPr lang="id-ID" b="0" i="0" dirty="0">
                <a:solidFill>
                  <a:srgbClr val="333333"/>
                </a:solidFill>
                <a:effectLst/>
                <a:latin typeface="Untitled Sans"/>
              </a:rPr>
              <a:t> + (y</a:t>
            </a:r>
            <a:r>
              <a:rPr lang="id-ID" b="0" i="0" dirty="0">
                <a:solidFill>
                  <a:srgbClr val="333333"/>
                </a:solidFill>
                <a:effectLst/>
                <a:latin typeface="MJXc-TeX-main-R"/>
              </a:rPr>
              <a:t>2</a:t>
            </a:r>
            <a:r>
              <a:rPr lang="id-ID" b="0" i="0" dirty="0">
                <a:solidFill>
                  <a:srgbClr val="333333"/>
                </a:solidFill>
                <a:effectLst/>
                <a:latin typeface="inherit"/>
              </a:rPr>
              <a:t>2</a:t>
            </a:r>
            <a:r>
              <a:rPr lang="id-ID" b="0" i="0" dirty="0">
                <a:solidFill>
                  <a:srgbClr val="333333"/>
                </a:solidFill>
                <a:effectLst/>
                <a:latin typeface="Untitled Sans"/>
              </a:rPr>
              <a:t> – y</a:t>
            </a:r>
            <a:r>
              <a:rPr lang="id-ID" b="0" i="0" dirty="0">
                <a:solidFill>
                  <a:srgbClr val="333333"/>
                </a:solidFill>
                <a:effectLst/>
                <a:latin typeface="MJXc-TeX-main-R"/>
              </a:rPr>
              <a:t>1</a:t>
            </a:r>
            <a:r>
              <a:rPr lang="id-ID" b="0" i="0" dirty="0">
                <a:solidFill>
                  <a:srgbClr val="333333"/>
                </a:solidFill>
                <a:effectLst/>
                <a:latin typeface="inherit"/>
              </a:rPr>
              <a:t>1</a:t>
            </a:r>
            <a:r>
              <a:rPr lang="id-ID" b="0" i="0" dirty="0">
                <a:solidFill>
                  <a:srgbClr val="333333"/>
                </a:solidFill>
                <a:effectLst/>
                <a:latin typeface="Untitled Sans"/>
              </a:rPr>
              <a:t>)</a:t>
            </a:r>
            <a:r>
              <a:rPr lang="id-ID" b="0" i="0" baseline="30000" dirty="0">
                <a:solidFill>
                  <a:srgbClr val="333333"/>
                </a:solidFill>
                <a:effectLst/>
                <a:latin typeface="inherit"/>
              </a:rPr>
              <a:t>2</a:t>
            </a:r>
            <a:r>
              <a:rPr lang="id-ID" b="0" i="0" dirty="0">
                <a:solidFill>
                  <a:srgbClr val="333333"/>
                </a:solidFill>
                <a:effectLst/>
                <a:latin typeface="Untitled Sans"/>
              </a:rPr>
              <a:t>]</a:t>
            </a:r>
          </a:p>
          <a:p>
            <a:pPr algn="l" fontAlgn="base"/>
            <a:r>
              <a:rPr lang="id-ID" b="0" i="0" dirty="0">
                <a:solidFill>
                  <a:srgbClr val="333333"/>
                </a:solidFill>
                <a:effectLst/>
                <a:latin typeface="Untitled Sans"/>
              </a:rPr>
              <a:t>PQ = √[(4 – 3)</a:t>
            </a:r>
            <a:r>
              <a:rPr lang="id-ID" b="0" i="0" baseline="30000" dirty="0">
                <a:solidFill>
                  <a:srgbClr val="333333"/>
                </a:solidFill>
                <a:effectLst/>
                <a:latin typeface="inherit"/>
              </a:rPr>
              <a:t>2</a:t>
            </a:r>
            <a:r>
              <a:rPr lang="id-ID" b="0" i="0" dirty="0">
                <a:solidFill>
                  <a:srgbClr val="333333"/>
                </a:solidFill>
                <a:effectLst/>
                <a:latin typeface="Untitled Sans"/>
              </a:rPr>
              <a:t> + (1 – 2)</a:t>
            </a:r>
            <a:r>
              <a:rPr lang="id-ID" b="0" i="0" baseline="30000" dirty="0">
                <a:solidFill>
                  <a:srgbClr val="333333"/>
                </a:solidFill>
                <a:effectLst/>
                <a:latin typeface="inherit"/>
              </a:rPr>
              <a:t>2</a:t>
            </a:r>
            <a:r>
              <a:rPr lang="id-ID" b="0" i="0" dirty="0">
                <a:solidFill>
                  <a:srgbClr val="333333"/>
                </a:solidFill>
                <a:effectLst/>
                <a:latin typeface="Untitled Sans"/>
              </a:rPr>
              <a:t>]</a:t>
            </a:r>
          </a:p>
          <a:p>
            <a:pPr algn="l" fontAlgn="base"/>
            <a:r>
              <a:rPr lang="id-ID" b="0" i="0" dirty="0">
                <a:solidFill>
                  <a:srgbClr val="333333"/>
                </a:solidFill>
                <a:effectLst/>
                <a:latin typeface="Untitled Sans"/>
              </a:rPr>
              <a:t>PQ = √[(1)</a:t>
            </a:r>
            <a:r>
              <a:rPr lang="id-ID" b="0" i="0" baseline="30000" dirty="0">
                <a:solidFill>
                  <a:srgbClr val="333333"/>
                </a:solidFill>
                <a:effectLst/>
                <a:latin typeface="inherit"/>
              </a:rPr>
              <a:t>2</a:t>
            </a:r>
            <a:r>
              <a:rPr lang="id-ID" b="0" i="0" dirty="0">
                <a:solidFill>
                  <a:srgbClr val="333333"/>
                </a:solidFill>
                <a:effectLst/>
                <a:latin typeface="Untitled Sans"/>
              </a:rPr>
              <a:t> + (-1)</a:t>
            </a:r>
            <a:r>
              <a:rPr lang="id-ID" b="0" i="0" baseline="30000" dirty="0">
                <a:solidFill>
                  <a:srgbClr val="333333"/>
                </a:solidFill>
                <a:effectLst/>
                <a:latin typeface="inherit"/>
              </a:rPr>
              <a:t>2</a:t>
            </a:r>
            <a:r>
              <a:rPr lang="id-ID" b="0" i="0" dirty="0">
                <a:solidFill>
                  <a:srgbClr val="333333"/>
                </a:solidFill>
                <a:effectLst/>
                <a:latin typeface="Untitled Sans"/>
              </a:rPr>
              <a:t>]</a:t>
            </a:r>
          </a:p>
          <a:p>
            <a:pPr algn="l" fontAlgn="base"/>
            <a:r>
              <a:rPr lang="id-ID" b="0" i="0" dirty="0">
                <a:solidFill>
                  <a:srgbClr val="333333"/>
                </a:solidFill>
                <a:effectLst/>
                <a:latin typeface="Untitled Sans"/>
              </a:rPr>
              <a:t>PQ = √2 units.</a:t>
            </a:r>
          </a:p>
          <a:p>
            <a:pPr marL="0" indent="0" algn="l" fontAlgn="base">
              <a:buNone/>
            </a:pPr>
            <a:r>
              <a:rPr lang="id-ID" b="1" i="0" dirty="0">
                <a:solidFill>
                  <a:srgbClr val="333333"/>
                </a:solidFill>
                <a:effectLst/>
                <a:latin typeface="Untitled Sans"/>
              </a:rPr>
              <a:t>Answer: </a:t>
            </a:r>
            <a:r>
              <a:rPr lang="id-ID" b="0" i="0" dirty="0">
                <a:solidFill>
                  <a:srgbClr val="333333"/>
                </a:solidFill>
                <a:effectLst/>
                <a:latin typeface="Untitled Sans"/>
              </a:rPr>
              <a:t>The Euclidean distance between points A(3, 2) and B(4, 1) is √2 units.</a:t>
            </a:r>
          </a:p>
        </p:txBody>
      </p:sp>
    </p:spTree>
    <p:extLst>
      <p:ext uri="{BB962C8B-B14F-4D97-AF65-F5344CB8AC3E}">
        <p14:creationId xmlns:p14="http://schemas.microsoft.com/office/powerpoint/2010/main" val="1713101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CherryBlossom">
      <a:dk1>
        <a:srgbClr val="595959"/>
      </a:dk1>
      <a:lt1>
        <a:sysClr val="window" lastClr="FFFFFF"/>
      </a:lt1>
      <a:dk2>
        <a:srgbClr val="000000"/>
      </a:dk2>
      <a:lt2>
        <a:srgbClr val="F6F7E4"/>
      </a:lt2>
      <a:accent1>
        <a:srgbClr val="C44475"/>
      </a:accent1>
      <a:accent2>
        <a:srgbClr val="FA906A"/>
      </a:accent2>
      <a:accent3>
        <a:srgbClr val="FCB268"/>
      </a:accent3>
      <a:accent4>
        <a:srgbClr val="DB6B70"/>
      </a:accent4>
      <a:accent5>
        <a:srgbClr val="D680A5"/>
      </a:accent5>
      <a:accent6>
        <a:srgbClr val="BA7362"/>
      </a:accent6>
      <a:hlink>
        <a:srgbClr val="DB6B70"/>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erryBlossom">
      <a:dk1>
        <a:srgbClr val="595959"/>
      </a:dk1>
      <a:lt1>
        <a:sysClr val="window" lastClr="FFFFFF"/>
      </a:lt1>
      <a:dk2>
        <a:srgbClr val="000000"/>
      </a:dk2>
      <a:lt2>
        <a:srgbClr val="F6F7E4"/>
      </a:lt2>
      <a:accent1>
        <a:srgbClr val="C44475"/>
      </a:accent1>
      <a:accent2>
        <a:srgbClr val="FA906A"/>
      </a:accent2>
      <a:accent3>
        <a:srgbClr val="FCB268"/>
      </a:accent3>
      <a:accent4>
        <a:srgbClr val="DB6B70"/>
      </a:accent4>
      <a:accent5>
        <a:srgbClr val="D680A5"/>
      </a:accent5>
      <a:accent6>
        <a:srgbClr val="BA7362"/>
      </a:accent6>
      <a:hlink>
        <a:srgbClr val="DB6B70"/>
      </a:hlink>
      <a:folHlink>
        <a:srgbClr val="969696"/>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1824</TotalTime>
  <Words>512</Words>
  <Application>Microsoft Office PowerPoint</Application>
  <PresentationFormat>Widescreen</PresentationFormat>
  <Paragraphs>83</Paragraphs>
  <Slides>22</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22</vt:i4>
      </vt:variant>
    </vt:vector>
  </HeadingPairs>
  <TitlesOfParts>
    <vt:vector size="38" baseType="lpstr">
      <vt:lpstr>Arial</vt:lpstr>
      <vt:lpstr>Arial Black</vt:lpstr>
      <vt:lpstr>Arial Rounded MT Bold</vt:lpstr>
      <vt:lpstr>Calibri</vt:lpstr>
      <vt:lpstr>Calibri Light</vt:lpstr>
      <vt:lpstr>Cambria</vt:lpstr>
      <vt:lpstr>Cambria Math</vt:lpstr>
      <vt:lpstr>Helvetica Neue</vt:lpstr>
      <vt:lpstr>inherit</vt:lpstr>
      <vt:lpstr>MJXc-TeX-main-R</vt:lpstr>
      <vt:lpstr>MJXc-TeX-math-I</vt:lpstr>
      <vt:lpstr>Roboto</vt:lpstr>
      <vt:lpstr>Untitled Sans</vt:lpstr>
      <vt:lpstr>Wingdings</vt:lpstr>
      <vt:lpstr>Yanone Kaffeesatz</vt:lpstr>
      <vt:lpstr>Retrospect</vt:lpstr>
      <vt:lpstr>Euclidean and Cityblock</vt:lpstr>
      <vt:lpstr>Learning Objectives</vt:lpstr>
      <vt:lpstr>Euclidean distance</vt:lpstr>
      <vt:lpstr>4 Distance Measures for Machine Learning</vt:lpstr>
      <vt:lpstr>Euclidean untuk apa?</vt:lpstr>
      <vt:lpstr>What Is Euclidean Distance Formula?</vt:lpstr>
      <vt:lpstr>PowerPoint Presentation</vt:lpstr>
      <vt:lpstr>PowerPoint Presentation</vt:lpstr>
      <vt:lpstr>Examples Using Euclidean Distance Formula</vt:lpstr>
      <vt:lpstr>Examples Using Euclidean Distance Formula</vt:lpstr>
      <vt:lpstr>Task 1:</vt:lpstr>
      <vt:lpstr>Task 2 </vt:lpstr>
      <vt:lpstr>Manhattan Distance  (city block distance)</vt:lpstr>
      <vt:lpstr>PowerPoint Presentation</vt:lpstr>
      <vt:lpstr>What is Manhattan/City Block used for?</vt:lpstr>
      <vt:lpstr>PowerPoint Presentation</vt:lpstr>
      <vt:lpstr>PowerPoint Presentation</vt:lpstr>
      <vt:lpstr>Task 3</vt:lpstr>
      <vt:lpstr>Task 4</vt:lpstr>
      <vt:lpstr>Task 5</vt:lpstr>
      <vt:lpstr>Assignments 1-5 are to be submitted on the LMS by 6:00 PM WIB at the latest</vt:lpstr>
      <vt:lpstr>Reference</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 KASUS RUMUS</dc:title>
  <dc:creator>dea.elya@gmail.com</dc:creator>
  <cp:lastModifiedBy>e.septa@polinema.ac.id</cp:lastModifiedBy>
  <cp:revision>31</cp:revision>
  <dcterms:created xsi:type="dcterms:W3CDTF">2021-09-03T03:49:40Z</dcterms:created>
  <dcterms:modified xsi:type="dcterms:W3CDTF">2023-09-05T02:46:32Z</dcterms:modified>
</cp:coreProperties>
</file>