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77" r:id="rId6"/>
    <p:sldId id="278" r:id="rId7"/>
    <p:sldId id="279" r:id="rId8"/>
    <p:sldId id="280" r:id="rId9"/>
    <p:sldId id="281" r:id="rId10"/>
    <p:sldId id="273" r:id="rId11"/>
    <p:sldId id="274" r:id="rId12"/>
    <p:sldId id="275" r:id="rId13"/>
    <p:sldId id="261" r:id="rId14"/>
    <p:sldId id="282" r:id="rId15"/>
    <p:sldId id="276" r:id="rId1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1A01DF17-60A4-4210-ACDE-761FFECC321F}" type="datetimeFigureOut">
              <a:rPr lang="id-ID" smtClean="0"/>
              <a:t>06/09/2016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B7052D4-F8AC-4DAD-9EF9-042FA5A72E13}" type="slidenum">
              <a:rPr lang="id-ID" smtClean="0"/>
              <a:t>‹#›</a:t>
            </a:fld>
            <a:endParaRPr lang="id-ID"/>
          </a:p>
        </p:txBody>
      </p:sp>
    </p:spTree>
    <p:extLst>
      <p:ext uri="{BB962C8B-B14F-4D97-AF65-F5344CB8AC3E}">
        <p14:creationId xmlns:p14="http://schemas.microsoft.com/office/powerpoint/2010/main" val="3357854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A01DF17-60A4-4210-ACDE-761FFECC321F}" type="datetimeFigureOut">
              <a:rPr lang="id-ID" smtClean="0"/>
              <a:t>06/09/2016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B7052D4-F8AC-4DAD-9EF9-042FA5A72E13}" type="slidenum">
              <a:rPr lang="id-ID" smtClean="0"/>
              <a:t>‹#›</a:t>
            </a:fld>
            <a:endParaRPr lang="id-ID"/>
          </a:p>
        </p:txBody>
      </p:sp>
    </p:spTree>
    <p:extLst>
      <p:ext uri="{BB962C8B-B14F-4D97-AF65-F5344CB8AC3E}">
        <p14:creationId xmlns:p14="http://schemas.microsoft.com/office/powerpoint/2010/main" val="2063594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A01DF17-60A4-4210-ACDE-761FFECC321F}" type="datetimeFigureOut">
              <a:rPr lang="id-ID" smtClean="0"/>
              <a:t>06/09/2016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B7052D4-F8AC-4DAD-9EF9-042FA5A72E13}" type="slidenum">
              <a:rPr lang="id-ID" smtClean="0"/>
              <a:t>‹#›</a:t>
            </a:fld>
            <a:endParaRPr lang="id-ID"/>
          </a:p>
        </p:txBody>
      </p:sp>
    </p:spTree>
    <p:extLst>
      <p:ext uri="{BB962C8B-B14F-4D97-AF65-F5344CB8AC3E}">
        <p14:creationId xmlns:p14="http://schemas.microsoft.com/office/powerpoint/2010/main" val="4122745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A01DF17-60A4-4210-ACDE-761FFECC321F}" type="datetimeFigureOut">
              <a:rPr lang="id-ID" smtClean="0"/>
              <a:t>06/09/2016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B7052D4-F8AC-4DAD-9EF9-042FA5A72E13}" type="slidenum">
              <a:rPr lang="id-ID" smtClean="0"/>
              <a:t>‹#›</a:t>
            </a:fld>
            <a:endParaRPr lang="id-ID"/>
          </a:p>
        </p:txBody>
      </p:sp>
    </p:spTree>
    <p:extLst>
      <p:ext uri="{BB962C8B-B14F-4D97-AF65-F5344CB8AC3E}">
        <p14:creationId xmlns:p14="http://schemas.microsoft.com/office/powerpoint/2010/main" val="3310125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01DF17-60A4-4210-ACDE-761FFECC321F}" type="datetimeFigureOut">
              <a:rPr lang="id-ID" smtClean="0"/>
              <a:t>06/09/2016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B7052D4-F8AC-4DAD-9EF9-042FA5A72E13}" type="slidenum">
              <a:rPr lang="id-ID" smtClean="0"/>
              <a:t>‹#›</a:t>
            </a:fld>
            <a:endParaRPr lang="id-ID"/>
          </a:p>
        </p:txBody>
      </p:sp>
    </p:spTree>
    <p:extLst>
      <p:ext uri="{BB962C8B-B14F-4D97-AF65-F5344CB8AC3E}">
        <p14:creationId xmlns:p14="http://schemas.microsoft.com/office/powerpoint/2010/main" val="496829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1A01DF17-60A4-4210-ACDE-761FFECC321F}" type="datetimeFigureOut">
              <a:rPr lang="id-ID" smtClean="0"/>
              <a:t>06/09/2016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B7052D4-F8AC-4DAD-9EF9-042FA5A72E13}" type="slidenum">
              <a:rPr lang="id-ID" smtClean="0"/>
              <a:t>‹#›</a:t>
            </a:fld>
            <a:endParaRPr lang="id-ID"/>
          </a:p>
        </p:txBody>
      </p:sp>
    </p:spTree>
    <p:extLst>
      <p:ext uri="{BB962C8B-B14F-4D97-AF65-F5344CB8AC3E}">
        <p14:creationId xmlns:p14="http://schemas.microsoft.com/office/powerpoint/2010/main" val="2737162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1A01DF17-60A4-4210-ACDE-761FFECC321F}" type="datetimeFigureOut">
              <a:rPr lang="id-ID" smtClean="0"/>
              <a:t>06/09/2016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B7052D4-F8AC-4DAD-9EF9-042FA5A72E13}" type="slidenum">
              <a:rPr lang="id-ID" smtClean="0"/>
              <a:t>‹#›</a:t>
            </a:fld>
            <a:endParaRPr lang="id-ID"/>
          </a:p>
        </p:txBody>
      </p:sp>
    </p:spTree>
    <p:extLst>
      <p:ext uri="{BB962C8B-B14F-4D97-AF65-F5344CB8AC3E}">
        <p14:creationId xmlns:p14="http://schemas.microsoft.com/office/powerpoint/2010/main" val="174542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1A01DF17-60A4-4210-ACDE-761FFECC321F}" type="datetimeFigureOut">
              <a:rPr lang="id-ID" smtClean="0"/>
              <a:t>06/09/2016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B7052D4-F8AC-4DAD-9EF9-042FA5A72E13}" type="slidenum">
              <a:rPr lang="id-ID" smtClean="0"/>
              <a:t>‹#›</a:t>
            </a:fld>
            <a:endParaRPr lang="id-ID"/>
          </a:p>
        </p:txBody>
      </p:sp>
    </p:spTree>
    <p:extLst>
      <p:ext uri="{BB962C8B-B14F-4D97-AF65-F5344CB8AC3E}">
        <p14:creationId xmlns:p14="http://schemas.microsoft.com/office/powerpoint/2010/main" val="65072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01DF17-60A4-4210-ACDE-761FFECC321F}" type="datetimeFigureOut">
              <a:rPr lang="id-ID" smtClean="0"/>
              <a:t>06/09/2016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B7052D4-F8AC-4DAD-9EF9-042FA5A72E13}" type="slidenum">
              <a:rPr lang="id-ID" smtClean="0"/>
              <a:t>‹#›</a:t>
            </a:fld>
            <a:endParaRPr lang="id-ID"/>
          </a:p>
        </p:txBody>
      </p:sp>
    </p:spTree>
    <p:extLst>
      <p:ext uri="{BB962C8B-B14F-4D97-AF65-F5344CB8AC3E}">
        <p14:creationId xmlns:p14="http://schemas.microsoft.com/office/powerpoint/2010/main" val="1288606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01DF17-60A4-4210-ACDE-761FFECC321F}" type="datetimeFigureOut">
              <a:rPr lang="id-ID" smtClean="0"/>
              <a:t>06/09/2016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B7052D4-F8AC-4DAD-9EF9-042FA5A72E13}" type="slidenum">
              <a:rPr lang="id-ID" smtClean="0"/>
              <a:t>‹#›</a:t>
            </a:fld>
            <a:endParaRPr lang="id-ID"/>
          </a:p>
        </p:txBody>
      </p:sp>
    </p:spTree>
    <p:extLst>
      <p:ext uri="{BB962C8B-B14F-4D97-AF65-F5344CB8AC3E}">
        <p14:creationId xmlns:p14="http://schemas.microsoft.com/office/powerpoint/2010/main" val="322591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01DF17-60A4-4210-ACDE-761FFECC321F}" type="datetimeFigureOut">
              <a:rPr lang="id-ID" smtClean="0"/>
              <a:t>06/09/2016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B7052D4-F8AC-4DAD-9EF9-042FA5A72E13}" type="slidenum">
              <a:rPr lang="id-ID" smtClean="0"/>
              <a:t>‹#›</a:t>
            </a:fld>
            <a:endParaRPr lang="id-ID"/>
          </a:p>
        </p:txBody>
      </p:sp>
    </p:spTree>
    <p:extLst>
      <p:ext uri="{BB962C8B-B14F-4D97-AF65-F5344CB8AC3E}">
        <p14:creationId xmlns:p14="http://schemas.microsoft.com/office/powerpoint/2010/main" val="1183507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1DF17-60A4-4210-ACDE-761FFECC321F}" type="datetimeFigureOut">
              <a:rPr lang="id-ID" smtClean="0"/>
              <a:t>06/09/2016</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052D4-F8AC-4DAD-9EF9-042FA5A72E13}" type="slidenum">
              <a:rPr lang="id-ID" smtClean="0"/>
              <a:t>‹#›</a:t>
            </a:fld>
            <a:endParaRPr lang="id-ID"/>
          </a:p>
        </p:txBody>
      </p:sp>
    </p:spTree>
    <p:extLst>
      <p:ext uri="{BB962C8B-B14F-4D97-AF65-F5344CB8AC3E}">
        <p14:creationId xmlns:p14="http://schemas.microsoft.com/office/powerpoint/2010/main" val="769367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latin typeface="Century Gothic" pitchFamily="34" charset="0"/>
              </a:rPr>
              <a:t>PENGENALAN MANAJEMEN PROYEK</a:t>
            </a:r>
            <a:endParaRPr lang="id-ID" dirty="0">
              <a:latin typeface="Century Gothic" pitchFamily="34" charset="0"/>
            </a:endParaRPr>
          </a:p>
        </p:txBody>
      </p:sp>
      <p:sp>
        <p:nvSpPr>
          <p:cNvPr id="3" name="Subtitle 2"/>
          <p:cNvSpPr>
            <a:spLocks noGrp="1"/>
          </p:cNvSpPr>
          <p:nvPr>
            <p:ph type="subTitle" idx="1"/>
          </p:nvPr>
        </p:nvSpPr>
        <p:spPr/>
        <p:txBody>
          <a:bodyPr>
            <a:normAutofit/>
          </a:bodyPr>
          <a:lstStyle/>
          <a:p>
            <a:r>
              <a:rPr lang="id-ID" sz="2000" dirty="0" smtClean="0">
                <a:latin typeface="Arial Rounded MT Bold" pitchFamily="34" charset="0"/>
              </a:rPr>
              <a:t>PRAMANA YOGA SAPUTRA</a:t>
            </a:r>
            <a:endParaRPr lang="id-ID" sz="2000" dirty="0">
              <a:latin typeface="Arial Rounded MT Bold" pitchFamily="34" charset="0"/>
            </a:endParaRPr>
          </a:p>
        </p:txBody>
      </p:sp>
    </p:spTree>
    <p:extLst>
      <p:ext uri="{BB962C8B-B14F-4D97-AF65-F5344CB8AC3E}">
        <p14:creationId xmlns:p14="http://schemas.microsoft.com/office/powerpoint/2010/main" val="1023291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latin typeface="Arial Rounded MT Bold" pitchFamily="34" charset="0"/>
              </a:rPr>
              <a:t>5 Kelompok Proses Manajemen Proyek</a:t>
            </a:r>
            <a:endParaRPr lang="id-ID" dirty="0">
              <a:latin typeface="Arial Rounded MT Bold" pitchFamily="34" charset="0"/>
            </a:endParaRPr>
          </a:p>
        </p:txBody>
      </p:sp>
      <p:sp>
        <p:nvSpPr>
          <p:cNvPr id="3" name="Content Placeholder 2"/>
          <p:cNvSpPr>
            <a:spLocks noGrp="1"/>
          </p:cNvSpPr>
          <p:nvPr>
            <p:ph idx="1"/>
          </p:nvPr>
        </p:nvSpPr>
        <p:spPr/>
        <p:txBody>
          <a:bodyPr/>
          <a:lstStyle/>
          <a:p>
            <a:endParaRPr lang="id-ID"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352" t="18375" r="6836" b="8125"/>
          <a:stretch/>
        </p:blipFill>
        <p:spPr bwMode="auto">
          <a:xfrm>
            <a:off x="971600" y="1727702"/>
            <a:ext cx="7272808" cy="4293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4432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8229600" cy="5865515"/>
          </a:xfrm>
        </p:spPr>
        <p:txBody>
          <a:bodyPr>
            <a:noAutofit/>
          </a:bodyPr>
          <a:lstStyle/>
          <a:p>
            <a:r>
              <a:rPr lang="id-ID" sz="1600" b="1" dirty="0">
                <a:latin typeface="Arial" pitchFamily="34" charset="0"/>
                <a:cs typeface="Arial" pitchFamily="34" charset="0"/>
              </a:rPr>
              <a:t>Tahap </a:t>
            </a:r>
            <a:r>
              <a:rPr lang="id-ID" sz="1600" b="1" dirty="0" smtClean="0">
                <a:latin typeface="Arial" pitchFamily="34" charset="0"/>
                <a:cs typeface="Arial" pitchFamily="34" charset="0"/>
              </a:rPr>
              <a:t>Inisiasi</a:t>
            </a:r>
          </a:p>
          <a:p>
            <a:pPr marL="360363" indent="0">
              <a:buNone/>
            </a:pPr>
            <a:r>
              <a:rPr lang="id-ID" sz="1600" dirty="0" smtClean="0">
                <a:latin typeface="Arial" pitchFamily="34" charset="0"/>
                <a:cs typeface="Arial" pitchFamily="34" charset="0"/>
              </a:rPr>
              <a:t>Tahap </a:t>
            </a:r>
            <a:r>
              <a:rPr lang="id-ID" sz="1600" dirty="0">
                <a:latin typeface="Arial" pitchFamily="34" charset="0"/>
                <a:cs typeface="Arial" pitchFamily="34" charset="0"/>
              </a:rPr>
              <a:t>inisiasi proyek merupakan tahap awal kegiatan proyek sejak sebuah proyek disepakati untuk dikerjakan. Pada tahap ini, permasalahan yang ingin diselesaikan akan diidentifikasi. Beberapa pilihan solusi untuk menyelesaikan permasalahan juga didefinisikan. Sebuah studi kelayakan dapat dilakukan untuk memilih sebuah solusi yang memiliki kemungkinan terbesar untuk direkomendasikan sebagai solusi terbaik dalam menyelesaikan permasalahan. Ketika sebuah solusi telah ditetapkan, maka seorang manajer proyek akan ditunjuk sehingga tim proyek dapat dibentuk.</a:t>
            </a:r>
            <a:br>
              <a:rPr lang="id-ID" sz="1600" dirty="0">
                <a:latin typeface="Arial" pitchFamily="34" charset="0"/>
                <a:cs typeface="Arial" pitchFamily="34" charset="0"/>
              </a:rPr>
            </a:br>
            <a:endParaRPr lang="id-ID" sz="1600" dirty="0">
              <a:latin typeface="Arial" pitchFamily="34" charset="0"/>
              <a:cs typeface="Arial" pitchFamily="34" charset="0"/>
            </a:endParaRPr>
          </a:p>
          <a:p>
            <a:r>
              <a:rPr lang="id-ID" sz="1600" b="1" dirty="0">
                <a:latin typeface="Arial" pitchFamily="34" charset="0"/>
                <a:cs typeface="Arial" pitchFamily="34" charset="0"/>
              </a:rPr>
              <a:t>Tahap Perencanaan dan </a:t>
            </a:r>
            <a:r>
              <a:rPr lang="id-ID" sz="1600" b="1" dirty="0" smtClean="0">
                <a:latin typeface="Arial" pitchFamily="34" charset="0"/>
                <a:cs typeface="Arial" pitchFamily="34" charset="0"/>
              </a:rPr>
              <a:t>Desain</a:t>
            </a:r>
          </a:p>
          <a:p>
            <a:pPr marL="360363" indent="0">
              <a:buNone/>
            </a:pPr>
            <a:r>
              <a:rPr lang="id-ID" sz="1600" dirty="0" smtClean="0">
                <a:latin typeface="Arial" pitchFamily="34" charset="0"/>
                <a:cs typeface="Arial" pitchFamily="34" charset="0"/>
              </a:rPr>
              <a:t>Ketika </a:t>
            </a:r>
            <a:r>
              <a:rPr lang="id-ID" sz="1600" dirty="0">
                <a:latin typeface="Arial" pitchFamily="34" charset="0"/>
                <a:cs typeface="Arial" pitchFamily="34" charset="0"/>
              </a:rPr>
              <a:t>ruang lingkup proyek telah ditetapkan dan tim proyek terbentuk, maka aktivitas proyek mulai memasuki tahap perencanaan. Pada tahap ini, dokumen perencanaan akan disusun secara terperinci sebagai panduan bagi tim proyek selama kegiatan proyek berlangsung. Adapun aktivitas yang akan dilakukan pada tahap ini adalah membuat dokumentasi project plan, resource plan, financial plan, risk plan, acceptance plan, communication plan, procurement plan, contract supplier dan perform phare review.</a:t>
            </a:r>
            <a:br>
              <a:rPr lang="id-ID" sz="1600" dirty="0">
                <a:latin typeface="Arial" pitchFamily="34" charset="0"/>
                <a:cs typeface="Arial" pitchFamily="34" charset="0"/>
              </a:rPr>
            </a:br>
            <a:endParaRPr lang="id-ID" sz="1600" dirty="0">
              <a:latin typeface="Arial" pitchFamily="34" charset="0"/>
              <a:cs typeface="Arial" pitchFamily="34" charset="0"/>
            </a:endParaRPr>
          </a:p>
          <a:p>
            <a:r>
              <a:rPr lang="id-ID" sz="1600" b="1" dirty="0">
                <a:latin typeface="Arial" pitchFamily="34" charset="0"/>
                <a:cs typeface="Arial" pitchFamily="34" charset="0"/>
              </a:rPr>
              <a:t>Tahap Eksekusi (Pelaksanaan proyek dan/atau </a:t>
            </a:r>
            <a:r>
              <a:rPr lang="id-ID" sz="1600" b="1" dirty="0" smtClean="0">
                <a:latin typeface="Arial" pitchFamily="34" charset="0"/>
                <a:cs typeface="Arial" pitchFamily="34" charset="0"/>
              </a:rPr>
              <a:t>Konstruksi)</a:t>
            </a:r>
          </a:p>
          <a:p>
            <a:pPr marL="360363" indent="0">
              <a:buNone/>
            </a:pPr>
            <a:r>
              <a:rPr lang="id-ID" sz="1600" dirty="0" smtClean="0">
                <a:latin typeface="Arial" pitchFamily="34" charset="0"/>
                <a:cs typeface="Arial" pitchFamily="34" charset="0"/>
              </a:rPr>
              <a:t>Dengan </a:t>
            </a:r>
            <a:r>
              <a:rPr lang="id-ID" sz="1600" dirty="0">
                <a:latin typeface="Arial" pitchFamily="34" charset="0"/>
                <a:cs typeface="Arial" pitchFamily="34" charset="0"/>
              </a:rPr>
              <a:t>definisi proyek yang jelas dan terperinci, maka aktivitas proyek siap untuk memasuki tahap eksekusi atau pelaksanaan proyek. Pada tahap ini, deliverables atau tujuan proyek secara fisik akan dibangun. Seluruh aktivitas yang terdapat dalam dokumentasi project plan akan dieksekusi.</a:t>
            </a:r>
            <a:br>
              <a:rPr lang="id-ID" sz="1600" dirty="0">
                <a:latin typeface="Arial" pitchFamily="34" charset="0"/>
                <a:cs typeface="Arial" pitchFamily="34" charset="0"/>
              </a:rPr>
            </a:br>
            <a:endParaRPr lang="id-ID" sz="1600" dirty="0">
              <a:latin typeface="Arial" pitchFamily="34" charset="0"/>
              <a:cs typeface="Arial" pitchFamily="34" charset="0"/>
            </a:endParaRPr>
          </a:p>
        </p:txBody>
      </p:sp>
      <p:sp>
        <p:nvSpPr>
          <p:cNvPr id="4" name="Right Arrow 3"/>
          <p:cNvSpPr/>
          <p:nvPr/>
        </p:nvSpPr>
        <p:spPr>
          <a:xfrm>
            <a:off x="6084168" y="6039489"/>
            <a:ext cx="2736304" cy="7319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To be Continued</a:t>
            </a:r>
            <a:endParaRPr lang="id-ID" dirty="0"/>
          </a:p>
        </p:txBody>
      </p:sp>
    </p:spTree>
    <p:extLst>
      <p:ext uri="{BB962C8B-B14F-4D97-AF65-F5344CB8AC3E}">
        <p14:creationId xmlns:p14="http://schemas.microsoft.com/office/powerpoint/2010/main" val="3335868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70000" lnSpcReduction="20000"/>
          </a:bodyPr>
          <a:lstStyle/>
          <a:p>
            <a:pPr marL="360363" indent="0">
              <a:buNone/>
            </a:pPr>
            <a:endParaRPr lang="id-ID" sz="2900" dirty="0" smtClean="0">
              <a:latin typeface="Arial" pitchFamily="34" charset="0"/>
              <a:cs typeface="Arial" pitchFamily="34" charset="0"/>
            </a:endParaRPr>
          </a:p>
          <a:p>
            <a:r>
              <a:rPr lang="id-ID" sz="2900" b="1" dirty="0" smtClean="0">
                <a:latin typeface="Arial" pitchFamily="34" charset="0"/>
                <a:cs typeface="Arial" pitchFamily="34" charset="0"/>
              </a:rPr>
              <a:t>Tahap Pemantaun dan sistem Pengendalian</a:t>
            </a:r>
          </a:p>
          <a:p>
            <a:pPr marL="360363" indent="0">
              <a:buNone/>
            </a:pPr>
            <a:r>
              <a:rPr lang="id-ID" sz="2900" dirty="0" smtClean="0">
                <a:latin typeface="Arial" pitchFamily="34" charset="0"/>
                <a:cs typeface="Arial" pitchFamily="34" charset="0"/>
              </a:rPr>
              <a:t>Sementara kegiatan pengembangan berlangsung, beberapa proses manajemen perlu dilakukan guna memantau dan mengontrol penyelesaian deliverables sebagai hasil akhir proyek.</a:t>
            </a:r>
            <a:br>
              <a:rPr lang="id-ID" sz="2900" dirty="0" smtClean="0">
                <a:latin typeface="Arial" pitchFamily="34" charset="0"/>
                <a:cs typeface="Arial" pitchFamily="34" charset="0"/>
              </a:rPr>
            </a:br>
            <a:endParaRPr lang="id-ID" sz="2900" dirty="0" smtClean="0">
              <a:latin typeface="Arial" pitchFamily="34" charset="0"/>
              <a:cs typeface="Arial" pitchFamily="34" charset="0"/>
            </a:endParaRPr>
          </a:p>
          <a:p>
            <a:r>
              <a:rPr lang="id-ID" sz="2900" b="1" dirty="0" smtClean="0">
                <a:latin typeface="Arial" pitchFamily="34" charset="0"/>
                <a:cs typeface="Arial" pitchFamily="34" charset="0"/>
              </a:rPr>
              <a:t>Tahap Penutupan</a:t>
            </a:r>
          </a:p>
          <a:p>
            <a:pPr marL="360363" indent="0">
              <a:buNone/>
            </a:pPr>
            <a:r>
              <a:rPr lang="id-ID" sz="2900" dirty="0" smtClean="0">
                <a:latin typeface="Arial" pitchFamily="34" charset="0"/>
                <a:cs typeface="Arial" pitchFamily="34" charset="0"/>
              </a:rPr>
              <a:t>Tahap ini merupakan akhir dari aktivitas proyek. Pada tahap ini, hasil akhir proyek (deliverables project) beserta dokumentasinya diserahkan kepada pelanggan, kontak dengan supplier diakhiri, tim proyek dibubarkan dan memberikan laporan kepada semua stakeholder yang menyatakan bahwa kegiatan proyek telah selesai dilaksanakan. Langkah akhir yang perlu dilakukan pada tahap ini yaitu melakukan post implementation review untuk mengetahui tingkat keberhasilan proyek dan mencatat setiap pelajaran yang diperoleh selama kegiatan proyek berlangsung sebagai pelajaran untuk proyek-proyek dimasa yang akan datang.</a:t>
            </a:r>
          </a:p>
          <a:p>
            <a:endParaRPr lang="id-ID" sz="2900" dirty="0" smtClean="0">
              <a:latin typeface="Arial" pitchFamily="34" charset="0"/>
              <a:cs typeface="Arial" pitchFamily="34" charset="0"/>
            </a:endParaRPr>
          </a:p>
          <a:p>
            <a:pPr marL="0" indent="0">
              <a:buNone/>
            </a:pPr>
            <a:r>
              <a:rPr lang="id-ID" sz="2900" dirty="0" smtClean="0">
                <a:latin typeface="Arial" pitchFamily="34" charset="0"/>
                <a:cs typeface="Arial" pitchFamily="34" charset="0"/>
              </a:rPr>
              <a:t>(The Practical Guide to Project Management. Christine Petersen, 2013)</a:t>
            </a:r>
          </a:p>
          <a:p>
            <a:endParaRPr lang="id-ID" dirty="0"/>
          </a:p>
        </p:txBody>
      </p:sp>
    </p:spTree>
    <p:extLst>
      <p:ext uri="{BB962C8B-B14F-4D97-AF65-F5344CB8AC3E}">
        <p14:creationId xmlns:p14="http://schemas.microsoft.com/office/powerpoint/2010/main" val="2286030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id-ID" sz="3600" dirty="0" smtClean="0">
                <a:latin typeface="Arial Rounded MT Bold" pitchFamily="34" charset="0"/>
              </a:rPr>
              <a:t>Knowledge Area Manajemen Proyek</a:t>
            </a:r>
            <a:endParaRPr lang="id-ID" sz="3600" dirty="0">
              <a:latin typeface="Arial Rounded MT Bold" pitchFamily="34" charset="0"/>
            </a:endParaRPr>
          </a:p>
        </p:txBody>
      </p:sp>
      <p:sp>
        <p:nvSpPr>
          <p:cNvPr id="3" name="Content Placeholder 2"/>
          <p:cNvSpPr>
            <a:spLocks noGrp="1"/>
          </p:cNvSpPr>
          <p:nvPr>
            <p:ph idx="1"/>
          </p:nvPr>
        </p:nvSpPr>
        <p:spPr>
          <a:xfrm>
            <a:off x="457200" y="1268760"/>
            <a:ext cx="8229600" cy="5184576"/>
          </a:xfrm>
        </p:spPr>
        <p:txBody>
          <a:bodyPr>
            <a:normAutofit fontScale="62500" lnSpcReduction="20000"/>
          </a:bodyPr>
          <a:lstStyle/>
          <a:p>
            <a:pPr marL="514350" indent="-514350" fontAlgn="base">
              <a:buFont typeface="+mj-lt"/>
              <a:buAutoNum type="arabicPeriod"/>
            </a:pPr>
            <a:r>
              <a:rPr lang="id-ID" b="1" dirty="0">
                <a:latin typeface="Arial" pitchFamily="34" charset="0"/>
                <a:cs typeface="Arial" pitchFamily="34" charset="0"/>
              </a:rPr>
              <a:t>Project integration management </a:t>
            </a:r>
            <a:r>
              <a:rPr lang="id-ID" dirty="0">
                <a:latin typeface="Arial" pitchFamily="34" charset="0"/>
                <a:cs typeface="Arial" pitchFamily="34" charset="0"/>
              </a:rPr>
              <a:t>: memastikan bahwa unsur-unsur berbagai proyek secara efektif dikoordinasikan.</a:t>
            </a:r>
          </a:p>
          <a:p>
            <a:pPr marL="514350" indent="-514350" fontAlgn="base">
              <a:buFont typeface="+mj-lt"/>
              <a:buAutoNum type="arabicPeriod"/>
            </a:pPr>
            <a:r>
              <a:rPr lang="id-ID" b="1" dirty="0">
                <a:latin typeface="Arial" pitchFamily="34" charset="0"/>
                <a:cs typeface="Arial" pitchFamily="34" charset="0"/>
              </a:rPr>
              <a:t>Project scope management </a:t>
            </a:r>
            <a:r>
              <a:rPr lang="id-ID" dirty="0">
                <a:latin typeface="Arial" pitchFamily="34" charset="0"/>
                <a:cs typeface="Arial" pitchFamily="34" charset="0"/>
              </a:rPr>
              <a:t> : untuk memastikan semua pekerjaan yang diperlukan dimasukkan.</a:t>
            </a:r>
          </a:p>
          <a:p>
            <a:pPr marL="514350" indent="-514350" fontAlgn="base">
              <a:buFont typeface="+mj-lt"/>
              <a:buAutoNum type="arabicPeriod"/>
            </a:pPr>
            <a:r>
              <a:rPr lang="id-ID" b="1" dirty="0">
                <a:latin typeface="Arial" pitchFamily="34" charset="0"/>
                <a:cs typeface="Arial" pitchFamily="34" charset="0"/>
              </a:rPr>
              <a:t>Project time management </a:t>
            </a:r>
            <a:r>
              <a:rPr lang="id-ID" dirty="0">
                <a:latin typeface="Arial" pitchFamily="34" charset="0"/>
                <a:cs typeface="Arial" pitchFamily="34" charset="0"/>
              </a:rPr>
              <a:t>: menyediakan jadwal proyek yang efektif</a:t>
            </a:r>
          </a:p>
          <a:p>
            <a:pPr marL="514350" indent="-514350" fontAlgn="base">
              <a:buFont typeface="+mj-lt"/>
              <a:buAutoNum type="arabicPeriod"/>
            </a:pPr>
            <a:r>
              <a:rPr lang="id-ID" b="1" dirty="0">
                <a:latin typeface="Arial" pitchFamily="34" charset="0"/>
                <a:cs typeface="Arial" pitchFamily="34" charset="0"/>
              </a:rPr>
              <a:t>Project cost management </a:t>
            </a:r>
            <a:r>
              <a:rPr lang="id-ID" dirty="0">
                <a:latin typeface="Arial" pitchFamily="34" charset="0"/>
                <a:cs typeface="Arial" pitchFamily="34" charset="0"/>
              </a:rPr>
              <a:t>:  untuk mengidentifikasi sumber daya yang dibutuhkan dan mengontrol anggaran</a:t>
            </a:r>
          </a:p>
          <a:p>
            <a:pPr marL="514350" indent="-514350" fontAlgn="base">
              <a:buFont typeface="+mj-lt"/>
              <a:buAutoNum type="arabicPeriod"/>
            </a:pPr>
            <a:r>
              <a:rPr lang="id-ID" b="1" dirty="0">
                <a:latin typeface="Arial" pitchFamily="34" charset="0"/>
                <a:cs typeface="Arial" pitchFamily="34" charset="0"/>
              </a:rPr>
              <a:t>Project quality management </a:t>
            </a:r>
            <a:r>
              <a:rPr lang="id-ID" dirty="0">
                <a:latin typeface="Arial" pitchFamily="34" charset="0"/>
                <a:cs typeface="Arial" pitchFamily="34" charset="0"/>
              </a:rPr>
              <a:t>: untuk memastikan bahwa persyaratan fungsional sudah terpenuhi.</a:t>
            </a:r>
          </a:p>
          <a:p>
            <a:pPr marL="514350" indent="-514350" fontAlgn="base">
              <a:buFont typeface="+mj-lt"/>
              <a:buAutoNum type="arabicPeriod"/>
            </a:pPr>
            <a:r>
              <a:rPr lang="id-ID" b="1" dirty="0">
                <a:latin typeface="Arial" pitchFamily="34" charset="0"/>
                <a:cs typeface="Arial" pitchFamily="34" charset="0"/>
              </a:rPr>
              <a:t>Project human resource management </a:t>
            </a:r>
            <a:r>
              <a:rPr lang="id-ID" dirty="0">
                <a:latin typeface="Arial" pitchFamily="34" charset="0"/>
                <a:cs typeface="Arial" pitchFamily="34" charset="0"/>
              </a:rPr>
              <a:t>: mengembangkan dan mempekerjakan personil yang efektif.</a:t>
            </a:r>
          </a:p>
          <a:p>
            <a:pPr marL="514350" indent="-514350" fontAlgn="base">
              <a:buFont typeface="+mj-lt"/>
              <a:buAutoNum type="arabicPeriod"/>
            </a:pPr>
            <a:r>
              <a:rPr lang="id-ID" b="1" dirty="0">
                <a:latin typeface="Arial" pitchFamily="34" charset="0"/>
                <a:cs typeface="Arial" pitchFamily="34" charset="0"/>
              </a:rPr>
              <a:t>Project communications management </a:t>
            </a:r>
            <a:r>
              <a:rPr lang="id-ID" dirty="0">
                <a:latin typeface="Arial" pitchFamily="34" charset="0"/>
                <a:cs typeface="Arial" pitchFamily="34" charset="0"/>
              </a:rPr>
              <a:t>: untuk memastikan komunikasi internal dan eksternal yang efektif.</a:t>
            </a:r>
          </a:p>
          <a:p>
            <a:pPr marL="514350" indent="-514350" fontAlgn="base">
              <a:buFont typeface="+mj-lt"/>
              <a:buAutoNum type="arabicPeriod"/>
            </a:pPr>
            <a:r>
              <a:rPr lang="id-ID" b="1" dirty="0">
                <a:latin typeface="Arial" pitchFamily="34" charset="0"/>
                <a:cs typeface="Arial" pitchFamily="34" charset="0"/>
              </a:rPr>
              <a:t>Project risk management </a:t>
            </a:r>
            <a:r>
              <a:rPr lang="id-ID" dirty="0">
                <a:latin typeface="Arial" pitchFamily="34" charset="0"/>
                <a:cs typeface="Arial" pitchFamily="34" charset="0"/>
              </a:rPr>
              <a:t>: untuk menganalisa dan mengurangi risiko potensial.</a:t>
            </a:r>
          </a:p>
          <a:p>
            <a:pPr marL="514350" indent="-514350" fontAlgn="base">
              <a:buFont typeface="+mj-lt"/>
              <a:buAutoNum type="arabicPeriod"/>
            </a:pPr>
            <a:r>
              <a:rPr lang="id-ID" b="1" dirty="0">
                <a:latin typeface="Arial" pitchFamily="34" charset="0"/>
                <a:cs typeface="Arial" pitchFamily="34" charset="0"/>
              </a:rPr>
              <a:t>Project procurement management </a:t>
            </a:r>
            <a:r>
              <a:rPr lang="id-ID" dirty="0">
                <a:latin typeface="Arial" pitchFamily="34" charset="0"/>
                <a:cs typeface="Arial" pitchFamily="34" charset="0"/>
              </a:rPr>
              <a:t>:untuk memperoleh sumber daya yang diperlukan dari sumber eksternal.</a:t>
            </a:r>
          </a:p>
          <a:p>
            <a:endParaRPr lang="id-ID" dirty="0"/>
          </a:p>
        </p:txBody>
      </p:sp>
    </p:spTree>
    <p:extLst>
      <p:ext uri="{BB962C8B-B14F-4D97-AF65-F5344CB8AC3E}">
        <p14:creationId xmlns:p14="http://schemas.microsoft.com/office/powerpoint/2010/main" val="3510496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94920" cy="490066"/>
          </a:xfrm>
        </p:spPr>
        <p:txBody>
          <a:bodyPr>
            <a:normAutofit/>
          </a:bodyPr>
          <a:lstStyle/>
          <a:p>
            <a:pPr algn="l"/>
            <a:r>
              <a:rPr lang="id-ID" sz="1800" dirty="0" smtClean="0">
                <a:latin typeface="Arial Rounded MT Bold" pitchFamily="34" charset="0"/>
              </a:rPr>
              <a:t>Korelasi Proses dan Knowledge Area</a:t>
            </a:r>
            <a:endParaRPr lang="id-ID" sz="1800" dirty="0">
              <a:latin typeface="Arial Rounded MT Bold"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680" y="729828"/>
            <a:ext cx="8456800" cy="5893241"/>
          </a:xfrm>
        </p:spPr>
      </p:pic>
    </p:spTree>
    <p:extLst>
      <p:ext uri="{BB962C8B-B14F-4D97-AF65-F5344CB8AC3E}">
        <p14:creationId xmlns:p14="http://schemas.microsoft.com/office/powerpoint/2010/main" val="862443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Arial Rounded MT Bold" pitchFamily="34" charset="0"/>
              </a:rPr>
              <a:t>Tools Manajemen Proyek</a:t>
            </a:r>
            <a:endParaRPr lang="id-ID" dirty="0">
              <a:latin typeface="Arial Rounded MT Bold" pitchFamily="34" charset="0"/>
            </a:endParaRPr>
          </a:p>
        </p:txBody>
      </p:sp>
      <p:sp>
        <p:nvSpPr>
          <p:cNvPr id="3" name="Content Placeholder 2"/>
          <p:cNvSpPr>
            <a:spLocks noGrp="1"/>
          </p:cNvSpPr>
          <p:nvPr>
            <p:ph idx="1"/>
          </p:nvPr>
        </p:nvSpPr>
        <p:spPr/>
        <p:txBody>
          <a:bodyPr/>
          <a:lstStyle/>
          <a:p>
            <a:r>
              <a:rPr lang="id-ID" dirty="0" smtClean="0">
                <a:latin typeface="Arial" pitchFamily="34" charset="0"/>
                <a:cs typeface="Arial" pitchFamily="34" charset="0"/>
              </a:rPr>
              <a:t>PERT Chart</a:t>
            </a:r>
          </a:p>
          <a:p>
            <a:r>
              <a:rPr lang="id-ID" dirty="0" smtClean="0">
                <a:latin typeface="Arial" pitchFamily="34" charset="0"/>
                <a:cs typeface="Arial" pitchFamily="34" charset="0"/>
              </a:rPr>
              <a:t>Gantt Chart</a:t>
            </a:r>
          </a:p>
          <a:p>
            <a:r>
              <a:rPr lang="id-ID" dirty="0" smtClean="0">
                <a:latin typeface="Arial" pitchFamily="34" charset="0"/>
                <a:cs typeface="Arial" pitchFamily="34" charset="0"/>
              </a:rPr>
              <a:t>dll</a:t>
            </a:r>
            <a:endParaRPr lang="id-ID" dirty="0">
              <a:latin typeface="Arial" pitchFamily="34" charset="0"/>
              <a:cs typeface="Arial" pitchFamily="34" charset="0"/>
            </a:endParaRPr>
          </a:p>
        </p:txBody>
      </p:sp>
    </p:spTree>
    <p:extLst>
      <p:ext uri="{BB962C8B-B14F-4D97-AF65-F5344CB8AC3E}">
        <p14:creationId xmlns:p14="http://schemas.microsoft.com/office/powerpoint/2010/main" val="3142327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Arial Rounded MT Bold" pitchFamily="34" charset="0"/>
              </a:rPr>
              <a:t>PROYEK</a:t>
            </a:r>
            <a:endParaRPr lang="id-ID" dirty="0">
              <a:latin typeface="Arial Rounded MT Bold" pitchFamily="34" charset="0"/>
            </a:endParaRPr>
          </a:p>
        </p:txBody>
      </p:sp>
      <p:sp>
        <p:nvSpPr>
          <p:cNvPr id="3" name="Content Placeholder 2"/>
          <p:cNvSpPr>
            <a:spLocks noGrp="1"/>
          </p:cNvSpPr>
          <p:nvPr>
            <p:ph idx="1"/>
          </p:nvPr>
        </p:nvSpPr>
        <p:spPr/>
        <p:txBody>
          <a:bodyPr>
            <a:normAutofit/>
          </a:bodyPr>
          <a:lstStyle/>
          <a:p>
            <a:pPr marL="0" indent="0">
              <a:buNone/>
            </a:pPr>
            <a:r>
              <a:rPr lang="en-US" sz="1900" spc="300" dirty="0" err="1" smtClean="0">
                <a:latin typeface="Arial" pitchFamily="34" charset="0"/>
                <a:cs typeface="Arial" pitchFamily="34" charset="0"/>
              </a:rPr>
              <a:t>Sebuah</a:t>
            </a:r>
            <a:r>
              <a:rPr lang="en-US" sz="1900" b="1" spc="300" dirty="0" smtClean="0">
                <a:latin typeface="Arial" pitchFamily="34" charset="0"/>
                <a:cs typeface="Arial" pitchFamily="34" charset="0"/>
              </a:rPr>
              <a:t> </a:t>
            </a:r>
            <a:r>
              <a:rPr lang="en-US" sz="1900" b="1" spc="300" dirty="0" err="1" smtClean="0">
                <a:latin typeface="Arial" pitchFamily="34" charset="0"/>
                <a:cs typeface="Arial" pitchFamily="34" charset="0"/>
              </a:rPr>
              <a:t>kegiatan</a:t>
            </a:r>
            <a:r>
              <a:rPr lang="en-US" sz="1900" spc="300" dirty="0" smtClean="0">
                <a:latin typeface="Arial" pitchFamily="34" charset="0"/>
                <a:cs typeface="Arial" pitchFamily="34" charset="0"/>
              </a:rPr>
              <a:t> yang </a:t>
            </a:r>
            <a:r>
              <a:rPr lang="en-US" sz="1900" spc="300" dirty="0" err="1" smtClean="0">
                <a:latin typeface="Arial" pitchFamily="34" charset="0"/>
                <a:cs typeface="Arial" pitchFamily="34" charset="0"/>
              </a:rPr>
              <a:t>bersifat</a:t>
            </a:r>
            <a:r>
              <a:rPr lang="en-US" sz="1900" spc="300" dirty="0" smtClean="0">
                <a:latin typeface="Arial" pitchFamily="34" charset="0"/>
                <a:cs typeface="Arial" pitchFamily="34" charset="0"/>
              </a:rPr>
              <a:t> </a:t>
            </a:r>
            <a:r>
              <a:rPr lang="en-US" sz="1900" b="1" spc="300" dirty="0" err="1" smtClean="0">
                <a:latin typeface="Arial" pitchFamily="34" charset="0"/>
                <a:cs typeface="Arial" pitchFamily="34" charset="0"/>
              </a:rPr>
              <a:t>sementara</a:t>
            </a:r>
            <a:r>
              <a:rPr lang="en-US" sz="1900" spc="300" dirty="0" smtClean="0">
                <a:latin typeface="Arial" pitchFamily="34" charset="0"/>
                <a:cs typeface="Arial" pitchFamily="34" charset="0"/>
              </a:rPr>
              <a:t> yang </a:t>
            </a:r>
            <a:r>
              <a:rPr lang="en-US" sz="1900" spc="300" dirty="0" err="1" smtClean="0">
                <a:latin typeface="Arial" pitchFamily="34" charset="0"/>
                <a:cs typeface="Arial" pitchFamily="34" charset="0"/>
              </a:rPr>
              <a:t>telah</a:t>
            </a:r>
            <a:r>
              <a:rPr lang="en-US" sz="1900" spc="300" dirty="0" smtClean="0">
                <a:latin typeface="Arial" pitchFamily="34" charset="0"/>
                <a:cs typeface="Arial" pitchFamily="34" charset="0"/>
              </a:rPr>
              <a:t> </a:t>
            </a:r>
            <a:r>
              <a:rPr lang="en-US" sz="1900" b="1" spc="300" dirty="0" err="1" smtClean="0">
                <a:latin typeface="Arial" pitchFamily="34" charset="0"/>
                <a:cs typeface="Arial" pitchFamily="34" charset="0"/>
              </a:rPr>
              <a:t>ditetapkan</a:t>
            </a:r>
            <a:r>
              <a:rPr lang="en-US" sz="1900" b="1" spc="300" dirty="0" smtClean="0">
                <a:latin typeface="Arial" pitchFamily="34" charset="0"/>
                <a:cs typeface="Arial" pitchFamily="34" charset="0"/>
              </a:rPr>
              <a:t> </a:t>
            </a:r>
            <a:r>
              <a:rPr lang="en-US" sz="1900" b="1" spc="300" dirty="0" err="1" smtClean="0">
                <a:latin typeface="Arial" pitchFamily="34" charset="0"/>
                <a:cs typeface="Arial" pitchFamily="34" charset="0"/>
              </a:rPr>
              <a:t>awal</a:t>
            </a:r>
            <a:r>
              <a:rPr lang="en-US" sz="1900" b="1" spc="300" dirty="0" smtClean="0">
                <a:latin typeface="Arial" pitchFamily="34" charset="0"/>
                <a:cs typeface="Arial" pitchFamily="34" charset="0"/>
              </a:rPr>
              <a:t> </a:t>
            </a:r>
            <a:r>
              <a:rPr lang="en-US" sz="1900" spc="300" dirty="0" err="1" smtClean="0">
                <a:latin typeface="Arial" pitchFamily="34" charset="0"/>
                <a:cs typeface="Arial" pitchFamily="34" charset="0"/>
              </a:rPr>
              <a:t>pekerjaannya</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dan</a:t>
            </a:r>
            <a:r>
              <a:rPr lang="en-US" sz="1900" spc="300" dirty="0" smtClean="0">
                <a:latin typeface="Arial" pitchFamily="34" charset="0"/>
                <a:cs typeface="Arial" pitchFamily="34" charset="0"/>
              </a:rPr>
              <a:t> </a:t>
            </a:r>
            <a:r>
              <a:rPr lang="en-US" sz="1900" b="1" spc="300" dirty="0" err="1" smtClean="0">
                <a:latin typeface="Arial" pitchFamily="34" charset="0"/>
                <a:cs typeface="Arial" pitchFamily="34" charset="0"/>
              </a:rPr>
              <a:t>waktu</a:t>
            </a:r>
            <a:r>
              <a:rPr lang="en-US" sz="1900" b="1" spc="300" dirty="0" smtClean="0">
                <a:latin typeface="Arial" pitchFamily="34" charset="0"/>
                <a:cs typeface="Arial" pitchFamily="34" charset="0"/>
              </a:rPr>
              <a:t> </a:t>
            </a:r>
            <a:r>
              <a:rPr lang="en-US" sz="1900" b="1" spc="300" dirty="0" err="1" smtClean="0">
                <a:latin typeface="Arial" pitchFamily="34" charset="0"/>
                <a:cs typeface="Arial" pitchFamily="34" charset="0"/>
              </a:rPr>
              <a:t>selesainya</a:t>
            </a:r>
            <a:r>
              <a:rPr lang="en-US" sz="1900" b="1" spc="300" dirty="0" smtClean="0">
                <a:latin typeface="Arial" pitchFamily="34" charset="0"/>
                <a:cs typeface="Arial" pitchFamily="34" charset="0"/>
              </a:rPr>
              <a:t> </a:t>
            </a:r>
            <a:r>
              <a:rPr lang="en-US" sz="1900" spc="300" dirty="0" smtClean="0">
                <a:latin typeface="Arial" pitchFamily="34" charset="0"/>
                <a:cs typeface="Arial" pitchFamily="34" charset="0"/>
              </a:rPr>
              <a:t>(</a:t>
            </a:r>
            <a:r>
              <a:rPr lang="en-US" sz="1900" spc="300" dirty="0" err="1" smtClean="0">
                <a:latin typeface="Arial" pitchFamily="34" charset="0"/>
                <a:cs typeface="Arial" pitchFamily="34" charset="0"/>
              </a:rPr>
              <a:t>dan</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biasanya</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selalu</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dibatasi</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oleh</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waktu</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dan</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seringkali</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juga</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dibatasi</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oleh</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sumber</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pendanaan</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untuk</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mencapai</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tujuan</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dan</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hasil</a:t>
            </a:r>
            <a:r>
              <a:rPr lang="en-US" sz="1900" spc="300" dirty="0" smtClean="0">
                <a:latin typeface="Arial" pitchFamily="34" charset="0"/>
                <a:cs typeface="Arial" pitchFamily="34" charset="0"/>
              </a:rPr>
              <a:t> yang </a:t>
            </a:r>
            <a:r>
              <a:rPr lang="en-US" sz="1900" spc="300" dirty="0" err="1" smtClean="0">
                <a:latin typeface="Arial" pitchFamily="34" charset="0"/>
                <a:cs typeface="Arial" pitchFamily="34" charset="0"/>
              </a:rPr>
              <a:t>spesifik</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dan</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unik</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dan</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pada</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umumnya</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untuk</a:t>
            </a:r>
            <a:r>
              <a:rPr lang="en-US" sz="1900" spc="300" dirty="0" smtClean="0">
                <a:latin typeface="Arial" pitchFamily="34" charset="0"/>
                <a:cs typeface="Arial" pitchFamily="34" charset="0"/>
              </a:rPr>
              <a:t> </a:t>
            </a:r>
            <a:r>
              <a:rPr lang="en-US" sz="1900" b="1" spc="300" dirty="0" err="1" smtClean="0">
                <a:latin typeface="Arial" pitchFamily="34" charset="0"/>
                <a:cs typeface="Arial" pitchFamily="34" charset="0"/>
              </a:rPr>
              <a:t>menghasilkan</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sebuah</a:t>
            </a:r>
            <a:r>
              <a:rPr lang="en-US" sz="1900" spc="300" dirty="0" smtClean="0">
                <a:latin typeface="Arial" pitchFamily="34" charset="0"/>
                <a:cs typeface="Arial" pitchFamily="34" charset="0"/>
              </a:rPr>
              <a:t> </a:t>
            </a:r>
            <a:r>
              <a:rPr lang="en-US" sz="1900" b="1" spc="300" dirty="0" err="1" smtClean="0">
                <a:latin typeface="Arial" pitchFamily="34" charset="0"/>
                <a:cs typeface="Arial" pitchFamily="34" charset="0"/>
              </a:rPr>
              <a:t>perubahan</a:t>
            </a:r>
            <a:r>
              <a:rPr lang="en-US" sz="1900" spc="300" dirty="0" smtClean="0">
                <a:latin typeface="Arial" pitchFamily="34" charset="0"/>
                <a:cs typeface="Arial" pitchFamily="34" charset="0"/>
              </a:rPr>
              <a:t> yang </a:t>
            </a:r>
            <a:r>
              <a:rPr lang="en-US" sz="1900" spc="300" dirty="0" err="1" smtClean="0">
                <a:latin typeface="Arial" pitchFamily="34" charset="0"/>
                <a:cs typeface="Arial" pitchFamily="34" charset="0"/>
              </a:rPr>
              <a:t>bermanfaat</a:t>
            </a:r>
            <a:r>
              <a:rPr lang="en-US" sz="1900" spc="300" dirty="0" smtClean="0">
                <a:latin typeface="Arial" pitchFamily="34" charset="0"/>
                <a:cs typeface="Arial" pitchFamily="34" charset="0"/>
              </a:rPr>
              <a:t> </a:t>
            </a:r>
            <a:r>
              <a:rPr lang="en-US" sz="1900" spc="300" dirty="0" err="1" smtClean="0">
                <a:latin typeface="Arial" pitchFamily="34" charset="0"/>
                <a:cs typeface="Arial" pitchFamily="34" charset="0"/>
              </a:rPr>
              <a:t>atau</a:t>
            </a:r>
            <a:r>
              <a:rPr lang="en-US" sz="1900" spc="300" dirty="0" smtClean="0">
                <a:latin typeface="Arial" pitchFamily="34" charset="0"/>
                <a:cs typeface="Arial" pitchFamily="34" charset="0"/>
              </a:rPr>
              <a:t> yang </a:t>
            </a:r>
            <a:r>
              <a:rPr lang="en-US" sz="1900" spc="300" dirty="0" err="1" smtClean="0">
                <a:latin typeface="Arial" pitchFamily="34" charset="0"/>
                <a:cs typeface="Arial" pitchFamily="34" charset="0"/>
              </a:rPr>
              <a:t>mempunyai</a:t>
            </a:r>
            <a:r>
              <a:rPr lang="en-US" sz="1900" spc="300" dirty="0" smtClean="0">
                <a:latin typeface="Arial" pitchFamily="34" charset="0"/>
                <a:cs typeface="Arial" pitchFamily="34" charset="0"/>
              </a:rPr>
              <a:t> </a:t>
            </a:r>
            <a:r>
              <a:rPr lang="en-US" sz="1900" b="1" spc="300" dirty="0" err="1" smtClean="0">
                <a:latin typeface="Arial" pitchFamily="34" charset="0"/>
                <a:cs typeface="Arial" pitchFamily="34" charset="0"/>
              </a:rPr>
              <a:t>nilai</a:t>
            </a:r>
            <a:r>
              <a:rPr lang="en-US" sz="1900" b="1" spc="300" dirty="0" smtClean="0">
                <a:latin typeface="Arial" pitchFamily="34" charset="0"/>
                <a:cs typeface="Arial" pitchFamily="34" charset="0"/>
              </a:rPr>
              <a:t> </a:t>
            </a:r>
            <a:r>
              <a:rPr lang="en-US" sz="1900" b="1" spc="300" dirty="0" err="1" smtClean="0">
                <a:latin typeface="Arial" pitchFamily="34" charset="0"/>
                <a:cs typeface="Arial" pitchFamily="34" charset="0"/>
              </a:rPr>
              <a:t>tambah</a:t>
            </a:r>
            <a:r>
              <a:rPr lang="en-US" spc="300" dirty="0" smtClean="0">
                <a:latin typeface="Arial" pitchFamily="34" charset="0"/>
                <a:cs typeface="Arial" pitchFamily="34" charset="0"/>
              </a:rPr>
              <a:t>.</a:t>
            </a:r>
            <a:endParaRPr lang="id-ID" spc="300" dirty="0" smtClean="0">
              <a:latin typeface="Arial" pitchFamily="34" charset="0"/>
              <a:cs typeface="Arial" pitchFamily="34" charset="0"/>
            </a:endParaRPr>
          </a:p>
          <a:p>
            <a:pPr marL="0" indent="0">
              <a:buNone/>
            </a:pPr>
            <a:endParaRPr lang="id-ID" spc="300" dirty="0">
              <a:latin typeface="Century Gothic" panose="020B0502020202020204" pitchFamily="34" charset="0"/>
            </a:endParaRPr>
          </a:p>
          <a:p>
            <a:pPr marL="0" indent="0">
              <a:buNone/>
            </a:pPr>
            <a:endParaRPr lang="id-ID" spc="300" dirty="0" smtClean="0">
              <a:latin typeface="Century Gothic" panose="020B0502020202020204" pitchFamily="34" charset="0"/>
            </a:endParaRPr>
          </a:p>
          <a:p>
            <a:pPr marL="0" indent="0">
              <a:buNone/>
            </a:pPr>
            <a:r>
              <a:rPr lang="id-ID" sz="1800" dirty="0" smtClean="0"/>
              <a:t>(https://id.wikipedia.org/wiki/Manajemen_proyek)</a:t>
            </a:r>
          </a:p>
          <a:p>
            <a:pPr marL="0" indent="0">
              <a:buNone/>
            </a:pPr>
            <a:endParaRPr lang="en-US" spc="300" dirty="0" smtClean="0">
              <a:latin typeface="Century Gothic" panose="020B0502020202020204" pitchFamily="34" charset="0"/>
            </a:endParaRPr>
          </a:p>
          <a:p>
            <a:endParaRPr lang="id-ID" dirty="0"/>
          </a:p>
        </p:txBody>
      </p:sp>
    </p:spTree>
    <p:extLst>
      <p:ext uri="{BB962C8B-B14F-4D97-AF65-F5344CB8AC3E}">
        <p14:creationId xmlns:p14="http://schemas.microsoft.com/office/powerpoint/2010/main" val="43709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800" dirty="0" smtClean="0">
                <a:latin typeface="Arial Rounded MT Bold" pitchFamily="34" charset="0"/>
              </a:rPr>
              <a:t>Mekanisme Proyek</a:t>
            </a:r>
            <a:endParaRPr lang="id-ID" sz="2800" dirty="0">
              <a:latin typeface="Arial Rounded MT Bold" pitchFamily="34" charset="0"/>
            </a:endParaRPr>
          </a:p>
        </p:txBody>
      </p:sp>
      <p:sp>
        <p:nvSpPr>
          <p:cNvPr id="3" name="Content Placeholder 2"/>
          <p:cNvSpPr>
            <a:spLocks noGrp="1"/>
          </p:cNvSpPr>
          <p:nvPr>
            <p:ph idx="1"/>
          </p:nvPr>
        </p:nvSpPr>
        <p:spPr>
          <a:xfrm>
            <a:off x="457200" y="1196752"/>
            <a:ext cx="8229600" cy="4929411"/>
          </a:xfrm>
        </p:spPr>
        <p:txBody>
          <a:bodyPr>
            <a:noAutofit/>
          </a:bodyPr>
          <a:lstStyle/>
          <a:p>
            <a:pPr marL="0" indent="0">
              <a:buNone/>
            </a:pPr>
            <a:r>
              <a:rPr lang="id-ID" sz="1400" dirty="0" smtClean="0">
                <a:latin typeface="Arial" pitchFamily="34" charset="0"/>
                <a:cs typeface="Arial" pitchFamily="34" charset="0"/>
              </a:rPr>
              <a:t>Dalam ruang lingkup organisasi secara umum, tahapan atau mekanisme proyek adalah sebagai berikut:</a:t>
            </a:r>
          </a:p>
          <a:p>
            <a:pPr marL="514350" indent="-514350">
              <a:lnSpc>
                <a:spcPct val="170000"/>
              </a:lnSpc>
              <a:buAutoNum type="arabicPeriod"/>
            </a:pPr>
            <a:r>
              <a:rPr lang="id-ID" sz="1400" dirty="0" smtClean="0">
                <a:latin typeface="Arial" pitchFamily="34" charset="0"/>
                <a:cs typeface="Arial" pitchFamily="34" charset="0"/>
              </a:rPr>
              <a:t>Proyek ditentukan oleh manajemen melalui suatu kebijakan</a:t>
            </a:r>
          </a:p>
          <a:p>
            <a:pPr marL="514350" indent="-514350">
              <a:lnSpc>
                <a:spcPct val="170000"/>
              </a:lnSpc>
              <a:buAutoNum type="arabicPeriod"/>
            </a:pPr>
            <a:r>
              <a:rPr lang="id-ID" sz="1400" dirty="0" smtClean="0">
                <a:latin typeface="Arial" pitchFamily="34" charset="0"/>
                <a:cs typeface="Arial" pitchFamily="34" charset="0"/>
              </a:rPr>
              <a:t>Setelah keputusan dari manajemen menyatakan bahwa suatu proyek akan dijalankan, maka selanjutnya ditunjuk seorang pimpinan proyek/manajer proyek dan pembentukan tim proyek </a:t>
            </a:r>
          </a:p>
          <a:p>
            <a:pPr marL="514350" indent="-514350">
              <a:lnSpc>
                <a:spcPct val="170000"/>
              </a:lnSpc>
              <a:buAutoNum type="arabicPeriod"/>
            </a:pPr>
            <a:r>
              <a:rPr lang="id-ID" sz="1400" dirty="0" smtClean="0">
                <a:latin typeface="Arial" pitchFamily="34" charset="0"/>
                <a:cs typeface="Arial" pitchFamily="34" charset="0"/>
              </a:rPr>
              <a:t>Pihak manajemen akan mendelgasikan proyek tersebut kepada manajer proyek untuk memimpin dan mengelola proyek dari awal sampai akhir. Manajer proyek bertanggung jawab sepenuhnya atas keberhasilan proyek tersebut.</a:t>
            </a:r>
          </a:p>
          <a:p>
            <a:pPr marL="514350" indent="-514350">
              <a:lnSpc>
                <a:spcPct val="170000"/>
              </a:lnSpc>
              <a:buAutoNum type="arabicPeriod"/>
            </a:pPr>
            <a:r>
              <a:rPr lang="id-ID" sz="1400" dirty="0" smtClean="0">
                <a:latin typeface="Arial" pitchFamily="34" charset="0"/>
                <a:cs typeface="Arial" pitchFamily="34" charset="0"/>
              </a:rPr>
              <a:t>Dalam kegiatan keseharian (day to day), seorang manajer proyek akan mengkoordinir tim proyek dan bertanggung jawab (melaporkan setiap kegiatan proyek) kepada pihak manajemen</a:t>
            </a:r>
          </a:p>
          <a:p>
            <a:pPr marL="514350" indent="-514350">
              <a:lnSpc>
                <a:spcPct val="170000"/>
              </a:lnSpc>
              <a:buAutoNum type="arabicPeriod"/>
            </a:pPr>
            <a:r>
              <a:rPr lang="id-ID" sz="1400" dirty="0" smtClean="0">
                <a:latin typeface="Arial" pitchFamily="34" charset="0"/>
                <a:cs typeface="Arial" pitchFamily="34" charset="0"/>
              </a:rPr>
              <a:t>Di dalam kegiatan proyek , seluruh pihak yang terlibat harus bertanggung jawab terhadap keberhasilan proyek tersebut sampai dengan selesai, sesuai dengan kapasitasnya masing-masing.</a:t>
            </a:r>
            <a:endParaRPr lang="id-ID" sz="1400" dirty="0">
              <a:latin typeface="Arial" pitchFamily="34" charset="0"/>
              <a:cs typeface="Arial" pitchFamily="34" charset="0"/>
            </a:endParaRPr>
          </a:p>
        </p:txBody>
      </p:sp>
    </p:spTree>
    <p:extLst>
      <p:ext uri="{BB962C8B-B14F-4D97-AF65-F5344CB8AC3E}">
        <p14:creationId xmlns:p14="http://schemas.microsoft.com/office/powerpoint/2010/main" val="2122598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Arial Rounded MT Bold" pitchFamily="34" charset="0"/>
              </a:rPr>
              <a:t>MANAJEMEN PROYEK</a:t>
            </a:r>
            <a:endParaRPr lang="id-ID" dirty="0">
              <a:latin typeface="Arial Rounded MT Bold" pitchFamily="34" charset="0"/>
            </a:endParaRPr>
          </a:p>
        </p:txBody>
      </p:sp>
      <p:sp>
        <p:nvSpPr>
          <p:cNvPr id="3" name="Content Placeholder 2"/>
          <p:cNvSpPr>
            <a:spLocks noGrp="1"/>
          </p:cNvSpPr>
          <p:nvPr>
            <p:ph idx="1"/>
          </p:nvPr>
        </p:nvSpPr>
        <p:spPr/>
        <p:txBody>
          <a:bodyPr>
            <a:normAutofit/>
          </a:bodyPr>
          <a:lstStyle/>
          <a:p>
            <a:r>
              <a:rPr lang="en-US" dirty="0" err="1" smtClean="0">
                <a:latin typeface="Arial" pitchFamily="34" charset="0"/>
                <a:cs typeface="Arial" pitchFamily="34" charset="0"/>
              </a:rPr>
              <a:t>Disiplin</a:t>
            </a:r>
            <a:r>
              <a:rPr lang="en-US" dirty="0" smtClean="0">
                <a:latin typeface="Arial" pitchFamily="34" charset="0"/>
                <a:cs typeface="Arial" pitchFamily="34" charset="0"/>
              </a:rPr>
              <a:t> </a:t>
            </a:r>
            <a:r>
              <a:rPr lang="en-US" dirty="0" err="1" smtClean="0">
                <a:latin typeface="Arial" pitchFamily="34" charset="0"/>
                <a:cs typeface="Arial" pitchFamily="34" charset="0"/>
              </a:rPr>
              <a:t>keilmuan</a:t>
            </a:r>
            <a:r>
              <a:rPr lang="en-US" dirty="0" smtClean="0">
                <a:latin typeface="Arial" pitchFamily="34" charset="0"/>
                <a:cs typeface="Arial" pitchFamily="34" charset="0"/>
              </a:rPr>
              <a:t> </a:t>
            </a:r>
            <a:r>
              <a:rPr lang="en-US" dirty="0" err="1" smtClean="0">
                <a:latin typeface="Arial" pitchFamily="34" charset="0"/>
                <a:cs typeface="Arial" pitchFamily="34" charset="0"/>
              </a:rPr>
              <a:t>dalam</a:t>
            </a:r>
            <a:r>
              <a:rPr lang="en-US" dirty="0" smtClean="0">
                <a:latin typeface="Arial" pitchFamily="34" charset="0"/>
                <a:cs typeface="Arial" pitchFamily="34" charset="0"/>
              </a:rPr>
              <a:t> </a:t>
            </a:r>
            <a:r>
              <a:rPr lang="en-US" dirty="0" err="1" smtClean="0">
                <a:latin typeface="Arial" pitchFamily="34" charset="0"/>
                <a:cs typeface="Arial" pitchFamily="34" charset="0"/>
              </a:rPr>
              <a:t>hal</a:t>
            </a:r>
            <a:r>
              <a:rPr lang="en-US" dirty="0" smtClean="0">
                <a:latin typeface="Arial" pitchFamily="34" charset="0"/>
                <a:cs typeface="Arial" pitchFamily="34" charset="0"/>
              </a:rPr>
              <a:t> </a:t>
            </a:r>
            <a:r>
              <a:rPr lang="en-US" b="1" dirty="0" err="1" smtClean="0">
                <a:latin typeface="Arial" pitchFamily="34" charset="0"/>
                <a:cs typeface="Arial" pitchFamily="34" charset="0"/>
              </a:rPr>
              <a:t>perencanaan</a:t>
            </a:r>
            <a:r>
              <a:rPr lang="en-US" dirty="0" smtClean="0">
                <a:latin typeface="Arial" pitchFamily="34" charset="0"/>
                <a:cs typeface="Arial" pitchFamily="34" charset="0"/>
              </a:rPr>
              <a:t>, </a:t>
            </a:r>
            <a:r>
              <a:rPr lang="en-US" b="1" dirty="0" err="1" smtClean="0">
                <a:latin typeface="Arial" pitchFamily="34" charset="0"/>
                <a:cs typeface="Arial" pitchFamily="34" charset="0"/>
              </a:rPr>
              <a:t>pengorganisasian</a:t>
            </a:r>
            <a:r>
              <a:rPr lang="en-US" dirty="0" smtClean="0">
                <a:latin typeface="Arial" pitchFamily="34" charset="0"/>
                <a:cs typeface="Arial" pitchFamily="34" charset="0"/>
              </a:rPr>
              <a:t>, </a:t>
            </a:r>
            <a:r>
              <a:rPr lang="en-US" b="1" dirty="0" err="1" smtClean="0">
                <a:latin typeface="Arial" pitchFamily="34" charset="0"/>
                <a:cs typeface="Arial" pitchFamily="34" charset="0"/>
              </a:rPr>
              <a:t>pengelolaan</a:t>
            </a:r>
            <a:r>
              <a:rPr lang="en-US" dirty="0" smtClean="0">
                <a:latin typeface="Arial" pitchFamily="34" charset="0"/>
                <a:cs typeface="Arial" pitchFamily="34" charset="0"/>
              </a:rPr>
              <a:t> (</a:t>
            </a:r>
            <a:r>
              <a:rPr lang="en-US" dirty="0" err="1" smtClean="0">
                <a:latin typeface="Arial" pitchFamily="34" charset="0"/>
                <a:cs typeface="Arial" pitchFamily="34" charset="0"/>
              </a:rPr>
              <a:t>menjalankan</a:t>
            </a:r>
            <a:r>
              <a:rPr lang="en-US" dirty="0" smtClean="0">
                <a:latin typeface="Arial" pitchFamily="34" charset="0"/>
                <a:cs typeface="Arial" pitchFamily="34" charset="0"/>
              </a:rPr>
              <a:t> </a:t>
            </a:r>
            <a:r>
              <a:rPr lang="en-US" dirty="0" err="1" smtClean="0">
                <a:latin typeface="Arial" pitchFamily="34" charset="0"/>
                <a:cs typeface="Arial" pitchFamily="34" charset="0"/>
              </a:rPr>
              <a:t>serta</a:t>
            </a:r>
            <a:r>
              <a:rPr lang="en-US" dirty="0" smtClean="0">
                <a:latin typeface="Arial" pitchFamily="34" charset="0"/>
                <a:cs typeface="Arial" pitchFamily="34" charset="0"/>
              </a:rPr>
              <a:t> </a:t>
            </a:r>
            <a:r>
              <a:rPr lang="en-US" dirty="0" err="1" smtClean="0">
                <a:latin typeface="Arial" pitchFamily="34" charset="0"/>
                <a:cs typeface="Arial" pitchFamily="34" charset="0"/>
              </a:rPr>
              <a:t>pengendalian</a:t>
            </a:r>
            <a:r>
              <a:rPr lang="en-US" dirty="0" smtClean="0">
                <a:latin typeface="Arial" pitchFamily="34" charset="0"/>
                <a:cs typeface="Arial" pitchFamily="34" charset="0"/>
              </a:rPr>
              <a:t>), </a:t>
            </a:r>
            <a:r>
              <a:rPr lang="en-US" dirty="0" err="1" smtClean="0">
                <a:latin typeface="Arial" pitchFamily="34" charset="0"/>
                <a:cs typeface="Arial" pitchFamily="34" charset="0"/>
              </a:rPr>
              <a:t>untuk</a:t>
            </a:r>
            <a:r>
              <a:rPr lang="en-US" dirty="0" smtClean="0">
                <a:latin typeface="Arial" pitchFamily="34" charset="0"/>
                <a:cs typeface="Arial" pitchFamily="34" charset="0"/>
              </a:rPr>
              <a:t> </a:t>
            </a:r>
            <a:r>
              <a:rPr lang="en-US" dirty="0" err="1" smtClean="0">
                <a:latin typeface="Arial" pitchFamily="34" charset="0"/>
                <a:cs typeface="Arial" pitchFamily="34" charset="0"/>
              </a:rPr>
              <a:t>dapat</a:t>
            </a:r>
            <a:r>
              <a:rPr lang="en-US" dirty="0" smtClean="0">
                <a:latin typeface="Arial" pitchFamily="34" charset="0"/>
                <a:cs typeface="Arial" pitchFamily="34" charset="0"/>
              </a:rPr>
              <a:t> </a:t>
            </a:r>
            <a:r>
              <a:rPr lang="en-US" b="1" dirty="0" err="1" smtClean="0">
                <a:latin typeface="Arial" pitchFamily="34" charset="0"/>
                <a:cs typeface="Arial" pitchFamily="34" charset="0"/>
              </a:rPr>
              <a:t>mencapai</a:t>
            </a:r>
            <a:r>
              <a:rPr lang="en-US" dirty="0" smtClean="0">
                <a:latin typeface="Arial" pitchFamily="34" charset="0"/>
                <a:cs typeface="Arial" pitchFamily="34" charset="0"/>
              </a:rPr>
              <a:t> </a:t>
            </a:r>
            <a:r>
              <a:rPr lang="en-US" b="1" dirty="0" err="1" smtClean="0">
                <a:latin typeface="Arial" pitchFamily="34" charset="0"/>
                <a:cs typeface="Arial" pitchFamily="34" charset="0"/>
              </a:rPr>
              <a:t>tujuan-tujuan</a:t>
            </a:r>
            <a:r>
              <a:rPr lang="en-US" b="1" dirty="0" smtClean="0">
                <a:latin typeface="Arial" pitchFamily="34" charset="0"/>
                <a:cs typeface="Arial" pitchFamily="34" charset="0"/>
              </a:rPr>
              <a:t> </a:t>
            </a:r>
            <a:r>
              <a:rPr lang="en-US" b="1" dirty="0" err="1" smtClean="0">
                <a:latin typeface="Arial" pitchFamily="34" charset="0"/>
                <a:cs typeface="Arial" pitchFamily="34" charset="0"/>
              </a:rPr>
              <a:t>proyek</a:t>
            </a:r>
            <a:r>
              <a:rPr lang="en-US" dirty="0" smtClean="0">
                <a:latin typeface="Arial" pitchFamily="34" charset="0"/>
                <a:cs typeface="Arial" pitchFamily="34" charset="0"/>
              </a:rPr>
              <a:t>.</a:t>
            </a:r>
          </a:p>
          <a:p>
            <a:endParaRPr lang="id-ID" dirty="0" smtClean="0"/>
          </a:p>
          <a:p>
            <a:endParaRPr lang="id-ID" dirty="0"/>
          </a:p>
          <a:p>
            <a:pPr marL="0" indent="0">
              <a:buNone/>
            </a:pPr>
            <a:r>
              <a:rPr lang="id-ID" sz="2000" dirty="0" smtClean="0"/>
              <a:t>(https://id.wikipedia.org/wiki/Manajemen_proyek)</a:t>
            </a:r>
            <a:endParaRPr lang="id-ID" sz="2000" dirty="0"/>
          </a:p>
        </p:txBody>
      </p:sp>
    </p:spTree>
    <p:extLst>
      <p:ext uri="{BB962C8B-B14F-4D97-AF65-F5344CB8AC3E}">
        <p14:creationId xmlns:p14="http://schemas.microsoft.com/office/powerpoint/2010/main" val="1551725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4 Komponen Penting Manajemen Proyek</a:t>
            </a:r>
            <a:endParaRPr lang="id-ID" dirty="0"/>
          </a:p>
        </p:txBody>
      </p:sp>
      <p:sp>
        <p:nvSpPr>
          <p:cNvPr id="3" name="Content Placeholder 2"/>
          <p:cNvSpPr>
            <a:spLocks noGrp="1"/>
          </p:cNvSpPr>
          <p:nvPr>
            <p:ph idx="1"/>
          </p:nvPr>
        </p:nvSpPr>
        <p:spPr>
          <a:xfrm>
            <a:off x="457200" y="1600200"/>
            <a:ext cx="8229600" cy="4925144"/>
          </a:xfrm>
        </p:spPr>
        <p:txBody>
          <a:bodyPr>
            <a:normAutofit fontScale="92500" lnSpcReduction="20000"/>
          </a:bodyPr>
          <a:lstStyle/>
          <a:p>
            <a:endParaRPr lang="id-ID" dirty="0" smtClean="0"/>
          </a:p>
          <a:p>
            <a:endParaRPr lang="id-ID" dirty="0"/>
          </a:p>
          <a:p>
            <a:endParaRPr lang="id-ID" dirty="0" smtClean="0"/>
          </a:p>
          <a:p>
            <a:endParaRPr lang="id-ID" dirty="0"/>
          </a:p>
          <a:p>
            <a:endParaRPr lang="id-ID" dirty="0" smtClean="0"/>
          </a:p>
          <a:p>
            <a:endParaRPr lang="id-ID" dirty="0"/>
          </a:p>
          <a:p>
            <a:endParaRPr lang="id-ID" dirty="0" smtClean="0"/>
          </a:p>
          <a:p>
            <a:endParaRPr lang="id-ID" dirty="0"/>
          </a:p>
          <a:p>
            <a:endParaRPr lang="id-ID" dirty="0" smtClean="0"/>
          </a:p>
          <a:p>
            <a:pPr marL="0" indent="0">
              <a:buNone/>
            </a:pPr>
            <a:r>
              <a:rPr lang="en-US" sz="1700" dirty="0" smtClean="0"/>
              <a:t>By I, John Manuel Kennedy T., CC BY-SA 3.0, </a:t>
            </a:r>
            <a:r>
              <a:rPr lang="id-ID" sz="1700" dirty="0" smtClean="0"/>
              <a:t>(</a:t>
            </a:r>
            <a:r>
              <a:rPr lang="en-US" sz="1700" dirty="0" smtClean="0"/>
              <a:t>https://commons.wikimedia.org/w/index.php?curid=4282986</a:t>
            </a:r>
            <a:r>
              <a:rPr lang="id-ID" sz="1700" dirty="0" smtClean="0"/>
              <a:t>)</a:t>
            </a:r>
            <a:endParaRPr lang="id-ID" sz="1700" dirty="0"/>
          </a:p>
        </p:txBody>
      </p:sp>
      <p:pic>
        <p:nvPicPr>
          <p:cNvPr id="2050" name="Picture 2" descr="C:\Users\yoga\Downloads\The_triad_constrain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628801"/>
            <a:ext cx="4896544" cy="3569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248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904656"/>
          </a:xfrm>
        </p:spPr>
        <p:txBody>
          <a:bodyPr>
            <a:normAutofit fontScale="70000" lnSpcReduction="20000"/>
          </a:bodyPr>
          <a:lstStyle/>
          <a:p>
            <a:pPr marL="0" indent="0">
              <a:buNone/>
            </a:pPr>
            <a:r>
              <a:rPr lang="id-ID" sz="3800" b="1" dirty="0" smtClean="0"/>
              <a:t>Scope</a:t>
            </a:r>
          </a:p>
          <a:p>
            <a:pPr marL="0" indent="0">
              <a:buNone/>
            </a:pPr>
            <a:r>
              <a:rPr lang="id-ID" sz="3800" dirty="0" smtClean="0"/>
              <a:t>Scope berbicara masalah cakupan pekerjaan yang dilakukan. Terkadang hal ini yang menjadi perdebatan antara pelaksana proyek dengan pemilik proyek. Scope yang menjadi luas (biasanya terjadi pada proyek yang dilakukan ad-hoc, tanpa perencanaan atau metode yang tepat) akibat permintaan owner yang datang terus menerus dapat mempengaruhi waktu pelaksanaan proyek dan biaya proyek.</a:t>
            </a:r>
          </a:p>
          <a:p>
            <a:pPr marL="0" indent="0">
              <a:buNone/>
            </a:pPr>
            <a:endParaRPr lang="id-ID" sz="3800" dirty="0" smtClean="0"/>
          </a:p>
          <a:p>
            <a:pPr marL="0" indent="0">
              <a:buNone/>
            </a:pPr>
            <a:r>
              <a:rPr lang="id-ID" sz="3800" b="1" dirty="0" smtClean="0"/>
              <a:t>Time</a:t>
            </a:r>
          </a:p>
          <a:p>
            <a:pPr marL="0" indent="0">
              <a:buNone/>
            </a:pPr>
            <a:r>
              <a:rPr lang="id-ID" sz="3800" dirty="0" smtClean="0"/>
              <a:t>Merupakan waktu pelaksanaan proyek. Semakin lama suatu proyek dikerjakan, maka semakin besar biaya operasional proyek yang dibutuhkan. Project Time management yang baik akan mempengaruhi besar kecilnya profit margin proyek yang didapat</a:t>
            </a:r>
          </a:p>
          <a:p>
            <a:pPr marL="0" indent="0">
              <a:buNone/>
            </a:pPr>
            <a:endParaRPr lang="id-ID" sz="3800" dirty="0" smtClean="0"/>
          </a:p>
        </p:txBody>
      </p:sp>
    </p:spTree>
    <p:extLst>
      <p:ext uri="{BB962C8B-B14F-4D97-AF65-F5344CB8AC3E}">
        <p14:creationId xmlns:p14="http://schemas.microsoft.com/office/powerpoint/2010/main" val="2916227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77500" lnSpcReduction="20000"/>
          </a:bodyPr>
          <a:lstStyle/>
          <a:p>
            <a:pPr marL="0" indent="0">
              <a:buNone/>
            </a:pPr>
            <a:r>
              <a:rPr lang="id-ID" b="1" dirty="0" smtClean="0"/>
              <a:t>Cost</a:t>
            </a:r>
          </a:p>
          <a:p>
            <a:pPr marL="0" indent="0">
              <a:buNone/>
            </a:pPr>
            <a:r>
              <a:rPr lang="id-ID" dirty="0" smtClean="0"/>
              <a:t>Merupakan komponen biaya proyek. Komponen ini juga saling terkait dengan 2 komponen sebelumnya (scope and time) karena besar kecilnya biaya proyek (termasuk penambahan biaya jika diperlukan) akan mempengaruhi besarnya scope proyek serta cepatnya waktu pelaksanaan proyek</a:t>
            </a:r>
          </a:p>
          <a:p>
            <a:pPr marL="0" indent="0">
              <a:buNone/>
            </a:pPr>
            <a:endParaRPr lang="id-ID" dirty="0" smtClean="0"/>
          </a:p>
          <a:p>
            <a:pPr marL="0" indent="0">
              <a:buNone/>
            </a:pPr>
            <a:r>
              <a:rPr lang="id-ID" b="1" dirty="0" smtClean="0"/>
              <a:t>Quality</a:t>
            </a:r>
          </a:p>
          <a:p>
            <a:pPr marL="0" indent="0">
              <a:buNone/>
            </a:pPr>
            <a:r>
              <a:rPr lang="id-ID" dirty="0" smtClean="0"/>
              <a:t>Kualitas merupakan harapan yang ingin didapatkan owner dari proyek tersebut dan atau mengacu pada standar tertentu (misal ISO). Kualitas dapat diraih dengan menentukan biaya, waktu dan scope proyek sesuai dengan kebutuhan.</a:t>
            </a:r>
          </a:p>
          <a:p>
            <a:pPr marL="0" indent="0">
              <a:buNone/>
            </a:pPr>
            <a:endParaRPr lang="id-ID" dirty="0" smtClean="0"/>
          </a:p>
          <a:p>
            <a:pPr marL="0" indent="0">
              <a:buNone/>
            </a:pPr>
            <a:r>
              <a:rPr lang="id-ID" sz="2000" dirty="0" smtClean="0"/>
              <a:t>https://hech61.wordpress.com/2008/11/26/4-hal-penting-dalam-project-management/</a:t>
            </a:r>
          </a:p>
          <a:p>
            <a:endParaRPr lang="id-ID" dirty="0"/>
          </a:p>
        </p:txBody>
      </p:sp>
    </p:spTree>
    <p:extLst>
      <p:ext uri="{BB962C8B-B14F-4D97-AF65-F5344CB8AC3E}">
        <p14:creationId xmlns:p14="http://schemas.microsoft.com/office/powerpoint/2010/main" val="2184807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“Pick Any Two”</a:t>
            </a:r>
            <a:endParaRPr lang="id-ID" dirty="0"/>
          </a:p>
        </p:txBody>
      </p:sp>
      <p:sp>
        <p:nvSpPr>
          <p:cNvPr id="3" name="Content Placeholder 2"/>
          <p:cNvSpPr>
            <a:spLocks noGrp="1"/>
          </p:cNvSpPr>
          <p:nvPr>
            <p:ph idx="1"/>
          </p:nvPr>
        </p:nvSpPr>
        <p:spPr/>
        <p:txBody>
          <a:bodyPr>
            <a:normAutofit/>
          </a:bodyPr>
          <a:lstStyle/>
          <a:p>
            <a:endParaRPr lang="id-ID" dirty="0" smtClean="0"/>
          </a:p>
          <a:p>
            <a:endParaRPr lang="id-ID" dirty="0"/>
          </a:p>
          <a:p>
            <a:endParaRPr lang="id-ID" dirty="0" smtClean="0"/>
          </a:p>
          <a:p>
            <a:endParaRPr lang="id-ID" dirty="0"/>
          </a:p>
          <a:p>
            <a:endParaRPr lang="id-ID" dirty="0" smtClean="0"/>
          </a:p>
          <a:p>
            <a:endParaRPr lang="id-ID" dirty="0"/>
          </a:p>
          <a:p>
            <a:endParaRPr lang="id-ID" dirty="0" smtClean="0"/>
          </a:p>
          <a:p>
            <a:r>
              <a:rPr lang="id-ID" sz="1500" dirty="0" smtClean="0"/>
              <a:t>https://en.wikipedia.org/wiki/Project_management_triangle#/media/File:Project-triangle.svg</a:t>
            </a:r>
            <a:endParaRPr lang="id-ID" sz="1500" dirty="0"/>
          </a:p>
        </p:txBody>
      </p:sp>
      <p:pic>
        <p:nvPicPr>
          <p:cNvPr id="3074" name="Picture 2" descr="C:\Users\yoga\Pictures\dosen ub\455px-Project-triangl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1" y="1700809"/>
            <a:ext cx="3384376" cy="3324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810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217443"/>
          </a:xfrm>
        </p:spPr>
        <p:txBody>
          <a:bodyPr>
            <a:normAutofit lnSpcReduction="10000"/>
          </a:bodyPr>
          <a:lstStyle/>
          <a:p>
            <a:pPr marL="0" indent="0">
              <a:buNone/>
            </a:pPr>
            <a:r>
              <a:rPr lang="id-ID" dirty="0" smtClean="0">
                <a:latin typeface="Arial" pitchFamily="34" charset="0"/>
                <a:cs typeface="Arial" pitchFamily="34" charset="0"/>
              </a:rPr>
              <a:t>Pemimpin </a:t>
            </a:r>
            <a:r>
              <a:rPr lang="id-ID" dirty="0">
                <a:latin typeface="Arial" pitchFamily="34" charset="0"/>
                <a:cs typeface="Arial" pitchFamily="34" charset="0"/>
              </a:rPr>
              <a:t>proyek harus menawarkan kepada pemilik proyek (misal: </a:t>
            </a:r>
            <a:r>
              <a:rPr lang="id-ID" i="1" dirty="0">
                <a:latin typeface="Arial" pitchFamily="34" charset="0"/>
                <a:cs typeface="Arial" pitchFamily="34" charset="0"/>
              </a:rPr>
              <a:t>client</a:t>
            </a:r>
            <a:r>
              <a:rPr lang="id-ID" dirty="0">
                <a:latin typeface="Arial" pitchFamily="34" charset="0"/>
                <a:cs typeface="Arial" pitchFamily="34" charset="0"/>
              </a:rPr>
              <a:t>) agar memilih salah satu dari 3 opsi:</a:t>
            </a:r>
          </a:p>
          <a:p>
            <a:pPr marL="442913" indent="-442913">
              <a:buNone/>
            </a:pPr>
            <a:r>
              <a:rPr lang="id-ID" dirty="0">
                <a:latin typeface="Arial" pitchFamily="34" charset="0"/>
                <a:cs typeface="Arial" pitchFamily="34" charset="0"/>
              </a:rPr>
              <a:t>1. Membuat sesuatu hal secara cepat dan berkualitas bagus, maka ongkosnya akan mahal.</a:t>
            </a:r>
          </a:p>
          <a:p>
            <a:pPr marL="442913" indent="-442913">
              <a:buNone/>
            </a:pPr>
            <a:r>
              <a:rPr lang="id-ID" dirty="0">
                <a:latin typeface="Arial" pitchFamily="34" charset="0"/>
                <a:cs typeface="Arial" pitchFamily="34" charset="0"/>
              </a:rPr>
              <a:t>2. Membuat sesuatu secara cepat dan murah, maka kualitasnya tidak akan </a:t>
            </a:r>
            <a:r>
              <a:rPr lang="id-ID" dirty="0" smtClean="0">
                <a:latin typeface="Arial" pitchFamily="34" charset="0"/>
                <a:cs typeface="Arial" pitchFamily="34" charset="0"/>
              </a:rPr>
              <a:t>bagus.</a:t>
            </a:r>
          </a:p>
          <a:p>
            <a:pPr marL="442913" indent="-442913">
              <a:buNone/>
            </a:pPr>
            <a:r>
              <a:rPr lang="id-ID" dirty="0" smtClean="0">
                <a:latin typeface="Arial" pitchFamily="34" charset="0"/>
                <a:cs typeface="Arial" pitchFamily="34" charset="0"/>
              </a:rPr>
              <a:t>3</a:t>
            </a:r>
            <a:r>
              <a:rPr lang="id-ID" dirty="0">
                <a:latin typeface="Arial" pitchFamily="34" charset="0"/>
                <a:cs typeface="Arial" pitchFamily="34" charset="0"/>
              </a:rPr>
              <a:t>. Membuat sesuatu yang bagus dan murah, maka waktunya akan lama.</a:t>
            </a:r>
          </a:p>
          <a:p>
            <a:endParaRPr lang="id-ID" dirty="0"/>
          </a:p>
        </p:txBody>
      </p:sp>
    </p:spTree>
    <p:extLst>
      <p:ext uri="{BB962C8B-B14F-4D97-AF65-F5344CB8AC3E}">
        <p14:creationId xmlns:p14="http://schemas.microsoft.com/office/powerpoint/2010/main" val="1679147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2137</TotalTime>
  <Words>561</Words>
  <Application>Microsoft Office PowerPoint</Application>
  <PresentationFormat>On-screen Show (4:3)</PresentationFormat>
  <Paragraphs>85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PENGENALAN MANAJEMEN PROYEK</vt:lpstr>
      <vt:lpstr>PROYEK</vt:lpstr>
      <vt:lpstr>Mekanisme Proyek</vt:lpstr>
      <vt:lpstr>MANAJEMEN PROYEK</vt:lpstr>
      <vt:lpstr>4 Komponen Penting Manajemen Proyek</vt:lpstr>
      <vt:lpstr>PowerPoint Presentation</vt:lpstr>
      <vt:lpstr>PowerPoint Presentation</vt:lpstr>
      <vt:lpstr>“Pick Any Two”</vt:lpstr>
      <vt:lpstr>PowerPoint Presentation</vt:lpstr>
      <vt:lpstr>5 Kelompok Proses Manajemen Proyek</vt:lpstr>
      <vt:lpstr>PowerPoint Presentation</vt:lpstr>
      <vt:lpstr>PowerPoint Presentation</vt:lpstr>
      <vt:lpstr>Knowledge Area Manajemen Proyek</vt:lpstr>
      <vt:lpstr>Korelasi Proses dan Knowledge Area</vt:lpstr>
      <vt:lpstr>Tools Manajemen Proyek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PENGENALAN MANAJEMEN PROYEK</dc:title>
  <dc:creator>yoga</dc:creator>
  <cp:lastModifiedBy>yoga</cp:lastModifiedBy>
  <cp:revision>17</cp:revision>
  <dcterms:created xsi:type="dcterms:W3CDTF">2016-09-04T15:13:38Z</dcterms:created>
  <dcterms:modified xsi:type="dcterms:W3CDTF">2016-09-06T03:00:29Z</dcterms:modified>
</cp:coreProperties>
</file>