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47" r:id="rId7"/>
    <p:sldId id="348" r:id="rId8"/>
    <p:sldId id="349" r:id="rId9"/>
    <p:sldId id="350" r:id="rId10"/>
    <p:sldId id="351" r:id="rId11"/>
    <p:sldId id="352" r:id="rId12"/>
    <p:sldId id="353" r:id="rId13"/>
    <p:sldId id="354" r:id="rId14"/>
    <p:sldId id="329" r:id="rId15"/>
    <p:sldId id="330" r:id="rId16"/>
    <p:sldId id="340" r:id="rId17"/>
    <p:sldId id="341" r:id="rId18"/>
    <p:sldId id="342" r:id="rId19"/>
    <p:sldId id="343" r:id="rId20"/>
    <p:sldId id="345"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1" d="100"/>
          <a:sy n="61" d="100"/>
        </p:scale>
        <p:origin x="1020"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11/15/2023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11/15/2023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862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93061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5645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791572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Natural Language Processing</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CC0D-CAB8-E515-72C0-8EBFEA4B21AB}"/>
              </a:ext>
            </a:extLst>
          </p:cNvPr>
          <p:cNvSpPr>
            <a:spLocks noGrp="1"/>
          </p:cNvSpPr>
          <p:nvPr>
            <p:ph type="title"/>
          </p:nvPr>
        </p:nvSpPr>
        <p:spPr/>
        <p:txBody>
          <a:bodyPr/>
          <a:lstStyle/>
          <a:p>
            <a:r>
              <a:rPr lang="en-US" dirty="0"/>
              <a:t>Text processing</a:t>
            </a:r>
            <a:endParaRPr lang="en-ID" dirty="0"/>
          </a:p>
        </p:txBody>
      </p:sp>
      <p:sp>
        <p:nvSpPr>
          <p:cNvPr id="3" name="Content Placeholder 2">
            <a:extLst>
              <a:ext uri="{FF2B5EF4-FFF2-40B4-BE49-F238E27FC236}">
                <a16:creationId xmlns:a16="http://schemas.microsoft.com/office/drawing/2014/main" id="{2E676BC6-25E8-2EF6-9C60-7892A47B37BF}"/>
              </a:ext>
            </a:extLst>
          </p:cNvPr>
          <p:cNvSpPr>
            <a:spLocks noGrp="1"/>
          </p:cNvSpPr>
          <p:nvPr>
            <p:ph idx="1"/>
          </p:nvPr>
        </p:nvSpPr>
        <p:spPr/>
        <p:txBody>
          <a:bodyPr/>
          <a:lstStyle/>
          <a:p>
            <a:r>
              <a:rPr lang="en-US" b="1" dirty="0"/>
              <a:t>Tokenization, </a:t>
            </a:r>
            <a:r>
              <a:rPr lang="en-US" dirty="0"/>
              <a:t>process of dividing text into individual units call </a:t>
            </a:r>
            <a:r>
              <a:rPr lang="en-US" dirty="0" err="1"/>
              <a:t>tokens.these</a:t>
            </a:r>
            <a:r>
              <a:rPr lang="en-US" dirty="0"/>
              <a:t> tokens can be words, phrases, or characters depending on the specific task at hand.</a:t>
            </a:r>
          </a:p>
          <a:p>
            <a:r>
              <a:rPr lang="en-US" b="1" dirty="0"/>
              <a:t>Stop words removal, </a:t>
            </a:r>
            <a:r>
              <a:rPr lang="en-US" dirty="0" err="1"/>
              <a:t>stopwords</a:t>
            </a:r>
            <a:r>
              <a:rPr lang="en-US" dirty="0"/>
              <a:t> are common words that do not carry much meaning, such us “and”, “the”, or “is”. This procedure helps reduce noise in the text.</a:t>
            </a:r>
          </a:p>
          <a:p>
            <a:r>
              <a:rPr lang="en-US" b="1" dirty="0"/>
              <a:t>Stemming</a:t>
            </a:r>
            <a:r>
              <a:rPr lang="en-US" dirty="0"/>
              <a:t>, reducing words to their base or root form </a:t>
            </a:r>
            <a:r>
              <a:rPr lang="en-US" dirty="0" err="1"/>
              <a:t>kown</a:t>
            </a:r>
            <a:r>
              <a:rPr lang="en-US" dirty="0"/>
              <a:t> as the stem</a:t>
            </a:r>
          </a:p>
          <a:p>
            <a:r>
              <a:rPr lang="en-US" b="1" dirty="0"/>
              <a:t>Lemmatization, </a:t>
            </a:r>
            <a:r>
              <a:rPr lang="en-US" dirty="0"/>
              <a:t>similar to stemming, but it aims to reduce words to their dictionary or canonical form, known as the lemma.</a:t>
            </a:r>
            <a:endParaRPr lang="en-ID" b="1" dirty="0"/>
          </a:p>
        </p:txBody>
      </p:sp>
      <p:sp>
        <p:nvSpPr>
          <p:cNvPr id="4" name="Slide Number Placeholder 3">
            <a:extLst>
              <a:ext uri="{FF2B5EF4-FFF2-40B4-BE49-F238E27FC236}">
                <a16:creationId xmlns:a16="http://schemas.microsoft.com/office/drawing/2014/main" id="{978425B7-BBF6-84A6-8344-148083AB89D8}"/>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745DCB38-EA08-468F-D60D-F2D8D52FDDD1}"/>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74844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p:txBody>
          <a:bodyPr/>
          <a:lstStyle/>
          <a:p>
            <a:r>
              <a:rPr lang="en-US" dirty="0"/>
              <a:t>Tokenizing text data</a:t>
            </a:r>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11</a:t>
            </a:fld>
            <a:endParaRPr lang="en-US" dirty="0"/>
          </a:p>
        </p:txBody>
      </p:sp>
      <p:sp>
        <p:nvSpPr>
          <p:cNvPr id="7" name="Content Placeholder 6">
            <a:extLst>
              <a:ext uri="{FF2B5EF4-FFF2-40B4-BE49-F238E27FC236}">
                <a16:creationId xmlns:a16="http://schemas.microsoft.com/office/drawing/2014/main" id="{491F7C6D-4E76-5612-D05C-739B23D74AEB}"/>
              </a:ext>
            </a:extLst>
          </p:cNvPr>
          <p:cNvSpPr>
            <a:spLocks noGrp="1"/>
          </p:cNvSpPr>
          <p:nvPr>
            <p:ph idx="1"/>
          </p:nvPr>
        </p:nvSpPr>
        <p:spPr/>
        <p:txBody>
          <a:bodyPr/>
          <a:lstStyle/>
          <a:p>
            <a:pPr marL="0" indent="0">
              <a:buNone/>
            </a:pPr>
            <a:r>
              <a:rPr lang="en-US" dirty="0"/>
              <a:t>When we deal with text, we need to break it down into smaller pieces for analysis. To do this, tokenization can be applied. Tokenization is the process of dividing text into a set of pieces, such as words or sentences. These pieces are called tokens. Depending on what we want to do, we can define our own methods to divide the text into many tokens. Let's look at how to tokenize the input text using NLTK.</a:t>
            </a:r>
            <a:endParaRPr lang="en-ID" dirty="0"/>
          </a:p>
        </p:txBody>
      </p:sp>
      <p:pic>
        <p:nvPicPr>
          <p:cNvPr id="10" name="Picture 9">
            <a:extLst>
              <a:ext uri="{FF2B5EF4-FFF2-40B4-BE49-F238E27FC236}">
                <a16:creationId xmlns:a16="http://schemas.microsoft.com/office/drawing/2014/main" id="{A4946B68-0172-54C7-E0DA-DE0CC3BBCBBA}"/>
              </a:ext>
            </a:extLst>
          </p:cNvPr>
          <p:cNvPicPr>
            <a:picLocks noChangeAspect="1"/>
          </p:cNvPicPr>
          <p:nvPr/>
        </p:nvPicPr>
        <p:blipFill>
          <a:blip r:embed="rId3"/>
          <a:stretch>
            <a:fillRect/>
          </a:stretch>
        </p:blipFill>
        <p:spPr>
          <a:xfrm>
            <a:off x="1295399" y="3687485"/>
            <a:ext cx="10246076" cy="2852949"/>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5253010" y="443859"/>
            <a:ext cx="5454614" cy="914400"/>
          </a:xfrm>
        </p:spPr>
        <p:txBody>
          <a:bodyPr/>
          <a:lstStyle/>
          <a:p>
            <a:pPr algn="l"/>
            <a:r>
              <a:rPr lang="en-US" sz="7200" baseline="-25000" dirty="0"/>
              <a:t>Stemming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12</a:t>
            </a:fld>
            <a:endParaRPr lang="en-US" dirty="0"/>
          </a:p>
        </p:txBody>
      </p:sp>
      <p:sp>
        <p:nvSpPr>
          <p:cNvPr id="7" name="Content Placeholder 6">
            <a:extLst>
              <a:ext uri="{FF2B5EF4-FFF2-40B4-BE49-F238E27FC236}">
                <a16:creationId xmlns:a16="http://schemas.microsoft.com/office/drawing/2014/main" id="{AD6FAE07-740B-6E65-78A1-1B4BC4BB6B33}"/>
              </a:ext>
            </a:extLst>
          </p:cNvPr>
          <p:cNvSpPr>
            <a:spLocks noGrp="1"/>
          </p:cNvSpPr>
          <p:nvPr>
            <p:ph idx="1"/>
          </p:nvPr>
        </p:nvSpPr>
        <p:spPr>
          <a:xfrm>
            <a:off x="877824" y="654048"/>
            <a:ext cx="3924456" cy="3497300"/>
          </a:xfrm>
        </p:spPr>
        <p:txBody>
          <a:bodyPr/>
          <a:lstStyle/>
          <a:p>
            <a:pPr marL="0" indent="0" algn="just">
              <a:buNone/>
            </a:pPr>
            <a:r>
              <a:rPr lang="en-US" sz="2000" dirty="0"/>
              <a:t>Working with text means working with a lot of variation. We must deal with different forms of the same word and enable the computer to understand that these different words have the same base form. For example, singer, singing, song, sung, and so on. This set of words share similar meanings. </a:t>
            </a:r>
          </a:p>
          <a:p>
            <a:pPr marL="0" indent="0" algn="just">
              <a:buNone/>
            </a:pPr>
            <a:r>
              <a:rPr lang="en-US" sz="2000" dirty="0"/>
              <a:t>Stemming is a way of producing morphological variants of a root/base word. Humans can easily identify these base forms and derive context. When analyzing text, it's useful to extract these base forms. It is basically a heuristic process that cuts off the ends of words to extract their base forms. Let's see how to do it using NLTK.</a:t>
            </a:r>
            <a:endParaRPr lang="en-ID" sz="2000" dirty="0"/>
          </a:p>
        </p:txBody>
      </p:sp>
      <p:pic>
        <p:nvPicPr>
          <p:cNvPr id="9" name="Picture 8">
            <a:extLst>
              <a:ext uri="{FF2B5EF4-FFF2-40B4-BE49-F238E27FC236}">
                <a16:creationId xmlns:a16="http://schemas.microsoft.com/office/drawing/2014/main" id="{BC6F8555-F59A-EB2E-4D97-380FCA5798A4}"/>
              </a:ext>
            </a:extLst>
          </p:cNvPr>
          <p:cNvPicPr>
            <a:picLocks noChangeAspect="1"/>
          </p:cNvPicPr>
          <p:nvPr/>
        </p:nvPicPr>
        <p:blipFill rotWithShape="1">
          <a:blip r:embed="rId2"/>
          <a:srcRect l="37272" t="32112" r="37387" b="45250"/>
          <a:stretch/>
        </p:blipFill>
        <p:spPr>
          <a:xfrm>
            <a:off x="5253010" y="1970156"/>
            <a:ext cx="6552446" cy="3290912"/>
          </a:xfrm>
          <a:prstGeom prst="rect">
            <a:avLst/>
          </a:prstGeom>
        </p:spPr>
      </p:pic>
    </p:spTree>
    <p:extLst>
      <p:ext uri="{BB962C8B-B14F-4D97-AF65-F5344CB8AC3E}">
        <p14:creationId xmlns:p14="http://schemas.microsoft.com/office/powerpoint/2010/main" val="123935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1670-B0D0-D3A7-DBE8-9AF58D390982}"/>
              </a:ext>
            </a:extLst>
          </p:cNvPr>
          <p:cNvSpPr>
            <a:spLocks noGrp="1"/>
          </p:cNvSpPr>
          <p:nvPr>
            <p:ph type="title"/>
          </p:nvPr>
        </p:nvSpPr>
        <p:spPr>
          <a:xfrm>
            <a:off x="5173036" y="631824"/>
            <a:ext cx="6007715" cy="914400"/>
          </a:xfrm>
        </p:spPr>
        <p:txBody>
          <a:bodyPr/>
          <a:lstStyle/>
          <a:p>
            <a:pPr algn="just"/>
            <a:r>
              <a:rPr lang="en-US" sz="4400" dirty="0"/>
              <a:t>lemmatization</a:t>
            </a:r>
            <a:endParaRPr lang="en-ID" sz="4400" dirty="0"/>
          </a:p>
        </p:txBody>
      </p:sp>
      <p:sp>
        <p:nvSpPr>
          <p:cNvPr id="3" name="Content Placeholder 2">
            <a:extLst>
              <a:ext uri="{FF2B5EF4-FFF2-40B4-BE49-F238E27FC236}">
                <a16:creationId xmlns:a16="http://schemas.microsoft.com/office/drawing/2014/main" id="{D217D286-26BB-CD1D-191C-0EDA1336998D}"/>
              </a:ext>
            </a:extLst>
          </p:cNvPr>
          <p:cNvSpPr>
            <a:spLocks noGrp="1"/>
          </p:cNvSpPr>
          <p:nvPr>
            <p:ph idx="1"/>
          </p:nvPr>
        </p:nvSpPr>
        <p:spPr>
          <a:xfrm>
            <a:off x="963922" y="700486"/>
            <a:ext cx="3989144" cy="2728514"/>
          </a:xfrm>
        </p:spPr>
        <p:txBody>
          <a:bodyPr/>
          <a:lstStyle/>
          <a:p>
            <a:pPr marL="0" indent="0" algn="just">
              <a:buNone/>
            </a:pPr>
            <a:r>
              <a:rPr lang="en-US" sz="2000" dirty="0"/>
              <a:t>Lemmatization is another method of reducing words to their base forms. In the </a:t>
            </a:r>
            <a:r>
              <a:rPr lang="en-US" sz="2000" dirty="0" err="1"/>
              <a:t>revious</a:t>
            </a:r>
            <a:r>
              <a:rPr lang="en-US" sz="2000" dirty="0"/>
              <a:t> section, we saw that some of the base forms that were obtained from those stemmers didn't make sense. Lemmatization is like stemming, but it brings context to the words. So, it links words with similar meanings to one word. </a:t>
            </a:r>
          </a:p>
          <a:p>
            <a:pPr marL="0" indent="0" algn="just">
              <a:buNone/>
            </a:pPr>
            <a:r>
              <a:rPr lang="en-US" sz="2000" dirty="0"/>
              <a:t>The lemmatization process uses the lexical and morphological analysis of words. It obtains the base forms by removing the inflectional word endings such as </a:t>
            </a:r>
            <a:r>
              <a:rPr lang="en-US" sz="2000" dirty="0" err="1"/>
              <a:t>ing</a:t>
            </a:r>
            <a:r>
              <a:rPr lang="en-US" sz="2000" dirty="0"/>
              <a:t> or ed. This base form of any word is known as the lemma. If you lemmatize the word calves, you should get calf as the output. One thing to note is that the output depends on whether the word is a verb or a noun. Let's look at how to do this with NLTK.</a:t>
            </a:r>
            <a:endParaRPr lang="en-ID" sz="2000" dirty="0"/>
          </a:p>
        </p:txBody>
      </p:sp>
      <p:sp>
        <p:nvSpPr>
          <p:cNvPr id="4" name="Slide Number Placeholder 3">
            <a:extLst>
              <a:ext uri="{FF2B5EF4-FFF2-40B4-BE49-F238E27FC236}">
                <a16:creationId xmlns:a16="http://schemas.microsoft.com/office/drawing/2014/main" id="{FFBF3C9C-FAEC-EC04-F980-23CC024E9FBD}"/>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64BB1EF8-BCF4-DD38-831F-A669835CBC5A}"/>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26F843F3-7A85-71A1-D16E-32F3BBD3BF12}"/>
              </a:ext>
            </a:extLst>
          </p:cNvPr>
          <p:cNvPicPr>
            <a:picLocks noChangeAspect="1"/>
          </p:cNvPicPr>
          <p:nvPr/>
        </p:nvPicPr>
        <p:blipFill rotWithShape="1">
          <a:blip r:embed="rId2"/>
          <a:srcRect l="33295" t="35549" r="33182" b="37570"/>
          <a:stretch/>
        </p:blipFill>
        <p:spPr>
          <a:xfrm>
            <a:off x="5010805" y="1998056"/>
            <a:ext cx="7181195" cy="3237622"/>
          </a:xfrm>
          <a:prstGeom prst="rect">
            <a:avLst/>
          </a:prstGeom>
        </p:spPr>
      </p:pic>
    </p:spTree>
    <p:extLst>
      <p:ext uri="{BB962C8B-B14F-4D97-AF65-F5344CB8AC3E}">
        <p14:creationId xmlns:p14="http://schemas.microsoft.com/office/powerpoint/2010/main" val="161289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B533-44B8-E0C8-BDCA-4DB2B18ACEEE}"/>
              </a:ext>
            </a:extLst>
          </p:cNvPr>
          <p:cNvSpPr>
            <a:spLocks noGrp="1"/>
          </p:cNvSpPr>
          <p:nvPr>
            <p:ph type="title"/>
          </p:nvPr>
        </p:nvSpPr>
        <p:spPr/>
        <p:txBody>
          <a:bodyPr/>
          <a:lstStyle/>
          <a:p>
            <a:r>
              <a:rPr lang="en-US" sz="4000" dirty="0"/>
              <a:t>Dividing text data into chunks</a:t>
            </a:r>
            <a:endParaRPr lang="en-ID" sz="4000" dirty="0"/>
          </a:p>
        </p:txBody>
      </p:sp>
      <p:sp>
        <p:nvSpPr>
          <p:cNvPr id="3" name="Content Placeholder 2">
            <a:extLst>
              <a:ext uri="{FF2B5EF4-FFF2-40B4-BE49-F238E27FC236}">
                <a16:creationId xmlns:a16="http://schemas.microsoft.com/office/drawing/2014/main" id="{6DC2E9DD-5BF0-7F36-91E4-5B300EAD7CFA}"/>
              </a:ext>
            </a:extLst>
          </p:cNvPr>
          <p:cNvSpPr>
            <a:spLocks noGrp="1"/>
          </p:cNvSpPr>
          <p:nvPr>
            <p:ph idx="1"/>
          </p:nvPr>
        </p:nvSpPr>
        <p:spPr>
          <a:xfrm>
            <a:off x="877824" y="1898904"/>
            <a:ext cx="3996764" cy="1682496"/>
          </a:xfrm>
        </p:spPr>
        <p:txBody>
          <a:bodyPr/>
          <a:lstStyle/>
          <a:p>
            <a:pPr marL="0" indent="0" algn="just">
              <a:buNone/>
            </a:pPr>
            <a:r>
              <a:rPr lang="en-US" sz="2000" dirty="0"/>
              <a:t>Text data usually needs to be divided into pieces for further analysis. This process is known as chunking. This is used frequently in text analysis. The conditions that are used to divide the text into chunks can vary based on the problem at hand. </a:t>
            </a:r>
          </a:p>
          <a:p>
            <a:pPr marL="0" indent="0" algn="just">
              <a:buNone/>
            </a:pPr>
            <a:r>
              <a:rPr lang="en-US" sz="2000" dirty="0"/>
              <a:t>This is not the same as tokenization, where text is also divided into pieces. During chunking, we do not adhere to any constraints, except for the fact that the output chunks need to be meaningful. When we deal with large text documents, it becomes important to divide the text into chunks to extract meaningful information. </a:t>
            </a:r>
            <a:endParaRPr lang="en-ID" sz="2000" dirty="0"/>
          </a:p>
        </p:txBody>
      </p:sp>
      <p:sp>
        <p:nvSpPr>
          <p:cNvPr id="4" name="Slide Number Placeholder 3">
            <a:extLst>
              <a:ext uri="{FF2B5EF4-FFF2-40B4-BE49-F238E27FC236}">
                <a16:creationId xmlns:a16="http://schemas.microsoft.com/office/drawing/2014/main" id="{DC48FAE4-C337-FAFF-A908-0BA78680AB22}"/>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24815FF4-6065-7194-82DA-A158766FDD6E}"/>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62BC43E5-BF49-2454-0A5B-3615A5468FEB}"/>
              </a:ext>
            </a:extLst>
          </p:cNvPr>
          <p:cNvPicPr>
            <a:picLocks noChangeAspect="1"/>
          </p:cNvPicPr>
          <p:nvPr/>
        </p:nvPicPr>
        <p:blipFill rotWithShape="1">
          <a:blip r:embed="rId2"/>
          <a:srcRect l="34091" t="34134" r="33864" b="28272"/>
          <a:stretch/>
        </p:blipFill>
        <p:spPr>
          <a:xfrm>
            <a:off x="5078867" y="1776001"/>
            <a:ext cx="6780732" cy="4472399"/>
          </a:xfrm>
          <a:prstGeom prst="rect">
            <a:avLst/>
          </a:prstGeom>
        </p:spPr>
      </p:pic>
    </p:spTree>
    <p:extLst>
      <p:ext uri="{BB962C8B-B14F-4D97-AF65-F5344CB8AC3E}">
        <p14:creationId xmlns:p14="http://schemas.microsoft.com/office/powerpoint/2010/main" val="4097914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1BC92-ECD2-7072-0CCB-8578DC9D2F95}"/>
              </a:ext>
            </a:extLst>
          </p:cNvPr>
          <p:cNvSpPr>
            <a:spLocks noGrp="1"/>
          </p:cNvSpPr>
          <p:nvPr>
            <p:ph type="title"/>
          </p:nvPr>
        </p:nvSpPr>
        <p:spPr/>
        <p:txBody>
          <a:bodyPr/>
          <a:lstStyle/>
          <a:p>
            <a:r>
              <a:rPr lang="en-US" sz="2800" dirty="0"/>
              <a:t>Extracting the frequency of terms using </a:t>
            </a:r>
            <a:br>
              <a:rPr lang="en-US" sz="2800" dirty="0"/>
            </a:br>
            <a:r>
              <a:rPr lang="en-US" sz="2800" dirty="0"/>
              <a:t>the Bag of Words model</a:t>
            </a:r>
            <a:endParaRPr lang="en-ID" sz="2800" dirty="0"/>
          </a:p>
        </p:txBody>
      </p:sp>
      <p:sp>
        <p:nvSpPr>
          <p:cNvPr id="3" name="Content Placeholder 2">
            <a:extLst>
              <a:ext uri="{FF2B5EF4-FFF2-40B4-BE49-F238E27FC236}">
                <a16:creationId xmlns:a16="http://schemas.microsoft.com/office/drawing/2014/main" id="{6B40F5DB-2E1A-E12D-CACC-755A12E6D939}"/>
              </a:ext>
            </a:extLst>
          </p:cNvPr>
          <p:cNvSpPr>
            <a:spLocks noGrp="1"/>
          </p:cNvSpPr>
          <p:nvPr>
            <p:ph idx="1"/>
          </p:nvPr>
        </p:nvSpPr>
        <p:spPr/>
        <p:txBody>
          <a:bodyPr/>
          <a:lstStyle/>
          <a:p>
            <a:pPr marL="0" indent="0" algn="just">
              <a:buNone/>
            </a:pPr>
            <a:r>
              <a:rPr lang="en-US" sz="1800" dirty="0"/>
              <a:t>One of the main goals of text analysis with the Bag of Words model is to convert text into a numerical form so that we can use machine learning on it. Let's consider text documents that contain many millions of words. In order to analyze these documents, we need to extract the text and convert it into a form of numerical representation.</a:t>
            </a:r>
          </a:p>
          <a:p>
            <a:pPr marL="0" indent="0" algn="just">
              <a:buNone/>
            </a:pPr>
            <a:r>
              <a:rPr lang="en-US" sz="1800" dirty="0"/>
              <a:t>Machine learning algorithms need numerical data to work with so that they can analyze the data and extract meaningful information. This is where the Bag of Words model comes in. This model extracts vocabulary from all the words in the documents and builds a model using a document-term matrix. This allows us to represent every document as a bag of words. We just keep track of word counts and disregard the grammatical details and the word order.</a:t>
            </a:r>
            <a:endParaRPr lang="en-ID" sz="1800" dirty="0"/>
          </a:p>
        </p:txBody>
      </p:sp>
      <p:sp>
        <p:nvSpPr>
          <p:cNvPr id="4" name="Slide Number Placeholder 3">
            <a:extLst>
              <a:ext uri="{FF2B5EF4-FFF2-40B4-BE49-F238E27FC236}">
                <a16:creationId xmlns:a16="http://schemas.microsoft.com/office/drawing/2014/main" id="{BBC67A12-074C-5C85-9EBD-AB3AF74956BD}"/>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5727B34B-DB2A-7D96-6721-BEF0932F08B2}"/>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99F7AA12-C6D6-D719-1092-B7D57C8DC4B8}"/>
              </a:ext>
            </a:extLst>
          </p:cNvPr>
          <p:cNvPicPr>
            <a:picLocks noChangeAspect="1"/>
          </p:cNvPicPr>
          <p:nvPr/>
        </p:nvPicPr>
        <p:blipFill rotWithShape="1">
          <a:blip r:embed="rId2"/>
          <a:srcRect l="33977" t="31911" r="33978" b="35548"/>
          <a:stretch/>
        </p:blipFill>
        <p:spPr>
          <a:xfrm>
            <a:off x="3283525" y="3740727"/>
            <a:ext cx="6335103" cy="3117273"/>
          </a:xfrm>
          <a:prstGeom prst="rect">
            <a:avLst/>
          </a:prstGeom>
        </p:spPr>
      </p:pic>
    </p:spTree>
    <p:extLst>
      <p:ext uri="{BB962C8B-B14F-4D97-AF65-F5344CB8AC3E}">
        <p14:creationId xmlns:p14="http://schemas.microsoft.com/office/powerpoint/2010/main" val="271895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C29A-0D5C-0B30-91D3-6A81C1097AFF}"/>
              </a:ext>
            </a:extLst>
          </p:cNvPr>
          <p:cNvSpPr>
            <a:spLocks noGrp="1"/>
          </p:cNvSpPr>
          <p:nvPr>
            <p:ph type="title"/>
          </p:nvPr>
        </p:nvSpPr>
        <p:spPr/>
        <p:txBody>
          <a:bodyPr/>
          <a:lstStyle/>
          <a:p>
            <a:r>
              <a:rPr lang="en-ID" sz="3600" dirty="0"/>
              <a:t>Building a category predictor</a:t>
            </a:r>
          </a:p>
        </p:txBody>
      </p:sp>
      <p:sp>
        <p:nvSpPr>
          <p:cNvPr id="3" name="Content Placeholder 2">
            <a:extLst>
              <a:ext uri="{FF2B5EF4-FFF2-40B4-BE49-F238E27FC236}">
                <a16:creationId xmlns:a16="http://schemas.microsoft.com/office/drawing/2014/main" id="{B4C0C46A-6487-5CD6-421C-9B0917FDC711}"/>
              </a:ext>
            </a:extLst>
          </p:cNvPr>
          <p:cNvSpPr>
            <a:spLocks noGrp="1"/>
          </p:cNvSpPr>
          <p:nvPr>
            <p:ph idx="1"/>
          </p:nvPr>
        </p:nvSpPr>
        <p:spPr>
          <a:xfrm>
            <a:off x="1188720" y="1136073"/>
            <a:ext cx="9829800" cy="4962975"/>
          </a:xfrm>
        </p:spPr>
        <p:txBody>
          <a:bodyPr/>
          <a:lstStyle/>
          <a:p>
            <a:pPr marL="0" indent="0" algn="just">
              <a:buNone/>
            </a:pPr>
            <a:r>
              <a:rPr lang="en-US" sz="2000" dirty="0"/>
              <a:t>A category predictor is used to predict the category to which a given piece of text belongs. This is frequently used in text classification to categorize text documents. Search engines frequently use this tool to order search results by relevance. For example, let's say that we want to predict whether a given sentence belongs to sports, politics, or science. To do this, we build a corpus of data and train an algorithm. This algorithm can then be used</a:t>
            </a:r>
          </a:p>
          <a:p>
            <a:pPr marL="0" indent="0" algn="just">
              <a:buNone/>
            </a:pPr>
            <a:r>
              <a:rPr lang="en-US" sz="2000" dirty="0"/>
              <a:t>In order to build this predictor, we will use a metric called Term Frequency – Inverse Document Frequency (</a:t>
            </a:r>
            <a:r>
              <a:rPr lang="en-US" sz="2000" dirty="0" err="1"/>
              <a:t>tf-idf</a:t>
            </a:r>
            <a:r>
              <a:rPr lang="en-US" sz="2000" dirty="0"/>
              <a:t>). In a set of documents, we need to understand the importance of each word. The </a:t>
            </a:r>
            <a:r>
              <a:rPr lang="en-US" sz="2000" dirty="0" err="1"/>
              <a:t>tf-idf</a:t>
            </a:r>
            <a:r>
              <a:rPr lang="en-US" sz="2000" dirty="0"/>
              <a:t> metric helps us to understand how important a given word is to a document in a set of documents. for inference on unknown data.</a:t>
            </a:r>
            <a:endParaRPr lang="en-ID" sz="2000" dirty="0"/>
          </a:p>
        </p:txBody>
      </p:sp>
      <p:sp>
        <p:nvSpPr>
          <p:cNvPr id="4" name="Slide Number Placeholder 3">
            <a:extLst>
              <a:ext uri="{FF2B5EF4-FFF2-40B4-BE49-F238E27FC236}">
                <a16:creationId xmlns:a16="http://schemas.microsoft.com/office/drawing/2014/main" id="{2C0CF593-495B-1E01-BB2B-29A4D3BCB1DA}"/>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94959B8C-CEFD-86D7-A7B5-B4E1F08A9D35}"/>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F10C34B3-C2F8-A861-B60A-FE95DC5BCA58}"/>
              </a:ext>
            </a:extLst>
          </p:cNvPr>
          <p:cNvPicPr>
            <a:picLocks noChangeAspect="1"/>
          </p:cNvPicPr>
          <p:nvPr/>
        </p:nvPicPr>
        <p:blipFill rotWithShape="1">
          <a:blip r:embed="rId2"/>
          <a:srcRect l="30114" t="48080" r="30000" b="24634"/>
          <a:stretch/>
        </p:blipFill>
        <p:spPr>
          <a:xfrm>
            <a:off x="2625436" y="3699163"/>
            <a:ext cx="7608534" cy="2926358"/>
          </a:xfrm>
          <a:prstGeom prst="rect">
            <a:avLst/>
          </a:prstGeom>
        </p:spPr>
      </p:pic>
    </p:spTree>
    <p:extLst>
      <p:ext uri="{BB962C8B-B14F-4D97-AF65-F5344CB8AC3E}">
        <p14:creationId xmlns:p14="http://schemas.microsoft.com/office/powerpoint/2010/main" val="3097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24A9C-0717-7915-D8B3-68DB45BBE2F4}"/>
              </a:ext>
            </a:extLst>
          </p:cNvPr>
          <p:cNvSpPr>
            <a:spLocks noGrp="1"/>
          </p:cNvSpPr>
          <p:nvPr>
            <p:ph type="title"/>
          </p:nvPr>
        </p:nvSpPr>
        <p:spPr/>
        <p:txBody>
          <a:bodyPr/>
          <a:lstStyle/>
          <a:p>
            <a:r>
              <a:rPr lang="en-ID" sz="4000" dirty="0"/>
              <a:t>Building a sentiment </a:t>
            </a:r>
            <a:r>
              <a:rPr lang="en-ID" sz="4000" dirty="0" err="1"/>
              <a:t>analyzer</a:t>
            </a:r>
            <a:endParaRPr lang="en-ID" sz="4000" dirty="0"/>
          </a:p>
        </p:txBody>
      </p:sp>
      <p:sp>
        <p:nvSpPr>
          <p:cNvPr id="3" name="Content Placeholder 2">
            <a:extLst>
              <a:ext uri="{FF2B5EF4-FFF2-40B4-BE49-F238E27FC236}">
                <a16:creationId xmlns:a16="http://schemas.microsoft.com/office/drawing/2014/main" id="{F9537C6D-AC6D-DF9B-DBFE-E6F8C5334E2A}"/>
              </a:ext>
            </a:extLst>
          </p:cNvPr>
          <p:cNvSpPr>
            <a:spLocks noGrp="1"/>
          </p:cNvSpPr>
          <p:nvPr>
            <p:ph idx="1"/>
          </p:nvPr>
        </p:nvSpPr>
        <p:spPr>
          <a:xfrm>
            <a:off x="1188720" y="1524000"/>
            <a:ext cx="9829800" cy="4352544"/>
          </a:xfrm>
        </p:spPr>
        <p:txBody>
          <a:bodyPr/>
          <a:lstStyle/>
          <a:p>
            <a:pPr marL="0" indent="0" algn="just">
              <a:buNone/>
            </a:pPr>
            <a:r>
              <a:rPr lang="en-US" sz="1600" dirty="0"/>
              <a:t>Sentiment analysis is the process of determining the sentiment of a piece of text. For example, it can be used to determine whether a movie review is positive or negative. This is one of the most popular applications of natural language processing. We can add more categories as well, depending on the problem at hand. This technique can be used to get a sense of how people feel about a product, brand, or topic. It is frequently used to analyze marketing campaigns, opinion polls, social media presence, product reviews on e-commerce sites, and so on. Let's see how to determine the sentiment of a movie review. We will use a Naive Bayes classifier to build this sentiment analyzer. First, extract all the unique words from the text. The NLTK classifier needs this data to be arranged in the form of a dictionary so that it can ingest it. Once the text data is divided into training and testing datasets, the Naive Bayes classifier will be trained to classify the reviews into positive and negative. Afterward, the top most informative words to indicate positive and negative reviews can be calculated and displayed. This information is interesting because it shows what words are being used to denote various reactions.</a:t>
            </a:r>
            <a:endParaRPr lang="en-ID" sz="1600" dirty="0"/>
          </a:p>
        </p:txBody>
      </p:sp>
      <p:sp>
        <p:nvSpPr>
          <p:cNvPr id="4" name="Slide Number Placeholder 3">
            <a:extLst>
              <a:ext uri="{FF2B5EF4-FFF2-40B4-BE49-F238E27FC236}">
                <a16:creationId xmlns:a16="http://schemas.microsoft.com/office/drawing/2014/main" id="{A8F80313-4770-7494-AE98-1D826B825848}"/>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716971E3-85FB-F365-9AAB-EBAC538BEE4E}"/>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98A7EA89-0633-ECCB-22C8-8DF5BF4A22FD}"/>
              </a:ext>
            </a:extLst>
          </p:cNvPr>
          <p:cNvPicPr>
            <a:picLocks noChangeAspect="1"/>
          </p:cNvPicPr>
          <p:nvPr/>
        </p:nvPicPr>
        <p:blipFill rotWithShape="1">
          <a:blip r:embed="rId2"/>
          <a:srcRect l="36932" t="25455" r="36591" b="33527"/>
          <a:stretch/>
        </p:blipFill>
        <p:spPr>
          <a:xfrm>
            <a:off x="1173480" y="3922776"/>
            <a:ext cx="3228110" cy="2811641"/>
          </a:xfrm>
          <a:prstGeom prst="rect">
            <a:avLst/>
          </a:prstGeom>
        </p:spPr>
      </p:pic>
      <p:pic>
        <p:nvPicPr>
          <p:cNvPr id="9" name="Picture 8">
            <a:extLst>
              <a:ext uri="{FF2B5EF4-FFF2-40B4-BE49-F238E27FC236}">
                <a16:creationId xmlns:a16="http://schemas.microsoft.com/office/drawing/2014/main" id="{AF7BF5A4-12F2-C09A-F8D9-F6AB7689C0DB}"/>
              </a:ext>
            </a:extLst>
          </p:cNvPr>
          <p:cNvPicPr>
            <a:picLocks noChangeAspect="1"/>
          </p:cNvPicPr>
          <p:nvPr/>
        </p:nvPicPr>
        <p:blipFill rotWithShape="1">
          <a:blip r:embed="rId3"/>
          <a:srcRect l="34318" t="38784" r="34432" b="32920"/>
          <a:stretch/>
        </p:blipFill>
        <p:spPr>
          <a:xfrm>
            <a:off x="5329900" y="3922776"/>
            <a:ext cx="5489134" cy="2794467"/>
          </a:xfrm>
          <a:prstGeom prst="rect">
            <a:avLst/>
          </a:prstGeom>
        </p:spPr>
      </p:pic>
    </p:spTree>
    <p:extLst>
      <p:ext uri="{BB962C8B-B14F-4D97-AF65-F5344CB8AC3E}">
        <p14:creationId xmlns:p14="http://schemas.microsoft.com/office/powerpoint/2010/main" val="331942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ext Placeholder 2">
            <a:extLst>
              <a:ext uri="{FF2B5EF4-FFF2-40B4-BE49-F238E27FC236}">
                <a16:creationId xmlns:a16="http://schemas.microsoft.com/office/drawing/2014/main" id="{B40B5EE4-2D3D-C476-E63F-4697FCA65AE5}"/>
              </a:ext>
            </a:extLst>
          </p:cNvPr>
          <p:cNvSpPr>
            <a:spLocks noGrp="1"/>
          </p:cNvSpPr>
          <p:nvPr>
            <p:ph type="body" sz="quarter" idx="14"/>
          </p:nvPr>
        </p:nvSpPr>
        <p:spPr/>
        <p:txBody>
          <a:bodyPr/>
          <a:lstStyle/>
          <a:p>
            <a:endParaRPr lang="en-ID"/>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174333"/>
            <a:ext cx="7876309" cy="3364992"/>
          </a:xfrm>
        </p:spPr>
        <p:txBody>
          <a:bodyPr/>
          <a:lstStyle/>
          <a:p>
            <a:pPr>
              <a:lnSpc>
                <a:spcPct val="100000"/>
              </a:lnSpc>
            </a:pPr>
            <a:r>
              <a:rPr lang="en-US" dirty="0"/>
              <a:t>Definition</a:t>
            </a:r>
          </a:p>
          <a:p>
            <a:pPr>
              <a:lnSpc>
                <a:spcPct val="100000"/>
              </a:lnSpc>
            </a:pPr>
            <a:r>
              <a:rPr lang="en-US" dirty="0"/>
              <a:t>Why </a:t>
            </a:r>
            <a:r>
              <a:rPr lang="en-US" dirty="0" err="1"/>
              <a:t>nlp</a:t>
            </a:r>
            <a:endParaRPr lang="en-US" dirty="0"/>
          </a:p>
          <a:p>
            <a:pPr>
              <a:lnSpc>
                <a:spcPct val="100000"/>
              </a:lnSpc>
            </a:pPr>
            <a:r>
              <a:rPr lang="en-US" dirty="0"/>
              <a:t>NLP Task</a:t>
            </a:r>
          </a:p>
          <a:p>
            <a:pPr>
              <a:lnSpc>
                <a:spcPct val="100000"/>
              </a:lnSpc>
            </a:pPr>
            <a:r>
              <a:rPr lang="en-US" dirty="0"/>
              <a:t>Tools and approach</a:t>
            </a:r>
          </a:p>
          <a:p>
            <a:pPr>
              <a:lnSpc>
                <a:spcPct val="100000"/>
              </a:lnSpc>
            </a:pPr>
            <a:r>
              <a:rPr lang="en-US" dirty="0"/>
              <a:t>NLP </a:t>
            </a:r>
            <a:r>
              <a:rPr lang="en-US" dirty="0" err="1"/>
              <a:t>Usecases</a:t>
            </a:r>
            <a:endParaRPr lang="en-US" dirty="0"/>
          </a:p>
          <a:p>
            <a:pPr>
              <a:lnSpc>
                <a:spcPct val="100000"/>
              </a:lnSpc>
            </a:pPr>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6223042" y="1188720"/>
            <a:ext cx="5362405" cy="3619254"/>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D3AA-1FCF-058B-4A7E-86EEAE16C504}"/>
              </a:ext>
            </a:extLst>
          </p:cNvPr>
          <p:cNvSpPr>
            <a:spLocks noGrp="1"/>
          </p:cNvSpPr>
          <p:nvPr>
            <p:ph type="title"/>
          </p:nvPr>
        </p:nvSpPr>
        <p:spPr>
          <a:xfrm>
            <a:off x="4122469" y="826007"/>
            <a:ext cx="5760720" cy="548640"/>
          </a:xfrm>
        </p:spPr>
        <p:txBody>
          <a:bodyPr/>
          <a:lstStyle/>
          <a:p>
            <a:r>
              <a:rPr lang="en-US" dirty="0"/>
              <a:t>definition</a:t>
            </a:r>
            <a:endParaRPr lang="en-ID" dirty="0"/>
          </a:p>
        </p:txBody>
      </p:sp>
      <p:sp>
        <p:nvSpPr>
          <p:cNvPr id="3" name="Content Placeholder 2">
            <a:extLst>
              <a:ext uri="{FF2B5EF4-FFF2-40B4-BE49-F238E27FC236}">
                <a16:creationId xmlns:a16="http://schemas.microsoft.com/office/drawing/2014/main" id="{22AE3FED-34B4-B31A-D753-76D16CECECF2}"/>
              </a:ext>
            </a:extLst>
          </p:cNvPr>
          <p:cNvSpPr>
            <a:spLocks noGrp="1"/>
          </p:cNvSpPr>
          <p:nvPr>
            <p:ph idx="1"/>
          </p:nvPr>
        </p:nvSpPr>
        <p:spPr>
          <a:xfrm>
            <a:off x="4122469" y="2438401"/>
            <a:ext cx="7515036" cy="3319272"/>
          </a:xfrm>
        </p:spPr>
        <p:txBody>
          <a:bodyPr/>
          <a:lstStyle/>
          <a:p>
            <a:pPr>
              <a:lnSpc>
                <a:spcPct val="100000"/>
              </a:lnSpc>
            </a:pPr>
            <a:r>
              <a:rPr lang="en-US" dirty="0"/>
              <a:t>Natural language processing (NLP) refers to the branch of computer science—and more specifically, the branch of artificial intelligence or AI—concerned with giving computers the ability to understand text and spoken words in much the same way human beings can.</a:t>
            </a:r>
          </a:p>
          <a:p>
            <a:pPr>
              <a:lnSpc>
                <a:spcPct val="100000"/>
              </a:lnSpc>
            </a:pPr>
            <a:r>
              <a:rPr lang="en-US" dirty="0"/>
              <a:t>NLP combines computational linguistics—rule-based modeling of human language—with statistical, machine learning, and deep learning models. Together, these technologies enable computers to process human language in the form of text or voice data and to ‘understand’ its full meaning, complete with the speaker or writer’s intent and sentiment.</a:t>
            </a:r>
            <a:endParaRPr lang="en-ID" dirty="0"/>
          </a:p>
        </p:txBody>
      </p:sp>
      <p:sp>
        <p:nvSpPr>
          <p:cNvPr id="4" name="Slide Number Placeholder 3">
            <a:extLst>
              <a:ext uri="{FF2B5EF4-FFF2-40B4-BE49-F238E27FC236}">
                <a16:creationId xmlns:a16="http://schemas.microsoft.com/office/drawing/2014/main" id="{2DB8D172-C658-0CBD-3F7C-65852870B418}"/>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5" name="Footer Placeholder 4">
            <a:extLst>
              <a:ext uri="{FF2B5EF4-FFF2-40B4-BE49-F238E27FC236}">
                <a16:creationId xmlns:a16="http://schemas.microsoft.com/office/drawing/2014/main" id="{66FD42CE-3D65-2AA8-E8DD-0C05844E7A2C}"/>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05374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D3AA-1FCF-058B-4A7E-86EEAE16C504}"/>
              </a:ext>
            </a:extLst>
          </p:cNvPr>
          <p:cNvSpPr>
            <a:spLocks noGrp="1"/>
          </p:cNvSpPr>
          <p:nvPr>
            <p:ph type="title"/>
          </p:nvPr>
        </p:nvSpPr>
        <p:spPr>
          <a:xfrm>
            <a:off x="4122469" y="826007"/>
            <a:ext cx="5760720" cy="548640"/>
          </a:xfrm>
        </p:spPr>
        <p:txBody>
          <a:bodyPr/>
          <a:lstStyle/>
          <a:p>
            <a:r>
              <a:rPr lang="en-US" sz="4400" dirty="0"/>
              <a:t>NLP challenges</a:t>
            </a:r>
            <a:endParaRPr lang="en-ID" sz="4400" dirty="0"/>
          </a:p>
        </p:txBody>
      </p:sp>
      <p:sp>
        <p:nvSpPr>
          <p:cNvPr id="3" name="Content Placeholder 2">
            <a:extLst>
              <a:ext uri="{FF2B5EF4-FFF2-40B4-BE49-F238E27FC236}">
                <a16:creationId xmlns:a16="http://schemas.microsoft.com/office/drawing/2014/main" id="{22AE3FED-34B4-B31A-D753-76D16CECECF2}"/>
              </a:ext>
            </a:extLst>
          </p:cNvPr>
          <p:cNvSpPr>
            <a:spLocks noGrp="1"/>
          </p:cNvSpPr>
          <p:nvPr>
            <p:ph idx="1"/>
          </p:nvPr>
        </p:nvSpPr>
        <p:spPr>
          <a:xfrm>
            <a:off x="4122469" y="2438401"/>
            <a:ext cx="7515036" cy="3319272"/>
          </a:xfrm>
        </p:spPr>
        <p:txBody>
          <a:bodyPr/>
          <a:lstStyle/>
          <a:p>
            <a:pPr>
              <a:lnSpc>
                <a:spcPct val="100000"/>
              </a:lnSpc>
            </a:pPr>
            <a:r>
              <a:rPr lang="en-US" dirty="0"/>
              <a:t>NLP faces various challenges, including language ambiguity, understanding context, handling different languages, and training models on large amounts of data. Additionally, ethical considerations such as bias and privacy need to be addressed in NLP application.</a:t>
            </a:r>
            <a:endParaRPr lang="en-ID" dirty="0"/>
          </a:p>
        </p:txBody>
      </p:sp>
      <p:sp>
        <p:nvSpPr>
          <p:cNvPr id="4" name="Slide Number Placeholder 3">
            <a:extLst>
              <a:ext uri="{FF2B5EF4-FFF2-40B4-BE49-F238E27FC236}">
                <a16:creationId xmlns:a16="http://schemas.microsoft.com/office/drawing/2014/main" id="{2DB8D172-C658-0CBD-3F7C-65852870B418}"/>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5" name="Footer Placeholder 4">
            <a:extLst>
              <a:ext uri="{FF2B5EF4-FFF2-40B4-BE49-F238E27FC236}">
                <a16:creationId xmlns:a16="http://schemas.microsoft.com/office/drawing/2014/main" id="{66FD42CE-3D65-2AA8-E8DD-0C05844E7A2C}"/>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1281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926875D-6851-ABB1-E0DD-AD61E0C3CC1F}"/>
              </a:ext>
            </a:extLst>
          </p:cNvPr>
          <p:cNvPicPr>
            <a:picLocks noGrp="1" noChangeAspect="1"/>
          </p:cNvPicPr>
          <p:nvPr>
            <p:ph idx="1"/>
          </p:nvPr>
        </p:nvPicPr>
        <p:blipFill>
          <a:blip r:embed="rId3"/>
          <a:stretch>
            <a:fillRect/>
          </a:stretch>
        </p:blipFill>
        <p:spPr>
          <a:xfrm>
            <a:off x="877824" y="327024"/>
            <a:ext cx="4595518" cy="6530976"/>
          </a:xfrm>
        </p:spPr>
      </p:pic>
      <p:sp>
        <p:nvSpPr>
          <p:cNvPr id="4" name="Slide Number Placeholder 3">
            <a:extLst>
              <a:ext uri="{FF2B5EF4-FFF2-40B4-BE49-F238E27FC236}">
                <a16:creationId xmlns:a16="http://schemas.microsoft.com/office/drawing/2014/main" id="{11012EAA-D3A3-9895-D6CC-EA37E3CEF789}"/>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6B4123B7-15DA-C2BD-109D-97C2DE7A9BC2}"/>
              </a:ext>
            </a:extLst>
          </p:cNvPr>
          <p:cNvSpPr>
            <a:spLocks noGrp="1"/>
          </p:cNvSpPr>
          <p:nvPr>
            <p:ph type="ftr" sz="quarter" idx="12"/>
          </p:nvPr>
        </p:nvSpPr>
        <p:spPr/>
        <p:txBody>
          <a:bodyPr/>
          <a:lstStyle/>
          <a:p>
            <a:r>
              <a:rPr lang="en-US"/>
              <a:t>presentation title</a:t>
            </a:r>
            <a:endParaRPr lang="en-US" dirty="0"/>
          </a:p>
        </p:txBody>
      </p:sp>
      <p:sp>
        <p:nvSpPr>
          <p:cNvPr id="11" name="TextBox 10">
            <a:extLst>
              <a:ext uri="{FF2B5EF4-FFF2-40B4-BE49-F238E27FC236}">
                <a16:creationId xmlns:a16="http://schemas.microsoft.com/office/drawing/2014/main" id="{57163234-906A-C838-F665-3B1DE8BA072D}"/>
              </a:ext>
            </a:extLst>
          </p:cNvPr>
          <p:cNvSpPr txBox="1"/>
          <p:nvPr/>
        </p:nvSpPr>
        <p:spPr>
          <a:xfrm>
            <a:off x="5202134" y="1978518"/>
            <a:ext cx="6100010" cy="646331"/>
          </a:xfrm>
          <a:prstGeom prst="rect">
            <a:avLst/>
          </a:prstGeom>
          <a:noFill/>
        </p:spPr>
        <p:txBody>
          <a:bodyPr wrap="square">
            <a:spAutoFit/>
          </a:bodyPr>
          <a:lstStyle/>
          <a:p>
            <a:pPr marL="285750" indent="-285750">
              <a:buFont typeface="Arial" panose="020B0604020202020204" pitchFamily="34" charset="0"/>
              <a:buChar char="•"/>
            </a:pPr>
            <a:r>
              <a:rPr lang="en-US" dirty="0"/>
              <a:t> At this level basically, it deals with pronunciation.</a:t>
            </a:r>
          </a:p>
          <a:p>
            <a:pPr marL="285750" indent="-285750">
              <a:buFont typeface="Arial" panose="020B0604020202020204" pitchFamily="34" charset="0"/>
              <a:buChar char="•"/>
            </a:pPr>
            <a:r>
              <a:rPr lang="en-US" dirty="0"/>
              <a:t> It deals with the interpretation of speech sound across words</a:t>
            </a:r>
          </a:p>
        </p:txBody>
      </p:sp>
      <p:sp>
        <p:nvSpPr>
          <p:cNvPr id="13" name="TextBox 12">
            <a:extLst>
              <a:ext uri="{FF2B5EF4-FFF2-40B4-BE49-F238E27FC236}">
                <a16:creationId xmlns:a16="http://schemas.microsoft.com/office/drawing/2014/main" id="{1BAA3025-30BC-CBB3-DF0A-497A195464E1}"/>
              </a:ext>
            </a:extLst>
          </p:cNvPr>
          <p:cNvSpPr txBox="1"/>
          <p:nvPr/>
        </p:nvSpPr>
        <p:spPr>
          <a:xfrm>
            <a:off x="5202134" y="2740462"/>
            <a:ext cx="6100010" cy="646331"/>
          </a:xfrm>
          <a:prstGeom prst="rect">
            <a:avLst/>
          </a:prstGeom>
          <a:noFill/>
        </p:spPr>
        <p:txBody>
          <a:bodyPr wrap="square">
            <a:spAutoFit/>
          </a:bodyPr>
          <a:lstStyle/>
          <a:p>
            <a:pPr marL="285750" indent="-285750">
              <a:buFont typeface="Arial" panose="020B0604020202020204" pitchFamily="34" charset="0"/>
              <a:buChar char="•"/>
            </a:pPr>
            <a:r>
              <a:rPr lang="en-US" dirty="0"/>
              <a:t>It deals with the smallest words that convey meaning and suffixes and prefixes.</a:t>
            </a:r>
            <a:endParaRPr lang="en-ID" dirty="0"/>
          </a:p>
        </p:txBody>
      </p:sp>
      <p:sp>
        <p:nvSpPr>
          <p:cNvPr id="15" name="TextBox 14">
            <a:extLst>
              <a:ext uri="{FF2B5EF4-FFF2-40B4-BE49-F238E27FC236}">
                <a16:creationId xmlns:a16="http://schemas.microsoft.com/office/drawing/2014/main" id="{FABACCD5-F37B-A636-40DE-15B47568AAE5}"/>
              </a:ext>
            </a:extLst>
          </p:cNvPr>
          <p:cNvSpPr txBox="1"/>
          <p:nvPr/>
        </p:nvSpPr>
        <p:spPr>
          <a:xfrm>
            <a:off x="5202134" y="3386793"/>
            <a:ext cx="6112042" cy="646331"/>
          </a:xfrm>
          <a:prstGeom prst="rect">
            <a:avLst/>
          </a:prstGeom>
          <a:noFill/>
        </p:spPr>
        <p:txBody>
          <a:bodyPr wrap="square">
            <a:spAutoFit/>
          </a:bodyPr>
          <a:lstStyle/>
          <a:p>
            <a:pPr marL="285750" indent="-285750">
              <a:buFont typeface="Arial" panose="020B0604020202020204" pitchFamily="34" charset="0"/>
              <a:buChar char="•"/>
            </a:pPr>
            <a:r>
              <a:rPr lang="en-US" dirty="0"/>
              <a:t>This deals with the study at the level of words with respect to their lexical meaning and Part of speech (POS)</a:t>
            </a:r>
            <a:endParaRPr lang="en-ID" dirty="0"/>
          </a:p>
        </p:txBody>
      </p:sp>
      <p:sp>
        <p:nvSpPr>
          <p:cNvPr id="17" name="TextBox 16">
            <a:extLst>
              <a:ext uri="{FF2B5EF4-FFF2-40B4-BE49-F238E27FC236}">
                <a16:creationId xmlns:a16="http://schemas.microsoft.com/office/drawing/2014/main" id="{F7976387-A2B6-9491-91A7-DC65F0CBEE9B}"/>
              </a:ext>
            </a:extLst>
          </p:cNvPr>
          <p:cNvSpPr txBox="1"/>
          <p:nvPr/>
        </p:nvSpPr>
        <p:spPr>
          <a:xfrm>
            <a:off x="5214166" y="4091677"/>
            <a:ext cx="6100010" cy="369332"/>
          </a:xfrm>
          <a:prstGeom prst="rect">
            <a:avLst/>
          </a:prstGeom>
          <a:noFill/>
        </p:spPr>
        <p:txBody>
          <a:bodyPr wrap="square">
            <a:spAutoFit/>
          </a:bodyPr>
          <a:lstStyle/>
          <a:p>
            <a:pPr marL="285750" indent="-285750">
              <a:buFont typeface="Arial" panose="020B0604020202020204" pitchFamily="34" charset="0"/>
              <a:buChar char="•"/>
            </a:pPr>
            <a:r>
              <a:rPr lang="en-US" dirty="0"/>
              <a:t>This level deals with the grammar and structure of sentences</a:t>
            </a:r>
            <a:endParaRPr lang="en-ID" dirty="0"/>
          </a:p>
        </p:txBody>
      </p:sp>
      <p:sp>
        <p:nvSpPr>
          <p:cNvPr id="19" name="TextBox 18">
            <a:extLst>
              <a:ext uri="{FF2B5EF4-FFF2-40B4-BE49-F238E27FC236}">
                <a16:creationId xmlns:a16="http://schemas.microsoft.com/office/drawing/2014/main" id="{B36D90DF-8D78-3C63-11A2-CB538CE74698}"/>
              </a:ext>
            </a:extLst>
          </p:cNvPr>
          <p:cNvSpPr txBox="1"/>
          <p:nvPr/>
        </p:nvSpPr>
        <p:spPr>
          <a:xfrm>
            <a:off x="5202134" y="4686556"/>
            <a:ext cx="6100010" cy="369332"/>
          </a:xfrm>
          <a:prstGeom prst="rect">
            <a:avLst/>
          </a:prstGeom>
          <a:noFill/>
        </p:spPr>
        <p:txBody>
          <a:bodyPr wrap="square">
            <a:spAutoFit/>
          </a:bodyPr>
          <a:lstStyle/>
          <a:p>
            <a:pPr marL="285750" indent="-285750">
              <a:buFont typeface="Arial" panose="020B0604020202020204" pitchFamily="34" charset="0"/>
              <a:buChar char="•"/>
            </a:pPr>
            <a:r>
              <a:rPr lang="en-US" dirty="0"/>
              <a:t>This level deals with the meaning of words and sentences</a:t>
            </a:r>
            <a:endParaRPr lang="en-ID" dirty="0"/>
          </a:p>
        </p:txBody>
      </p:sp>
      <p:sp>
        <p:nvSpPr>
          <p:cNvPr id="21" name="TextBox 20">
            <a:extLst>
              <a:ext uri="{FF2B5EF4-FFF2-40B4-BE49-F238E27FC236}">
                <a16:creationId xmlns:a16="http://schemas.microsoft.com/office/drawing/2014/main" id="{0682AEFF-429A-6C11-DCEE-1254C503FF05}"/>
              </a:ext>
            </a:extLst>
          </p:cNvPr>
          <p:cNvSpPr txBox="1"/>
          <p:nvPr/>
        </p:nvSpPr>
        <p:spPr>
          <a:xfrm>
            <a:off x="5202134" y="540294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t>This level deals with the structure of different kinds of text.</a:t>
            </a:r>
            <a:endParaRPr lang="en-ID" dirty="0"/>
          </a:p>
        </p:txBody>
      </p:sp>
      <p:sp>
        <p:nvSpPr>
          <p:cNvPr id="23" name="TextBox 22">
            <a:extLst>
              <a:ext uri="{FF2B5EF4-FFF2-40B4-BE49-F238E27FC236}">
                <a16:creationId xmlns:a16="http://schemas.microsoft.com/office/drawing/2014/main" id="{9EB79ADF-A027-9F20-9436-758CF126B683}"/>
              </a:ext>
            </a:extLst>
          </p:cNvPr>
          <p:cNvSpPr txBox="1"/>
          <p:nvPr/>
        </p:nvSpPr>
        <p:spPr>
          <a:xfrm>
            <a:off x="5202134" y="6062033"/>
            <a:ext cx="6569242" cy="646331"/>
          </a:xfrm>
          <a:prstGeom prst="rect">
            <a:avLst/>
          </a:prstGeom>
          <a:noFill/>
        </p:spPr>
        <p:txBody>
          <a:bodyPr wrap="square">
            <a:spAutoFit/>
          </a:bodyPr>
          <a:lstStyle/>
          <a:p>
            <a:pPr marL="285750" indent="-285750">
              <a:buFont typeface="Arial" panose="020B0604020202020204" pitchFamily="34" charset="0"/>
              <a:buChar char="•"/>
            </a:pPr>
            <a:r>
              <a:rPr lang="en-US" dirty="0"/>
              <a:t>This level deals with the use real world knowledge and understanding of how this influences the meaning of what is being communicated.</a:t>
            </a:r>
          </a:p>
        </p:txBody>
      </p:sp>
    </p:spTree>
    <p:extLst>
      <p:ext uri="{BB962C8B-B14F-4D97-AF65-F5344CB8AC3E}">
        <p14:creationId xmlns:p14="http://schemas.microsoft.com/office/powerpoint/2010/main" val="65633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1857-FDE2-A368-11F5-4AA0F9D7C1FB}"/>
              </a:ext>
            </a:extLst>
          </p:cNvPr>
          <p:cNvSpPr>
            <a:spLocks noGrp="1"/>
          </p:cNvSpPr>
          <p:nvPr>
            <p:ph type="title"/>
          </p:nvPr>
        </p:nvSpPr>
        <p:spPr/>
        <p:txBody>
          <a:bodyPr/>
          <a:lstStyle/>
          <a:p>
            <a:r>
              <a:rPr lang="en-US" dirty="0"/>
              <a:t>NLP TASK</a:t>
            </a:r>
            <a:endParaRPr lang="en-ID" dirty="0"/>
          </a:p>
        </p:txBody>
      </p:sp>
      <p:sp>
        <p:nvSpPr>
          <p:cNvPr id="3" name="Content Placeholder 2">
            <a:extLst>
              <a:ext uri="{FF2B5EF4-FFF2-40B4-BE49-F238E27FC236}">
                <a16:creationId xmlns:a16="http://schemas.microsoft.com/office/drawing/2014/main" id="{098B62B0-8F0B-823F-D639-70833075D866}"/>
              </a:ext>
            </a:extLst>
          </p:cNvPr>
          <p:cNvSpPr>
            <a:spLocks noGrp="1"/>
          </p:cNvSpPr>
          <p:nvPr>
            <p:ph idx="1"/>
          </p:nvPr>
        </p:nvSpPr>
        <p:spPr>
          <a:xfrm>
            <a:off x="1185672" y="1667257"/>
            <a:ext cx="9820656" cy="4352544"/>
          </a:xfrm>
        </p:spPr>
        <p:txBody>
          <a:bodyPr/>
          <a:lstStyle/>
          <a:p>
            <a:pPr marL="0" indent="0">
              <a:buNone/>
            </a:pPr>
            <a:r>
              <a:rPr lang="en-US" dirty="0"/>
              <a:t>Some of these tasks include the following:</a:t>
            </a:r>
          </a:p>
          <a:p>
            <a:pPr>
              <a:buFont typeface="Arial" panose="020B0604020202020204" pitchFamily="34" charset="0"/>
              <a:buChar char="•"/>
            </a:pPr>
            <a:r>
              <a:rPr lang="en-US" b="1" dirty="0"/>
              <a:t>Speech recognition</a:t>
            </a:r>
            <a:r>
              <a:rPr lang="en-US" dirty="0"/>
              <a:t>, also called speech-to-text, is the task of reliably converting voice data into text data. Speech recognition is required for any application that follows voice commands or answers spoken questions. What makes speech recognition especially challenging is the way people talk—quickly, slurring words together, with varying emphasis and intonation, in different accents, and often using incorrect grammar.</a:t>
            </a:r>
          </a:p>
          <a:p>
            <a:pPr>
              <a:buFont typeface="Arial" panose="020B0604020202020204" pitchFamily="34" charset="0"/>
              <a:buChar char="•"/>
            </a:pPr>
            <a:r>
              <a:rPr lang="en-US" b="1" dirty="0"/>
              <a:t>Part of speech tagging</a:t>
            </a:r>
            <a:r>
              <a:rPr lang="en-US" dirty="0"/>
              <a:t>, also called grammatical tagging, is the process of determining the part of speech of a particular word or piece of text based on its use and context. Part of speech identifies ‘make’ as a verb in ‘I can make a paper plane,’ and as a noun in ‘What make of car do you own?’</a:t>
            </a:r>
          </a:p>
        </p:txBody>
      </p:sp>
      <p:sp>
        <p:nvSpPr>
          <p:cNvPr id="4" name="Slide Number Placeholder 3">
            <a:extLst>
              <a:ext uri="{FF2B5EF4-FFF2-40B4-BE49-F238E27FC236}">
                <a16:creationId xmlns:a16="http://schemas.microsoft.com/office/drawing/2014/main" id="{760F3345-B6CF-C9A1-698B-D38F3AB38801}"/>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E7458C7D-1430-BEAB-52AF-7B002A1685E2}"/>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15917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1857-FDE2-A368-11F5-4AA0F9D7C1FB}"/>
              </a:ext>
            </a:extLst>
          </p:cNvPr>
          <p:cNvSpPr>
            <a:spLocks noGrp="1"/>
          </p:cNvSpPr>
          <p:nvPr>
            <p:ph type="title"/>
          </p:nvPr>
        </p:nvSpPr>
        <p:spPr/>
        <p:txBody>
          <a:bodyPr/>
          <a:lstStyle/>
          <a:p>
            <a:r>
              <a:rPr lang="en-US" dirty="0"/>
              <a:t>NLP TASK (1)</a:t>
            </a:r>
            <a:endParaRPr lang="en-ID" dirty="0"/>
          </a:p>
        </p:txBody>
      </p:sp>
      <p:sp>
        <p:nvSpPr>
          <p:cNvPr id="3" name="Content Placeholder 2">
            <a:extLst>
              <a:ext uri="{FF2B5EF4-FFF2-40B4-BE49-F238E27FC236}">
                <a16:creationId xmlns:a16="http://schemas.microsoft.com/office/drawing/2014/main" id="{098B62B0-8F0B-823F-D639-70833075D866}"/>
              </a:ext>
            </a:extLst>
          </p:cNvPr>
          <p:cNvSpPr>
            <a:spLocks noGrp="1"/>
          </p:cNvSpPr>
          <p:nvPr>
            <p:ph idx="1"/>
          </p:nvPr>
        </p:nvSpPr>
        <p:spPr>
          <a:xfrm>
            <a:off x="1185672" y="1667257"/>
            <a:ext cx="9820656" cy="4352544"/>
          </a:xfrm>
        </p:spPr>
        <p:txBody>
          <a:bodyPr/>
          <a:lstStyle/>
          <a:p>
            <a:pPr>
              <a:buFont typeface="Arial" panose="020B0604020202020204" pitchFamily="34" charset="0"/>
              <a:buChar char="•"/>
            </a:pPr>
            <a:r>
              <a:rPr lang="en-US" b="1" dirty="0"/>
              <a:t>Word sense disambiguation</a:t>
            </a:r>
            <a:r>
              <a:rPr lang="en-US" dirty="0"/>
              <a:t> is the selection of the meaning of a word with multiple meanings  through a process of semantic analysis that determine the word that makes the most sense in the given context. For example, word sense disambiguation helps distinguish the meaning of the verb 'make' in ‘make the grade’ (achieve) vs. ‘make a bet’ (place).</a:t>
            </a:r>
          </a:p>
          <a:p>
            <a:pPr>
              <a:buFont typeface="Arial" panose="020B0604020202020204" pitchFamily="34" charset="0"/>
              <a:buChar char="•"/>
            </a:pPr>
            <a:r>
              <a:rPr lang="en-US" b="1" dirty="0"/>
              <a:t>Named entity recognition, </a:t>
            </a:r>
            <a:r>
              <a:rPr lang="en-US" dirty="0"/>
              <a:t>or NEM, identifies words or phrases as useful entities. NEM identifies ‘Kentucky’ as a location or ‘Fred’ as a man's name.</a:t>
            </a:r>
          </a:p>
          <a:p>
            <a:pPr>
              <a:buFont typeface="Arial" panose="020B0604020202020204" pitchFamily="34" charset="0"/>
              <a:buChar char="•"/>
            </a:pPr>
            <a:r>
              <a:rPr lang="en-US" b="1" dirty="0"/>
              <a:t>Co-reference resolution</a:t>
            </a:r>
            <a:r>
              <a:rPr lang="en-US" dirty="0"/>
              <a:t> is the task of identifying if and when two words refer to the same entity. The most common example is determining the person or object to which a certain pronoun refers (e.g., ‘she’ = ‘Mary’),  but it can also involve identifying a metaphor or an idiom in the text  (e.g., an instance in which 'bear' isn't an animal but a large hairy person).</a:t>
            </a:r>
          </a:p>
        </p:txBody>
      </p:sp>
      <p:sp>
        <p:nvSpPr>
          <p:cNvPr id="4" name="Slide Number Placeholder 3">
            <a:extLst>
              <a:ext uri="{FF2B5EF4-FFF2-40B4-BE49-F238E27FC236}">
                <a16:creationId xmlns:a16="http://schemas.microsoft.com/office/drawing/2014/main" id="{760F3345-B6CF-C9A1-698B-D38F3AB38801}"/>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E7458C7D-1430-BEAB-52AF-7B002A1685E2}"/>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4597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1857-FDE2-A368-11F5-4AA0F9D7C1FB}"/>
              </a:ext>
            </a:extLst>
          </p:cNvPr>
          <p:cNvSpPr>
            <a:spLocks noGrp="1"/>
          </p:cNvSpPr>
          <p:nvPr>
            <p:ph type="title"/>
          </p:nvPr>
        </p:nvSpPr>
        <p:spPr/>
        <p:txBody>
          <a:bodyPr/>
          <a:lstStyle/>
          <a:p>
            <a:r>
              <a:rPr lang="en-US" dirty="0"/>
              <a:t>NLP TASK (2)</a:t>
            </a:r>
            <a:endParaRPr lang="en-ID" dirty="0"/>
          </a:p>
        </p:txBody>
      </p:sp>
      <p:sp>
        <p:nvSpPr>
          <p:cNvPr id="3" name="Content Placeholder 2">
            <a:extLst>
              <a:ext uri="{FF2B5EF4-FFF2-40B4-BE49-F238E27FC236}">
                <a16:creationId xmlns:a16="http://schemas.microsoft.com/office/drawing/2014/main" id="{098B62B0-8F0B-823F-D639-70833075D866}"/>
              </a:ext>
            </a:extLst>
          </p:cNvPr>
          <p:cNvSpPr>
            <a:spLocks noGrp="1"/>
          </p:cNvSpPr>
          <p:nvPr>
            <p:ph idx="1"/>
          </p:nvPr>
        </p:nvSpPr>
        <p:spPr>
          <a:xfrm>
            <a:off x="1185672" y="1667257"/>
            <a:ext cx="9820656" cy="4352544"/>
          </a:xfrm>
        </p:spPr>
        <p:txBody>
          <a:bodyPr/>
          <a:lstStyle/>
          <a:p>
            <a:pPr>
              <a:buFont typeface="Arial" panose="020B0604020202020204" pitchFamily="34" charset="0"/>
              <a:buChar char="•"/>
            </a:pPr>
            <a:r>
              <a:rPr lang="en-US" b="1" dirty="0"/>
              <a:t>Sentiment analysis </a:t>
            </a:r>
            <a:r>
              <a:rPr lang="en-US" dirty="0"/>
              <a:t>attempts to extract subjective qualities—attitudes, emotions, sarcasm, confusion, suspicion—from text.</a:t>
            </a:r>
          </a:p>
          <a:p>
            <a:pPr>
              <a:buFont typeface="Arial" panose="020B0604020202020204" pitchFamily="34" charset="0"/>
              <a:buChar char="•"/>
            </a:pPr>
            <a:r>
              <a:rPr lang="en-US" b="1" dirty="0"/>
              <a:t>Natural language generation </a:t>
            </a:r>
            <a:r>
              <a:rPr lang="en-US" dirty="0"/>
              <a:t>is sometimes described as the opposite of speech recognition or speech-to-text; it's the task of putting structured information into human language.</a:t>
            </a:r>
          </a:p>
        </p:txBody>
      </p:sp>
      <p:sp>
        <p:nvSpPr>
          <p:cNvPr id="4" name="Slide Number Placeholder 3">
            <a:extLst>
              <a:ext uri="{FF2B5EF4-FFF2-40B4-BE49-F238E27FC236}">
                <a16:creationId xmlns:a16="http://schemas.microsoft.com/office/drawing/2014/main" id="{760F3345-B6CF-C9A1-698B-D38F3AB38801}"/>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E7458C7D-1430-BEAB-52AF-7B002A1685E2}"/>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81708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8A10-5B1D-9F72-6871-27E8338F1B18}"/>
              </a:ext>
            </a:extLst>
          </p:cNvPr>
          <p:cNvSpPr>
            <a:spLocks noGrp="1"/>
          </p:cNvSpPr>
          <p:nvPr>
            <p:ph type="title"/>
          </p:nvPr>
        </p:nvSpPr>
        <p:spPr/>
        <p:txBody>
          <a:bodyPr/>
          <a:lstStyle/>
          <a:p>
            <a:r>
              <a:rPr lang="en-US" dirty="0"/>
              <a:t>NLP tools &amp; Approaches</a:t>
            </a:r>
            <a:endParaRPr lang="en-ID" dirty="0"/>
          </a:p>
        </p:txBody>
      </p:sp>
      <p:sp>
        <p:nvSpPr>
          <p:cNvPr id="3" name="Content Placeholder 2">
            <a:extLst>
              <a:ext uri="{FF2B5EF4-FFF2-40B4-BE49-F238E27FC236}">
                <a16:creationId xmlns:a16="http://schemas.microsoft.com/office/drawing/2014/main" id="{045D8D58-D1CD-34C9-EFA5-689204893DA9}"/>
              </a:ext>
            </a:extLst>
          </p:cNvPr>
          <p:cNvSpPr>
            <a:spLocks noGrp="1"/>
          </p:cNvSpPr>
          <p:nvPr>
            <p:ph idx="1"/>
          </p:nvPr>
        </p:nvSpPr>
        <p:spPr/>
        <p:txBody>
          <a:bodyPr/>
          <a:lstStyle/>
          <a:p>
            <a:r>
              <a:rPr lang="en-US" dirty="0"/>
              <a:t>Python and the natural language toolkit (NLTK)</a:t>
            </a:r>
          </a:p>
          <a:p>
            <a:pPr marL="0" indent="0">
              <a:buNone/>
            </a:pPr>
            <a:r>
              <a:rPr lang="en-US" dirty="0"/>
              <a:t>The Python programing language provides a wide range of tools and libraries for attacking specific NLP tasks. Many of these are found in the Natural Language Toolkit, or NLTK, an open source collection of libraries, programs, and education resources for building NLP programs.</a:t>
            </a:r>
          </a:p>
          <a:p>
            <a:pPr marL="0" indent="0">
              <a:buNone/>
            </a:pPr>
            <a:r>
              <a:rPr lang="en-US" dirty="0"/>
              <a:t>You can find more information about NLTK at https://www.nltk.org/</a:t>
            </a:r>
          </a:p>
          <a:p>
            <a:pPr marL="0" indent="0">
              <a:buNone/>
            </a:pPr>
            <a:endParaRPr lang="en-US" dirty="0"/>
          </a:p>
          <a:p>
            <a:pPr marL="0" indent="0">
              <a:buNone/>
            </a:pPr>
            <a:endParaRPr lang="en-US" dirty="0"/>
          </a:p>
          <a:p>
            <a:pPr marL="0" indent="0">
              <a:buNone/>
            </a:pPr>
            <a:endParaRPr lang="en-ID" dirty="0"/>
          </a:p>
        </p:txBody>
      </p:sp>
      <p:sp>
        <p:nvSpPr>
          <p:cNvPr id="4" name="Slide Number Placeholder 3">
            <a:extLst>
              <a:ext uri="{FF2B5EF4-FFF2-40B4-BE49-F238E27FC236}">
                <a16:creationId xmlns:a16="http://schemas.microsoft.com/office/drawing/2014/main" id="{CD88ACCC-20D5-AC6C-C6BA-E289B4DB2D58}"/>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EBFC468A-F423-F36D-6135-ED289A47AEF9}"/>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981054216"/>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purl.org/dc/elements/1.1/"/>
    <ds:schemaRef ds:uri="http://purl.org/dc/dcmitype/"/>
    <ds:schemaRef ds:uri="http://schemas.microsoft.com/office/2006/metadata/properties"/>
    <ds:schemaRef ds:uri="http://schemas.microsoft.com/office/infopath/2007/PartnerControls"/>
    <ds:schemaRef ds:uri="16c05727-aa75-4e4a-9b5f-8a80a1165891"/>
    <ds:schemaRef ds:uri="http://schemas.microsoft.com/office/2006/documentManagement/types"/>
    <ds:schemaRef ds:uri="http://purl.org/dc/terms/"/>
    <ds:schemaRef ds:uri="http://schemas.openxmlformats.org/package/2006/metadata/core-properties"/>
    <ds:schemaRef ds:uri="http://www.w3.org/XML/1998/namespace"/>
    <ds:schemaRef ds:uri="230e9df3-be65-4c73-a93b-d1236ebd677e"/>
    <ds:schemaRef ds:uri="71af3243-3dd4-4a8d-8c0d-dd76da1f02a5"/>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230</TotalTime>
  <Words>1927</Words>
  <Application>Microsoft Office PowerPoint</Application>
  <PresentationFormat>Widescreen</PresentationFormat>
  <Paragraphs>93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Daytona Condensed Light</vt:lpstr>
      <vt:lpstr>Posterama</vt:lpstr>
      <vt:lpstr>Office Theme</vt:lpstr>
      <vt:lpstr>Natural Language Processing</vt:lpstr>
      <vt:lpstr>Agenda</vt:lpstr>
      <vt:lpstr>definition</vt:lpstr>
      <vt:lpstr>NLP challenges</vt:lpstr>
      <vt:lpstr>PowerPoint Presentation</vt:lpstr>
      <vt:lpstr>NLP TASK</vt:lpstr>
      <vt:lpstr>NLP TASK (1)</vt:lpstr>
      <vt:lpstr>NLP TASK (2)</vt:lpstr>
      <vt:lpstr>NLP tools &amp; Approaches</vt:lpstr>
      <vt:lpstr>Text processing</vt:lpstr>
      <vt:lpstr>Tokenizing text data</vt:lpstr>
      <vt:lpstr>Stemming</vt:lpstr>
      <vt:lpstr>lemmatization</vt:lpstr>
      <vt:lpstr>Dividing text data into chunks</vt:lpstr>
      <vt:lpstr>Extracting the frequency of terms using  the Bag of Words model</vt:lpstr>
      <vt:lpstr>Building a category predictor</vt:lpstr>
      <vt:lpstr>Building a sentiment analyzer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35</cp:revision>
  <dcterms:created xsi:type="dcterms:W3CDTF">2023-08-24T07:37:26Z</dcterms:created>
  <dcterms:modified xsi:type="dcterms:W3CDTF">2023-11-14T18:19:43Z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