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325" r:id="rId5"/>
    <p:sldId id="326" r:id="rId6"/>
    <p:sldId id="327" r:id="rId7"/>
    <p:sldId id="329" r:id="rId8"/>
    <p:sldId id="343" r:id="rId9"/>
    <p:sldId id="328" r:id="rId10"/>
    <p:sldId id="342" r:id="rId11"/>
    <p:sldId id="344" r:id="rId12"/>
    <p:sldId id="346" r:id="rId13"/>
    <p:sldId id="345" r:id="rId14"/>
    <p:sldId id="347" r:id="rId15"/>
    <p:sldId id="330" r:id="rId16"/>
    <p:sldId id="331" r:id="rId17"/>
    <p:sldId id="348" r:id="rId18"/>
    <p:sldId id="350" r:id="rId19"/>
    <p:sldId id="351" r:id="rId20"/>
    <p:sldId id="272" r:id="rId21"/>
    <p:sldId id="352" r:id="rId22"/>
    <p:sldId id="349" r:id="rId23"/>
    <p:sldId id="353" r:id="rId24"/>
    <p:sldId id="354" r:id="rId25"/>
    <p:sldId id="355" r:id="rId26"/>
    <p:sldId id="356" r:id="rId27"/>
    <p:sldId id="359" r:id="rId28"/>
    <p:sldId id="357" r:id="rId29"/>
    <p:sldId id="358" r:id="rId30"/>
    <p:sldId id="340" r:id="rId31"/>
    <p:sldId id="360" r:id="rId32"/>
    <p:sldId id="361" r:id="rId33"/>
    <p:sldId id="362" r:id="rId34"/>
    <p:sldId id="33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05" autoAdjust="0"/>
  </p:normalViewPr>
  <p:slideViewPr>
    <p:cSldViewPr snapToGrid="0">
      <p:cViewPr varScale="1">
        <p:scale>
          <a:sx n="40" d="100"/>
          <a:sy n="40" d="100"/>
        </p:scale>
        <p:origin x="72" y="600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ELORg2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tri dish with some transparent capsules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and feature engineering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 ajar </a:t>
            </a:r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artifisial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Features that can be dropped without impacting the model's precision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9C9542-BC09-1D51-063C-9F9E2AC02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2867192"/>
            <a:ext cx="9820656" cy="2595340"/>
          </a:xfrm>
        </p:spPr>
        <p:txBody>
          <a:bodyPr/>
          <a:lstStyle/>
          <a:p>
            <a:r>
              <a:rPr lang="en-US" dirty="0"/>
              <a:t>Redundant: </a:t>
            </a:r>
            <a:endParaRPr lang="id-ID" dirty="0"/>
          </a:p>
          <a:p>
            <a:pPr lvl="1"/>
            <a:r>
              <a:rPr lang="en-US" dirty="0"/>
              <a:t>This is a feature that is highly correlated to other input features and therefore does not add much new information to the signal. </a:t>
            </a:r>
            <a:endParaRPr lang="id-ID" dirty="0"/>
          </a:p>
          <a:p>
            <a:r>
              <a:rPr lang="en-US" dirty="0"/>
              <a:t>Irrelevant: </a:t>
            </a:r>
            <a:endParaRPr lang="id-ID" dirty="0"/>
          </a:p>
          <a:p>
            <a:pPr lvl="1"/>
            <a:r>
              <a:rPr lang="en-US" dirty="0"/>
              <a:t>This is a feature that has a low correlation with the target feature and for that reason provides more noise than signal.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26956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9C9542-BC09-1D51-063C-9F9E2AC02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selection refers to the </a:t>
            </a:r>
            <a:r>
              <a:rPr lang="en-US" dirty="0" err="1"/>
              <a:t>processs</a:t>
            </a:r>
            <a:r>
              <a:rPr lang="en-US" dirty="0"/>
              <a:t> of the selecting subset of relevant features from the original features set while removing irrelevant or redundant features.</a:t>
            </a:r>
          </a:p>
          <a:p>
            <a:r>
              <a:rPr lang="en-US" dirty="0"/>
              <a:t>Various techniques, such as filter methods, wrapper methods, and embedded methods, are used to determine feature importance</a:t>
            </a:r>
          </a:p>
          <a:p>
            <a:r>
              <a:rPr lang="en-US" dirty="0"/>
              <a:t>Feature selection is important as it reduces dimensionality, improves model interpretability, speeds up training, helps alleviate the curse of dimensionality, prevent overfitting, and enhances generalization.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7120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Exploratory data analysis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DF85-A479-7797-B775-BEC7354842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2EC7B6-AB8E-C886-FE3B-BD04A5F2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2205454"/>
            <a:ext cx="9829800" cy="3893594"/>
          </a:xfrm>
        </p:spPr>
        <p:txBody>
          <a:bodyPr/>
          <a:lstStyle/>
          <a:p>
            <a:r>
              <a:rPr lang="id-ID" sz="2400" b="1" dirty="0"/>
              <a:t>exploratory data analysis </a:t>
            </a:r>
            <a:r>
              <a:rPr lang="id-ID" sz="2400" dirty="0"/>
              <a:t>can be a good way to get an intuitive understanding and to obtain insights into the dataset we are working with. </a:t>
            </a:r>
          </a:p>
          <a:p>
            <a:r>
              <a:rPr lang="en-ID" dirty="0"/>
              <a:t>Three approaches that are commonly used :</a:t>
            </a:r>
          </a:p>
          <a:p>
            <a:pPr marL="890588"/>
            <a:r>
              <a:rPr lang="en-ID" dirty="0"/>
              <a:t>Feature importance</a:t>
            </a:r>
          </a:p>
          <a:p>
            <a:pPr marL="890588"/>
            <a:r>
              <a:rPr lang="en-ID" dirty="0"/>
              <a:t>Univariate selection</a:t>
            </a:r>
          </a:p>
          <a:p>
            <a:pPr marL="890588"/>
            <a:r>
              <a:rPr lang="en-ID" dirty="0"/>
              <a:t>Correlation matrix with heatmap</a:t>
            </a:r>
          </a:p>
        </p:txBody>
      </p:sp>
    </p:spTree>
    <p:extLst>
      <p:ext uri="{BB962C8B-B14F-4D97-AF65-F5344CB8AC3E}">
        <p14:creationId xmlns:p14="http://schemas.microsoft.com/office/powerpoint/2010/main" val="1239358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Test tubes with one test tube in orange with drops">
            <a:extLst>
              <a:ext uri="{FF2B5EF4-FFF2-40B4-BE49-F238E27FC236}">
                <a16:creationId xmlns:a16="http://schemas.microsoft.com/office/drawing/2014/main" id="{B085A606-2989-65E2-7F4F-7E3355B7763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927EA-A6AD-97BC-1ADB-6D8D1A4F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B5CE3-4B9A-F4CE-7CFA-737572BD35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53FD9C-E800-BC25-A5D0-315AB602F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855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Feature importance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DF85-A479-7797-B775-BEC7354842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2EC7B6-AB8E-C886-FE3B-BD04A5F2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2205454"/>
            <a:ext cx="9829800" cy="3893594"/>
          </a:xfrm>
        </p:spPr>
        <p:txBody>
          <a:bodyPr/>
          <a:lstStyle/>
          <a:p>
            <a:r>
              <a:rPr lang="en-US" dirty="0"/>
              <a:t>The importance of each feature of a dataset can be established by using this method. </a:t>
            </a:r>
            <a:endParaRPr lang="id-ID" dirty="0"/>
          </a:p>
          <a:p>
            <a:r>
              <a:rPr lang="en-US" dirty="0"/>
              <a:t>Feature importance provides a score for each feature in a dataset. A higher score means the feature has more importance or relevancy in relation to the output feature. </a:t>
            </a:r>
            <a:endParaRPr lang="id-ID" dirty="0"/>
          </a:p>
          <a:p>
            <a:r>
              <a:rPr lang="en-US" dirty="0"/>
              <a:t>Feature importance is normally an inbuilt class that comes with Tree-Based Classifiers. </a:t>
            </a:r>
            <a:endParaRPr lang="id-ID" dirty="0"/>
          </a:p>
          <a:p>
            <a:r>
              <a:rPr lang="en-US" dirty="0"/>
              <a:t>In the following example, we use the Extra Tree Classifier to determine the top five features in a dataset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54134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Feature importance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DF85-A479-7797-B775-BEC7354842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2EC7B6-AB8E-C886-FE3B-BD04A5F2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2205454"/>
            <a:ext cx="9829800" cy="3893594"/>
          </a:xfrm>
        </p:spPr>
        <p:txBody>
          <a:bodyPr/>
          <a:lstStyle/>
          <a:p>
            <a:r>
              <a:rPr lang="en-US" dirty="0"/>
              <a:t>Download train.csv (</a:t>
            </a:r>
            <a:r>
              <a:rPr lang="en-US" dirty="0">
                <a:hlinkClick r:id="rId2"/>
              </a:rPr>
              <a:t>https://bit.ly/3ELORg2</a:t>
            </a:r>
            <a:r>
              <a:rPr lang="en-US" dirty="0"/>
              <a:t>)</a:t>
            </a:r>
          </a:p>
          <a:p>
            <a:r>
              <a:rPr lang="en-US" dirty="0"/>
              <a:t>Open google </a:t>
            </a:r>
            <a:r>
              <a:rPr lang="en-US" dirty="0" err="1"/>
              <a:t>colab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76841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Feature importance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DF85-A479-7797-B775-BEC7354842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0DCF23-98BC-7F6D-93B5-89C98403D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043" y="1546224"/>
            <a:ext cx="7783153" cy="413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1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CC6-A127-4B64-8925-1D40B67B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010" y="3713748"/>
            <a:ext cx="10058400" cy="914400"/>
          </a:xfrm>
        </p:spPr>
        <p:txBody>
          <a:bodyPr/>
          <a:lstStyle/>
          <a:p>
            <a:r>
              <a:rPr lang="id-ID" dirty="0"/>
              <a:t>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5213BC-345F-4AC5-A050-236E1AB25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3904" y="878204"/>
            <a:ext cx="7848601" cy="510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02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Test tubes with one test tube in orange with drops">
            <a:extLst>
              <a:ext uri="{FF2B5EF4-FFF2-40B4-BE49-F238E27FC236}">
                <a16:creationId xmlns:a16="http://schemas.microsoft.com/office/drawing/2014/main" id="{B085A606-2989-65E2-7F4F-7E3355B7763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927EA-A6AD-97BC-1ADB-6D8D1A4F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selection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B5CE3-4B9A-F4CE-7CFA-737572BD35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53FD9C-E800-BC25-A5D0-315AB602F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40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Univariate feature selection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DF85-A479-7797-B775-BEC7354842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2EC7B6-AB8E-C886-FE3B-BD04A5F2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2205454"/>
            <a:ext cx="9829800" cy="3893594"/>
          </a:xfrm>
        </p:spPr>
        <p:txBody>
          <a:bodyPr/>
          <a:lstStyle/>
          <a:p>
            <a:r>
              <a:rPr lang="en-US" dirty="0"/>
              <a:t>Univariate feature selection evaluates each feature independently, considering its relationship with the target variable to identify the most </a:t>
            </a:r>
            <a:r>
              <a:rPr lang="en-US" dirty="0" err="1"/>
              <a:t>revelant</a:t>
            </a:r>
            <a:r>
              <a:rPr lang="en-US" dirty="0"/>
              <a:t> features.</a:t>
            </a:r>
          </a:p>
          <a:p>
            <a:r>
              <a:rPr lang="en-US" dirty="0"/>
              <a:t>Univariate feature selection is computationally efficient, interpretable, and particularly useful for identifying highly informative single features. It is also less susceptible to overfitting compared to multivariate approaches. </a:t>
            </a:r>
          </a:p>
          <a:p>
            <a:r>
              <a:rPr lang="en-US" dirty="0"/>
              <a:t>Statistical tests can be used to determine which features have the strongest correlation to the output variable. </a:t>
            </a:r>
            <a:endParaRPr lang="id-ID" dirty="0"/>
          </a:p>
          <a:p>
            <a:r>
              <a:rPr lang="en-US" dirty="0"/>
              <a:t>The scikit-learn library has a class called </a:t>
            </a:r>
            <a:r>
              <a:rPr lang="en-US" dirty="0" err="1"/>
              <a:t>SelectKBest</a:t>
            </a:r>
            <a:r>
              <a:rPr lang="en-US" dirty="0"/>
              <a:t> that provides a set of statistical tests to select the K "best" features in a dataset.</a:t>
            </a:r>
            <a:endParaRPr lang="id-ID" dirty="0"/>
          </a:p>
          <a:p>
            <a:r>
              <a:rPr lang="en-US" dirty="0"/>
              <a:t>The following is an example that uses the chi-squared (chi²) statistical test for  non-negative features to select the five best features in an input dataset</a:t>
            </a:r>
            <a:endParaRPr lang="id-ID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0891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Feature selection</a:t>
            </a:r>
          </a:p>
          <a:p>
            <a:r>
              <a:rPr lang="en-US" dirty="0"/>
              <a:t>Feature </a:t>
            </a:r>
            <a:r>
              <a:rPr lang="en-US" dirty="0" err="1"/>
              <a:t>enginnering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Pipette diffusing dyes in flasks">
            <a:extLst>
              <a:ext uri="{FF2B5EF4-FFF2-40B4-BE49-F238E27FC236}">
                <a16:creationId xmlns:a16="http://schemas.microsoft.com/office/drawing/2014/main" id="{9DA934D8-2609-4227-78DF-CF8F07A2F9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" b="79"/>
          <a:stretch/>
        </p:blipFill>
        <p:spPr/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Univariate selection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DF85-A479-7797-B775-BEC7354842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7424E3-BC80-7A52-EB06-FA636C244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264" y="1524000"/>
            <a:ext cx="7112711" cy="489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84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CC6-A127-4B64-8925-1D40B67B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010" y="1042737"/>
            <a:ext cx="10058400" cy="914400"/>
          </a:xfrm>
        </p:spPr>
        <p:txBody>
          <a:bodyPr/>
          <a:lstStyle/>
          <a:p>
            <a:r>
              <a:rPr lang="id-ID" dirty="0"/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4DF9A7-6210-2625-87F1-F4784091B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396" y="2301766"/>
            <a:ext cx="7625208" cy="271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32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Test tubes with one test tube in orange with drops">
            <a:extLst>
              <a:ext uri="{FF2B5EF4-FFF2-40B4-BE49-F238E27FC236}">
                <a16:creationId xmlns:a16="http://schemas.microsoft.com/office/drawing/2014/main" id="{B085A606-2989-65E2-7F4F-7E3355B7763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3927EA-A6AD-97BC-1ADB-6D8D1A4F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 with heatmap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B5CE3-4B9A-F4CE-7CFA-737572BD35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53FD9C-E800-BC25-A5D0-315AB602F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429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Correlation matrix with heatmap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DF85-A479-7797-B775-BEC7354842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2EC7B6-AB8E-C886-FE3B-BD04A5F2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2205454"/>
            <a:ext cx="9829800" cy="3893594"/>
          </a:xfrm>
        </p:spPr>
        <p:txBody>
          <a:bodyPr/>
          <a:lstStyle/>
          <a:p>
            <a:r>
              <a:rPr lang="en-US" dirty="0"/>
              <a:t>A correlation exists between two features when there is a relationship between the different values of the features</a:t>
            </a:r>
            <a:endParaRPr lang="id-ID" dirty="0"/>
          </a:p>
          <a:p>
            <a:r>
              <a:rPr lang="en-US" dirty="0"/>
              <a:t> If a feature changes consistently in relation to another feature, these features are said to be highly correlated. </a:t>
            </a:r>
            <a:endParaRPr lang="id-ID" dirty="0"/>
          </a:p>
          <a:p>
            <a:r>
              <a:rPr lang="en-US" dirty="0"/>
              <a:t>Correlation can be positive (an increase in one value of a feature increases the value of the target variable) or negative (an increase in one value of a feature decreases the value of the target variable).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54324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/>
              <a:t>Correlation is a continuous value between -1 and 1: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DF85-A479-7797-B775-BEC7354842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2EC7B6-AB8E-C886-FE3B-BD04A5F2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2646946"/>
            <a:ext cx="9829800" cy="3452101"/>
          </a:xfrm>
        </p:spPr>
        <p:txBody>
          <a:bodyPr/>
          <a:lstStyle/>
          <a:p>
            <a:r>
              <a:rPr lang="en-US" dirty="0"/>
              <a:t>If the correlation between two variables is 1, there is a perfect direct correlation. </a:t>
            </a:r>
            <a:endParaRPr lang="id-ID" dirty="0"/>
          </a:p>
          <a:p>
            <a:r>
              <a:rPr lang="en-US" dirty="0"/>
              <a:t>If the correlation between two features is -1, a perfect inverse correlation exists. </a:t>
            </a:r>
            <a:endParaRPr lang="id-ID" dirty="0"/>
          </a:p>
          <a:p>
            <a:r>
              <a:rPr lang="en-US" dirty="0"/>
              <a:t>If the correlation is 0 between two features, there is no correlation between the two features.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30825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Correlation matrix with heatmap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DF85-A479-7797-B775-BEC7354842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B9DEE6-4876-1BE8-936F-8F7607134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273" y="2438401"/>
            <a:ext cx="8221454" cy="303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73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CC6-A127-4B64-8925-1D40B67B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010" y="3428999"/>
            <a:ext cx="10058400" cy="914400"/>
          </a:xfrm>
        </p:spPr>
        <p:txBody>
          <a:bodyPr/>
          <a:lstStyle/>
          <a:p>
            <a:r>
              <a:rPr lang="id-ID" dirty="0"/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B8B240-CB48-1CF2-5E8E-11495010C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004" y="534013"/>
            <a:ext cx="7804986" cy="578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70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9C9542-BC09-1D51-063C-9F9E2AC02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 involves creating new features or transforming existing ones to enhance the performance of machine learning models. </a:t>
            </a:r>
          </a:p>
          <a:p>
            <a:r>
              <a:rPr lang="en-US" dirty="0"/>
              <a:t>Techniques like polynomial expansion, binning, log transformations, one-hot encoding, and feature scaling are commonly used in feature engineering to capture non-linear relationships, handle missing data, and normalize features.</a:t>
            </a:r>
          </a:p>
          <a:p>
            <a:r>
              <a:rPr lang="en-US" dirty="0"/>
              <a:t>Feature engineering is crucial as it allows the extraction of meaningful information from raw data, improves model performance, enhances interpretability, and caters to specific domain knowledge requirements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97229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9C9542-BC09-1D51-063C-9F9E2AC02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914400"/>
          </a:xfrm>
        </p:spPr>
        <p:txBody>
          <a:bodyPr/>
          <a:lstStyle/>
          <a:p>
            <a:r>
              <a:rPr lang="en-US" dirty="0"/>
              <a:t>According to a recent survey performed by the folks at Forbes, data scientists spend around 80% of their time on data preparation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191533-5D9A-1A06-6A55-4638955B9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04" y="2770345"/>
            <a:ext cx="8519648" cy="360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289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9C9542-BC09-1D51-063C-9F9E2AC02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also some generic data science techniques that can be applied in data preparation and feature engineering:</a:t>
            </a:r>
          </a:p>
          <a:p>
            <a:r>
              <a:rPr lang="en-US" dirty="0"/>
              <a:t>Imputation</a:t>
            </a:r>
          </a:p>
          <a:p>
            <a:r>
              <a:rPr lang="en-US" dirty="0"/>
              <a:t>Outlier management</a:t>
            </a:r>
          </a:p>
          <a:p>
            <a:r>
              <a:rPr lang="en-US" dirty="0"/>
              <a:t>One-hot encoding</a:t>
            </a:r>
          </a:p>
          <a:p>
            <a:r>
              <a:rPr lang="en-US" dirty="0"/>
              <a:t>Log transform</a:t>
            </a:r>
          </a:p>
          <a:p>
            <a:r>
              <a:rPr lang="en-US" dirty="0"/>
              <a:t>Scaling</a:t>
            </a:r>
          </a:p>
          <a:p>
            <a:r>
              <a:rPr lang="en-US" dirty="0"/>
              <a:t>Date manipulation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0649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Placeholder 6" descr="Pipette over three glass jars">
            <a:extLst>
              <a:ext uri="{FF2B5EF4-FFF2-40B4-BE49-F238E27FC236}">
                <a16:creationId xmlns:a16="http://schemas.microsoft.com/office/drawing/2014/main" id="{7FFC92DA-E590-4A49-8738-10A5D4DBBE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8575" y="1828800"/>
            <a:ext cx="3200400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379" y="2559198"/>
            <a:ext cx="6494165" cy="331927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Feature selection and feature engineering is an important component of your</a:t>
            </a:r>
            <a:r>
              <a:rPr lang="id-ID" dirty="0"/>
              <a:t> </a:t>
            </a:r>
            <a:r>
              <a:rPr lang="en-US" dirty="0"/>
              <a:t>machine learning pipeline.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Effective feature selection and engineering can significantly impact the performance of a machine learning model by improving predictive accuracy, reducing overfitting, and enhancing interpretability.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9C9542-BC09-1D51-063C-9F9E2AC02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might be many reasons why values are missing, such as inconsistent datasets, clerical error,  and privacy issue. </a:t>
            </a:r>
          </a:p>
          <a:p>
            <a:r>
              <a:rPr lang="en-US" dirty="0"/>
              <a:t>Having missing values can affect the performance of </a:t>
            </a:r>
            <a:r>
              <a:rPr lang="en-US" dirty="0" err="1"/>
              <a:t>amodel</a:t>
            </a:r>
            <a:r>
              <a:rPr lang="en-US" dirty="0"/>
              <a:t>, and in some cases, it can bring things to a screeching halt since some algorithms do not take kindly to missing values. </a:t>
            </a:r>
          </a:p>
          <a:p>
            <a:r>
              <a:rPr lang="en-US" dirty="0"/>
              <a:t>There are </a:t>
            </a:r>
            <a:r>
              <a:rPr lang="en-US" dirty="0" err="1"/>
              <a:t>techiques</a:t>
            </a:r>
            <a:r>
              <a:rPr lang="en-US" dirty="0"/>
              <a:t> to handle missing values, includes:</a:t>
            </a:r>
          </a:p>
          <a:p>
            <a:pPr marL="722313" indent="-193675"/>
            <a:r>
              <a:rPr lang="en-US" dirty="0"/>
              <a:t>Removing the row with missing values</a:t>
            </a:r>
          </a:p>
          <a:p>
            <a:pPr marL="722313" indent="-193675"/>
            <a:r>
              <a:rPr lang="en-US" dirty="0"/>
              <a:t>Numerical imputation</a:t>
            </a:r>
          </a:p>
          <a:p>
            <a:pPr marL="722313" indent="-193675"/>
            <a:r>
              <a:rPr lang="en-US" dirty="0"/>
              <a:t>Categorical imputation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4243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pic>
        <p:nvPicPr>
          <p:cNvPr id="22" name="Picture Placeholder 25" descr="Bacteria cultured in a petri dish for a laboratory or a scientific investigation">
            <a:extLst>
              <a:ext uri="{FF2B5EF4-FFF2-40B4-BE49-F238E27FC236}">
                <a16:creationId xmlns:a16="http://schemas.microsoft.com/office/drawing/2014/main" id="{862BA3D8-52E1-692C-F244-F7882DAD22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lower the amount of input feature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9C9542-BC09-1D51-063C-9F9E2AC02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165683"/>
            <a:ext cx="9820656" cy="4042805"/>
          </a:xfrm>
        </p:spPr>
        <p:txBody>
          <a:bodyPr/>
          <a:lstStyle/>
          <a:p>
            <a:r>
              <a:rPr lang="id-ID" dirty="0"/>
              <a:t>Reduce </a:t>
            </a:r>
            <a:r>
              <a:rPr lang="id-ID" i="1" dirty="0"/>
              <a:t>Multicollinearity</a:t>
            </a:r>
            <a:r>
              <a:rPr lang="id-ID" dirty="0"/>
              <a:t> </a:t>
            </a:r>
          </a:p>
          <a:p>
            <a:pPr lvl="1"/>
            <a:r>
              <a:rPr lang="en-US" i="1" dirty="0"/>
              <a:t>Multicollinearity </a:t>
            </a:r>
            <a:r>
              <a:rPr lang="en-US" dirty="0"/>
              <a:t>(</a:t>
            </a:r>
            <a:r>
              <a:rPr lang="en-US" dirty="0" err="1"/>
              <a:t>also</a:t>
            </a:r>
            <a:r>
              <a:rPr lang="en-US" i="1" dirty="0" err="1"/>
              <a:t>collinearity</a:t>
            </a:r>
            <a:r>
              <a:rPr lang="en-US" dirty="0"/>
              <a:t>) is a phenomenon observed with features in a dataset where one</a:t>
            </a:r>
            <a:r>
              <a:rPr lang="id-ID" dirty="0"/>
              <a:t> </a:t>
            </a:r>
            <a:r>
              <a:rPr lang="en-US" dirty="0"/>
              <a:t>predictor feature in a regression model can be linearly predicted from the</a:t>
            </a:r>
            <a:r>
              <a:rPr lang="id-ID" dirty="0"/>
              <a:t> </a:t>
            </a:r>
            <a:r>
              <a:rPr lang="en-US" dirty="0"/>
              <a:t>other's features with a substantial degree of accuracy.</a:t>
            </a:r>
            <a:endParaRPr lang="id-ID" dirty="0"/>
          </a:p>
          <a:p>
            <a:r>
              <a:rPr lang="id-ID" dirty="0"/>
              <a:t>Reducing the time </a:t>
            </a:r>
          </a:p>
          <a:p>
            <a:pPr lvl="1"/>
            <a:r>
              <a:rPr lang="en-US" dirty="0"/>
              <a:t>will allow us to run more variations of the models</a:t>
            </a:r>
            <a:br>
              <a:rPr lang="en-US" dirty="0"/>
            </a:br>
            <a:r>
              <a:rPr lang="en-US" dirty="0"/>
              <a:t>leading to quicker and better results </a:t>
            </a:r>
            <a:br>
              <a:rPr lang="id-ID" dirty="0"/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6387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lower the amount of input feature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9C9542-BC09-1D51-063C-9F9E2AC02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165683"/>
            <a:ext cx="9820656" cy="4042805"/>
          </a:xfrm>
        </p:spPr>
        <p:txBody>
          <a:bodyPr/>
          <a:lstStyle/>
          <a:p>
            <a:r>
              <a:rPr lang="en-US" dirty="0"/>
              <a:t>easier to</a:t>
            </a:r>
            <a:r>
              <a:rPr lang="id-ID" dirty="0"/>
              <a:t> </a:t>
            </a:r>
            <a:r>
              <a:rPr lang="en-US" dirty="0"/>
              <a:t>explain</a:t>
            </a:r>
            <a:endParaRPr lang="id-ID" dirty="0"/>
          </a:p>
          <a:p>
            <a:pPr lvl="1"/>
            <a:r>
              <a:rPr lang="en-US" dirty="0"/>
              <a:t>When the number of features goes up, the </a:t>
            </a:r>
            <a:r>
              <a:rPr lang="en-US" dirty="0" err="1"/>
              <a:t>explainability</a:t>
            </a:r>
            <a:r>
              <a:rPr lang="en-US" dirty="0"/>
              <a:t> of the</a:t>
            </a:r>
            <a:br>
              <a:rPr lang="en-US" dirty="0"/>
            </a:br>
            <a:r>
              <a:rPr lang="en-US" dirty="0"/>
              <a:t>model goes down. </a:t>
            </a:r>
            <a:endParaRPr lang="id-ID" dirty="0"/>
          </a:p>
          <a:p>
            <a:pPr lvl="1"/>
            <a:r>
              <a:rPr lang="en-US" dirty="0"/>
              <a:t>Reducing the amount of input features also makes it easier</a:t>
            </a:r>
            <a:br>
              <a:rPr lang="en-US" dirty="0"/>
            </a:br>
            <a:r>
              <a:rPr lang="en-US" dirty="0"/>
              <a:t>to visualize the data when reduced to low dimensions </a:t>
            </a:r>
            <a:br>
              <a:rPr lang="en-US" dirty="0"/>
            </a:br>
            <a:endParaRPr lang="id-ID" dirty="0"/>
          </a:p>
          <a:p>
            <a:r>
              <a:rPr lang="id-ID" dirty="0"/>
              <a:t>the </a:t>
            </a:r>
            <a:r>
              <a:rPr lang="id-ID" i="1" dirty="0"/>
              <a:t>curse of dimensionality</a:t>
            </a:r>
          </a:p>
          <a:p>
            <a:pPr lvl="1"/>
            <a:r>
              <a:rPr lang="en-US" dirty="0"/>
              <a:t>As the number of dimensions increases, the possible configurations increase</a:t>
            </a:r>
            <a:br>
              <a:rPr lang="en-US" dirty="0"/>
            </a:br>
            <a:r>
              <a:rPr lang="en-US" dirty="0"/>
              <a:t>exponentially, and the number of configurations covered by an observation</a:t>
            </a:r>
            <a:br>
              <a:rPr lang="en-US" dirty="0"/>
            </a:br>
            <a:r>
              <a:rPr lang="en-US" dirty="0"/>
              <a:t>decreases. </a:t>
            </a:r>
            <a:endParaRPr lang="id-ID" dirty="0"/>
          </a:p>
          <a:p>
            <a:pPr lvl="1"/>
            <a:r>
              <a:rPr lang="en-US" dirty="0"/>
              <a:t>As you have more features to describe your target, you might be</a:t>
            </a:r>
            <a:br>
              <a:rPr lang="en-US" dirty="0"/>
            </a:br>
            <a:r>
              <a:rPr lang="en-US" dirty="0"/>
              <a:t>able to describe the data more precisely, but your model will not generalize</a:t>
            </a:r>
            <a:br>
              <a:rPr lang="en-US" dirty="0"/>
            </a:br>
            <a:r>
              <a:rPr lang="en-US" dirty="0"/>
              <a:t>with new data points – your model will overfit the data </a:t>
            </a:r>
            <a:br>
              <a:rPr lang="en-US" dirty="0"/>
            </a:br>
            <a:br>
              <a:rPr lang="en-US" dirty="0"/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8676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White DNA structure">
            <a:extLst>
              <a:ext uri="{FF2B5EF4-FFF2-40B4-BE49-F238E27FC236}">
                <a16:creationId xmlns:a16="http://schemas.microsoft.com/office/drawing/2014/main" id="{7F21F877-E428-8BB2-045F-D9FA57744C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1251284"/>
          </a:xfrm>
        </p:spPr>
        <p:txBody>
          <a:bodyPr/>
          <a:lstStyle/>
          <a:p>
            <a:r>
              <a:rPr lang="en-US" sz="3600" b="1" i="1" dirty="0">
                <a:solidFill>
                  <a:srgbClr val="000000"/>
                </a:solidFill>
                <a:latin typeface="BookAntiqua"/>
              </a:rPr>
              <a:t>One important reason to drop features is the high correlation and redundancy</a:t>
            </a:r>
            <a:r>
              <a:rPr lang="id-ID" sz="3600" b="1" i="1" dirty="0">
                <a:solidFill>
                  <a:srgbClr val="000000"/>
                </a:solidFill>
                <a:latin typeface="BookAntiqua"/>
              </a:rPr>
              <a:t> </a:t>
            </a:r>
            <a:r>
              <a:rPr lang="en-US" sz="3600" b="1" i="1" dirty="0">
                <a:solidFill>
                  <a:srgbClr val="000000"/>
                </a:solidFill>
                <a:latin typeface="BookAntiqua"/>
              </a:rPr>
              <a:t>between input variables or the irrelevancy of certain features</a:t>
            </a:r>
            <a:r>
              <a:rPr lang="en-US" sz="3600" b="1" i="1" dirty="0"/>
              <a:t> </a:t>
            </a:r>
            <a:br>
              <a:rPr lang="en-US" sz="3600" b="1" i="1" dirty="0"/>
            </a:br>
            <a:endParaRPr lang="id-ID" sz="3600" b="1" i="1" dirty="0"/>
          </a:p>
        </p:txBody>
      </p:sp>
    </p:spTree>
    <p:extLst>
      <p:ext uri="{BB962C8B-B14F-4D97-AF65-F5344CB8AC3E}">
        <p14:creationId xmlns:p14="http://schemas.microsoft.com/office/powerpoint/2010/main" val="292441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r>
              <a:rPr lang="en-US" dirty="0" err="1"/>
              <a:t>zestimates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9C9542-BC09-1D51-063C-9F9E2AC02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There is a real estate</a:t>
            </a:r>
            <a:r>
              <a:rPr lang="id-ID" sz="2800" dirty="0"/>
              <a:t> </a:t>
            </a:r>
            <a:r>
              <a:rPr lang="en-US" sz="2800" dirty="0"/>
              <a:t>site in the US that allows real estate agents and homeowners to list homes for rent or</a:t>
            </a:r>
            <a:r>
              <a:rPr lang="id-ID" sz="2800" dirty="0"/>
              <a:t> </a:t>
            </a:r>
            <a:r>
              <a:rPr lang="en-US" sz="2800" dirty="0"/>
              <a:t>for sale. Zillow is famous, among other things, for its Zestimate. The Zestimate is an</a:t>
            </a:r>
            <a:r>
              <a:rPr lang="id-ID" sz="2800" dirty="0"/>
              <a:t> </a:t>
            </a:r>
            <a:r>
              <a:rPr lang="en-US" sz="2800" dirty="0"/>
              <a:t>estimated price using machine learning. It is the price that Zillow estimates a home</a:t>
            </a:r>
            <a:r>
              <a:rPr lang="id-ID" sz="2800" dirty="0"/>
              <a:t> </a:t>
            </a:r>
            <a:r>
              <a:rPr lang="en-US" sz="2800" dirty="0"/>
              <a:t>will sell for if it was put on the market today. The </a:t>
            </a:r>
            <a:r>
              <a:rPr lang="en-US" sz="2800" dirty="0" err="1"/>
              <a:t>Zestimates</a:t>
            </a:r>
            <a:r>
              <a:rPr lang="en-US" sz="2800" dirty="0"/>
              <a:t> are constantly updated</a:t>
            </a:r>
            <a:r>
              <a:rPr lang="id-ID" sz="2800" dirty="0"/>
              <a:t> </a:t>
            </a:r>
            <a:r>
              <a:rPr lang="en-US" sz="2800" dirty="0"/>
              <a:t>and recalculated. </a:t>
            </a:r>
            <a:endParaRPr lang="id-ID" sz="2800" dirty="0"/>
          </a:p>
          <a:p>
            <a:r>
              <a:rPr lang="en-US" sz="2800" dirty="0"/>
              <a:t>How does Zillow come up with this number</a:t>
            </a:r>
            <a:endParaRPr lang="id-ID" sz="2800" dirty="0"/>
          </a:p>
          <a:p>
            <a:pPr marL="0" indent="0">
              <a:buNone/>
            </a:pPr>
            <a:endParaRPr lang="id-ID" sz="2800" dirty="0"/>
          </a:p>
          <a:p>
            <a:pPr marL="0" indent="0">
              <a:buNone/>
            </a:pPr>
            <a:r>
              <a:rPr lang="en-US" sz="2800" dirty="0"/>
              <a:t>https://www.kaggle.com/c/zillow-prize-1 </a:t>
            </a:r>
            <a:br>
              <a:rPr lang="en-US" sz="2800" dirty="0"/>
            </a:b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271487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potential input variable for our machine learning model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9C9542-BC09-1D51-063C-9F9E2AC02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935705"/>
            <a:ext cx="9820656" cy="3272784"/>
          </a:xfrm>
        </p:spPr>
        <p:txBody>
          <a:bodyPr numCol="2"/>
          <a:lstStyle/>
          <a:p>
            <a:r>
              <a:rPr lang="en-US" dirty="0"/>
              <a:t>Square footage</a:t>
            </a:r>
            <a:endParaRPr lang="id-ID" dirty="0"/>
          </a:p>
          <a:p>
            <a:r>
              <a:rPr lang="en-US" dirty="0"/>
              <a:t>Number of bedrooms</a:t>
            </a:r>
            <a:endParaRPr lang="id-ID" dirty="0"/>
          </a:p>
          <a:p>
            <a:r>
              <a:rPr lang="en-US" dirty="0"/>
              <a:t>Number of bathrooms</a:t>
            </a:r>
            <a:endParaRPr lang="id-ID" dirty="0"/>
          </a:p>
          <a:p>
            <a:r>
              <a:rPr lang="en-US" dirty="0"/>
              <a:t>Mortgage interest rates</a:t>
            </a:r>
            <a:endParaRPr lang="id-ID" dirty="0"/>
          </a:p>
          <a:p>
            <a:r>
              <a:rPr lang="en-US" dirty="0"/>
              <a:t>Year </a:t>
            </a:r>
            <a:endParaRPr lang="id-ID" dirty="0"/>
          </a:p>
          <a:p>
            <a:r>
              <a:rPr lang="en-US" dirty="0"/>
              <a:t>Property taxes</a:t>
            </a:r>
            <a:endParaRPr lang="id-ID" dirty="0"/>
          </a:p>
          <a:p>
            <a:r>
              <a:rPr lang="en-US" dirty="0"/>
              <a:t>House color</a:t>
            </a:r>
            <a:endParaRPr lang="id-ID" dirty="0"/>
          </a:p>
          <a:p>
            <a:r>
              <a:rPr lang="en-US" dirty="0"/>
              <a:t>Zip code</a:t>
            </a:r>
            <a:endParaRPr lang="id-ID" dirty="0"/>
          </a:p>
          <a:p>
            <a:r>
              <a:rPr lang="en-US" dirty="0"/>
              <a:t>Comparable sales</a:t>
            </a:r>
            <a:endParaRPr lang="id-ID" dirty="0"/>
          </a:p>
          <a:p>
            <a:r>
              <a:rPr lang="en-US" dirty="0"/>
              <a:t>Tax assessment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7536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White DNA structure">
            <a:extLst>
              <a:ext uri="{FF2B5EF4-FFF2-40B4-BE49-F238E27FC236}">
                <a16:creationId xmlns:a16="http://schemas.microsoft.com/office/drawing/2014/main" id="{7F21F877-E428-8BB2-045F-D9FA57744C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1251284"/>
          </a:xfrm>
        </p:spPr>
        <p:txBody>
          <a:bodyPr/>
          <a:lstStyle/>
          <a:p>
            <a:r>
              <a:rPr lang="en-US" sz="3600" b="1" dirty="0">
                <a:solidFill>
                  <a:srgbClr val="000000"/>
                </a:solidFill>
                <a:latin typeface="BookAntiqua"/>
              </a:rPr>
              <a:t>what do you think about the house color?</a:t>
            </a:r>
            <a:endParaRPr lang="id-ID" sz="3600" b="1" dirty="0"/>
          </a:p>
        </p:txBody>
      </p:sp>
    </p:spTree>
    <p:extLst>
      <p:ext uri="{BB962C8B-B14F-4D97-AF65-F5344CB8AC3E}">
        <p14:creationId xmlns:p14="http://schemas.microsoft.com/office/powerpoint/2010/main" val="140292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{797FE151-8E52-4DEC-9DCB-E31C92A5800D}tf67061901_win32</Template>
  <TotalTime>148</TotalTime>
  <Words>1279</Words>
  <Application>Microsoft Office PowerPoint</Application>
  <PresentationFormat>Widescreen</PresentationFormat>
  <Paragraphs>157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BookAntiqua</vt:lpstr>
      <vt:lpstr>Calibri</vt:lpstr>
      <vt:lpstr>Daytona Condensed Light</vt:lpstr>
      <vt:lpstr>Posterama</vt:lpstr>
      <vt:lpstr>Office Theme</vt:lpstr>
      <vt:lpstr>Feature selection and feature engineering</vt:lpstr>
      <vt:lpstr>Agenda</vt:lpstr>
      <vt:lpstr>Introduction</vt:lpstr>
      <vt:lpstr>Why to lower the amount of input feature</vt:lpstr>
      <vt:lpstr>Why to lower the amount of input feature</vt:lpstr>
      <vt:lpstr>One important reason to drop features is the high correlation and redundancy between input variables or the irrelevancy of certain features  </vt:lpstr>
      <vt:lpstr>Case study: zestimates</vt:lpstr>
      <vt:lpstr>List of potential input variable for our machine learning model</vt:lpstr>
      <vt:lpstr>what do you think about the house color?</vt:lpstr>
      <vt:lpstr>Features that can be dropped without impacting the model's precision </vt:lpstr>
      <vt:lpstr>Feature selection</vt:lpstr>
      <vt:lpstr>Exploratory data analysis</vt:lpstr>
      <vt:lpstr>Feature importance</vt:lpstr>
      <vt:lpstr>Feature importance</vt:lpstr>
      <vt:lpstr>Feature importance</vt:lpstr>
      <vt:lpstr>Feature importance</vt:lpstr>
      <vt:lpstr>output</vt:lpstr>
      <vt:lpstr>Univariate selection</vt:lpstr>
      <vt:lpstr>Univariate feature selection</vt:lpstr>
      <vt:lpstr>Univariate selection</vt:lpstr>
      <vt:lpstr>output</vt:lpstr>
      <vt:lpstr>Correlation matrix with heatmap</vt:lpstr>
      <vt:lpstr>Correlation matrix with heatmap</vt:lpstr>
      <vt:lpstr>Correlation is a continuous value between -1 and 1:</vt:lpstr>
      <vt:lpstr>Correlation matrix with heatmap</vt:lpstr>
      <vt:lpstr>output</vt:lpstr>
      <vt:lpstr>Feature engineering</vt:lpstr>
      <vt:lpstr>Feature engineering</vt:lpstr>
      <vt:lpstr>Feature engineering</vt:lpstr>
      <vt:lpstr>imputation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DISCOVERY</dc:title>
  <dc:creator>Muhammad Ratsanjani</dc:creator>
  <cp:lastModifiedBy>Candra Bella Vista</cp:lastModifiedBy>
  <cp:revision>11</cp:revision>
  <dcterms:created xsi:type="dcterms:W3CDTF">2023-08-24T07:37:26Z</dcterms:created>
  <dcterms:modified xsi:type="dcterms:W3CDTF">2023-09-22T04:05:25Z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