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98" r:id="rId3"/>
    <p:sldId id="276" r:id="rId4"/>
    <p:sldId id="291" r:id="rId5"/>
    <p:sldId id="299" r:id="rId6"/>
    <p:sldId id="294" r:id="rId7"/>
    <p:sldId id="295" r:id="rId8"/>
    <p:sldId id="277" r:id="rId9"/>
    <p:sldId id="278" r:id="rId10"/>
    <p:sldId id="279" r:id="rId11"/>
    <p:sldId id="300" r:id="rId12"/>
    <p:sldId id="280" r:id="rId13"/>
    <p:sldId id="281" r:id="rId14"/>
    <p:sldId id="302" r:id="rId15"/>
    <p:sldId id="282" r:id="rId16"/>
    <p:sldId id="301" r:id="rId17"/>
    <p:sldId id="30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9266" autoAdjust="0"/>
  </p:normalViewPr>
  <p:slideViewPr>
    <p:cSldViewPr>
      <p:cViewPr varScale="1">
        <p:scale>
          <a:sx n="96" d="100"/>
          <a:sy n="96" d="100"/>
        </p:scale>
        <p:origin x="154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x-none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x-none"/>
              <a:t>Click to edit Master text styles</a:t>
            </a:r>
          </a:p>
          <a:p>
            <a:pPr lvl="1" eaLnBrk="1" latinLnBrk="0" hangingPunct="1"/>
            <a:r>
              <a:rPr lang="x-none"/>
              <a:t>Second level</a:t>
            </a:r>
          </a:p>
          <a:p>
            <a:pPr lvl="2" eaLnBrk="1" latinLnBrk="0" hangingPunct="1"/>
            <a:r>
              <a:rPr lang="x-none"/>
              <a:t>Third level</a:t>
            </a:r>
          </a:p>
          <a:p>
            <a:pPr lvl="3" eaLnBrk="1" latinLnBrk="0" hangingPunct="1"/>
            <a:r>
              <a:rPr lang="x-none"/>
              <a:t>Fourth level</a:t>
            </a:r>
          </a:p>
          <a:p>
            <a:pPr lvl="4" eaLnBrk="1" latinLnBrk="0" hangingPunct="1"/>
            <a:r>
              <a:rPr lang="x-none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x-none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x-none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x-none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x-none"/>
              <a:t>Click to edit Master text styles</a:t>
            </a:r>
          </a:p>
          <a:p>
            <a:pPr lvl="1" eaLnBrk="1" latinLnBrk="0" hangingPunct="1"/>
            <a:r>
              <a:rPr kumimoji="0" lang="x-none"/>
              <a:t>Second level</a:t>
            </a:r>
          </a:p>
          <a:p>
            <a:pPr lvl="2" eaLnBrk="1" latinLnBrk="0" hangingPunct="1"/>
            <a:r>
              <a:rPr kumimoji="0" lang="x-none"/>
              <a:t>Third level</a:t>
            </a:r>
          </a:p>
          <a:p>
            <a:pPr lvl="3" eaLnBrk="1" latinLnBrk="0" hangingPunct="1"/>
            <a:r>
              <a:rPr kumimoji="0" lang="x-none"/>
              <a:t>Fourth level</a:t>
            </a:r>
          </a:p>
          <a:p>
            <a:pPr lvl="4" eaLnBrk="1" latinLnBrk="0" hangingPunct="1"/>
            <a:r>
              <a:rPr kumimoji="0" lang="x-none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E57E744-A518-4960-9CB3-DD6B01620DDE}" type="datetimeFigureOut">
              <a:rPr lang="en-US" smtClean="0"/>
              <a:pPr/>
              <a:t>8/30/20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2304DEA-F83A-4FDF-A96B-54E1CEEB72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java-oops-concept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Berorientasi</a:t>
            </a:r>
            <a:r>
              <a:rPr lang="en-US" dirty="0"/>
              <a:t> Object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E1EA91-95DC-4266-BA02-516C23D7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842" y="-10005"/>
            <a:ext cx="6822494" cy="66793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76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C1F999-7266-864E-A974-4ED4164F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758" y="0"/>
            <a:ext cx="55744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52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DBF6-8DFD-4410-AF16-5E54B590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Objek Oriented vs Struktural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5944-3245-4EA4-82A5-EAE2DD63A9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Bagaimana jika ada dua sepeda di game?</a:t>
            </a:r>
          </a:p>
          <a:p>
            <a:pPr lvl="1"/>
            <a:r>
              <a:rPr lang="en-US"/>
              <a:t>Tambahkan variabel merek2, kecepatan2, gear2</a:t>
            </a:r>
          </a:p>
          <a:p>
            <a:pPr lvl="1"/>
            <a:r>
              <a:rPr lang="en-US"/>
              <a:t>Coba manipulasi nilai-nilai variabelnya kemudian tampilkan ke layar</a:t>
            </a:r>
          </a:p>
          <a:p>
            <a:r>
              <a:rPr lang="en-US"/>
              <a:t>Kode program </a:t>
            </a:r>
            <a:r>
              <a:rPr lang="en-US">
                <a:sym typeface="Wingdings" panose="05000000000000000000" pitchFamily="2" charset="2"/>
              </a:rPr>
              <a:t> …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2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D16E8-D2B8-4515-9588-A75CBB5B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5904656" cy="6495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861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BD16E8-D2B8-4515-9588-A75CBB5B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5904656" cy="64951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DD5261-5837-234E-82CA-1D11F6F02633}"/>
              </a:ext>
            </a:extLst>
          </p:cNvPr>
          <p:cNvSpPr/>
          <p:nvPr/>
        </p:nvSpPr>
        <p:spPr>
          <a:xfrm>
            <a:off x="971600" y="1124744"/>
            <a:ext cx="4176464" cy="30963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4264B-DFB9-EE41-8E51-4D046FDC9EAE}"/>
              </a:ext>
            </a:extLst>
          </p:cNvPr>
          <p:cNvSpPr txBox="1"/>
          <p:nvPr/>
        </p:nvSpPr>
        <p:spPr>
          <a:xfrm>
            <a:off x="7164288" y="2420888"/>
            <a:ext cx="1296144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12 </a:t>
            </a:r>
            <a:r>
              <a:rPr lang="en-US" sz="4000" dirty="0" err="1"/>
              <a:t>baris</a:t>
            </a:r>
            <a:endParaRPr lang="en-US" sz="4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DC32C2-CEAA-4B42-B239-DA300E3FEB23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5148064" y="2672916"/>
            <a:ext cx="2016224" cy="4096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04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38BB-1307-4249-8E4F-D7239288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Objek Oriented vs Struktural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B5600-2CA9-450B-9610-89094E498C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b="1" dirty="0" err="1"/>
              <a:t>sepuluh</a:t>
            </a:r>
            <a:r>
              <a:rPr lang="en-US" b="1" dirty="0"/>
              <a:t> </a:t>
            </a:r>
            <a:r>
              <a:rPr lang="en-US" dirty="0" err="1"/>
              <a:t>sepeda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merek3, kecepatan3, gear3 ………………… merek9, kecepatan9, gear9</a:t>
            </a:r>
          </a:p>
          <a:p>
            <a:pPr lvl="1"/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melelahkan</a:t>
            </a:r>
            <a:r>
              <a:rPr lang="en-US" dirty="0"/>
              <a:t>…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object oriented?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Sepeda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, gear.</a:t>
            </a:r>
          </a:p>
          <a:p>
            <a:pPr lvl="1"/>
            <a:r>
              <a:rPr lang="en-US" dirty="0" err="1"/>
              <a:t>Buat</a:t>
            </a:r>
            <a:r>
              <a:rPr lang="en-US" dirty="0"/>
              <a:t> 10 object </a:t>
            </a:r>
            <a:r>
              <a:rPr lang="en-US" dirty="0" err="1"/>
              <a:t>sepeda</a:t>
            </a:r>
            <a:endParaRPr lang="en-US" dirty="0"/>
          </a:p>
          <a:p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>
                <a:sym typeface="Wingdings" panose="05000000000000000000" pitchFamily="2" charset="2"/>
              </a:rPr>
              <a:t>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77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D5D281-F293-3A4E-AFF1-F9EF0F152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0"/>
            <a:ext cx="4492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2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D5D281-F293-3A4E-AFF1-F9EF0F152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0"/>
            <a:ext cx="4492816" cy="685800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C09F301-BA45-BD42-A625-79FDCF9A4B99}"/>
              </a:ext>
            </a:extLst>
          </p:cNvPr>
          <p:cNvSpPr/>
          <p:nvPr/>
        </p:nvSpPr>
        <p:spPr>
          <a:xfrm>
            <a:off x="971600" y="4653136"/>
            <a:ext cx="4176464" cy="194421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D0A32-A0D6-8249-9C21-44A6B5CB85C8}"/>
              </a:ext>
            </a:extLst>
          </p:cNvPr>
          <p:cNvSpPr txBox="1"/>
          <p:nvPr/>
        </p:nvSpPr>
        <p:spPr>
          <a:xfrm>
            <a:off x="7173349" y="4594089"/>
            <a:ext cx="1296144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6 </a:t>
            </a:r>
            <a:r>
              <a:rPr lang="en-US" sz="4000" dirty="0" err="1"/>
              <a:t>baris</a:t>
            </a:r>
            <a:endParaRPr lang="en-US" sz="4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4CA58C-6FF4-8A42-AADB-FFBFCCCFED74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5148064" y="5255809"/>
            <a:ext cx="2025285" cy="3694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1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B2B6-7E4A-46C9-A4B0-7268B211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Objek Oriented vs Struktural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178B6-B04B-4F57-BB35-52CFC39623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OOP,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tuliskan</a:t>
            </a:r>
            <a:r>
              <a:rPr lang="en-US" dirty="0"/>
              <a:t> </a:t>
            </a:r>
            <a:r>
              <a:rPr lang="en-US" dirty="0" err="1"/>
              <a:t>berulang-ulang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merek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gear. </a:t>
            </a:r>
          </a:p>
          <a:p>
            <a:r>
              <a:rPr lang="en-US" dirty="0"/>
              <a:t>Kita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class </a:t>
            </a:r>
            <a:r>
              <a:rPr lang="en-US" dirty="0" err="1"/>
              <a:t>sepeda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637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67ED-9D40-4B20-84DB-9C767759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Konsep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86E74-4935-4325-B7CB-3153D696DA6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Beberapa aspek dalam OOP:</a:t>
            </a:r>
          </a:p>
          <a:p>
            <a:pPr lvl="1"/>
            <a:r>
              <a:rPr lang="en-US"/>
              <a:t>Object</a:t>
            </a:r>
          </a:p>
          <a:p>
            <a:pPr lvl="1"/>
            <a:r>
              <a:rPr lang="en-US"/>
              <a:t>Class</a:t>
            </a:r>
          </a:p>
          <a:p>
            <a:pPr lvl="1"/>
            <a:r>
              <a:rPr lang="en-US"/>
              <a:t>Enkapsulasi</a:t>
            </a:r>
          </a:p>
          <a:p>
            <a:pPr lvl="1"/>
            <a:r>
              <a:rPr lang="en-US"/>
              <a:t>Inheritance</a:t>
            </a:r>
          </a:p>
          <a:p>
            <a:pPr lvl="1"/>
            <a:r>
              <a:rPr lang="en-US"/>
              <a:t>Polimorfisme</a:t>
            </a:r>
          </a:p>
        </p:txBody>
      </p:sp>
    </p:spTree>
    <p:extLst>
      <p:ext uri="{BB962C8B-B14F-4D97-AF65-F5344CB8AC3E}">
        <p14:creationId xmlns:p14="http://schemas.microsoft.com/office/powerpoint/2010/main" val="134587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SimSu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SimSun" charset="0"/>
                <a:cs typeface="SimSun" charset="0"/>
              </a:defRPr>
            </a:lvl9pPr>
          </a:lstStyle>
          <a:p>
            <a:fld id="{2B3AD09F-E8B8-C14F-BB1D-1DA5DAFEF80A}" type="slidenum">
              <a:rPr lang="en-US" sz="800">
                <a:solidFill>
                  <a:srgbClr val="B9B1A2"/>
                </a:solidFill>
                <a:cs typeface="ＭＳ Ｐゴシック" charset="0"/>
              </a:rPr>
              <a:pPr/>
              <a:t>2</a:t>
            </a:fld>
            <a:endParaRPr lang="en-US" sz="1800">
              <a:cs typeface="ＭＳ Ｐゴシック" charset="0"/>
            </a:endParaRPr>
          </a:p>
        </p:txBody>
      </p:sp>
      <p:sp>
        <p:nvSpPr>
          <p:cNvPr id="16386" name="Title 1"/>
          <p:cNvSpPr>
            <a:spLocks noGrp="1" noChangeArrowheads="1"/>
          </p:cNvSpPr>
          <p:nvPr>
            <p:ph type="title" idx="4294967295"/>
          </p:nvPr>
        </p:nvSpPr>
        <p:spPr>
          <a:xfrm>
            <a:off x="357708" y="136525"/>
            <a:ext cx="7886700" cy="1146175"/>
          </a:xfrm>
        </p:spPr>
        <p:txBody>
          <a:bodyPr/>
          <a:lstStyle/>
          <a:p>
            <a:pPr marL="0" indent="0" eaLnBrk="1" hangingPunct="1"/>
            <a:r>
              <a:rPr lang="en-US" sz="4500" b="1" dirty="0">
                <a:solidFill>
                  <a:srgbClr val="C7FF88"/>
                </a:solidFill>
                <a:latin typeface="Cambria" charset="0"/>
              </a:rPr>
              <a:t>Rules</a:t>
            </a:r>
          </a:p>
        </p:txBody>
      </p:sp>
      <p:sp>
        <p:nvSpPr>
          <p:cNvPr id="16387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3203848" y="1880121"/>
            <a:ext cx="5086350" cy="612775"/>
          </a:xfrm>
        </p:spPr>
        <p:txBody>
          <a:bodyPr>
            <a:normAutofit/>
          </a:bodyPr>
          <a:lstStyle/>
          <a:p>
            <a:pPr marL="0" indent="0" algn="l" eaLnBrk="1" hangingPunct="1">
              <a:lnSpc>
                <a:spcPct val="60000"/>
              </a:lnSpc>
              <a:buNone/>
            </a:pPr>
            <a:r>
              <a:rPr lang="en-US" sz="4100" b="1" dirty="0">
                <a:solidFill>
                  <a:srgbClr val="CCFFCC"/>
                </a:solidFill>
                <a:latin typeface="Cambria" charset="0"/>
              </a:rPr>
              <a:t>Don't be late </a:t>
            </a:r>
          </a:p>
        </p:txBody>
      </p:sp>
      <p:pic>
        <p:nvPicPr>
          <p:cNvPr id="16388" name="Picture 4" descr="If-You-Are-Waiting-For-Your-Customers-To-Call-You-–-You-Are-Too-Late-300x3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1268760"/>
            <a:ext cx="1160774" cy="133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Content Placeholder 2"/>
          <p:cNvSpPr>
            <a:spLocks noGrp="1" noChangeArrowheads="1"/>
          </p:cNvSpPr>
          <p:nvPr/>
        </p:nvSpPr>
        <p:spPr bwMode="auto">
          <a:xfrm>
            <a:off x="3118247" y="3395664"/>
            <a:ext cx="5086350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6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sz="3200" b="1" dirty="0">
                <a:solidFill>
                  <a:srgbClr val="CCFFCC"/>
                </a:solidFill>
                <a:latin typeface="Cambria" charset="0"/>
                <a:ea typeface="SimSun" charset="0"/>
                <a:sym typeface="Century Schoolbook" charset="0"/>
              </a:rPr>
              <a:t>Don't call (WA Only)</a:t>
            </a:r>
          </a:p>
          <a:p>
            <a:pPr marL="228600" indent="-228600">
              <a:lnSpc>
                <a:spcPct val="2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sz="1600" dirty="0">
                <a:solidFill>
                  <a:srgbClr val="CCFFCC"/>
                </a:solidFill>
                <a:latin typeface="Comfortaa" charset="0"/>
                <a:ea typeface="SimSun" charset="0"/>
                <a:sym typeface="Century Schoolbook" charset="0"/>
              </a:rPr>
              <a:t>Monday-Friday(07.00 - 18.00 WIB)</a:t>
            </a:r>
          </a:p>
        </p:txBody>
      </p:sp>
      <p:pic>
        <p:nvPicPr>
          <p:cNvPr id="16390" name="Picture 6" descr="kig-site-icon-no-ca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3" r="18770"/>
          <a:stretch>
            <a:fillRect/>
          </a:stretch>
        </p:blipFill>
        <p:spPr bwMode="auto">
          <a:xfrm>
            <a:off x="2000252" y="3068960"/>
            <a:ext cx="745106" cy="97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1" name="Picture 7" descr="Stop Plagiaris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4653135"/>
            <a:ext cx="742896" cy="91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Content Placeholder 2"/>
          <p:cNvSpPr>
            <a:spLocks noGrp="1" noChangeArrowheads="1"/>
          </p:cNvSpPr>
          <p:nvPr/>
        </p:nvSpPr>
        <p:spPr bwMode="auto">
          <a:xfrm>
            <a:off x="3100388" y="4957764"/>
            <a:ext cx="5086350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>
              <a:lnSpc>
                <a:spcPct val="6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sz="3600" b="1" dirty="0">
                <a:solidFill>
                  <a:srgbClr val="CCFFCC"/>
                </a:solidFill>
                <a:latin typeface="Cambria" charset="0"/>
                <a:ea typeface="SimSun" charset="0"/>
                <a:sym typeface="Century Schoolbook" charset="0"/>
              </a:rPr>
              <a:t>Don't cheat</a:t>
            </a:r>
          </a:p>
          <a:p>
            <a:pPr marL="228600" indent="-228600">
              <a:lnSpc>
                <a:spcPct val="10000"/>
              </a:lnSpc>
              <a:spcBef>
                <a:spcPts val="1800"/>
              </a:spcBef>
              <a:buClr>
                <a:schemeClr val="accent1"/>
              </a:buClr>
              <a:defRPr/>
            </a:pPr>
            <a:r>
              <a:rPr lang="en-US" dirty="0">
                <a:solidFill>
                  <a:srgbClr val="CCFFCC"/>
                </a:solidFill>
                <a:latin typeface="Comfortaa" charset="0"/>
                <a:ea typeface="SimSun" charset="0"/>
                <a:sym typeface="Century Schoolbook" charset="0"/>
              </a:rPr>
              <a:t>Discount 50%</a:t>
            </a:r>
            <a:endParaRPr lang="en-US" dirty="0">
              <a:solidFill>
                <a:srgbClr val="CCFFCC"/>
              </a:solidFill>
              <a:latin typeface="Century Schoolbook" charset="0"/>
              <a:ea typeface="SimSun" charset="0"/>
              <a:sym typeface="Century Schoolbook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129937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3979E-3056-4DD0-88B5-1C9CC2EB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59DDA-2453-43C3-9A73-18D23F08DA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program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b="1" dirty="0"/>
              <a:t>state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b="1" dirty="0" err="1"/>
              <a:t>behaviour</a:t>
            </a:r>
            <a:r>
              <a:rPr lang="en-US" dirty="0"/>
              <a:t>. </a:t>
            </a:r>
          </a:p>
          <a:p>
            <a:r>
              <a:rPr lang="en-US" dirty="0"/>
              <a:t>Object </a:t>
            </a:r>
            <a:r>
              <a:rPr lang="en-US" dirty="0" err="1"/>
              <a:t>pada</a:t>
            </a:r>
            <a:r>
              <a:rPr lang="en-US" dirty="0"/>
              <a:t> software </a:t>
            </a:r>
            <a:r>
              <a:rPr lang="en-US" dirty="0" err="1"/>
              <a:t>dimodelkan</a:t>
            </a:r>
            <a:r>
              <a:rPr lang="en-US" dirty="0"/>
              <a:t> </a:t>
            </a:r>
            <a:r>
              <a:rPr lang="en-US" dirty="0" err="1"/>
              <a:t>sedemikian</a:t>
            </a:r>
            <a:r>
              <a:rPr lang="en-US" dirty="0"/>
              <a:t> </a:t>
            </a:r>
            <a:r>
              <a:rPr lang="en-US" dirty="0" err="1"/>
              <a:t>rupa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. </a:t>
            </a:r>
          </a:p>
          <a:p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state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behaviour</a:t>
            </a:r>
            <a:r>
              <a:rPr lang="en-US" dirty="0"/>
              <a:t>. </a:t>
            </a:r>
          </a:p>
          <a:p>
            <a:r>
              <a:rPr lang="en-US" dirty="0"/>
              <a:t>State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, </a:t>
            </a:r>
            <a:r>
              <a:rPr lang="en-US" dirty="0" err="1"/>
              <a:t>memiliki</a:t>
            </a:r>
            <a:r>
              <a:rPr lang="en-US" dirty="0"/>
              <a:t> state </a:t>
            </a:r>
            <a:r>
              <a:rPr lang="en-US" b="1" dirty="0" err="1"/>
              <a:t>merek</a:t>
            </a:r>
            <a:r>
              <a:rPr lang="en-US" b="1" dirty="0"/>
              <a:t>, </a:t>
            </a:r>
            <a:r>
              <a:rPr lang="en-US" b="1" dirty="0" err="1"/>
              <a:t>kecepatan</a:t>
            </a:r>
            <a:r>
              <a:rPr lang="en-US" b="1" dirty="0"/>
              <a:t>, gear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 </a:t>
            </a:r>
          </a:p>
          <a:p>
            <a:r>
              <a:rPr lang="en-US" dirty="0" err="1"/>
              <a:t>Behaviour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lvl="1"/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, </a:t>
            </a:r>
            <a:r>
              <a:rPr lang="en-US" dirty="0" err="1"/>
              <a:t>behaviournya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lain, </a:t>
            </a:r>
            <a:r>
              <a:rPr lang="en-US" b="1" dirty="0" err="1"/>
              <a:t>tambah</a:t>
            </a:r>
            <a:r>
              <a:rPr lang="en-US" b="1" dirty="0"/>
              <a:t> </a:t>
            </a:r>
            <a:r>
              <a:rPr lang="en-US" b="1" dirty="0" err="1"/>
              <a:t>kecepatan</a:t>
            </a:r>
            <a:r>
              <a:rPr lang="en-US" b="1" dirty="0"/>
              <a:t>, </a:t>
            </a:r>
            <a:r>
              <a:rPr lang="en-US" b="1" dirty="0" err="1"/>
              <a:t>pindah</a:t>
            </a:r>
            <a:r>
              <a:rPr lang="en-US" b="1" dirty="0"/>
              <a:t> gear, </a:t>
            </a:r>
            <a:r>
              <a:rPr lang="en-US" b="1" dirty="0" err="1"/>
              <a:t>kurangi</a:t>
            </a:r>
            <a:r>
              <a:rPr lang="en-US" b="1" dirty="0"/>
              <a:t> </a:t>
            </a:r>
            <a:r>
              <a:rPr lang="en-US" b="1" dirty="0" err="1"/>
              <a:t>kecepatan</a:t>
            </a:r>
            <a:r>
              <a:rPr lang="en-US" b="1" dirty="0"/>
              <a:t>, </a:t>
            </a:r>
            <a:r>
              <a:rPr lang="en-US" b="1" dirty="0" err="1"/>
              <a:t>belok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0753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8EA8-074D-4027-962F-D70C9C065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30A6-4F37-4325-8164-C7E2947F66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Class </a:t>
            </a:r>
            <a:r>
              <a:rPr lang="en-US" sz="1800" dirty="0" err="1"/>
              <a:t>adalah</a:t>
            </a:r>
            <a:r>
              <a:rPr lang="en-US" sz="1800" dirty="0"/>
              <a:t> blueprint </a:t>
            </a:r>
            <a:r>
              <a:rPr lang="en-US" sz="1800" dirty="0" err="1"/>
              <a:t>atau</a:t>
            </a:r>
            <a:r>
              <a:rPr lang="en-US" sz="1800" dirty="0"/>
              <a:t> prototype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. </a:t>
            </a:r>
          </a:p>
          <a:p>
            <a:r>
              <a:rPr lang="en-US" sz="1800" dirty="0" err="1"/>
              <a:t>Ambil</a:t>
            </a:r>
            <a:r>
              <a:rPr lang="en-US" sz="1800" dirty="0"/>
              <a:t> </a:t>
            </a:r>
            <a:r>
              <a:rPr lang="en-US" sz="1800" dirty="0" err="1"/>
              <a:t>contoh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 </a:t>
            </a:r>
            <a:r>
              <a:rPr lang="en-US" sz="1800" dirty="0" err="1"/>
              <a:t>sepeda</a:t>
            </a:r>
            <a:r>
              <a:rPr lang="en-US" sz="1800" dirty="0"/>
              <a:t>. </a:t>
            </a:r>
          </a:p>
          <a:p>
            <a:pPr lvl="1"/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macam</a:t>
            </a:r>
            <a:r>
              <a:rPr lang="en-US" sz="1600" dirty="0"/>
              <a:t> </a:t>
            </a:r>
            <a:r>
              <a:rPr lang="en-US" sz="1600" dirty="0" err="1"/>
              <a:t>sepeda</a:t>
            </a:r>
            <a:r>
              <a:rPr lang="en-US" sz="1600" dirty="0"/>
              <a:t> di </a:t>
            </a:r>
            <a:r>
              <a:rPr lang="en-US" sz="1600" dirty="0" err="1"/>
              <a:t>dunia</a:t>
            </a:r>
            <a:r>
              <a:rPr lang="en-US" sz="1600" dirty="0"/>
              <a:t>,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merk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model.</a:t>
            </a:r>
          </a:p>
          <a:p>
            <a:pPr lvl="1"/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semua</a:t>
            </a:r>
            <a:r>
              <a:rPr lang="en-US" sz="1600" dirty="0"/>
              <a:t> </a:t>
            </a:r>
            <a:r>
              <a:rPr lang="en-US" sz="1600" dirty="0" err="1"/>
              <a:t>sepeda</a:t>
            </a:r>
            <a:r>
              <a:rPr lang="en-US" sz="1600" dirty="0"/>
              <a:t> </a:t>
            </a:r>
            <a:r>
              <a:rPr lang="en-US" sz="1600" dirty="0" err="1"/>
              <a:t>dibangun</a:t>
            </a:r>
            <a:r>
              <a:rPr lang="en-US" sz="1600" dirty="0"/>
              <a:t> </a:t>
            </a:r>
            <a:r>
              <a:rPr lang="en-US" sz="1600" dirty="0" err="1"/>
              <a:t>berdasarkan</a:t>
            </a:r>
            <a:r>
              <a:rPr lang="en-US" sz="1600" dirty="0"/>
              <a:t> blueprint yang </a:t>
            </a:r>
            <a:r>
              <a:rPr lang="en-US" sz="1600" dirty="0" err="1"/>
              <a:t>sama</a:t>
            </a:r>
            <a:r>
              <a:rPr lang="en-US" sz="1600" dirty="0"/>
              <a:t>, </a:t>
            </a:r>
            <a:r>
              <a:rPr lang="en-US" sz="1600" dirty="0" err="1"/>
              <a:t>sehingga</a:t>
            </a:r>
            <a:r>
              <a:rPr lang="en-US" sz="1600" dirty="0"/>
              <a:t> </a:t>
            </a:r>
            <a:r>
              <a:rPr lang="en-US" sz="1600" dirty="0" err="1"/>
              <a:t>tiap</a:t>
            </a:r>
            <a:r>
              <a:rPr lang="en-US" sz="1600" dirty="0"/>
              <a:t> </a:t>
            </a:r>
            <a:r>
              <a:rPr lang="en-US" sz="1600" dirty="0" err="1"/>
              <a:t>sepeda</a:t>
            </a:r>
            <a:r>
              <a:rPr lang="en-US" sz="1600" dirty="0"/>
              <a:t> </a:t>
            </a:r>
            <a:r>
              <a:rPr lang="en-US" sz="1600" dirty="0" err="1"/>
              <a:t>memiliki</a:t>
            </a:r>
            <a:r>
              <a:rPr lang="en-US" sz="1600" dirty="0"/>
              <a:t> </a:t>
            </a:r>
            <a:r>
              <a:rPr lang="en-US" sz="1600" dirty="0" err="1"/>
              <a:t>komponen</a:t>
            </a:r>
            <a:r>
              <a:rPr lang="en-US" sz="1600" dirty="0"/>
              <a:t> </a:t>
            </a:r>
            <a:r>
              <a:rPr lang="en-US" sz="1600" dirty="0" err="1"/>
              <a:t>dan</a:t>
            </a:r>
            <a:r>
              <a:rPr lang="en-US" sz="1600" dirty="0"/>
              <a:t> </a:t>
            </a:r>
            <a:r>
              <a:rPr lang="en-US" sz="1600" dirty="0" err="1"/>
              <a:t>karakteristik</a:t>
            </a:r>
            <a:r>
              <a:rPr lang="en-US" sz="1600" dirty="0"/>
              <a:t> yang </a:t>
            </a:r>
            <a:r>
              <a:rPr lang="en-US" sz="1600" dirty="0" err="1"/>
              <a:t>sama</a:t>
            </a:r>
            <a:r>
              <a:rPr lang="en-US" sz="1600" dirty="0"/>
              <a:t>. </a:t>
            </a:r>
          </a:p>
          <a:p>
            <a:r>
              <a:rPr lang="en-US" sz="1800" dirty="0" err="1"/>
              <a:t>Sepeda</a:t>
            </a:r>
            <a:r>
              <a:rPr lang="en-US" sz="1800" dirty="0"/>
              <a:t> yang </a:t>
            </a:r>
            <a:r>
              <a:rPr lang="en-US" sz="1800" dirty="0" err="1"/>
              <a:t>anda</a:t>
            </a:r>
            <a:r>
              <a:rPr lang="en-US" sz="1800" dirty="0"/>
              <a:t> </a:t>
            </a:r>
            <a:r>
              <a:rPr lang="en-US" sz="1800" dirty="0" err="1"/>
              <a:t>miliki</a:t>
            </a:r>
            <a:r>
              <a:rPr lang="en-US" sz="1800" dirty="0"/>
              <a:t> </a:t>
            </a:r>
            <a:r>
              <a:rPr lang="en-US" sz="1800" dirty="0" err="1"/>
              <a:t>dirumah</a:t>
            </a:r>
            <a:r>
              <a:rPr lang="en-US" sz="1800" dirty="0"/>
              <a:t>,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b="1" dirty="0" err="1"/>
              <a:t>instansiasi</a:t>
            </a:r>
            <a:r>
              <a:rPr lang="en-US" sz="1800" b="1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b="1" dirty="0"/>
              <a:t>class </a:t>
            </a:r>
            <a:r>
              <a:rPr lang="en-US" sz="1800" dirty="0" err="1"/>
              <a:t>sepeda</a:t>
            </a:r>
            <a:r>
              <a:rPr lang="en-US" sz="1800" dirty="0"/>
              <a:t>.</a:t>
            </a:r>
          </a:p>
        </p:txBody>
      </p:sp>
      <p:pic>
        <p:nvPicPr>
          <p:cNvPr id="1028" name="Picture 4" descr="Hasil gambar untuk bicycle">
            <a:extLst>
              <a:ext uri="{FF2B5EF4-FFF2-40B4-BE49-F238E27FC236}">
                <a16:creationId xmlns:a16="http://schemas.microsoft.com/office/drawing/2014/main" id="{B8A69E3B-0CAD-4EB6-AFC4-F7E209CA1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566" y="3813727"/>
            <a:ext cx="1584176" cy="10748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asil gambar untuk bicycle">
            <a:extLst>
              <a:ext uri="{FF2B5EF4-FFF2-40B4-BE49-F238E27FC236}">
                <a16:creationId xmlns:a16="http://schemas.microsoft.com/office/drawing/2014/main" id="{5D2D8EE6-0699-4643-B9CE-FDEE0000B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372" y="4888203"/>
            <a:ext cx="1792730" cy="119484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ambar terkait">
            <a:extLst>
              <a:ext uri="{FF2B5EF4-FFF2-40B4-BE49-F238E27FC236}">
                <a16:creationId xmlns:a16="http://schemas.microsoft.com/office/drawing/2014/main" id="{1626D5D2-C5F6-4C29-8094-CB0FB5586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102" y="3959727"/>
            <a:ext cx="2611050" cy="174256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D20B61-59CE-46A1-B326-872A5D08EE2F}"/>
              </a:ext>
            </a:extLst>
          </p:cNvPr>
          <p:cNvSpPr txBox="1"/>
          <p:nvPr/>
        </p:nvSpPr>
        <p:spPr>
          <a:xfrm>
            <a:off x="1249020" y="5869094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Class Sepeda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3E953-9F4D-416A-81CE-E49B1E3040C8}"/>
              </a:ext>
            </a:extLst>
          </p:cNvPr>
          <p:cNvSpPr txBox="1"/>
          <p:nvPr/>
        </p:nvSpPr>
        <p:spPr>
          <a:xfrm>
            <a:off x="5695299" y="5993046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Object Sepeda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D1A0FF-8296-4753-A8A6-13D8A2DD4606}"/>
              </a:ext>
            </a:extLst>
          </p:cNvPr>
          <p:cNvCxnSpPr/>
          <p:nvPr/>
        </p:nvCxnSpPr>
        <p:spPr>
          <a:xfrm flipV="1">
            <a:off x="3347864" y="4581128"/>
            <a:ext cx="576064" cy="3600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5CEFA0-5B63-4DDE-8E00-B02E4121C484}"/>
              </a:ext>
            </a:extLst>
          </p:cNvPr>
          <p:cNvCxnSpPr>
            <a:cxnSpLocks/>
          </p:cNvCxnSpPr>
          <p:nvPr/>
        </p:nvCxnSpPr>
        <p:spPr>
          <a:xfrm>
            <a:off x="3500264" y="5093568"/>
            <a:ext cx="8920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2024A4-1961-4599-BAC1-50AA6475D0B6}"/>
              </a:ext>
            </a:extLst>
          </p:cNvPr>
          <p:cNvCxnSpPr>
            <a:cxnSpLocks/>
          </p:cNvCxnSpPr>
          <p:nvPr/>
        </p:nvCxnSpPr>
        <p:spPr>
          <a:xfrm>
            <a:off x="3347864" y="5373216"/>
            <a:ext cx="808702" cy="2160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Hasil gambar untuk bicycle sketch">
            <a:extLst>
              <a:ext uri="{FF2B5EF4-FFF2-40B4-BE49-F238E27FC236}">
                <a16:creationId xmlns:a16="http://schemas.microsoft.com/office/drawing/2014/main" id="{6BEA43E7-6815-4BAC-B9A4-219EF8A35A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0" b="11378"/>
          <a:stretch/>
        </p:blipFill>
        <p:spPr bwMode="auto">
          <a:xfrm flipH="1">
            <a:off x="586224" y="4272975"/>
            <a:ext cx="2569608" cy="164118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250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9264-5774-4B8D-A801-1280B597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C47A-E0D9-441D-A1C6-A59CD8E386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Memungkinkan kita untuk mengorganisir struktur program dengan natural. </a:t>
            </a:r>
          </a:p>
          <a:p>
            <a:r>
              <a:rPr lang="en-US"/>
              <a:t>Memperluas fungsionalitas program tanpa harus mengubah banyak bagian program. </a:t>
            </a:r>
          </a:p>
          <a:p>
            <a:r>
              <a:rPr lang="en-US"/>
              <a:t>Contoh di dunia nyata:</a:t>
            </a:r>
          </a:p>
          <a:p>
            <a:pPr lvl="1"/>
            <a:r>
              <a:rPr lang="en-US"/>
              <a:t>Objek sepeda dapat diturunkan lagi ke model yang lebih luas, misal sepeda gunung (mountain bike) dan city bike. </a:t>
            </a:r>
          </a:p>
          <a:p>
            <a:pPr lvl="1"/>
            <a:r>
              <a:rPr lang="en-US"/>
              <a:t>Masing-masing dapat memiliki komponen/fitur tambahan, misal sepeda gunung memiliki </a:t>
            </a:r>
            <a:r>
              <a:rPr lang="en-US" b="1"/>
              <a:t>suspensi</a:t>
            </a:r>
            <a:r>
              <a:rPr lang="en-US"/>
              <a:t>, yang tidak dimiliki sepeda biasa. Dan city bike memiliki keranjang di bagian depannya.</a:t>
            </a:r>
          </a:p>
          <a:p>
            <a:pPr lvl="1"/>
            <a:r>
              <a:rPr lang="en-US"/>
              <a:t>Dalam hal ini, objek mountain bike dan road bike </a:t>
            </a:r>
            <a:r>
              <a:rPr lang="en-US" b="1"/>
              <a:t>mewarisi </a:t>
            </a:r>
            <a:r>
              <a:rPr lang="en-US"/>
              <a:t>objek sepeda.</a:t>
            </a:r>
          </a:p>
        </p:txBody>
      </p:sp>
    </p:spTree>
    <p:extLst>
      <p:ext uri="{BB962C8B-B14F-4D97-AF65-F5344CB8AC3E}">
        <p14:creationId xmlns:p14="http://schemas.microsoft.com/office/powerpoint/2010/main" val="501054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9E01-DA59-482B-8197-C5AFF7AA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Polimorfisme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491D-714A-4317-90A2-7258197015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Polimorfisme juga meniru sifat objek di dunia nyata, dimana sebuah objek dapat memiliki bentuk</a:t>
            </a:r>
          </a:p>
          <a:p>
            <a:pPr lvl="1"/>
            <a:r>
              <a:rPr lang="en-US"/>
              <a:t>Atau menjelma menjadi bentuk-bentuk lain. </a:t>
            </a:r>
          </a:p>
          <a:p>
            <a:r>
              <a:rPr lang="en-US"/>
              <a:t>Misalkan saja objek pesawat terbang. </a:t>
            </a:r>
          </a:p>
          <a:p>
            <a:pPr lvl="1"/>
            <a:r>
              <a:rPr lang="en-US"/>
              <a:t>Objek ini dapat diwariskan menjadi pesawat jet dan pesawat baling-baling. </a:t>
            </a:r>
          </a:p>
          <a:p>
            <a:pPr lvl="1"/>
            <a:r>
              <a:rPr lang="en-US"/>
              <a:t>Keduanya memiliki kemampuan untuk menambah kecepatan. </a:t>
            </a:r>
          </a:p>
          <a:p>
            <a:pPr lvl="1"/>
            <a:r>
              <a:rPr lang="en-US"/>
              <a:t>Namun secara teknis, metode penambahan kecepatan antara pesawat jet dengan baling-baling tentu berbeda, karena masing-masing memiliki jenis mesin yang berbeda.</a:t>
            </a:r>
          </a:p>
        </p:txBody>
      </p:sp>
      <p:pic>
        <p:nvPicPr>
          <p:cNvPr id="2050" name="Picture 2" descr="Hasil gambar untuk airbus">
            <a:extLst>
              <a:ext uri="{FF2B5EF4-FFF2-40B4-BE49-F238E27FC236}">
                <a16:creationId xmlns:a16="http://schemas.microsoft.com/office/drawing/2014/main" id="{8FA411C0-9149-4AA3-A5F7-84A04658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589598"/>
            <a:ext cx="3762370" cy="10797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mbar terkait">
            <a:extLst>
              <a:ext uri="{FF2B5EF4-FFF2-40B4-BE49-F238E27FC236}">
                <a16:creationId xmlns:a16="http://schemas.microsoft.com/office/drawing/2014/main" id="{C03C676F-4506-4C6A-AEE3-203ED0EBC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2" b="17103"/>
          <a:stretch/>
        </p:blipFill>
        <p:spPr bwMode="auto">
          <a:xfrm>
            <a:off x="7068481" y="2204864"/>
            <a:ext cx="2111186" cy="11473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844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1E072-F224-4C36-9CCA-B1F99705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UML 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26CCE-9295-4060-A9E7-1B6E4AC9D3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pemrograman</a:t>
            </a:r>
            <a:r>
              <a:rPr lang="en-US" sz="1800" dirty="0"/>
              <a:t> </a:t>
            </a:r>
            <a:r>
              <a:rPr lang="en-US" sz="1800" dirty="0" err="1"/>
              <a:t>beroriantasi</a:t>
            </a:r>
            <a:r>
              <a:rPr lang="en-US" sz="1800" dirty="0"/>
              <a:t> </a:t>
            </a:r>
            <a:r>
              <a:rPr lang="en-US" sz="1800" dirty="0" err="1"/>
              <a:t>objek</a:t>
            </a:r>
            <a:r>
              <a:rPr lang="en-US" sz="1800" dirty="0"/>
              <a:t>, </a:t>
            </a:r>
            <a:r>
              <a:rPr lang="en-US" sz="1800" dirty="0" err="1"/>
              <a:t>rancangan</a:t>
            </a:r>
            <a:r>
              <a:rPr lang="en-US" sz="1800" dirty="0"/>
              <a:t> class </a:t>
            </a:r>
            <a:r>
              <a:rPr lang="en-US" sz="1800" dirty="0" err="1"/>
              <a:t>digambarkan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UML Class Diagram</a:t>
            </a:r>
          </a:p>
          <a:p>
            <a:pPr lvl="1"/>
            <a:r>
              <a:rPr lang="en-US" sz="1600" dirty="0"/>
              <a:t>UML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singkatan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Unified </a:t>
            </a:r>
            <a:r>
              <a:rPr lang="en-US" sz="1600" dirty="0" err="1"/>
              <a:t>Modelling</a:t>
            </a:r>
            <a:r>
              <a:rPr lang="en-US" sz="1600" dirty="0"/>
              <a:t> Language</a:t>
            </a:r>
          </a:p>
          <a:p>
            <a:r>
              <a:rPr lang="en-US" sz="1800" dirty="0" err="1"/>
              <a:t>Misal</a:t>
            </a:r>
            <a:r>
              <a:rPr lang="en-US" sz="1800" dirty="0"/>
              <a:t> class </a:t>
            </a:r>
            <a:r>
              <a:rPr lang="en-US" sz="1800" dirty="0" err="1"/>
              <a:t>Sepeda</a:t>
            </a:r>
            <a:r>
              <a:rPr lang="en-US" sz="1800" dirty="0"/>
              <a:t>, yang </a:t>
            </a:r>
            <a:r>
              <a:rPr lang="en-US" sz="1800" dirty="0" err="1"/>
              <a:t>memiliki</a:t>
            </a:r>
            <a:r>
              <a:rPr lang="en-US" sz="1800" dirty="0"/>
              <a:t> state </a:t>
            </a:r>
            <a:r>
              <a:rPr lang="en-US" sz="1800" b="1" dirty="0" err="1"/>
              <a:t>merek</a:t>
            </a:r>
            <a:r>
              <a:rPr lang="en-US" sz="1800" b="1" dirty="0"/>
              <a:t>, </a:t>
            </a:r>
            <a:r>
              <a:rPr lang="en-US" sz="1800" b="1" dirty="0" err="1"/>
              <a:t>kecepatan</a:t>
            </a:r>
            <a:r>
              <a:rPr lang="en-US" sz="1800" b="1" dirty="0"/>
              <a:t>, gear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behavior </a:t>
            </a:r>
            <a:r>
              <a:rPr lang="en-US" sz="1800" b="1" dirty="0" err="1"/>
              <a:t>tambahKecepatan</a:t>
            </a:r>
            <a:r>
              <a:rPr lang="en-US" sz="1800" b="1" dirty="0"/>
              <a:t>, </a:t>
            </a:r>
            <a:r>
              <a:rPr lang="en-US" sz="1800" b="1" dirty="0" err="1"/>
              <a:t>kurangiKecepatan</a:t>
            </a:r>
            <a:r>
              <a:rPr lang="en-US" sz="1800" b="1" dirty="0"/>
              <a:t>, </a:t>
            </a:r>
            <a:r>
              <a:rPr lang="en-US" sz="1800" b="1" dirty="0" err="1"/>
              <a:t>gantiGear</a:t>
            </a:r>
            <a:r>
              <a:rPr lang="en-US" sz="1800" dirty="0"/>
              <a:t> </a:t>
            </a:r>
            <a:r>
              <a:rPr lang="en-US" sz="1800" dirty="0" err="1"/>
              <a:t>digambarkan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class diagram </a:t>
            </a:r>
            <a:r>
              <a:rPr lang="en-US" sz="1800" dirty="0" err="1"/>
              <a:t>sebagai</a:t>
            </a:r>
            <a:r>
              <a:rPr lang="en-US" sz="1800" dirty="0"/>
              <a:t> </a:t>
            </a:r>
            <a:r>
              <a:rPr lang="en-US" sz="1800" dirty="0" err="1"/>
              <a:t>berikut</a:t>
            </a:r>
            <a:r>
              <a:rPr lang="en-US" sz="1800" dirty="0"/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F442CD-DE6E-49C0-BBFE-796ACE92E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802170"/>
              </p:ext>
            </p:extLst>
          </p:nvPr>
        </p:nvGraphicFramePr>
        <p:xfrm>
          <a:off x="1259632" y="3933056"/>
          <a:ext cx="4104456" cy="201676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6695558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Sepeda</a:t>
                      </a:r>
                      <a:endParaRPr lang="en-US" sz="1600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- merek: String</a:t>
                      </a:r>
                    </a:p>
                    <a:p>
                      <a:r>
                        <a:rPr lang="en-US" sz="1600"/>
                        <a:t>- kecepatan: String</a:t>
                      </a:r>
                    </a:p>
                    <a:p>
                      <a:r>
                        <a:rPr lang="en-US" sz="1600"/>
                        <a:t>- gear: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692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+ tambahKecepatan(increment: int): void</a:t>
                      </a:r>
                    </a:p>
                    <a:p>
                      <a:r>
                        <a:rPr lang="en-US" sz="1600"/>
                        <a:t>+ kurangiKecepatan(decrement: int): void</a:t>
                      </a:r>
                    </a:p>
                    <a:p>
                      <a:r>
                        <a:rPr lang="en-US" sz="1600"/>
                        <a:t>+ gantiGear(newValue: int):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6804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D1D51C-CD16-4EFD-842B-3F9B012CA932}"/>
              </a:ext>
            </a:extLst>
          </p:cNvPr>
          <p:cNvCxnSpPr/>
          <p:nvPr/>
        </p:nvCxnSpPr>
        <p:spPr>
          <a:xfrm>
            <a:off x="5220072" y="4077072"/>
            <a:ext cx="93610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E26836-434D-437D-A57F-A9FD147F6AF7}"/>
              </a:ext>
            </a:extLst>
          </p:cNvPr>
          <p:cNvSpPr txBox="1"/>
          <p:nvPr/>
        </p:nvSpPr>
        <p:spPr>
          <a:xfrm>
            <a:off x="6248909" y="3892406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Nama class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948CED-E1BA-445E-837C-EDE3ED4139C9}"/>
              </a:ext>
            </a:extLst>
          </p:cNvPr>
          <p:cNvCxnSpPr/>
          <p:nvPr/>
        </p:nvCxnSpPr>
        <p:spPr>
          <a:xfrm>
            <a:off x="5242902" y="4696084"/>
            <a:ext cx="93610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F306AA-6CAC-4E25-AE6E-9904DECAE402}"/>
              </a:ext>
            </a:extLst>
          </p:cNvPr>
          <p:cNvSpPr txBox="1"/>
          <p:nvPr/>
        </p:nvSpPr>
        <p:spPr>
          <a:xfrm>
            <a:off x="6271739" y="4511418"/>
            <a:ext cx="842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Atribut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5283A9-F17C-4B1B-AD70-7A6DA04946A4}"/>
              </a:ext>
            </a:extLst>
          </p:cNvPr>
          <p:cNvCxnSpPr/>
          <p:nvPr/>
        </p:nvCxnSpPr>
        <p:spPr>
          <a:xfrm>
            <a:off x="5250874" y="5540123"/>
            <a:ext cx="93610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2CC66A0-871B-4D5D-94E0-BD66FF689EFD}"/>
              </a:ext>
            </a:extLst>
          </p:cNvPr>
          <p:cNvSpPr txBox="1"/>
          <p:nvPr/>
        </p:nvSpPr>
        <p:spPr>
          <a:xfrm>
            <a:off x="6279711" y="5355457"/>
            <a:ext cx="113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646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6E7C-16B1-4778-B0F8-514FF4B71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Latihan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0FCB-BDF2-42C9-ACF0-8CD021F875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2959" y="1845734"/>
            <a:ext cx="7543801" cy="439157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nyata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5.</a:t>
            </a:r>
          </a:p>
          <a:p>
            <a:r>
              <a:rPr lang="en-US" dirty="0" err="1"/>
              <a:t>Tuliskan</a:t>
            </a:r>
            <a:r>
              <a:rPr lang="en-US" dirty="0"/>
              <a:t> state </a:t>
            </a:r>
            <a:r>
              <a:rPr lang="en-US" dirty="0" err="1"/>
              <a:t>dan</a:t>
            </a:r>
            <a:r>
              <a:rPr lang="en-US" dirty="0"/>
              <a:t> behavior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Makin </a:t>
            </a:r>
            <a:r>
              <a:rPr lang="en-US" dirty="0" err="1"/>
              <a:t>banyak</a:t>
            </a:r>
            <a:r>
              <a:rPr lang="en-US" dirty="0"/>
              <a:t> state </a:t>
            </a:r>
            <a:r>
              <a:rPr lang="en-US" dirty="0" err="1"/>
              <a:t>dan</a:t>
            </a:r>
            <a:r>
              <a:rPr lang="en-US" dirty="0"/>
              <a:t> behavior </a:t>
            </a:r>
            <a:r>
              <a:rPr lang="en-US" dirty="0" err="1"/>
              <a:t>makin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 err="1"/>
              <a:t>Televisi</a:t>
            </a:r>
            <a:endParaRPr lang="en-US" dirty="0"/>
          </a:p>
          <a:p>
            <a:pPr lvl="1"/>
            <a:r>
              <a:rPr lang="en-US" dirty="0"/>
              <a:t>State:</a:t>
            </a:r>
          </a:p>
          <a:p>
            <a:pPr lvl="2"/>
            <a:r>
              <a:rPr lang="en-US" dirty="0" err="1"/>
              <a:t>Merek</a:t>
            </a:r>
            <a:endParaRPr lang="en-US" dirty="0"/>
          </a:p>
          <a:p>
            <a:pPr lvl="2"/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layar</a:t>
            </a:r>
            <a:endParaRPr lang="en-US" dirty="0"/>
          </a:p>
          <a:p>
            <a:pPr lvl="2"/>
            <a:r>
              <a:rPr lang="en-US" dirty="0"/>
              <a:t>Channel</a:t>
            </a:r>
          </a:p>
          <a:p>
            <a:pPr lvl="2"/>
            <a:r>
              <a:rPr lang="en-US" dirty="0"/>
              <a:t>Volume</a:t>
            </a:r>
          </a:p>
          <a:p>
            <a:pPr lvl="1"/>
            <a:r>
              <a:rPr lang="en-US" dirty="0"/>
              <a:t>Behavior:</a:t>
            </a:r>
          </a:p>
          <a:p>
            <a:pPr lvl="2"/>
            <a:r>
              <a:rPr lang="en-US" dirty="0" err="1"/>
              <a:t>Nyalakan</a:t>
            </a:r>
            <a:endParaRPr lang="en-US" dirty="0"/>
          </a:p>
          <a:p>
            <a:pPr lvl="2"/>
            <a:r>
              <a:rPr lang="en-US" dirty="0" err="1"/>
              <a:t>Matikan</a:t>
            </a:r>
            <a:endParaRPr lang="en-US" dirty="0"/>
          </a:p>
          <a:p>
            <a:pPr lvl="2"/>
            <a:r>
              <a:rPr lang="en-US" dirty="0" err="1"/>
              <a:t>Pindah</a:t>
            </a:r>
            <a:r>
              <a:rPr lang="en-US" dirty="0"/>
              <a:t> channel</a:t>
            </a:r>
          </a:p>
          <a:p>
            <a:pPr lvl="2"/>
            <a:r>
              <a:rPr lang="en-US" dirty="0" err="1"/>
              <a:t>Tambah</a:t>
            </a:r>
            <a:r>
              <a:rPr lang="en-US" dirty="0"/>
              <a:t> volume</a:t>
            </a:r>
          </a:p>
          <a:p>
            <a:pPr lvl="2"/>
            <a:r>
              <a:rPr lang="en-US" dirty="0" err="1"/>
              <a:t>Kurangi</a:t>
            </a:r>
            <a:r>
              <a:rPr lang="en-US" dirty="0"/>
              <a:t> volume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4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PBO vs </a:t>
            </a:r>
            <a:r>
              <a:rPr lang="en-US" dirty="0" err="1"/>
              <a:t>Struktural</a:t>
            </a:r>
            <a:endParaRPr lang="en-US" dirty="0"/>
          </a:p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PBO</a:t>
            </a:r>
          </a:p>
          <a:p>
            <a:r>
              <a:rPr lang="en-US" dirty="0"/>
              <a:t>UML Class Diagram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10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Matakuliah</a:t>
            </a:r>
            <a:r>
              <a:rPr lang="en-US" dirty="0"/>
              <a:t> PBO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(2 SKS/3 Jam)</a:t>
            </a:r>
          </a:p>
          <a:p>
            <a:r>
              <a:rPr lang="en-US" dirty="0" err="1"/>
              <a:t>Praktikum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(3 SKS/6 Jam)</a:t>
            </a:r>
          </a:p>
          <a:p>
            <a:r>
              <a:rPr lang="en-US" dirty="0" err="1"/>
              <a:t>Capaian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 </a:t>
            </a:r>
          </a:p>
          <a:p>
            <a:pPr lvl="1" algn="just"/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prinsip-prinsip</a:t>
            </a:r>
            <a:r>
              <a:rPr lang="en-US" dirty="0"/>
              <a:t> OOP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Java</a:t>
            </a:r>
          </a:p>
          <a:p>
            <a:r>
              <a:rPr lang="en-US" dirty="0"/>
              <a:t>Software :</a:t>
            </a:r>
          </a:p>
          <a:p>
            <a:pPr lvl="1"/>
            <a:r>
              <a:rPr lang="en-US" dirty="0"/>
              <a:t>JDK</a:t>
            </a:r>
          </a:p>
          <a:p>
            <a:pPr lvl="1"/>
            <a:r>
              <a:rPr lang="en-US" dirty="0" err="1"/>
              <a:t>Netbeans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Silabus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67535D-94A8-7749-88B9-E28619E81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19067"/>
              </p:ext>
            </p:extLst>
          </p:nvPr>
        </p:nvGraphicFramePr>
        <p:xfrm>
          <a:off x="899592" y="1700808"/>
          <a:ext cx="4392488" cy="4913821"/>
        </p:xfrm>
        <a:graphic>
          <a:graphicData uri="http://schemas.openxmlformats.org/drawingml/2006/table">
            <a:tbl>
              <a:tblPr>
                <a:tableStyleId>{E929F9F4-4A8F-4326-A1B4-22849713DDAB}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1467615837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3208482629"/>
                    </a:ext>
                  </a:extLst>
                </a:gridCol>
              </a:tblGrid>
              <a:tr h="5431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dirty="0" err="1">
                          <a:effectLst/>
                        </a:rPr>
                        <a:t>Pertemuan</a:t>
                      </a:r>
                      <a:r>
                        <a:rPr lang="en-ID" sz="1400" b="1" dirty="0">
                          <a:effectLst/>
                        </a:rPr>
                        <a:t> </a:t>
                      </a:r>
                      <a:r>
                        <a:rPr lang="en-ID" sz="1400" b="1" dirty="0" err="1">
                          <a:effectLst/>
                        </a:rPr>
                        <a:t>Ke</a:t>
                      </a:r>
                      <a:r>
                        <a:rPr lang="en-ID" sz="1400" b="1" dirty="0">
                          <a:effectLst/>
                        </a:rPr>
                        <a:t>-</a:t>
                      </a:r>
                    </a:p>
                  </a:txBody>
                  <a:tcPr marL="18858" marR="18858" marT="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1" dirty="0" err="1">
                          <a:effectLst/>
                        </a:rPr>
                        <a:t>Pembahasan</a:t>
                      </a:r>
                      <a:endParaRPr lang="en-ID" sz="1400" b="1" dirty="0">
                        <a:effectLst/>
                      </a:endParaRPr>
                    </a:p>
                  </a:txBody>
                  <a:tcPr marL="18858" marR="18858" marT="0" marB="0" anchor="ctr"/>
                </a:tc>
                <a:extLst>
                  <a:ext uri="{0D108BD9-81ED-4DB2-BD59-A6C34878D82A}">
                    <a16:rowId xmlns:a16="http://schemas.microsoft.com/office/drawing/2014/main" val="3579194865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Pengantar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Konsep</a:t>
                      </a:r>
                      <a:r>
                        <a:rPr lang="en-ID" sz="1400" dirty="0">
                          <a:effectLst/>
                        </a:rPr>
                        <a:t> Dasar OOP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1788422822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2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Class </a:t>
                      </a:r>
                      <a:r>
                        <a:rPr lang="en-ID" sz="1400" dirty="0" err="1">
                          <a:effectLst/>
                        </a:rPr>
                        <a:t>dan</a:t>
                      </a:r>
                      <a:r>
                        <a:rPr lang="en-ID" sz="1400" dirty="0">
                          <a:effectLst/>
                        </a:rPr>
                        <a:t> Object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81297083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>
                          <a:effectLst/>
                        </a:rPr>
                        <a:t>3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effectLst/>
                        </a:rPr>
                        <a:t>Enkapsulasi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98754154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4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effectLst/>
                        </a:rPr>
                        <a:t>Relasi Class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150889060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>
                          <a:effectLst/>
                        </a:rPr>
                        <a:t>5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effectLst/>
                        </a:rPr>
                        <a:t>Kuis 1</a:t>
                      </a:r>
                      <a:endParaRPr lang="en-ID" sz="1400" b="1">
                        <a:effectLst/>
                      </a:endParaRP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468245805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>
                          <a:effectLst/>
                        </a:rPr>
                        <a:t>6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Inheritance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9025138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7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Overriding </a:t>
                      </a:r>
                      <a:r>
                        <a:rPr lang="en-ID" sz="1400" dirty="0" err="1">
                          <a:effectLst/>
                        </a:rPr>
                        <a:t>dan</a:t>
                      </a:r>
                      <a:r>
                        <a:rPr lang="en-ID" sz="1400" dirty="0">
                          <a:effectLst/>
                        </a:rPr>
                        <a:t> Overloading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172152776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8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Ujian</a:t>
                      </a:r>
                      <a:r>
                        <a:rPr lang="en-ID" sz="1400" dirty="0">
                          <a:effectLst/>
                        </a:rPr>
                        <a:t> Tengah Semester (UTS)</a:t>
                      </a:r>
                      <a:endParaRPr lang="en-ID" sz="1400" b="1" dirty="0">
                        <a:effectLst/>
                      </a:endParaRP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249929848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9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Abstract Class </a:t>
                      </a:r>
                      <a:r>
                        <a:rPr lang="en-ID" sz="1400" dirty="0" err="1">
                          <a:effectLst/>
                        </a:rPr>
                        <a:t>dan</a:t>
                      </a:r>
                      <a:r>
                        <a:rPr lang="en-ID" sz="1400" dirty="0">
                          <a:effectLst/>
                        </a:rPr>
                        <a:t> Interface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187411484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10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effectLst/>
                        </a:rPr>
                        <a:t>Polimorfisme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2298355790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>
                          <a:effectLst/>
                        </a:rPr>
                        <a:t>11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>
                          <a:effectLst/>
                        </a:rPr>
                        <a:t>GUI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250017101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12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Java API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220716357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13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Kuis</a:t>
                      </a:r>
                      <a:r>
                        <a:rPr lang="en-ID" sz="1400" dirty="0">
                          <a:effectLst/>
                        </a:rPr>
                        <a:t> 2</a:t>
                      </a:r>
                      <a:endParaRPr lang="en-ID" sz="1400" b="1" dirty="0">
                        <a:effectLst/>
                      </a:endParaRP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2479173645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14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GUI </a:t>
                      </a:r>
                      <a:r>
                        <a:rPr lang="en-ID" sz="1400" dirty="0" err="1">
                          <a:effectLst/>
                        </a:rPr>
                        <a:t>dan</a:t>
                      </a:r>
                      <a:r>
                        <a:rPr lang="en-ID" sz="1400" dirty="0">
                          <a:effectLst/>
                        </a:rPr>
                        <a:t> Database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087237896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15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>
                          <a:effectLst/>
                        </a:rPr>
                        <a:t>Unit Testing</a:t>
                      </a: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881032614"/>
                  </a:ext>
                </a:extLst>
              </a:tr>
              <a:tr h="18103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16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Tugas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Besar</a:t>
                      </a:r>
                      <a:endParaRPr lang="en-ID" sz="1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3633047375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1400" dirty="0">
                          <a:effectLst/>
                        </a:rPr>
                        <a:t>17</a:t>
                      </a:r>
                    </a:p>
                  </a:txBody>
                  <a:tcPr marL="18858" marR="18858" marT="0" marB="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1400" dirty="0" err="1">
                          <a:effectLst/>
                        </a:rPr>
                        <a:t>Ujian</a:t>
                      </a:r>
                      <a:r>
                        <a:rPr lang="en-ID" sz="1400" dirty="0">
                          <a:effectLst/>
                        </a:rPr>
                        <a:t> </a:t>
                      </a:r>
                      <a:r>
                        <a:rPr lang="en-ID" sz="1400" dirty="0" err="1">
                          <a:effectLst/>
                        </a:rPr>
                        <a:t>Akhir</a:t>
                      </a:r>
                      <a:r>
                        <a:rPr lang="en-ID" sz="1400" dirty="0">
                          <a:effectLst/>
                        </a:rPr>
                        <a:t> Semester (UAS)</a:t>
                      </a:r>
                      <a:endParaRPr lang="en-ID" sz="1400" b="1" dirty="0">
                        <a:effectLst/>
                      </a:endParaRPr>
                    </a:p>
                  </a:txBody>
                  <a:tcPr marL="18858" marR="18858" marT="0" marB="0" anchor="b"/>
                </a:tc>
                <a:extLst>
                  <a:ext uri="{0D108BD9-81ED-4DB2-BD59-A6C34878D82A}">
                    <a16:rowId xmlns:a16="http://schemas.microsoft.com/office/drawing/2014/main" val="249988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54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A721-7D15-4FDC-A519-5677EF69D4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4007196"/>
            <a:ext cx="3749041" cy="863186"/>
          </a:xfrm>
        </p:spPr>
        <p:txBody>
          <a:bodyPr>
            <a:normAutofit/>
          </a:bodyPr>
          <a:lstStyle/>
          <a:p>
            <a:pPr lvl="1"/>
            <a:r>
              <a:rPr lang="hr-HR" sz="2400" b="1" dirty="0"/>
              <a:t>Praktek:</a:t>
            </a:r>
            <a:r>
              <a:rPr lang="hr-HR" sz="2400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088475-CB1E-4368-8334-23F20A0EDB66}"/>
              </a:ext>
            </a:extLst>
          </p:cNvPr>
          <p:cNvSpPr txBox="1">
            <a:spLocks/>
          </p:cNvSpPr>
          <p:nvPr/>
        </p:nvSpPr>
        <p:spPr>
          <a:xfrm>
            <a:off x="1043608" y="1844824"/>
            <a:ext cx="302896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it-IT" sz="2400" b="1" dirty="0" err="1"/>
              <a:t>Teori</a:t>
            </a:r>
            <a:r>
              <a:rPr lang="it-IT" sz="2400" b="1" dirty="0"/>
              <a:t>:</a:t>
            </a:r>
            <a:r>
              <a:rPr lang="it-IT" sz="2400" dirty="0"/>
              <a:t> </a:t>
            </a:r>
          </a:p>
          <a:p>
            <a:pPr>
              <a:buFont typeface="Arial"/>
              <a:buChar char="•"/>
            </a:pPr>
            <a:endParaRPr lang="it-IT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68F411-7AAB-994A-A8A9-E68598DDE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74077"/>
              </p:ext>
            </p:extLst>
          </p:nvPr>
        </p:nvGraphicFramePr>
        <p:xfrm>
          <a:off x="1043608" y="4547277"/>
          <a:ext cx="7128792" cy="1219200"/>
        </p:xfrm>
        <a:graphic>
          <a:graphicData uri="http://schemas.openxmlformats.org/drawingml/2006/table">
            <a:tbl>
              <a:tblPr/>
              <a:tblGrid>
                <a:gridCol w="1088079">
                  <a:extLst>
                    <a:ext uri="{9D8B030D-6E8A-4147-A177-3AD203B41FA5}">
                      <a16:colId xmlns:a16="http://schemas.microsoft.com/office/drawing/2014/main" val="3751062298"/>
                    </a:ext>
                  </a:extLst>
                </a:gridCol>
                <a:gridCol w="175093">
                  <a:extLst>
                    <a:ext uri="{9D8B030D-6E8A-4147-A177-3AD203B41FA5}">
                      <a16:colId xmlns:a16="http://schemas.microsoft.com/office/drawing/2014/main" val="1673604265"/>
                    </a:ext>
                  </a:extLst>
                </a:gridCol>
                <a:gridCol w="1913518">
                  <a:extLst>
                    <a:ext uri="{9D8B030D-6E8A-4147-A177-3AD203B41FA5}">
                      <a16:colId xmlns:a16="http://schemas.microsoft.com/office/drawing/2014/main" val="3900051612"/>
                    </a:ext>
                  </a:extLst>
                </a:gridCol>
                <a:gridCol w="2889037">
                  <a:extLst>
                    <a:ext uri="{9D8B030D-6E8A-4147-A177-3AD203B41FA5}">
                      <a16:colId xmlns:a16="http://schemas.microsoft.com/office/drawing/2014/main" val="504984058"/>
                    </a:ext>
                  </a:extLst>
                </a:gridCol>
                <a:gridCol w="812932">
                  <a:extLst>
                    <a:ext uri="{9D8B030D-6E8A-4147-A177-3AD203B41FA5}">
                      <a16:colId xmlns:a16="http://schemas.microsoft.com/office/drawing/2014/main" val="1584098638"/>
                    </a:ext>
                  </a:extLst>
                </a:gridCol>
                <a:gridCol w="250133">
                  <a:extLst>
                    <a:ext uri="{9D8B030D-6E8A-4147-A177-3AD203B41FA5}">
                      <a16:colId xmlns:a16="http://schemas.microsoft.com/office/drawing/2014/main" val="202957034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KUIS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Kuis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27397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TUGAS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12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Tugas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7382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</a:t>
                      </a:r>
                      <a:r>
                        <a:rPr lang="en-ID" sz="2000" b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UTS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67827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UAS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72098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693397-C0E3-944A-8F76-24C2CCBE6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6740"/>
              </p:ext>
            </p:extLst>
          </p:nvPr>
        </p:nvGraphicFramePr>
        <p:xfrm>
          <a:off x="1043608" y="2311001"/>
          <a:ext cx="7128792" cy="1219200"/>
        </p:xfrm>
        <a:graphic>
          <a:graphicData uri="http://schemas.openxmlformats.org/drawingml/2006/table">
            <a:tbl>
              <a:tblPr/>
              <a:tblGrid>
                <a:gridCol w="1088079">
                  <a:extLst>
                    <a:ext uri="{9D8B030D-6E8A-4147-A177-3AD203B41FA5}">
                      <a16:colId xmlns:a16="http://schemas.microsoft.com/office/drawing/2014/main" val="3795652250"/>
                    </a:ext>
                  </a:extLst>
                </a:gridCol>
                <a:gridCol w="175093">
                  <a:extLst>
                    <a:ext uri="{9D8B030D-6E8A-4147-A177-3AD203B41FA5}">
                      <a16:colId xmlns:a16="http://schemas.microsoft.com/office/drawing/2014/main" val="4170707620"/>
                    </a:ext>
                  </a:extLst>
                </a:gridCol>
                <a:gridCol w="1913518">
                  <a:extLst>
                    <a:ext uri="{9D8B030D-6E8A-4147-A177-3AD203B41FA5}">
                      <a16:colId xmlns:a16="http://schemas.microsoft.com/office/drawing/2014/main" val="1112856055"/>
                    </a:ext>
                  </a:extLst>
                </a:gridCol>
                <a:gridCol w="2889037">
                  <a:extLst>
                    <a:ext uri="{9D8B030D-6E8A-4147-A177-3AD203B41FA5}">
                      <a16:colId xmlns:a16="http://schemas.microsoft.com/office/drawing/2014/main" val="2960188411"/>
                    </a:ext>
                  </a:extLst>
                </a:gridCol>
                <a:gridCol w="812932">
                  <a:extLst>
                    <a:ext uri="{9D8B030D-6E8A-4147-A177-3AD203B41FA5}">
                      <a16:colId xmlns:a16="http://schemas.microsoft.com/office/drawing/2014/main" val="4108536622"/>
                    </a:ext>
                  </a:extLst>
                </a:gridCol>
                <a:gridCol w="250133">
                  <a:extLst>
                    <a:ext uri="{9D8B030D-6E8A-4147-A177-3AD203B41FA5}">
                      <a16:colId xmlns:a16="http://schemas.microsoft.com/office/drawing/2014/main" val="195797155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KUIS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Kuis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1678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TUGAS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6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Tugas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186418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UTS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UTS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25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0165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UAS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: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ID" sz="2000" b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Bobot UAS</a:t>
                      </a:r>
                    </a:p>
                  </a:txBody>
                  <a:tcPr marL="28575" marR="2857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D" sz="2000">
                          <a:effectLst/>
                        </a:rPr>
                        <a:t>30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2000" dirty="0">
                          <a:effectLst/>
                        </a:rPr>
                        <a:t>%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307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44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0316-1828-4B85-847A-1613BA60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A721-7D15-4FDC-A519-5677EF69D47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22959" y="1845734"/>
            <a:ext cx="7565465" cy="402336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id-ID" sz="3200" dirty="0"/>
              <a:t>Horstmann, C. S., &amp; Cornell, G. (2007). </a:t>
            </a:r>
            <a:r>
              <a:rPr lang="id-ID" sz="3200" i="1" dirty="0"/>
              <a:t>Core Java Volume I–Fundamentals, Eighth Edition.</a:t>
            </a:r>
            <a:r>
              <a:rPr lang="id-ID" sz="3200" dirty="0"/>
              <a:t> Network Circle, Santa Clara: Prentice Hall.</a:t>
            </a:r>
            <a:endParaRPr lang="en-US" sz="3200" dirty="0"/>
          </a:p>
          <a:p>
            <a:pPr algn="just"/>
            <a:r>
              <a:rPr lang="id-ID" sz="3200" dirty="0"/>
              <a:t>Horstmann, C. S., &amp; Cornell, G. (2008). </a:t>
            </a:r>
            <a:r>
              <a:rPr lang="id-ID" sz="3200" i="1" dirty="0"/>
              <a:t>Core Java Volume II–Advanced Features, Eighth Edition.</a:t>
            </a:r>
            <a:r>
              <a:rPr lang="id-ID" sz="3200" dirty="0"/>
              <a:t> Network Circle, Santa Clara: Prentice Hall.</a:t>
            </a:r>
          </a:p>
          <a:p>
            <a:pPr algn="just"/>
            <a:r>
              <a:rPr lang="en-US" sz="2000" dirty="0">
                <a:hlinkClick r:id="rId2"/>
              </a:rPr>
              <a:t>https://www.javatpoint.com/java-oops-concepts</a:t>
            </a:r>
            <a:endParaRPr lang="en-US" sz="2400" dirty="0"/>
          </a:p>
          <a:p>
            <a:pPr algn="just"/>
            <a:r>
              <a:rPr lang="en-US" sz="2400" dirty="0" err="1"/>
              <a:t>Dapat</a:t>
            </a:r>
            <a:r>
              <a:rPr lang="en-US" sz="2400" dirty="0"/>
              <a:t> di download di </a:t>
            </a:r>
            <a:r>
              <a:rPr lang="de-DE" sz="2400" dirty="0"/>
              <a:t>http://</a:t>
            </a:r>
            <a:r>
              <a:rPr lang="de-DE" sz="2400" dirty="0" err="1"/>
              <a:t>libgen.io</a:t>
            </a:r>
            <a:r>
              <a:rPr lang="de-DE" sz="2400" dirty="0"/>
              <a:t>/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944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20D9-8A67-4E97-A84F-C31CDD7D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Objek Oriented vs Struktural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C422-1F2E-4E1C-A364-CD8D4BED43A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Struktural</a:t>
            </a:r>
          </a:p>
          <a:p>
            <a:pPr lvl="1"/>
            <a:r>
              <a:rPr lang="en-US"/>
              <a:t>Program dipecah kedalam fungsi</a:t>
            </a:r>
          </a:p>
          <a:p>
            <a:pPr lvl="1"/>
            <a:r>
              <a:rPr lang="en-US"/>
              <a:t>Perubahan fitur </a:t>
            </a:r>
            <a:r>
              <a:rPr lang="en-US">
                <a:sym typeface="Wingdings" panose="05000000000000000000" pitchFamily="2" charset="2"/>
              </a:rPr>
              <a:t> kemungkinan mengganggu keseluruhan program</a:t>
            </a:r>
            <a:endParaRPr lang="en-US"/>
          </a:p>
          <a:p>
            <a:r>
              <a:rPr lang="en-US"/>
              <a:t>Object Oriented</a:t>
            </a:r>
          </a:p>
          <a:p>
            <a:pPr lvl="1"/>
            <a:r>
              <a:rPr lang="en-US"/>
              <a:t>Program dipecah kedalam object</a:t>
            </a:r>
          </a:p>
          <a:p>
            <a:pPr lvl="2"/>
            <a:r>
              <a:rPr lang="en-US"/>
              <a:t>Didalamnya terdapat state dan behavior</a:t>
            </a:r>
          </a:p>
          <a:p>
            <a:pPr lvl="1"/>
            <a:r>
              <a:rPr lang="en-US"/>
              <a:t>Perubahan fitur </a:t>
            </a:r>
            <a:r>
              <a:rPr lang="en-US">
                <a:sym typeface="Wingdings" panose="05000000000000000000" pitchFamily="2" charset="2"/>
              </a:rPr>
              <a:t> tidak mengganggu keseluruhan program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6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E750-2EE0-4D02-AD87-D0985DD8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Objek Oriented vs Struktural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85E2-443C-487E-99A3-A0A94A7D6B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Kita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program game </a:t>
            </a:r>
            <a:r>
              <a:rPr lang="en-US" dirty="0" err="1"/>
              <a:t>simulasi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, </a:t>
            </a:r>
            <a:r>
              <a:rPr lang="en-US" dirty="0" err="1"/>
              <a:t>didalamnya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gear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merk</a:t>
            </a:r>
            <a:r>
              <a:rPr lang="en-US" dirty="0"/>
              <a:t>.</a:t>
            </a:r>
          </a:p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game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b="1" dirty="0" err="1"/>
              <a:t>konvensional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variabelnya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gear, </a:t>
            </a:r>
            <a:r>
              <a:rPr lang="en-US" dirty="0" err="1"/>
              <a:t>merk</a:t>
            </a:r>
            <a:endParaRPr lang="en-US" dirty="0"/>
          </a:p>
          <a:p>
            <a:pPr lvl="1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fungsi-fungsinya</a:t>
            </a:r>
            <a:r>
              <a:rPr lang="en-US" dirty="0"/>
              <a:t>,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kurangi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mengoperasikan</a:t>
            </a:r>
            <a:r>
              <a:rPr lang="en-US" dirty="0"/>
              <a:t> </a:t>
            </a:r>
            <a:r>
              <a:rPr lang="en-US" dirty="0" err="1"/>
              <a:t>sepeda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memanipulasi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gear, </a:t>
            </a:r>
            <a:r>
              <a:rPr lang="en-US" dirty="0" err="1"/>
              <a:t>merk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, </a:t>
            </a:r>
            <a:r>
              <a:rPr lang="en-US" dirty="0" err="1"/>
              <a:t>didalam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main,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.</a:t>
            </a:r>
          </a:p>
          <a:p>
            <a:r>
              <a:rPr lang="en-US" dirty="0" err="1"/>
              <a:t>Kode</a:t>
            </a:r>
            <a:r>
              <a:rPr lang="en-US" dirty="0"/>
              <a:t> program </a:t>
            </a:r>
            <a:r>
              <a:rPr lang="en-US" dirty="0">
                <a:sym typeface="Wingdings" panose="05000000000000000000" pitchFamily="2" charset="2"/>
              </a:rPr>
              <a:t>…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61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4402</TotalTime>
  <Words>1011</Words>
  <Application>Microsoft Macintosh PowerPoint</Application>
  <PresentationFormat>On-screen Show (4:3)</PresentationFormat>
  <Paragraphs>216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ＭＳ Ｐゴシック</vt:lpstr>
      <vt:lpstr>SimSun</vt:lpstr>
      <vt:lpstr>Arial</vt:lpstr>
      <vt:lpstr>Cambria</vt:lpstr>
      <vt:lpstr>Century Schoolbook</vt:lpstr>
      <vt:lpstr>Comfortaa</vt:lpstr>
      <vt:lpstr>Tw Cen MT</vt:lpstr>
      <vt:lpstr>Wingdings</vt:lpstr>
      <vt:lpstr>Wingdings 2</vt:lpstr>
      <vt:lpstr>Median</vt:lpstr>
      <vt:lpstr>Pemrograman Berorientasi Object</vt:lpstr>
      <vt:lpstr>Rules</vt:lpstr>
      <vt:lpstr>Outline</vt:lpstr>
      <vt:lpstr>Matakuliah PBO</vt:lpstr>
      <vt:lpstr>Silabus</vt:lpstr>
      <vt:lpstr>Komponen Penilaian</vt:lpstr>
      <vt:lpstr>Referensi</vt:lpstr>
      <vt:lpstr>Objek Oriented vs Struktural</vt:lpstr>
      <vt:lpstr>Objek Oriented vs Struktural</vt:lpstr>
      <vt:lpstr>PowerPoint Presentation</vt:lpstr>
      <vt:lpstr>PowerPoint Presentation</vt:lpstr>
      <vt:lpstr>Objek Oriented vs Struktural</vt:lpstr>
      <vt:lpstr>PowerPoint Presentation</vt:lpstr>
      <vt:lpstr>PowerPoint Presentation</vt:lpstr>
      <vt:lpstr>Objek Oriented vs Struktural</vt:lpstr>
      <vt:lpstr>PowerPoint Presentation</vt:lpstr>
      <vt:lpstr>PowerPoint Presentation</vt:lpstr>
      <vt:lpstr>Objek Oriented vs Struktural</vt:lpstr>
      <vt:lpstr>Konsep OOP</vt:lpstr>
      <vt:lpstr>Object</vt:lpstr>
      <vt:lpstr>Class</vt:lpstr>
      <vt:lpstr>Inheritance</vt:lpstr>
      <vt:lpstr>Polimorfisme</vt:lpstr>
      <vt:lpstr>UML Class Diagram</vt:lpstr>
      <vt:lpstr>Latihan</vt:lpstr>
    </vt:vector>
  </TitlesOfParts>
  <Company>imam's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– Pert 1</dc:title>
  <dc:creator>lenovo</dc:creator>
  <cp:lastModifiedBy>Microsoft Office User</cp:lastModifiedBy>
  <cp:revision>193</cp:revision>
  <dcterms:created xsi:type="dcterms:W3CDTF">2010-03-15T04:49:00Z</dcterms:created>
  <dcterms:modified xsi:type="dcterms:W3CDTF">2020-08-30T02:40:12Z</dcterms:modified>
</cp:coreProperties>
</file>