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86" r:id="rId4"/>
    <p:sldId id="285" r:id="rId5"/>
    <p:sldId id="259" r:id="rId6"/>
    <p:sldId id="257" r:id="rId7"/>
    <p:sldId id="262" r:id="rId8"/>
    <p:sldId id="258" r:id="rId9"/>
    <p:sldId id="260" r:id="rId10"/>
    <p:sldId id="267" r:id="rId11"/>
    <p:sldId id="266" r:id="rId12"/>
    <p:sldId id="268" r:id="rId13"/>
    <p:sldId id="269" r:id="rId14"/>
    <p:sldId id="272" r:id="rId15"/>
    <p:sldId id="270" r:id="rId16"/>
    <p:sldId id="271" r:id="rId17"/>
    <p:sldId id="273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90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70837BC2-1F7D-4B98-B15D-7FD188EE3A69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5CF88ED9-8783-4617-A643-462FDC553CD3}" type="slidenum">
              <a:rPr lang="en-ID" smtClean="0"/>
              <a:t>‹#›</a:t>
            </a:fld>
            <a:endParaRPr lang="en-ID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9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BC2-1F7D-4B98-B15D-7FD188EE3A69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8ED9-8783-4617-A643-462FDC553C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777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70837BC2-1F7D-4B98-B15D-7FD188EE3A69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5CF88ED9-8783-4617-A643-462FDC553CD3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2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BC2-1F7D-4B98-B15D-7FD188EE3A69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8ED9-8783-4617-A643-462FDC553C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942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0837BC2-1F7D-4B98-B15D-7FD188EE3A69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CF88ED9-8783-4617-A643-462FDC553CD3}" type="slidenum">
              <a:rPr lang="en-ID" smtClean="0"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26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BC2-1F7D-4B98-B15D-7FD188EE3A69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8ED9-8783-4617-A643-462FDC553C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8999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BC2-1F7D-4B98-B15D-7FD188EE3A69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8ED9-8783-4617-A643-462FDC553C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006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BC2-1F7D-4B98-B15D-7FD188EE3A69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8ED9-8783-4617-A643-462FDC553C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787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7BC2-1F7D-4B98-B15D-7FD188EE3A69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88ED9-8783-4617-A643-462FDC553C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9165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70837BC2-1F7D-4B98-B15D-7FD188EE3A69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5CF88ED9-8783-4617-A643-462FDC553C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00929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70837BC2-1F7D-4B98-B15D-7FD188EE3A69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5CF88ED9-8783-4617-A643-462FDC553CD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9844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0837BC2-1F7D-4B98-B15D-7FD188EE3A69}" type="datetimeFigureOut">
              <a:rPr lang="en-ID" smtClean="0"/>
              <a:t>02/10/2023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CF88ED9-8783-4617-A643-462FDC553CD3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02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9631-6FD1-4CAF-9156-CDEF29046A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 sz="4800" dirty="0"/>
              <a:t>Tree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8D239-7155-484A-BFC7-690B34C776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FF00"/>
                </a:solidFill>
              </a:rPr>
              <a:t>Endah</a:t>
            </a:r>
            <a:r>
              <a:rPr lang="en-US" b="1" dirty="0">
                <a:solidFill>
                  <a:srgbClr val="FFFF00"/>
                </a:solidFill>
              </a:rPr>
              <a:t> Septa Sintiya,S.Pd.,</a:t>
            </a:r>
            <a:r>
              <a:rPr lang="en-US" b="1" dirty="0" err="1">
                <a:solidFill>
                  <a:srgbClr val="FFFF00"/>
                </a:solidFill>
              </a:rPr>
              <a:t>M.Kom</a:t>
            </a:r>
            <a:endParaRPr lang="en-ID" b="1" dirty="0">
              <a:solidFill>
                <a:srgbClr val="FF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F96CC-44BB-4E56-B5DC-D3E2A3F1A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557" y="1023867"/>
            <a:ext cx="4996577" cy="54017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4F6EE6-394B-4855-AE5F-B0687F9F9C81}"/>
              </a:ext>
            </a:extLst>
          </p:cNvPr>
          <p:cNvSpPr/>
          <p:nvPr/>
        </p:nvSpPr>
        <p:spPr>
          <a:xfrm>
            <a:off x="7412182" y="5464257"/>
            <a:ext cx="44888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4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Sumber</a:t>
            </a:r>
            <a:r>
              <a:rPr lang="en-ID" sz="1400" dirty="0">
                <a:solidFill>
                  <a:srgbClr val="FFFF00"/>
                </a:solidFill>
                <a:latin typeface="Times New Roman" panose="02020603050405020304" pitchFamily="18" charset="0"/>
              </a:rPr>
              <a:t>: Rinaldi Munir/ </a:t>
            </a:r>
            <a:r>
              <a:rPr lang="en-ID" sz="14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Matematika</a:t>
            </a:r>
            <a:r>
              <a:rPr lang="en-ID" sz="1400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ID" sz="1400" dirty="0" err="1">
                <a:solidFill>
                  <a:srgbClr val="FFFF00"/>
                </a:solidFill>
                <a:latin typeface="Times New Roman" panose="02020603050405020304" pitchFamily="18" charset="0"/>
              </a:rPr>
              <a:t>diskrit</a:t>
            </a:r>
            <a:r>
              <a:rPr lang="en-ID" sz="1400" dirty="0">
                <a:solidFill>
                  <a:srgbClr val="FFFF00"/>
                </a:solidFill>
              </a:rPr>
              <a:t> </a:t>
            </a:r>
            <a:br>
              <a:rPr lang="en-ID" sz="1400" dirty="0">
                <a:solidFill>
                  <a:srgbClr val="FFFF00"/>
                </a:solidFill>
              </a:rPr>
            </a:br>
            <a:endParaRPr lang="en-ID" sz="1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9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288CC6-4282-48FB-99C2-7258384A16DD}"/>
              </a:ext>
            </a:extLst>
          </p:cNvPr>
          <p:cNvSpPr txBox="1">
            <a:spLocks/>
          </p:cNvSpPr>
          <p:nvPr/>
        </p:nvSpPr>
        <p:spPr>
          <a:xfrm>
            <a:off x="2933700" y="1141130"/>
            <a:ext cx="9119755" cy="3651504"/>
          </a:xfrm>
          <a:prstGeom prst="rect">
            <a:avLst/>
          </a:prstGeom>
        </p:spPr>
        <p:txBody>
          <a:bodyPr/>
          <a:lstStyle>
            <a:lvl1pPr marL="3200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20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400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8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6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801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A spanning tree of a connected graph is a spanning graph in the form of a tree.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Spanning trees are obtained by breaking circuits in a graph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Every connected graph has at least one spanning tree.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unconnected graph with k components has k spanning forests.</a:t>
            </a:r>
            <a:br>
              <a:rPr lang="en-ID" sz="1800" dirty="0"/>
            </a:br>
            <a:br>
              <a:rPr lang="en-ID" dirty="0"/>
            </a:br>
            <a:endParaRPr lang="en-ID" b="1" dirty="0"/>
          </a:p>
          <a:p>
            <a:pPr marL="0" indent="0">
              <a:buNone/>
            </a:pPr>
            <a:br>
              <a:rPr lang="en-ID" dirty="0"/>
            </a:b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6880B-F198-49AD-B410-63905BB9E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971800"/>
            <a:ext cx="7810500" cy="15246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4C4312-3922-4BFD-B1D7-99F53BCE5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4506922"/>
            <a:ext cx="7685809" cy="211638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D46D107-3F31-4B6E-8290-172991E9E8CF}"/>
              </a:ext>
            </a:extLst>
          </p:cNvPr>
          <p:cNvSpPr txBox="1">
            <a:spLocks/>
          </p:cNvSpPr>
          <p:nvPr/>
        </p:nvSpPr>
        <p:spPr>
          <a:xfrm>
            <a:off x="2987064" y="343257"/>
            <a:ext cx="8770571" cy="79787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z="3600" b="1" i="1" dirty="0"/>
              <a:t>spanning tree</a:t>
            </a:r>
            <a:r>
              <a:rPr lang="en-ID" sz="3600" dirty="0"/>
              <a:t> </a:t>
            </a:r>
            <a:br>
              <a:rPr lang="en-ID" sz="3600" dirty="0"/>
            </a:b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66184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274C-13A2-4C08-8A29-C3DA1967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Spanning Tree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43A7-BC6E-4080-BDBC-359534BD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698" y="2129061"/>
            <a:ext cx="8770571" cy="3651504"/>
          </a:xfrm>
        </p:spPr>
        <p:txBody>
          <a:bodyPr/>
          <a:lstStyle/>
          <a:p>
            <a:r>
              <a:rPr lang="en-US" dirty="0"/>
              <a:t>The minimum possible number of roads connecting all cities so that each city remains connected to each other.</a:t>
            </a:r>
          </a:p>
          <a:p>
            <a:r>
              <a:rPr lang="en-US" dirty="0"/>
              <a:t>Routing (routing) messages on a computer network.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23355-077E-4AE1-8E88-DBBFA122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313" y="3429000"/>
            <a:ext cx="4819734" cy="3006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674D5D-3402-4210-8716-FE4B9F24F7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5"/>
          <a:stretch/>
        </p:blipFill>
        <p:spPr>
          <a:xfrm>
            <a:off x="2933695" y="3510897"/>
            <a:ext cx="4385287" cy="284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4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DE058-DA35-402B-8747-E230A951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Spanning Tree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59A7-24DB-4CF0-A4DD-D88C4B019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58291"/>
            <a:ext cx="8770571" cy="3651504"/>
          </a:xfrm>
        </p:spPr>
        <p:txBody>
          <a:bodyPr/>
          <a:lstStyle/>
          <a:p>
            <a:r>
              <a:rPr lang="en-US" dirty="0"/>
              <a:t>A connected-weighted graph may have more than 1 spanning tree.</a:t>
            </a:r>
          </a:p>
          <a:p>
            <a:r>
              <a:rPr lang="en-US" dirty="0"/>
              <a:t>A spanning tree with minimum weight is called a minimum spanning tree.</a:t>
            </a:r>
          </a:p>
          <a:p>
            <a:r>
              <a:rPr lang="en-US" dirty="0"/>
              <a:t>spanning tree of a graph that has a minimum number of edge lengths.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8FD0F-D4B0-4153-95D5-F55E13CC0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17" y="4151129"/>
            <a:ext cx="5811661" cy="2047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543007-8604-4BFC-9FF1-BEF0293C6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576" y="4165830"/>
            <a:ext cx="4514196" cy="188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94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97E3-EFDF-4B0C-844D-C6D55B19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BCB361-BD16-4F1C-9073-EB6E2559C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236" y="2497460"/>
            <a:ext cx="4381500" cy="2914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B46E9C-BC13-40DD-A244-28AD77E3B3C4}"/>
              </a:ext>
            </a:extLst>
          </p:cNvPr>
          <p:cNvSpPr/>
          <p:nvPr/>
        </p:nvSpPr>
        <p:spPr>
          <a:xfrm>
            <a:off x="3048000" y="2903215"/>
            <a:ext cx="6096000" cy="11798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228600" algn="just" fontAlgn="base">
              <a:spcAft>
                <a:spcPts val="1000"/>
              </a:spcAft>
            </a:pPr>
            <a:r>
              <a:rPr lang="en-US" dirty="0"/>
              <a:t>From the following graph:</a:t>
            </a:r>
          </a:p>
          <a:p>
            <a:pPr marL="228600" marR="228600" algn="just" fontAlgn="base">
              <a:spcAft>
                <a:spcPts val="1000"/>
              </a:spcAft>
            </a:pPr>
            <a:r>
              <a:rPr lang="en-US" dirty="0"/>
              <a:t>Form a spanning tree and</a:t>
            </a:r>
          </a:p>
          <a:p>
            <a:pPr marL="228600" marR="228600" algn="just" fontAlgn="base">
              <a:spcAft>
                <a:spcPts val="1000"/>
              </a:spcAft>
            </a:pPr>
            <a:r>
              <a:rPr lang="en-US" dirty="0"/>
              <a:t>Minimum spanning tree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29267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8E719-0772-4060-92E5-582A732E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Prim's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A0ABB-4D0C-4900-9F69-0EADF2D48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036" y="2438400"/>
            <a:ext cx="5040235" cy="365150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Step 1: take the edge of the graph G(Graph) with the minimum weight, insert it into T(Tree).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Step 2: select the edge (u, v) which has the minimum weight and is adjacent to the vertex in T, but (u, v) does not form a circuit in T. Insert (u, v) into T.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Step 3: repeat step 2 as many times as n – 2 times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751D0-01F2-4F96-A23D-DE1CAC0C7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80" y="2327563"/>
            <a:ext cx="5980256" cy="340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99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A4B3-A2B5-42B0-9C83-BF6E4B65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71DE7-B02B-4B73-A609-11B3FEDC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2323023"/>
            <a:ext cx="5524500" cy="3781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EC8094-887E-4C33-8ED6-2508DDF15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323023"/>
            <a:ext cx="4876800" cy="2914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D7CDBE-54FB-00BD-6599-4BF010F40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108" y="90707"/>
            <a:ext cx="2648810" cy="176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73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BDA0-3C3A-402E-843F-6077FB57F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5299-DC1A-4407-9850-7C5D63FAD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129061"/>
            <a:ext cx="8770571" cy="396084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Minimum spanning tree generated: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Weight = 10 + 25 + 15 + 20 + 35 = 105</a:t>
            </a:r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A4B5F-D8BF-43C3-934E-6503D89E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2550232"/>
            <a:ext cx="4295775" cy="2847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7B4EFD-7B1C-E826-F270-FE7C1CD78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909" y="213930"/>
            <a:ext cx="2562388" cy="170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37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10618-E01C-494C-A1E7-254C0043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Kruskal's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1B56-F4D8-4037-ADFF-C9BC4398C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982" y="2438400"/>
            <a:ext cx="4749289" cy="3651504"/>
          </a:xfrm>
        </p:spPr>
        <p:txBody>
          <a:bodyPr>
            <a:normAutofit/>
          </a:bodyPr>
          <a:lstStyle/>
          <a:p>
            <a:r>
              <a:rPr lang="en-US" dirty="0"/>
              <a:t>(Step 0: the edges of the graph have been sorted in ascending order by weight – from small weight to large weight)</a:t>
            </a:r>
          </a:p>
          <a:p>
            <a:r>
              <a:rPr lang="en-US" dirty="0"/>
              <a:t>Step 1: T is still empty</a:t>
            </a:r>
          </a:p>
          <a:p>
            <a:r>
              <a:rPr lang="en-US" dirty="0"/>
              <a:t>Step 2: select the edge (u, v) with minimum weight that does not form a circuit in T. Add (u, v) into T.</a:t>
            </a:r>
          </a:p>
          <a:p>
            <a:r>
              <a:rPr lang="en-US" dirty="0"/>
              <a:t>Step 3: repeat step 2 n – 1 times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11A65E-1D43-41BE-97AF-7DABEACA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44" y="2314110"/>
            <a:ext cx="6180538" cy="397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78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96E0EE3-1423-464C-A4AC-D843DF5CA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52" y="324180"/>
            <a:ext cx="6689148" cy="620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03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367FD7-5185-4E14-81B4-8B955328B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316" y="530369"/>
            <a:ext cx="6157048" cy="594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47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5E556A-962C-E326-BF54-74FCA929D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78" y="1179648"/>
            <a:ext cx="10079718" cy="566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172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253B-9CA7-4B1E-8FB6-FDC809B9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rooted tree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28D85-17B7-4597-83CA-9B631E07D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in which one node is treated as a root and the edges are given directions so that it becomes a directed graph is called a rooted tree.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1A685-63BF-471E-B627-39EEA950E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429" y="3429000"/>
            <a:ext cx="5880933" cy="324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67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DD4B-1D70-4CD8-8AF7-DDE30384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D" sz="3600" dirty="0"/>
              <a:t>Terminology on Rooted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6BDA-0696-4CCA-943B-31C3AE6F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i="1" dirty="0"/>
              <a:t>child </a:t>
            </a:r>
            <a:r>
              <a:rPr lang="en-US" b="1" dirty="0"/>
              <a:t>atau </a:t>
            </a:r>
            <a:r>
              <a:rPr lang="en-US" b="1" i="1" dirty="0"/>
              <a:t>children</a:t>
            </a:r>
            <a:r>
              <a:rPr lang="en-US" b="1" dirty="0"/>
              <a:t>) and (</a:t>
            </a:r>
            <a:r>
              <a:rPr lang="en-US" b="1" i="1" dirty="0"/>
              <a:t>parent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dirty="0"/>
              <a:t>b, c, and d are the children of node a, </a:t>
            </a:r>
            <a:br>
              <a:rPr lang="en-US" dirty="0"/>
            </a:br>
            <a:r>
              <a:rPr lang="en-US" dirty="0"/>
              <a:t>a is the parent of those children.</a:t>
            </a:r>
          </a:p>
          <a:p>
            <a:pPr marL="457200" indent="-457200">
              <a:buFont typeface="+mj-lt"/>
              <a:buAutoNum type="arabicPeriod"/>
            </a:pPr>
            <a:r>
              <a:rPr lang="en-ID" b="1" i="1" dirty="0"/>
              <a:t>path</a:t>
            </a:r>
            <a:br>
              <a:rPr lang="en-ID" b="1" dirty="0"/>
            </a:br>
            <a:r>
              <a:rPr lang="en-US" dirty="0"/>
              <a:t>The path from a to j is a, b, e, j. The path length from a to j is 3.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b="1" i="1" dirty="0"/>
              <a:t>sibling</a:t>
            </a:r>
            <a:br>
              <a:rPr lang="en-ID" b="1" dirty="0"/>
            </a:br>
            <a:r>
              <a:rPr lang="en-US" dirty="0"/>
              <a:t>f is e's sibling, but g is not e's sibling, </a:t>
            </a:r>
            <a:br>
              <a:rPr lang="en-US" dirty="0"/>
            </a:br>
            <a:r>
              <a:rPr lang="en-US" dirty="0"/>
              <a:t>because their parents are different.</a:t>
            </a:r>
            <a:endParaRPr lang="en-ID" dirty="0"/>
          </a:p>
          <a:p>
            <a:pPr marL="457200" indent="-457200">
              <a:buFont typeface="+mj-lt"/>
              <a:buAutoNum type="arabicPeriod"/>
            </a:pPr>
            <a:r>
              <a:rPr lang="en-ID" dirty="0"/>
              <a:t> </a:t>
            </a:r>
            <a:r>
              <a:rPr lang="en-ID" b="1" dirty="0" err="1"/>
              <a:t>Upapohon</a:t>
            </a:r>
            <a:r>
              <a:rPr lang="en-ID" b="1" dirty="0"/>
              <a:t> (</a:t>
            </a:r>
            <a:r>
              <a:rPr lang="en-ID" b="1" i="1" dirty="0"/>
              <a:t>subtree</a:t>
            </a:r>
            <a:r>
              <a:rPr lang="en-ID" b="1" dirty="0"/>
              <a:t>) </a:t>
            </a:r>
            <a:br>
              <a:rPr lang="en-ID" b="1" dirty="0"/>
            </a:br>
            <a:r>
              <a:rPr lang="en-US" dirty="0"/>
              <a:t>part of the tree in a circle.</a:t>
            </a:r>
            <a:r>
              <a:rPr lang="en-ID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20F0E-B88E-4777-92E2-4A767653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909" y="2270288"/>
            <a:ext cx="3599362" cy="418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41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7C2D-AA6A-4079-B584-3B0214B84B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36083" y="187036"/>
            <a:ext cx="8378825" cy="64492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5</a:t>
            </a:r>
            <a:r>
              <a:rPr lang="en-US" dirty="0"/>
              <a:t>. </a:t>
            </a:r>
            <a:r>
              <a:rPr lang="en-ID" b="1" i="1" dirty="0"/>
              <a:t>Degree</a:t>
            </a:r>
            <a:br>
              <a:rPr lang="en-ID" b="1" i="1" dirty="0"/>
            </a:br>
            <a:r>
              <a:rPr lang="en-US" dirty="0"/>
              <a:t>The degree of a node is the number of subtrees (or number of children) at that node. Degree a is 3, degree b is 2, Degree d is one and degree c is 0. Maximum degree = 3</a:t>
            </a:r>
            <a:endParaRPr lang="en-ID" dirty="0"/>
          </a:p>
          <a:p>
            <a:pPr marL="0" indent="0">
              <a:buNone/>
            </a:pPr>
            <a:r>
              <a:rPr lang="en-ID" b="1" dirty="0"/>
              <a:t>6. </a:t>
            </a:r>
            <a:r>
              <a:rPr lang="en-ID" b="1" i="1" dirty="0"/>
              <a:t>leaf</a:t>
            </a:r>
            <a:r>
              <a:rPr lang="en-ID" dirty="0"/>
              <a:t> </a:t>
            </a:r>
            <a:br>
              <a:rPr lang="en-ID" dirty="0"/>
            </a:br>
            <a:r>
              <a:rPr lang="en-US" dirty="0"/>
              <a:t>Nodes with degree zero (or have no children) = leaves.</a:t>
            </a:r>
          </a:p>
          <a:p>
            <a:pPr marL="0" indent="0">
              <a:buNone/>
            </a:pPr>
            <a:r>
              <a:rPr lang="en-US" dirty="0"/>
              <a:t>Vertices h, </a:t>
            </a:r>
            <a:r>
              <a:rPr lang="en-US" dirty="0" err="1"/>
              <a:t>i</a:t>
            </a:r>
            <a:r>
              <a:rPr lang="en-US" dirty="0"/>
              <a:t>, j, f, c, l, and m are leaves.</a:t>
            </a:r>
            <a:endParaRPr lang="en-ID" dirty="0"/>
          </a:p>
          <a:p>
            <a:pPr marL="0" indent="0">
              <a:buNone/>
            </a:pPr>
            <a:r>
              <a:rPr lang="en-ID" b="1" dirty="0"/>
              <a:t>7. </a:t>
            </a:r>
            <a:r>
              <a:rPr lang="en-ID" b="1" i="1" dirty="0"/>
              <a:t>internal nodes</a:t>
            </a:r>
            <a:endParaRPr lang="en-ID" dirty="0"/>
          </a:p>
          <a:p>
            <a:pPr marL="0" indent="0">
              <a:buNone/>
            </a:pPr>
            <a:r>
              <a:rPr lang="en-US" dirty="0"/>
              <a:t>A node that has children is called an inner node.</a:t>
            </a:r>
          </a:p>
          <a:p>
            <a:pPr marL="0" indent="0">
              <a:buNone/>
            </a:pPr>
            <a:r>
              <a:rPr lang="en-US" dirty="0"/>
              <a:t>Vertices b, d, e, g, and k are inner nodes.</a:t>
            </a:r>
          </a:p>
          <a:p>
            <a:pPr marL="0" indent="0">
              <a:buNone/>
            </a:pPr>
            <a:r>
              <a:rPr lang="en-ID" dirty="0"/>
              <a:t>8. </a:t>
            </a:r>
            <a:r>
              <a:rPr lang="en-ID" b="1" dirty="0"/>
              <a:t>Aras (</a:t>
            </a:r>
            <a:r>
              <a:rPr lang="en-ID" b="1" i="1" dirty="0"/>
              <a:t>level</a:t>
            </a:r>
            <a:r>
              <a:rPr lang="en-ID" b="1" dirty="0"/>
              <a:t>) </a:t>
            </a:r>
            <a:br>
              <a:rPr lang="en-ID" dirty="0"/>
            </a:br>
            <a:r>
              <a:rPr lang="en-ID" dirty="0"/>
              <a:t>9. </a:t>
            </a:r>
            <a:r>
              <a:rPr lang="en-ID" b="1" i="1" dirty="0"/>
              <a:t>height</a:t>
            </a:r>
            <a:r>
              <a:rPr lang="en-ID" b="1" dirty="0"/>
              <a:t> or </a:t>
            </a:r>
            <a:r>
              <a:rPr lang="en-ID" b="1" i="1" dirty="0"/>
              <a:t>depth</a:t>
            </a:r>
            <a:r>
              <a:rPr lang="en-ID" dirty="0"/>
              <a:t> </a:t>
            </a:r>
            <a:br>
              <a:rPr lang="en-ID" dirty="0"/>
            </a:br>
            <a:r>
              <a:rPr lang="en-US" dirty="0"/>
              <a:t>The maximum height of a tree is called the height or depth of the tree. The tree above has a height of 4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27EB7-07EA-430C-9C56-337337C48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1" y="1242032"/>
            <a:ext cx="3273533" cy="337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31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8A9C-6B4F-420C-B453-3395BB1E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/>
              <a:t>ordered tree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21B57-5232-47F0-AD16-6F220D2B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rooted tree in which the order of its children is important is called an ordered tree. The order of the saplings starts from left to right.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825D2-6EDB-4445-BE67-23A2F6C92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59" y="3541569"/>
            <a:ext cx="5338495" cy="27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4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BC376-3F35-4F58-8D8C-C2C3F363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/>
              <a:t>n-</a:t>
            </a:r>
            <a:r>
              <a:rPr lang="en-ID" b="1" i="1" dirty="0" err="1"/>
              <a:t>ary</a:t>
            </a:r>
            <a:r>
              <a:rPr lang="en-ID" dirty="0"/>
              <a:t> tree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EE5D-23D3-43BE-8814-3F5BE8934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44436"/>
            <a:ext cx="8770571" cy="4211782"/>
          </a:xfrm>
        </p:spPr>
        <p:txBody>
          <a:bodyPr/>
          <a:lstStyle/>
          <a:p>
            <a:r>
              <a:rPr lang="en-US" dirty="0"/>
              <a:t>A rooted tree in which each branch node has at most n children is called an n-</a:t>
            </a:r>
            <a:r>
              <a:rPr lang="en-US" dirty="0" err="1"/>
              <a:t>ary</a:t>
            </a:r>
            <a:r>
              <a:rPr lang="en-US" dirty="0"/>
              <a:t> tree. Usually to present a structure.</a:t>
            </a:r>
          </a:p>
          <a:p>
            <a:r>
              <a:rPr lang="en-US" dirty="0"/>
              <a:t>An n-</a:t>
            </a:r>
            <a:r>
              <a:rPr lang="en-US" dirty="0" err="1"/>
              <a:t>ary</a:t>
            </a:r>
            <a:r>
              <a:rPr lang="en-US" dirty="0"/>
              <a:t> tree is said to be regular or full if each branch node has exactly n children.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9807B-FCA6-43F9-99F0-F67DB0C3B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573" y="3865418"/>
            <a:ext cx="55626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6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823C-5525-427E-83CA-25B61611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b="1" i="1" dirty="0"/>
              <a:t>binary tree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63E2-BE67-401A-97A1-B91174A76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tree has roots that have at most 2 children or n=2.</a:t>
            </a:r>
          </a:p>
          <a:p>
            <a:r>
              <a:rPr lang="en-US" dirty="0"/>
              <a:t>This type of tree is usually for decision making.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29B5884-0EF7-4F3A-978B-E7231725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781" y="3531690"/>
            <a:ext cx="4279545" cy="30186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1F0020F-610C-D907-2CC3-0880B12EB63C}"/>
              </a:ext>
            </a:extLst>
          </p:cNvPr>
          <p:cNvSpPr/>
          <p:nvPr/>
        </p:nvSpPr>
        <p:spPr>
          <a:xfrm>
            <a:off x="5854390" y="3531690"/>
            <a:ext cx="1661532" cy="337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/>
              <a:t>football match</a:t>
            </a:r>
          </a:p>
        </p:txBody>
      </p:sp>
    </p:spTree>
    <p:extLst>
      <p:ext uri="{BB962C8B-B14F-4D97-AF65-F5344CB8AC3E}">
        <p14:creationId xmlns:p14="http://schemas.microsoft.com/office/powerpoint/2010/main" val="2126899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2F21-4FCF-464F-B852-65BF4003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2800" dirty="0"/>
            </a:br>
            <a:r>
              <a:rPr lang="en-US" sz="2800" dirty="0"/>
              <a:t>Example of applying a binary tree</a:t>
            </a:r>
            <a:endParaRPr lang="en-ID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127203-0A40-4425-A140-3A59AC938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3090" y="2246913"/>
            <a:ext cx="3920764" cy="35806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AB0363-0DE8-452B-A006-E30AAB34B106}"/>
              </a:ext>
            </a:extLst>
          </p:cNvPr>
          <p:cNvSpPr/>
          <p:nvPr/>
        </p:nvSpPr>
        <p:spPr>
          <a:xfrm>
            <a:off x="4149472" y="2438070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Expression tree of (a + b)*(c/(d + e))</a:t>
            </a:r>
            <a:endParaRPr lang="en-ID"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70C72-8372-4EFF-BDB6-03FA1D195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074" y="5254078"/>
            <a:ext cx="3175289" cy="93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448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66C6-9EE3-30BB-90FF-E229DE9B6E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235102" y="2419427"/>
            <a:ext cx="5499913" cy="1560513"/>
          </a:xfrm>
        </p:spPr>
        <p:txBody>
          <a:bodyPr/>
          <a:lstStyle/>
          <a:p>
            <a:r>
              <a:rPr lang="en-US" dirty="0"/>
              <a:t>Group Task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75867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6100-0C9E-3785-1B43-BC24460B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1</a:t>
            </a:r>
            <a:br>
              <a:rPr lang="en-US" dirty="0"/>
            </a:br>
            <a:r>
              <a:rPr lang="en-US" sz="2000" dirty="0"/>
              <a:t>Which of the following images is a tree graph?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ABBE74-E009-1E29-9F93-8E60B2BB8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176" t="5294"/>
          <a:stretch/>
        </p:blipFill>
        <p:spPr>
          <a:xfrm>
            <a:off x="3679902" y="2356549"/>
            <a:ext cx="4438729" cy="3933106"/>
          </a:xfrm>
        </p:spPr>
      </p:pic>
    </p:spTree>
    <p:extLst>
      <p:ext uri="{BB962C8B-B14F-4D97-AF65-F5344CB8AC3E}">
        <p14:creationId xmlns:p14="http://schemas.microsoft.com/office/powerpoint/2010/main" val="2534390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EC21-2E88-994F-F6BE-22142B4A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3E9EA1-6513-1465-8148-53640E716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8967" y="2219969"/>
            <a:ext cx="4534533" cy="24292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FD620F-C0BB-03B3-B802-AC47A11A6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441" y="4638031"/>
            <a:ext cx="6230219" cy="1895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422893-3D46-827F-C801-0F753F3FC490}"/>
              </a:ext>
            </a:extLst>
          </p:cNvPr>
          <p:cNvSpPr txBox="1"/>
          <p:nvPr/>
        </p:nvSpPr>
        <p:spPr>
          <a:xfrm>
            <a:off x="2835198" y="1348703"/>
            <a:ext cx="60941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the minimum spanning tree from the following image with the prim algorithm, continue the table below</a:t>
            </a:r>
          </a:p>
        </p:txBody>
      </p:sp>
    </p:spTree>
    <p:extLst>
      <p:ext uri="{BB962C8B-B14F-4D97-AF65-F5344CB8AC3E}">
        <p14:creationId xmlns:p14="http://schemas.microsoft.com/office/powerpoint/2010/main" val="22113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52FEE2-7495-D4EF-4810-92EAF62A0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067" y="178420"/>
            <a:ext cx="9142495" cy="575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82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3529-3907-57D2-3592-7AC819BC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B431F-C63D-CDE4-5728-811FB631C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Look for 1 example of a journal application of a Tree / Decision tree and draw a picture of the tree arrangement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382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9EEB71-8DFC-47F3-576F-EF21AA22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831" y="770835"/>
            <a:ext cx="4747914" cy="4804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845F02-8DAA-BE9D-B269-27082FE69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77" y="1917293"/>
            <a:ext cx="5149623" cy="222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0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45A7-D254-481E-A647-499700E0B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CB8E7-1960-417E-977D-3F5B0625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Trees have been used since 1857 by the English mathematician Arthur Cayley to calculate the number of chemical compounds and family trees.</a:t>
            </a:r>
          </a:p>
          <a:p>
            <a:pPr marL="0" indent="0">
              <a:buNone/>
            </a:pPr>
            <a:r>
              <a:rPr lang="en-US" dirty="0"/>
              <a:t>Tree diagrams can be used as a tool to solve problems by depicting all alternative solutions.</a:t>
            </a:r>
          </a:p>
          <a:p>
            <a:pPr marL="0" indent="0">
              <a:buNone/>
            </a:pPr>
            <a:r>
              <a:rPr lang="en-US" dirty="0"/>
              <a:t>One application of trees in data mining for classification: decision tree algorithms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711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8CB1-4112-4D07-9F1F-107D04FB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DA02-864C-477F-8F92-111A1D10B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209056"/>
            <a:ext cx="8770571" cy="3651504"/>
          </a:xfrm>
        </p:spPr>
        <p:txBody>
          <a:bodyPr>
            <a:normAutofit/>
          </a:bodyPr>
          <a:lstStyle/>
          <a:p>
            <a:r>
              <a:rPr lang="en-US" dirty="0"/>
              <a:t>A tree is a connected undirected graph that does not contain circuits.</a:t>
            </a:r>
          </a:p>
          <a:p>
            <a:r>
              <a:rPr lang="en-US" dirty="0"/>
              <a:t>A tree is a graph whose number of vertices/sides is equal to n (n&gt;1), if:</a:t>
            </a:r>
          </a:p>
          <a:p>
            <a:pPr marL="0" indent="0">
              <a:buNone/>
            </a:pPr>
            <a:r>
              <a:rPr lang="en-US" dirty="0"/>
              <a:t>~ The graph has no circumference (cycle free)</a:t>
            </a:r>
          </a:p>
          <a:p>
            <a:pPr marL="0" indent="0">
              <a:buNone/>
            </a:pPr>
            <a:r>
              <a:rPr lang="en-US" dirty="0"/>
              <a:t>~ number of edges/sides =n-1, n is a vertex or point.</a:t>
            </a:r>
          </a:p>
          <a:p>
            <a:pPr marL="0" indent="0">
              <a:buNone/>
            </a:pPr>
            <a:r>
              <a:rPr lang="en-US" dirty="0"/>
              <a:t>~ The graph is undirected but connected .</a:t>
            </a:r>
            <a:endParaRPr lang="en-ID" dirty="0"/>
          </a:p>
          <a:p>
            <a:pPr marL="0" indent="0">
              <a:buNone/>
            </a:pPr>
            <a:br>
              <a:rPr lang="en-ID" dirty="0"/>
            </a:b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F5EA6-AE93-4D34-8C43-37358F4D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906" y="4388714"/>
            <a:ext cx="3719081" cy="2320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9B791F-2886-4AA5-A2D5-7EEE57C5A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4388714"/>
            <a:ext cx="5031571" cy="2248780"/>
          </a:xfrm>
          <a:prstGeom prst="rect">
            <a:avLst/>
          </a:prstGeom>
        </p:spPr>
      </p:pic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8B669066-0BCE-0976-DDC0-CFE6BAA7C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22234"/>
              </p:ext>
            </p:extLst>
          </p:nvPr>
        </p:nvGraphicFramePr>
        <p:xfrm>
          <a:off x="2882038" y="6140227"/>
          <a:ext cx="8971708" cy="530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3802">
                  <a:extLst>
                    <a:ext uri="{9D8B030D-6E8A-4147-A177-3AD203B41FA5}">
                      <a16:colId xmlns:a16="http://schemas.microsoft.com/office/drawing/2014/main" val="3374677117"/>
                    </a:ext>
                  </a:extLst>
                </a:gridCol>
                <a:gridCol w="1273977">
                  <a:extLst>
                    <a:ext uri="{9D8B030D-6E8A-4147-A177-3AD203B41FA5}">
                      <a16:colId xmlns:a16="http://schemas.microsoft.com/office/drawing/2014/main" val="2292083679"/>
                    </a:ext>
                  </a:extLst>
                </a:gridCol>
                <a:gridCol w="1488186">
                  <a:extLst>
                    <a:ext uri="{9D8B030D-6E8A-4147-A177-3AD203B41FA5}">
                      <a16:colId xmlns:a16="http://schemas.microsoft.com/office/drawing/2014/main" val="3767971766"/>
                    </a:ext>
                  </a:extLst>
                </a:gridCol>
                <a:gridCol w="1510735">
                  <a:extLst>
                    <a:ext uri="{9D8B030D-6E8A-4147-A177-3AD203B41FA5}">
                      <a16:colId xmlns:a16="http://schemas.microsoft.com/office/drawing/2014/main" val="2652926544"/>
                    </a:ext>
                  </a:extLst>
                </a:gridCol>
                <a:gridCol w="1781313">
                  <a:extLst>
                    <a:ext uri="{9D8B030D-6E8A-4147-A177-3AD203B41FA5}">
                      <a16:colId xmlns:a16="http://schemas.microsoft.com/office/drawing/2014/main" val="755171859"/>
                    </a:ext>
                  </a:extLst>
                </a:gridCol>
                <a:gridCol w="1693695">
                  <a:extLst>
                    <a:ext uri="{9D8B030D-6E8A-4147-A177-3AD203B41FA5}">
                      <a16:colId xmlns:a16="http://schemas.microsoft.com/office/drawing/2014/main" val="378595240"/>
                    </a:ext>
                  </a:extLst>
                </a:gridCol>
              </a:tblGrid>
              <a:tr h="5307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Tree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Tree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Tree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Tree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Tree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Tree</a:t>
                      </a:r>
                      <a:endParaRPr lang="en-ID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43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07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857437-7675-41B9-ACFD-F1B28486E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380" y="334878"/>
            <a:ext cx="8718838" cy="58405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DA2721-CCF4-44C3-8C35-C3A9652F507E}"/>
              </a:ext>
            </a:extLst>
          </p:cNvPr>
          <p:cNvSpPr/>
          <p:nvPr/>
        </p:nvSpPr>
        <p:spPr>
          <a:xfrm>
            <a:off x="5318190" y="6153789"/>
            <a:ext cx="12378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3200" i="1" dirty="0"/>
              <a:t>forest</a:t>
            </a:r>
            <a:r>
              <a:rPr lang="en-ID" sz="3200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D97063-4624-482B-B3E6-347776E2C3AC}"/>
              </a:ext>
            </a:extLst>
          </p:cNvPr>
          <p:cNvSpPr/>
          <p:nvPr/>
        </p:nvSpPr>
        <p:spPr>
          <a:xfrm>
            <a:off x="9393381" y="6334780"/>
            <a:ext cx="22444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D" sz="1400" dirty="0" err="1">
                <a:solidFill>
                  <a:schemeClr val="accent1"/>
                </a:solidFill>
                <a:latin typeface="Times New Roman" panose="02020603050405020304" pitchFamily="18" charset="0"/>
              </a:rPr>
              <a:t>Sumber</a:t>
            </a:r>
            <a:r>
              <a:rPr lang="en-ID" sz="1400" dirty="0">
                <a:solidFill>
                  <a:schemeClr val="accent1"/>
                </a:solidFill>
                <a:latin typeface="Times New Roman" panose="02020603050405020304" pitchFamily="18" charset="0"/>
              </a:rPr>
              <a:t>: Google/ </a:t>
            </a:r>
            <a:r>
              <a:rPr lang="en-ID" sz="1400" dirty="0" err="1">
                <a:solidFill>
                  <a:schemeClr val="accent1"/>
                </a:solidFill>
                <a:latin typeface="Times New Roman" panose="02020603050405020304" pitchFamily="18" charset="0"/>
              </a:rPr>
              <a:t>hutan</a:t>
            </a:r>
            <a:r>
              <a:rPr lang="en-ID" sz="1400" dirty="0">
                <a:solidFill>
                  <a:schemeClr val="accent1"/>
                </a:solidFill>
              </a:rPr>
              <a:t> </a:t>
            </a:r>
            <a:br>
              <a:rPr lang="en-ID" sz="1400" dirty="0">
                <a:solidFill>
                  <a:schemeClr val="accent1"/>
                </a:solidFill>
              </a:rPr>
            </a:br>
            <a:endParaRPr lang="en-ID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01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F5744-4EB4-4F3C-8696-E64ACA46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i="1" dirty="0"/>
              <a:t>forest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EBDD7-81FB-4A7B-8932-A596E9B9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mutually exclusive trees consists of unconnected graphs that do not contain circuits.</a:t>
            </a:r>
          </a:p>
          <a:p>
            <a:r>
              <a:rPr lang="en-US" dirty="0"/>
              <a:t>Each component in the connected graph is a tree.</a:t>
            </a:r>
          </a:p>
          <a:p>
            <a:pPr marL="0" indent="0">
              <a:buNone/>
            </a:pPr>
            <a:r>
              <a:rPr lang="en-US" dirty="0"/>
              <a:t>Forest characteristics:</a:t>
            </a:r>
          </a:p>
          <a:p>
            <a:r>
              <a:rPr lang="en-US" dirty="0"/>
              <a:t>number of points/nodes = n</a:t>
            </a:r>
          </a:p>
          <a:p>
            <a:r>
              <a:rPr lang="en-US" dirty="0"/>
              <a:t>number of trees = k</a:t>
            </a:r>
          </a:p>
          <a:p>
            <a:r>
              <a:rPr lang="en-US" dirty="0"/>
              <a:t>number of edges/sides = n-k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6E8D45-2199-464F-8B04-7D272A955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323" y="4264152"/>
            <a:ext cx="4961257" cy="2286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945D37-B8C2-4743-22B1-A1B110ACC467}"/>
              </a:ext>
            </a:extLst>
          </p:cNvPr>
          <p:cNvSpPr/>
          <p:nvPr/>
        </p:nvSpPr>
        <p:spPr>
          <a:xfrm>
            <a:off x="7318985" y="6089904"/>
            <a:ext cx="4467854" cy="460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forest consisting of three trees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4418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48C1-FE6D-45B4-9477-977AAE0C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Properties of tree </a:t>
            </a:r>
            <a:br>
              <a:rPr lang="en-ID" dirty="0"/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221E-4F0B-42BA-9280-2DA43DA2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129061"/>
            <a:ext cx="8770571" cy="3792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Theorem. Let G = (V, E) be a simple undirected graph and the number of vertices is n, the number of edges is m. So, all the statements below are equivalent:</a:t>
            </a:r>
          </a:p>
          <a:p>
            <a:r>
              <a:rPr lang="en-US" sz="1600" dirty="0">
                <a:solidFill>
                  <a:schemeClr val="tx1"/>
                </a:solidFill>
              </a:rPr>
              <a:t>G is a tree.</a:t>
            </a:r>
          </a:p>
          <a:p>
            <a:r>
              <a:rPr lang="en-US" sz="1600" dirty="0">
                <a:solidFill>
                  <a:schemeClr val="tx1"/>
                </a:solidFill>
              </a:rPr>
              <a:t>Each pair of vertices in G is connected by a single path.</a:t>
            </a:r>
          </a:p>
          <a:p>
            <a:r>
              <a:rPr lang="en-US" sz="1600" dirty="0">
                <a:solidFill>
                  <a:schemeClr val="tx1"/>
                </a:solidFill>
              </a:rPr>
              <a:t>G is connected and has m(edges) = n(nodes) – 1.</a:t>
            </a:r>
          </a:p>
          <a:p>
            <a:r>
              <a:rPr lang="en-US" sz="1600" dirty="0">
                <a:solidFill>
                  <a:schemeClr val="tx1"/>
                </a:solidFill>
              </a:rPr>
              <a:t>G does not contain a circuit and has m = n – 1 edges.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G contains no circuits and adding one edge to the graph will create only one circuit.</a:t>
            </a:r>
          </a:p>
          <a:p>
            <a:r>
              <a:rPr lang="en-US" sz="1600" dirty="0">
                <a:solidFill>
                  <a:schemeClr val="tx1"/>
                </a:solidFill>
              </a:rPr>
              <a:t>G is connected and all sides are bridges.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The theorem above can be said to be another definition of a tree.</a:t>
            </a:r>
            <a:endParaRPr lang="en-ID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5E89B-4983-4E5C-A780-4BE65B760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658"/>
          <a:stretch/>
        </p:blipFill>
        <p:spPr>
          <a:xfrm>
            <a:off x="671511" y="2542307"/>
            <a:ext cx="1877586" cy="296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2748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474</TotalTime>
  <Words>1145</Words>
  <Application>Microsoft Office PowerPoint</Application>
  <PresentationFormat>Widescreen</PresentationFormat>
  <Paragraphs>107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Calibri</vt:lpstr>
      <vt:lpstr>Century Schoolbook</vt:lpstr>
      <vt:lpstr>Corbel</vt:lpstr>
      <vt:lpstr>Times New Roman</vt:lpstr>
      <vt:lpstr>Feathered</vt:lpstr>
      <vt:lpstr>Tree</vt:lpstr>
      <vt:lpstr>PowerPoint Presentation</vt:lpstr>
      <vt:lpstr>PowerPoint Presentation</vt:lpstr>
      <vt:lpstr>PowerPoint Presentation</vt:lpstr>
      <vt:lpstr>Tree</vt:lpstr>
      <vt:lpstr>Introduction</vt:lpstr>
      <vt:lpstr>PowerPoint Presentation</vt:lpstr>
      <vt:lpstr>forest</vt:lpstr>
      <vt:lpstr>Properties of tree  </vt:lpstr>
      <vt:lpstr>PowerPoint Presentation</vt:lpstr>
      <vt:lpstr>Spanning Tree Applications</vt:lpstr>
      <vt:lpstr>Spanning Tree Applications</vt:lpstr>
      <vt:lpstr>Example</vt:lpstr>
      <vt:lpstr>Prim's Algorithm</vt:lpstr>
      <vt:lpstr>Solution</vt:lpstr>
      <vt:lpstr>Result</vt:lpstr>
      <vt:lpstr>Kruskal's Algorithm</vt:lpstr>
      <vt:lpstr>PowerPoint Presentation</vt:lpstr>
      <vt:lpstr>PowerPoint Presentation</vt:lpstr>
      <vt:lpstr>rooted tree</vt:lpstr>
      <vt:lpstr>Terminology on Rooted Trees</vt:lpstr>
      <vt:lpstr>PowerPoint Presentation</vt:lpstr>
      <vt:lpstr>ordered tree </vt:lpstr>
      <vt:lpstr>n-ary tree </vt:lpstr>
      <vt:lpstr>binary tree </vt:lpstr>
      <vt:lpstr> Example of applying a binary tree</vt:lpstr>
      <vt:lpstr>Group Task</vt:lpstr>
      <vt:lpstr>Task 1 Which of the following images is a tree graph?</vt:lpstr>
      <vt:lpstr>Task 2</vt:lpstr>
      <vt:lpstr>Task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Tree(Pohon)</dc:title>
  <dc:creator>Endah-S</dc:creator>
  <cp:lastModifiedBy>endah septa sintiya</cp:lastModifiedBy>
  <cp:revision>31</cp:revision>
  <dcterms:created xsi:type="dcterms:W3CDTF">2019-12-07T00:32:29Z</dcterms:created>
  <dcterms:modified xsi:type="dcterms:W3CDTF">2023-10-02T08:25:30Z</dcterms:modified>
</cp:coreProperties>
</file>