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4" r:id="rId5"/>
    <p:sldId id="258" r:id="rId6"/>
    <p:sldId id="257" r:id="rId7"/>
    <p:sldId id="328" r:id="rId8"/>
    <p:sldId id="321" r:id="rId9"/>
    <p:sldId id="323" r:id="rId10"/>
    <p:sldId id="329" r:id="rId11"/>
    <p:sldId id="330" r:id="rId12"/>
    <p:sldId id="331" r:id="rId13"/>
    <p:sldId id="332" r:id="rId14"/>
    <p:sldId id="269" r:id="rId15"/>
    <p:sldId id="333" r:id="rId16"/>
    <p:sldId id="334" r:id="rId17"/>
    <p:sldId id="335" r:id="rId18"/>
    <p:sldId id="315" r:id="rId1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C6DBDFE-DD3D-4291-A404-1B97A83A6EA8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90752">
              <a:defRPr/>
            </a:pPr>
            <a:fld id="{33AEA074-24A7-4657-AE02-A51F68EA6AA2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90752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66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7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5161350" y="1641392"/>
            <a:ext cx="1874771" cy="158181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171033" y="1081067"/>
            <a:ext cx="7850000" cy="5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2170967" y="1905100"/>
            <a:ext cx="3628400" cy="3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&gt;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392732" y="1905100"/>
            <a:ext cx="3628400" cy="3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&gt;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339573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3176379"/>
            <a:ext cx="8649738" cy="1505684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Pemrograman</a:t>
            </a:r>
            <a:r>
              <a:rPr lang="en-US" sz="3600" b="1" dirty="0"/>
              <a:t> </a:t>
            </a:r>
            <a:r>
              <a:rPr lang="en-US" sz="3600" b="1" dirty="0" err="1"/>
              <a:t>Berbasis</a:t>
            </a:r>
            <a:r>
              <a:rPr lang="en-US" sz="3600" b="1" dirty="0"/>
              <a:t>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Minggu</a:t>
            </a:r>
            <a:r>
              <a:rPr lang="en-US" sz="2400" dirty="0"/>
              <a:t> 6: </a:t>
            </a:r>
            <a:r>
              <a:rPr lang="en-US" sz="2400" b="1" dirty="0"/>
              <a:t>Inheritance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978D79D-0E1E-40E5-A0A8-50B7A74AE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698" y="2099537"/>
            <a:ext cx="1158604" cy="11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2AFB-6674-47E2-B95D-15B5A479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2857"/>
            <a:ext cx="3434179" cy="41122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class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ID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(“A");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D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class B extends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</a:t>
            </a:r>
            <a:r>
              <a:rPr lang="en-ID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(“B");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6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D64954-443D-4653-8380-F197C7C59874}"/>
              </a:ext>
            </a:extLst>
          </p:cNvPr>
          <p:cNvSpPr txBox="1">
            <a:spLocks/>
          </p:cNvSpPr>
          <p:nvPr/>
        </p:nvSpPr>
        <p:spPr>
          <a:xfrm>
            <a:off x="5089864" y="1188571"/>
            <a:ext cx="6531006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class C extends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(“C");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endParaRPr lang="en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class D extends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("D");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public static void main(String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args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[]){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	D 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obj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= new D();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D" dirty="0" err="1">
                <a:latin typeface="Verdana" panose="020B0604030504040204" pitchFamily="34" charset="0"/>
                <a:ea typeface="Verdana" panose="020B0604030504040204" pitchFamily="34" charset="0"/>
              </a:rPr>
              <a:t>obj.display</a:t>
            </a: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B48A99-2370-457B-809B-4D38DA975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06975"/>
            <a:ext cx="10058400" cy="1371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270649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49" y="180955"/>
            <a:ext cx="11132598" cy="13716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+mn-lt"/>
              </a:rPr>
              <a:t>Mengapa</a:t>
            </a:r>
            <a:r>
              <a:rPr lang="en-US" sz="2800" b="1" dirty="0">
                <a:latin typeface="+mn-lt"/>
              </a:rPr>
              <a:t> Multiple Inheritance </a:t>
            </a:r>
            <a:r>
              <a:rPr lang="en-US" sz="2800" b="1" dirty="0" err="1">
                <a:latin typeface="+mn-lt"/>
              </a:rPr>
              <a:t>tidak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bisa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digunakan</a:t>
            </a:r>
            <a:r>
              <a:rPr lang="en-US" sz="2800" b="1" dirty="0">
                <a:latin typeface="+mn-lt"/>
              </a:rPr>
              <a:t> di Java?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549" y="1473693"/>
            <a:ext cx="5726097" cy="490935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Multiple </a:t>
            </a:r>
            <a:r>
              <a:rPr lang="en-US" sz="2400" dirty="0" err="1"/>
              <a:t>inheritamce</a:t>
            </a:r>
            <a:r>
              <a:rPr lang="en-US" sz="2400" dirty="0"/>
              <a:t> </a:t>
            </a:r>
            <a:r>
              <a:rPr lang="en-US" sz="2400" dirty="0" err="1"/>
              <a:t>mengacu</a:t>
            </a:r>
            <a:r>
              <a:rPr lang="en-US" sz="2400" dirty="0"/>
              <a:t> pada proses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turunan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memperluas</a:t>
            </a:r>
            <a:r>
              <a:rPr lang="en-US" sz="2400" b="1" dirty="0">
                <a:solidFill>
                  <a:srgbClr val="C00000"/>
                </a:solidFill>
              </a:rPr>
              <a:t> (extend) </a:t>
            </a:r>
            <a:r>
              <a:rPr lang="en-US" sz="2400" b="1" dirty="0" err="1">
                <a:solidFill>
                  <a:srgbClr val="C00000"/>
                </a:solidFill>
              </a:rPr>
              <a:t>lebih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dari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satu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kelas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induk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method </a:t>
            </a:r>
            <a:r>
              <a:rPr lang="en-US" sz="2400" i="1" dirty="0"/>
              <a:t>show()</a:t>
            </a:r>
            <a:r>
              <a:rPr lang="en-US" sz="2400" dirty="0"/>
              <a:t> pada </a:t>
            </a:r>
            <a:r>
              <a:rPr lang="en-US" sz="2400" dirty="0" err="1"/>
              <a:t>kelas</a:t>
            </a:r>
            <a:r>
              <a:rPr lang="en-US" sz="2400" dirty="0"/>
              <a:t> B dan C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D meng-extend </a:t>
            </a:r>
            <a:r>
              <a:rPr lang="en-US" sz="2400" dirty="0" err="1"/>
              <a:t>kelas</a:t>
            </a:r>
            <a:r>
              <a:rPr lang="en-US" sz="2400" dirty="0"/>
              <a:t> B dan C. Ketika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D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method </a:t>
            </a:r>
            <a:r>
              <a:rPr lang="en-US" sz="2400" i="1" dirty="0"/>
              <a:t>show()</a:t>
            </a:r>
            <a:r>
              <a:rPr lang="en-US" sz="2400" dirty="0"/>
              <a:t>, </a:t>
            </a:r>
            <a:r>
              <a:rPr lang="en-US" sz="2400" dirty="0" err="1"/>
              <a:t>kompilator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bingung</a:t>
            </a:r>
            <a:r>
              <a:rPr lang="en-US" sz="2400" dirty="0"/>
              <a:t> method di </a:t>
            </a:r>
            <a:r>
              <a:rPr lang="en-US" sz="2400" dirty="0" err="1"/>
              <a:t>kelas</a:t>
            </a:r>
            <a:r>
              <a:rPr lang="en-US" sz="2400" dirty="0"/>
              <a:t> mana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(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B </a:t>
            </a:r>
            <a:r>
              <a:rPr lang="en-US" sz="2400" dirty="0" err="1"/>
              <a:t>atau</a:t>
            </a:r>
            <a:r>
              <a:rPr lang="en-US" sz="2400" dirty="0"/>
              <a:t> C)</a:t>
            </a:r>
          </a:p>
          <a:p>
            <a:pPr algn="just"/>
            <a:r>
              <a:rPr lang="en-US" sz="2400" dirty="0" err="1"/>
              <a:t>Mengarah</a:t>
            </a:r>
            <a:r>
              <a:rPr lang="en-US" sz="2400" dirty="0"/>
              <a:t> pada </a:t>
            </a:r>
            <a:r>
              <a:rPr lang="en-US" sz="2400" dirty="0" err="1"/>
              <a:t>ambiguitas</a:t>
            </a:r>
            <a:r>
              <a:rPr lang="en-US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BEB7B-3F91-48C1-816E-FE2E0FA8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67" y="2475357"/>
            <a:ext cx="53244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7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49" y="180955"/>
            <a:ext cx="11132598" cy="13716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+mn-lt"/>
              </a:rPr>
              <a:t>Mengapa</a:t>
            </a:r>
            <a:r>
              <a:rPr lang="en-US" sz="2800" b="1" dirty="0">
                <a:latin typeface="+mn-lt"/>
              </a:rPr>
              <a:t> Multiple Inheritance </a:t>
            </a:r>
            <a:r>
              <a:rPr lang="en-US" sz="2800" b="1" dirty="0" err="1">
                <a:latin typeface="+mn-lt"/>
              </a:rPr>
              <a:t>tidak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bisa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digunakan</a:t>
            </a:r>
            <a:r>
              <a:rPr lang="en-US" sz="2800" b="1" dirty="0">
                <a:latin typeface="+mn-lt"/>
              </a:rPr>
              <a:t> di Java?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863" y="1420427"/>
            <a:ext cx="5202314" cy="49093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message(){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"Hello"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>
              <a:buNone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 </a:t>
            </a:r>
            <a:r>
              <a:rPr lang="en-ID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A{  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show(){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"Welcome"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>
              <a:buNone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 </a:t>
            </a:r>
            <a:r>
              <a:rPr lang="en-ID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A{  </a:t>
            </a:r>
          </a:p>
          <a:p>
            <a:pPr marL="0" indent="0" algn="l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show(){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“Good Morning"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>
              <a:buNone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  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99A385-DD1D-4879-BDE7-42078F8D8D62}"/>
              </a:ext>
            </a:extLst>
          </p:cNvPr>
          <p:cNvSpPr txBox="1">
            <a:spLocks noChangeArrowheads="1"/>
          </p:cNvSpPr>
          <p:nvPr/>
        </p:nvSpPr>
        <p:spPr>
          <a:xfrm>
            <a:off x="5655076" y="1552555"/>
            <a:ext cx="6347534" cy="490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D 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B,C{  </a:t>
            </a:r>
          </a:p>
          <a:p>
            <a:pPr marL="0" indent="0" algn="l"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void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print(){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“This is multiple inheritance"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>
              <a:buNone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ID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TestInheritance4{ 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      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ID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	D </a:t>
            </a:r>
            <a:r>
              <a:rPr lang="en-ID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ID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D();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D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obj.print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();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D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obj.show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r>
              <a:rPr lang="en-ID" sz="1400" dirty="0">
                <a:solidFill>
                  <a:srgbClr val="008200"/>
                </a:solidFill>
                <a:latin typeface="verdana" panose="020B0604030504040204" pitchFamily="34" charset="0"/>
              </a:rPr>
              <a:t>//method show() mana yang </a:t>
            </a:r>
            <a:r>
              <a:rPr lang="en-ID" sz="1400" dirty="0" err="1">
                <a:solidFill>
                  <a:srgbClr val="008200"/>
                </a:solidFill>
                <a:latin typeface="verdana" panose="020B0604030504040204" pitchFamily="34" charset="0"/>
              </a:rPr>
              <a:t>akan</a:t>
            </a:r>
            <a:r>
              <a:rPr lang="en-ID" sz="1400" dirty="0">
                <a:solidFill>
                  <a:srgbClr val="008200"/>
                </a:solidFill>
                <a:latin typeface="verdana" panose="020B0604030504040204" pitchFamily="34" charset="0"/>
              </a:rPr>
              <a:t> </a:t>
            </a:r>
            <a:r>
              <a:rPr lang="en-ID" sz="1400" dirty="0" err="1">
                <a:solidFill>
                  <a:srgbClr val="008200"/>
                </a:solidFill>
                <a:latin typeface="verdana" panose="020B0604030504040204" pitchFamily="34" charset="0"/>
              </a:rPr>
              <a:t>dipanggil</a:t>
            </a: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}  </a:t>
            </a:r>
          </a:p>
          <a:p>
            <a:pPr marL="0" indent="0">
              <a:buFont typeface="Garamond" pitchFamily="18" charset="0"/>
              <a:buNone/>
            </a:pPr>
            <a:r>
              <a:rPr lang="en-ID" sz="1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21899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49" y="180955"/>
            <a:ext cx="11132598" cy="1371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Rules </a:t>
            </a:r>
            <a:r>
              <a:rPr lang="en-US" sz="2800" b="1" dirty="0" err="1">
                <a:latin typeface="+mn-lt"/>
              </a:rPr>
              <a:t>Inhertiance</a:t>
            </a:r>
            <a:r>
              <a:rPr lang="en-US" sz="2800" b="1" dirty="0">
                <a:latin typeface="+mn-lt"/>
              </a:rPr>
              <a:t> di Java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049" y="1473693"/>
            <a:ext cx="11132597" cy="490935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Cyclic inheritance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di Java. </a:t>
            </a:r>
          </a:p>
          <a:p>
            <a:pPr marL="0" indent="0" algn="just">
              <a:buNone/>
            </a:pPr>
            <a:r>
              <a:rPr lang="en-US" sz="2400" dirty="0"/>
              <a:t>Cyclic inheritance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inheritance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memperluas</a:t>
            </a:r>
            <a:r>
              <a:rPr lang="en-US" sz="2400" dirty="0"/>
              <a:t> (extend)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diizinkan</a:t>
            </a:r>
            <a:r>
              <a:rPr lang="en-US" sz="2400" dirty="0"/>
              <a:t> oleh Java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peluang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memperluas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Object.</a:t>
            </a:r>
          </a:p>
          <a:p>
            <a:pPr algn="just"/>
            <a:r>
              <a:rPr lang="en-US" sz="2400" dirty="0" err="1"/>
              <a:t>Atribut</a:t>
            </a:r>
            <a:r>
              <a:rPr lang="en-US" sz="2400" dirty="0"/>
              <a:t> dan method </a:t>
            </a:r>
            <a:r>
              <a:rPr lang="en-US" sz="2400" dirty="0" err="1"/>
              <a:t>dengan</a:t>
            </a:r>
            <a:r>
              <a:rPr lang="en-US" sz="2400" dirty="0"/>
              <a:t> access modifier Private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diwariskan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Constructor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diwariskan</a:t>
            </a:r>
            <a:r>
              <a:rPr lang="en-US" sz="2400" dirty="0"/>
              <a:t>. Jika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constructor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induk</a:t>
            </a:r>
            <a:r>
              <a:rPr lang="en-US" sz="2400" dirty="0"/>
              <a:t>,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super() pada constructor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6146" name="Picture 2" descr="Inheritance in Java">
            <a:extLst>
              <a:ext uri="{FF2B5EF4-FFF2-40B4-BE49-F238E27FC236}">
                <a16:creationId xmlns:a16="http://schemas.microsoft.com/office/drawing/2014/main" id="{EE67D92F-755B-4B17-BA32-67F12431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4" y="641893"/>
            <a:ext cx="1762310" cy="134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3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171033" y="1081067"/>
            <a:ext cx="7850000" cy="594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latin typeface="+mn-lt"/>
              </a:rPr>
              <a:t>Latihan</a:t>
            </a:r>
            <a:endParaRPr b="1" dirty="0">
              <a:latin typeface="+mn-lt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22852" y="2148395"/>
            <a:ext cx="10972800" cy="405760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Carilah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studi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hierarchical dan hybrid inheritance,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gambarkan</a:t>
            </a:r>
            <a:r>
              <a:rPr lang="en-US" sz="2800" dirty="0"/>
              <a:t> UML class </a:t>
            </a:r>
            <a:r>
              <a:rPr lang="en-US" sz="2800" dirty="0" err="1"/>
              <a:t>diagramnya</a:t>
            </a:r>
            <a:r>
              <a:rPr lang="en-US" sz="2800" dirty="0"/>
              <a:t>.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56606"/>
      </p:ext>
    </p:extLst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7E44A-90B0-496B-AC08-4E356D1280D0}"/>
              </a:ext>
            </a:extLst>
          </p:cNvPr>
          <p:cNvSpPr txBox="1"/>
          <p:nvPr/>
        </p:nvSpPr>
        <p:spPr>
          <a:xfrm>
            <a:off x="2353242" y="2699450"/>
            <a:ext cx="7150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rgbClr val="002060"/>
                </a:solidFill>
              </a:rPr>
              <a:t>TERIMA KASIH!</a:t>
            </a:r>
            <a:endParaRPr lang="en-ID" sz="7200" b="1" dirty="0">
              <a:solidFill>
                <a:srgbClr val="002060"/>
              </a:solidFill>
            </a:endParaRPr>
          </a:p>
        </p:txBody>
      </p:sp>
      <p:pic>
        <p:nvPicPr>
          <p:cNvPr id="6" name="Graphic 5" descr="Grain">
            <a:extLst>
              <a:ext uri="{FF2B5EF4-FFF2-40B4-BE49-F238E27FC236}">
                <a16:creationId xmlns:a16="http://schemas.microsoft.com/office/drawing/2014/main" id="{8B33B4A9-CE56-4918-87D0-E25DACB4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8691" y="2842414"/>
            <a:ext cx="914400" cy="914400"/>
          </a:xfrm>
          <a:prstGeom prst="rect">
            <a:avLst/>
          </a:prstGeom>
        </p:spPr>
      </p:pic>
      <p:pic>
        <p:nvPicPr>
          <p:cNvPr id="7" name="Graphic 6" descr="Grain">
            <a:extLst>
              <a:ext uri="{FF2B5EF4-FFF2-40B4-BE49-F238E27FC236}">
                <a16:creationId xmlns:a16="http://schemas.microsoft.com/office/drawing/2014/main" id="{7A69A85A-FE4C-4017-84DD-437B2A5B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674005" y="2803083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EF6D10-B3CE-4455-A4B9-164FD16BE122}"/>
              </a:ext>
            </a:extLst>
          </p:cNvPr>
          <p:cNvSpPr/>
          <p:nvPr/>
        </p:nvSpPr>
        <p:spPr>
          <a:xfrm>
            <a:off x="1830466" y="2590845"/>
            <a:ext cx="8132619" cy="69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CD206A-C0B2-43A8-82B3-4E7044D18111}"/>
              </a:ext>
            </a:extLst>
          </p:cNvPr>
          <p:cNvSpPr/>
          <p:nvPr/>
        </p:nvSpPr>
        <p:spPr>
          <a:xfrm>
            <a:off x="1830465" y="3934139"/>
            <a:ext cx="8132619" cy="69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71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 idx="4294967295"/>
          </p:nvPr>
        </p:nvSpPr>
        <p:spPr>
          <a:xfrm>
            <a:off x="2558200" y="821529"/>
            <a:ext cx="7075600" cy="91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tx1"/>
                </a:solidFill>
                <a:latin typeface="+mn-lt"/>
              </a:rPr>
              <a:t>Outline</a:t>
            </a:r>
            <a:endParaRPr sz="6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816672" y="2236711"/>
            <a:ext cx="11290255" cy="311037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cs typeface="Times New Roman" panose="02020603050405020304" pitchFamily="18" charset="0"/>
              </a:rPr>
              <a:t>Jenis</a:t>
            </a:r>
            <a:r>
              <a:rPr lang="en-US" sz="3600" dirty="0">
                <a:cs typeface="Times New Roman" panose="02020603050405020304" pitchFamily="18" charset="0"/>
              </a:rPr>
              <a:t> Inheritance</a:t>
            </a:r>
          </a:p>
          <a:p>
            <a:pPr algn="just">
              <a:lnSpc>
                <a:spcPct val="80000"/>
              </a:lnSpc>
            </a:pPr>
            <a:r>
              <a:rPr lang="en-US" sz="3600" dirty="0"/>
              <a:t> Rules pada Inheritance di Java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36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171033" y="1081067"/>
            <a:ext cx="7850000" cy="594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latin typeface="+mn-lt"/>
              </a:rPr>
              <a:t>Review</a:t>
            </a:r>
            <a:endParaRPr b="1" dirty="0">
              <a:latin typeface="+mn-lt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22852" y="1769759"/>
            <a:ext cx="10972800" cy="443624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C00000"/>
                </a:solidFill>
              </a:rPr>
              <a:t>Inheritance (</a:t>
            </a:r>
            <a:r>
              <a:rPr lang="en-US" sz="2800" b="1" dirty="0" err="1">
                <a:solidFill>
                  <a:srgbClr val="C00000"/>
                </a:solidFill>
              </a:rPr>
              <a:t>Pewarisan</a:t>
            </a:r>
            <a:r>
              <a:rPr lang="en-US" sz="2800" b="1" dirty="0">
                <a:solidFill>
                  <a:srgbClr val="C00000"/>
                </a:solidFill>
              </a:rPr>
              <a:t>)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mekanisme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memperoleh</a:t>
            </a:r>
            <a:r>
              <a:rPr lang="en-US" sz="2800" dirty="0"/>
              <a:t> property dan </a:t>
            </a:r>
            <a:r>
              <a:rPr lang="en-US" sz="2800" dirty="0" err="1"/>
              <a:t>behaviour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induk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Konsep</a:t>
            </a:r>
            <a:r>
              <a:rPr lang="en-US" sz="2800" dirty="0"/>
              <a:t> inheritance: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yang </a:t>
            </a:r>
            <a:r>
              <a:rPr lang="en-US" sz="2800" dirty="0" err="1"/>
              <a:t>dibangun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Atribut</a:t>
            </a:r>
            <a:r>
              <a:rPr lang="en-US" sz="2800" dirty="0"/>
              <a:t> dan method pada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induk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di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turunan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menambahkan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method </a:t>
            </a:r>
            <a:r>
              <a:rPr lang="en-US" sz="2800" dirty="0" err="1"/>
              <a:t>baru</a:t>
            </a:r>
            <a:r>
              <a:rPr lang="en-US" sz="2800" dirty="0"/>
              <a:t> di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turunan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Pewarisan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IS-A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</p:spTree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171033" y="1081067"/>
            <a:ext cx="7850000" cy="594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>
                <a:latin typeface="+mn-lt"/>
              </a:rPr>
              <a:t>Review</a:t>
            </a:r>
            <a:endParaRPr b="1" dirty="0">
              <a:latin typeface="+mn-lt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2E180-4E0E-47F6-A3E5-A20E3FF84A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0777" y="1898533"/>
            <a:ext cx="7039991" cy="3878400"/>
          </a:xfrm>
        </p:spPr>
        <p:txBody>
          <a:bodyPr/>
          <a:lstStyle/>
          <a:p>
            <a:pPr marL="135464" indent="0" algn="l">
              <a:buNone/>
            </a:pP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Employee{  </a:t>
            </a:r>
          </a:p>
          <a:p>
            <a:pPr marL="135464" indent="0" algn="l"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float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salary=</a:t>
            </a:r>
            <a:r>
              <a:rPr lang="en-ID" sz="16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40000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marL="135464" indent="0" algn="l"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135464" indent="0" algn="l">
              <a:buNone/>
            </a:pP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Programmer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Employee{  </a:t>
            </a:r>
          </a:p>
          <a:p>
            <a:pPr marL="135464" indent="0" algn="l"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bonus=</a:t>
            </a:r>
            <a:r>
              <a:rPr lang="en-ID" sz="16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10000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marL="135464" indent="0" algn="l"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135464" indent="0" algn="l"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Programmer p=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Programmer();  </a:t>
            </a:r>
          </a:p>
          <a:p>
            <a:pPr marL="135464" indent="0" algn="l"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"Programmer salary is:"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p.salary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135464" indent="0" algn="l"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"Bonus of Programmer is:"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p.bonus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}  </a:t>
            </a:r>
          </a:p>
          <a:p>
            <a:pPr marL="135464" indent="0" algn="l"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135464" indent="0">
              <a:buNone/>
            </a:pPr>
            <a:endParaRPr lang="en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1E1E7-5ACD-46F3-A9A3-B6303E83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00" y="1500208"/>
            <a:ext cx="26289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75227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Jenis</a:t>
            </a:r>
            <a:r>
              <a:rPr lang="en-US" b="1" dirty="0">
                <a:latin typeface="+mn-lt"/>
              </a:rPr>
              <a:t> Inheritance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Single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Multilevel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Hierarchical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Hybrid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Multiple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tidak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bisa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digunakan</a:t>
            </a:r>
            <a:r>
              <a:rPr lang="en-US" sz="2800" dirty="0">
                <a:sym typeface="Wingdings" panose="05000000000000000000" pitchFamily="2" charset="2"/>
              </a:rPr>
              <a:t> pada Java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57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37794"/>
            <a:ext cx="10058400" cy="1371600"/>
          </a:xfrm>
        </p:spPr>
        <p:txBody>
          <a:bodyPr/>
          <a:lstStyle/>
          <a:p>
            <a:r>
              <a:rPr lang="en-GB" b="1" dirty="0">
                <a:latin typeface="+mn-lt"/>
              </a:rPr>
              <a:t>Single Inheritance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476168"/>
            <a:ext cx="106348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err="1">
                <a:latin typeface="+mn-lt"/>
              </a:rPr>
              <a:t>Konsep</a:t>
            </a:r>
            <a:r>
              <a:rPr lang="en-US" sz="2800" dirty="0">
                <a:latin typeface="+mn-lt"/>
              </a:rPr>
              <a:t> single inheritance </a:t>
            </a:r>
            <a:r>
              <a:rPr lang="en-US" sz="2800" dirty="0" err="1">
                <a:latin typeface="+mn-lt"/>
              </a:rPr>
              <a:t>hanya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memperbolehkan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suatu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sublass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mempunyai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satu</a:t>
            </a:r>
            <a:r>
              <a:rPr lang="en-US" sz="2800" dirty="0">
                <a:latin typeface="+mn-lt"/>
              </a:rPr>
              <a:t> parent class.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EBE98-9B61-48AF-B5C6-38CB6B69F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4"/>
          <a:stretch/>
        </p:blipFill>
        <p:spPr>
          <a:xfrm>
            <a:off x="1531352" y="2847768"/>
            <a:ext cx="1953087" cy="294346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C68AE617-F285-4FCD-902C-7C0AE662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122" y="2581843"/>
            <a:ext cx="70068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eat(){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"eating..."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/>
            <a:endParaRPr lang="en-ID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bark(){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"barking..."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TestInheritance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l"/>
            <a:r>
              <a:rPr lang="en-ID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     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Dog d=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d.bark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d.eat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spcBef>
                <a:spcPct val="50000"/>
              </a:spcBef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93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975"/>
            <a:ext cx="10058400" cy="1371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Multilevel Inheritance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271983"/>
            <a:ext cx="10634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Ketika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diturunkan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yang juga </a:t>
            </a:r>
            <a:r>
              <a:rPr lang="en-US" sz="2400" dirty="0" err="1">
                <a:latin typeface="+mn-lt"/>
              </a:rPr>
              <a:t>diturunkan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lain, </a:t>
            </a:r>
            <a:r>
              <a:rPr lang="en-US" sz="2400" dirty="0" err="1">
                <a:latin typeface="+mn-lt"/>
              </a:rPr>
              <a:t>yaitu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memiliki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lebih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induk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tetapi</a:t>
            </a:r>
            <a:r>
              <a:rPr lang="en-US" sz="2400" dirty="0">
                <a:latin typeface="+mn-lt"/>
              </a:rPr>
              <a:t> pada </a:t>
            </a:r>
            <a:r>
              <a:rPr lang="en-US" sz="2400" dirty="0" err="1">
                <a:latin typeface="+mn-lt"/>
              </a:rPr>
              <a:t>tingkat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berbeda</a:t>
            </a:r>
            <a:endParaRPr lang="en-US" sz="2400" dirty="0">
              <a:latin typeface="+mn-lt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68AE617-F285-4FCD-902C-7C0AE662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122" y="2244488"/>
            <a:ext cx="700686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     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eat(){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"eating..."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bark(){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"barking..."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BabyDog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weep(){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"weeping..."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TestInheritance2{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public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BabyDog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d=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BabyDog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d.weep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d.bark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d.eat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7C2BF-A0AA-486B-B7D7-93532D27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87" y="2643583"/>
            <a:ext cx="2046349" cy="33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9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975"/>
            <a:ext cx="10058400" cy="1371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Hierarchical Inheritance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271983"/>
            <a:ext cx="10634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Ketika </a:t>
            </a:r>
            <a:r>
              <a:rPr lang="en-US" sz="2400" dirty="0" err="1">
                <a:latin typeface="+mn-lt"/>
              </a:rPr>
              <a:t>sebuah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memiliki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lebih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turunan</a:t>
            </a:r>
            <a:r>
              <a:rPr lang="en-US" sz="2400" dirty="0">
                <a:latin typeface="+mn-lt"/>
              </a:rPr>
              <a:t> (</a:t>
            </a:r>
            <a:r>
              <a:rPr lang="en-US" sz="2400" i="1" dirty="0">
                <a:latin typeface="+mn-lt"/>
              </a:rPr>
              <a:t>subclass</a:t>
            </a:r>
            <a:r>
              <a:rPr lang="en-US" sz="2400" dirty="0">
                <a:latin typeface="+mn-lt"/>
              </a:rPr>
              <a:t>) </a:t>
            </a:r>
            <a:r>
              <a:rPr lang="en-US" sz="2400" dirty="0" err="1">
                <a:latin typeface="+mn-lt"/>
              </a:rPr>
              <a:t>atau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dengan</a:t>
            </a:r>
            <a:r>
              <a:rPr lang="en-US" sz="2400" dirty="0">
                <a:latin typeface="+mn-lt"/>
              </a:rPr>
              <a:t> kata lain, </a:t>
            </a:r>
            <a:r>
              <a:rPr lang="en-US" sz="2400" dirty="0" err="1">
                <a:latin typeface="+mn-lt"/>
              </a:rPr>
              <a:t>lebih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turunan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memiliki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induk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sama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68AE617-F285-4FCD-902C-7C0AE662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0" y="2182342"/>
            <a:ext cx="588679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eat(){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"eating..."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Dog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bark(){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"barking..."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Cat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Animal{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meow(){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"meowing..."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TestInheritance3{  </a:t>
            </a:r>
          </a:p>
          <a:p>
            <a:pPr marL="0" indent="0" algn="l"/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public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Cat c=</a:t>
            </a:r>
            <a:r>
              <a:rPr lang="en-ID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Cat();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c.meow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c.eat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/>
            <a:r>
              <a:rPr lang="en-ID" sz="16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	//</a:t>
            </a:r>
            <a:r>
              <a:rPr lang="en-ID" sz="1600" b="0" i="0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c.bark</a:t>
            </a:r>
            <a:r>
              <a:rPr lang="en-ID" sz="16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();//</a:t>
            </a:r>
            <a:r>
              <a:rPr lang="en-ID" sz="1600" b="0" i="0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C.T.Error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}</a:t>
            </a:r>
          </a:p>
          <a:p>
            <a:pPr marL="0" indent="0" algn="l"/>
            <a:r>
              <a:rPr lang="en-ID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C887B-3462-4400-BEDB-460783A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3" y="3166021"/>
            <a:ext cx="5009813" cy="192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975"/>
            <a:ext cx="10058400" cy="1371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Hybrid Inheritance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271983"/>
            <a:ext cx="10634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>
                <a:latin typeface="+mn-lt"/>
              </a:rPr>
              <a:t>Kombinasi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dua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atau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lebih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jenis</a:t>
            </a:r>
            <a:r>
              <a:rPr lang="en-US" sz="2400" dirty="0">
                <a:latin typeface="+mn-lt"/>
              </a:rPr>
              <a:t> inheritance.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69542-6A8C-4DBF-874C-B19CF51B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71" y="2102689"/>
            <a:ext cx="4215279" cy="33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2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937</Words>
  <Application>Microsoft Office PowerPoint</Application>
  <PresentationFormat>Widescreen</PresentationFormat>
  <Paragraphs>156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Garamond</vt:lpstr>
      <vt:lpstr>Verdana</vt:lpstr>
      <vt:lpstr>Verdana</vt:lpstr>
      <vt:lpstr>Wingdings</vt:lpstr>
      <vt:lpstr>SavonVTI</vt:lpstr>
      <vt:lpstr>Pemrograman Berbasis Object</vt:lpstr>
      <vt:lpstr>Outline</vt:lpstr>
      <vt:lpstr>Review</vt:lpstr>
      <vt:lpstr>Review</vt:lpstr>
      <vt:lpstr>Jenis Inheritance</vt:lpstr>
      <vt:lpstr>Single Inheritance</vt:lpstr>
      <vt:lpstr>Multilevel Inheritance</vt:lpstr>
      <vt:lpstr>Hierarchical Inheritance</vt:lpstr>
      <vt:lpstr>Hybrid Inheritance</vt:lpstr>
      <vt:lpstr>Hybrid Inheritance</vt:lpstr>
      <vt:lpstr>Mengapa Multiple Inheritance tidak bisa digunakan di Java?</vt:lpstr>
      <vt:lpstr>Mengapa Multiple Inheritance tidak bisa digunakan di Java?</vt:lpstr>
      <vt:lpstr>Rules Inhertiance di Java</vt:lpstr>
      <vt:lpstr>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Object</dc:title>
  <dc:creator>milyun ni'ma shoumi</dc:creator>
  <cp:lastModifiedBy>milyun</cp:lastModifiedBy>
  <cp:revision>18</cp:revision>
  <dcterms:created xsi:type="dcterms:W3CDTF">2020-10-03T23:00:34Z</dcterms:created>
  <dcterms:modified xsi:type="dcterms:W3CDTF">2020-10-10T22:47:29Z</dcterms:modified>
</cp:coreProperties>
</file>