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0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8" r:id="rId13"/>
    <p:sldId id="267" r:id="rId14"/>
    <p:sldId id="269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6" r:id="rId29"/>
    <p:sldId id="285" r:id="rId30"/>
    <p:sldId id="287" r:id="rId31"/>
    <p:sldId id="289" r:id="rId32"/>
    <p:sldId id="288" r:id="rId33"/>
    <p:sldId id="290" r:id="rId34"/>
    <p:sldId id="291" r:id="rId35"/>
    <p:sldId id="293" r:id="rId36"/>
    <p:sldId id="292" r:id="rId37"/>
    <p:sldId id="294" r:id="rId38"/>
    <p:sldId id="295" r:id="rId39"/>
    <p:sldId id="296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DFA52-5C39-4A94-849C-D7792F0BC19D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A6801-4972-4580-828B-0E69D138A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7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C330-66BD-4B8A-8E4A-9DFD9EFBF943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Data Structure - JTI Polinema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82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344E7-79A8-4B2D-A52F-6B462CF4A64A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Data Structure - JTI Polinema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5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D03AE-5581-4EF1-94D0-627151DB7FC5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Data Structure - JTI Polinema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24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FF6EB-9DDA-4313-BB6A-59086D722C78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Data Structure - JTI Polinema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17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990E-84D3-4F3E-9686-62038F3C65D8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Data Structure - JTI Polinema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47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637CE-9571-4671-B495-1BB45AD94382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Data Structure - JTI Polinema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73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7EF6-BC8E-4E8B-AE1B-0C06EF8E6C06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Data Structure - JTI Polinema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0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51167-2A9B-40BC-A110-51A9508AE1EA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Data Structure - JTI Polinema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98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980DD-80F7-421F-A91A-86323D6B9C76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Data Structure - JTI Polinema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1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5AE9C-AAB9-4FD7-ADCA-F402B258FA3A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Data Structure - JTI Polinema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3F0BE-DEA3-4C7B-87D2-00B60237FE03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 smtClean="0"/>
              <a:t>Algorithm and Data Structure - JTI Polinema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4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3DB7B54-13B2-4775-A9F4-80144413D78D}" type="datetime1">
              <a:rPr lang="en-US" smtClean="0"/>
              <a:t>2/8/2021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Algorithm and Data Structure - JTI Polinema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74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imam.rozi@polinema.ac.id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msslc.polinema.ac.i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Algorithm &amp; Data Structure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</a:t>
            </a:r>
            <a:endParaRPr lang="en-US" dirty="0"/>
          </a:p>
        </p:txBody>
      </p:sp>
      <p:pic>
        <p:nvPicPr>
          <p:cNvPr id="1026" name="Picture 2" descr="Image result for logo polinema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372" y="2752724"/>
            <a:ext cx="1427565" cy="143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72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Indicate the type of data that would be stored in a variable</a:t>
            </a:r>
          </a:p>
          <a:p>
            <a:r>
              <a:rPr lang="en-US" dirty="0" smtClean="0"/>
              <a:t>Number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int</a:t>
            </a:r>
            <a:r>
              <a:rPr lang="en-US" dirty="0" smtClean="0">
                <a:sym typeface="Wingdings" panose="05000000000000000000" pitchFamily="2" charset="2"/>
              </a:rPr>
              <a:t>, float, double, long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True/false  Boolean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Character  char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Sequence of character  String</a:t>
            </a:r>
          </a:p>
          <a:p>
            <a:r>
              <a:rPr lang="en-US" dirty="0" err="1" smtClean="0">
                <a:sym typeface="Wingdings" panose="05000000000000000000" pitchFamily="2" charset="2"/>
              </a:rPr>
              <a:t>etc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Data Structure - JTI Polinema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151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Character that represents an action applied to operands</a:t>
            </a:r>
          </a:p>
          <a:p>
            <a:r>
              <a:rPr lang="en-US" dirty="0" err="1" smtClean="0"/>
              <a:t>Arithmatic</a:t>
            </a:r>
            <a:r>
              <a:rPr lang="en-US" dirty="0" smtClean="0"/>
              <a:t> operator </a:t>
            </a:r>
            <a:r>
              <a:rPr lang="en-US" dirty="0" smtClean="0">
                <a:sym typeface="Wingdings" panose="05000000000000000000" pitchFamily="2" charset="2"/>
              </a:rPr>
              <a:t> +, -, /, *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Comparison operator  &gt;, &lt;, ==, &lt;=, &gt;= (produce true-false)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Logical operator  &amp;&amp;, ||, ! (produce true-false)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Assignment operator  =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Etc.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Data Structure - JTI Polinema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461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Condition Selection</a:t>
            </a:r>
            <a:endParaRPr lang="en-US" dirty="0"/>
          </a:p>
        </p:txBody>
      </p:sp>
      <p:pic>
        <p:nvPicPr>
          <p:cNvPr id="1026" name="Picture 2" descr="Image result for logo polinema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372" y="2752724"/>
            <a:ext cx="1427565" cy="143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Selection is instruction to select process based on the </a:t>
            </a:r>
            <a:r>
              <a:rPr lang="en-US" b="1" dirty="0" smtClean="0"/>
              <a:t>condition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Data Structure - JTI Polinema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7FD7A3-6978-41DD-8CB9-C2F3C9762B8B}"/>
              </a:ext>
            </a:extLst>
          </p:cNvPr>
          <p:cNvSpPr txBox="1"/>
          <p:nvPr/>
        </p:nvSpPr>
        <p:spPr>
          <a:xfrm>
            <a:off x="3869268" y="3162818"/>
            <a:ext cx="5465801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>
                <a:highlight>
                  <a:srgbClr val="FFFF00"/>
                </a:highlight>
              </a:rPr>
              <a:t>Condition </a:t>
            </a:r>
            <a:r>
              <a:rPr lang="en-US" sz="2000" dirty="0" smtClean="0">
                <a:highlight>
                  <a:srgbClr val="FFFF00"/>
                </a:highlight>
                <a:sym typeface="Wingdings" panose="05000000000000000000" pitchFamily="2" charset="2"/>
              </a:rPr>
              <a:t> expression that produces true-false</a:t>
            </a:r>
            <a:endParaRPr lang="id-ID" sz="2000" dirty="0">
              <a:highlight>
                <a:srgbClr val="FFFF00"/>
              </a:highligh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661073" y="6356350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ight Arrow 4">
            <a:extLst>
              <a:ext uri="{FF2B5EF4-FFF2-40B4-BE49-F238E27FC236}">
                <a16:creationId xmlns:a16="http://schemas.microsoft.com/office/drawing/2014/main" id="{B0A75155-199A-4814-A15D-9691E747CFAC}"/>
              </a:ext>
            </a:extLst>
          </p:cNvPr>
          <p:cNvSpPr/>
          <p:nvPr/>
        </p:nvSpPr>
        <p:spPr>
          <a:xfrm>
            <a:off x="3869268" y="3906006"/>
            <a:ext cx="2808312" cy="151979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TREU</a:t>
            </a:r>
            <a:endParaRPr lang="id-ID" b="1" dirty="0"/>
          </a:p>
        </p:txBody>
      </p:sp>
      <p:sp>
        <p:nvSpPr>
          <p:cNvPr id="8" name="Left Arrow 5">
            <a:extLst>
              <a:ext uri="{FF2B5EF4-FFF2-40B4-BE49-F238E27FC236}">
                <a16:creationId xmlns:a16="http://schemas.microsoft.com/office/drawing/2014/main" id="{DA4452E7-5039-4835-8DDC-3D65C6B7685D}"/>
              </a:ext>
            </a:extLst>
          </p:cNvPr>
          <p:cNvSpPr/>
          <p:nvPr/>
        </p:nvSpPr>
        <p:spPr>
          <a:xfrm>
            <a:off x="7905336" y="3934530"/>
            <a:ext cx="2629179" cy="151979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FALSE</a:t>
            </a:r>
            <a:endParaRPr lang="id-ID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71A13E-A165-4F02-8A6D-26118BFD6BFE}"/>
              </a:ext>
            </a:extLst>
          </p:cNvPr>
          <p:cNvSpPr txBox="1"/>
          <p:nvPr/>
        </p:nvSpPr>
        <p:spPr>
          <a:xfrm>
            <a:off x="7028767" y="450976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433593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</a:t>
            </a:r>
            <a:r>
              <a:rPr lang="en-US" dirty="0" err="1" smtClean="0"/>
              <a:t>Sintax</a:t>
            </a:r>
            <a:r>
              <a:rPr lang="en-US" dirty="0" smtClean="0"/>
              <a:t> (1)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i="1" dirty="0" smtClean="0"/>
              <a:t>if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b="1" dirty="0" smtClean="0"/>
              <a:t>condition</a:t>
            </a:r>
            <a:r>
              <a:rPr lang="en-US" dirty="0" smtClean="0"/>
              <a:t> gives true (is correct) then the </a:t>
            </a:r>
            <a:r>
              <a:rPr lang="en-US" b="1" dirty="0" smtClean="0"/>
              <a:t>statements</a:t>
            </a:r>
            <a:r>
              <a:rPr lang="en-US" dirty="0" smtClean="0"/>
              <a:t> would be executed</a:t>
            </a:r>
          </a:p>
          <a:p>
            <a:r>
              <a:rPr lang="en-US" b="1" dirty="0" smtClean="0"/>
              <a:t>Otherwise</a:t>
            </a:r>
            <a:r>
              <a:rPr lang="en-US" dirty="0" smtClean="0"/>
              <a:t>, the </a:t>
            </a:r>
            <a:r>
              <a:rPr lang="en-US" b="1" dirty="0" smtClean="0"/>
              <a:t>statements</a:t>
            </a:r>
            <a:r>
              <a:rPr lang="en-US" dirty="0" smtClean="0"/>
              <a:t> would be skipped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if (condition) {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i="1" dirty="0" smtClean="0"/>
              <a:t>statements;</a:t>
            </a:r>
            <a:endParaRPr lang="en-US" b="1" i="1" dirty="0"/>
          </a:p>
          <a:p>
            <a:pPr marL="0" indent="0">
              <a:buNone/>
            </a:pPr>
            <a:r>
              <a:rPr lang="en-US" b="1" dirty="0" smtClean="0"/>
              <a:t>} </a:t>
            </a:r>
          </a:p>
          <a:p>
            <a:pPr marL="0" indent="0">
              <a:buNone/>
            </a:pPr>
            <a:r>
              <a:rPr lang="en-US" i="1" u="sng" dirty="0" smtClean="0"/>
              <a:t>example</a:t>
            </a:r>
            <a:endParaRPr lang="en-US" i="1" u="sng" dirty="0"/>
          </a:p>
          <a:p>
            <a:pPr marL="0" indent="0">
              <a:buNone/>
            </a:pPr>
            <a:r>
              <a:rPr lang="en-US" b="1" dirty="0" smtClean="0"/>
              <a:t>if (x&lt;0){</a:t>
            </a:r>
          </a:p>
          <a:p>
            <a:pPr marL="0" indent="0">
              <a:buNone/>
            </a:pPr>
            <a:r>
              <a:rPr lang="en-US" b="1" dirty="0" smtClean="0"/>
              <a:t>	x++;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Data Structure - JTI Polinema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06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</a:t>
            </a:r>
            <a:r>
              <a:rPr lang="en-US" dirty="0" err="1" smtClean="0"/>
              <a:t>Sintax</a:t>
            </a:r>
            <a:r>
              <a:rPr lang="en-US" dirty="0" smtClean="0"/>
              <a:t> (2)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i="1" dirty="0" smtClean="0"/>
              <a:t>if-else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</a:t>
            </a:r>
            <a:r>
              <a:rPr lang="en-US" b="1" dirty="0" smtClean="0"/>
              <a:t>condition</a:t>
            </a:r>
            <a:r>
              <a:rPr lang="en-US" dirty="0" smtClean="0"/>
              <a:t> gives true (is correct) then the </a:t>
            </a:r>
            <a:r>
              <a:rPr lang="en-US" b="1" dirty="0" smtClean="0"/>
              <a:t>statement 1 </a:t>
            </a:r>
            <a:r>
              <a:rPr lang="en-US" dirty="0" smtClean="0"/>
              <a:t>would be executed</a:t>
            </a:r>
          </a:p>
          <a:p>
            <a:r>
              <a:rPr lang="en-US" b="1" dirty="0" smtClean="0"/>
              <a:t>Otherwise</a:t>
            </a:r>
            <a:r>
              <a:rPr lang="en-US" dirty="0" smtClean="0"/>
              <a:t>, the </a:t>
            </a:r>
            <a:r>
              <a:rPr lang="en-US" b="1" dirty="0" smtClean="0"/>
              <a:t>statement 2</a:t>
            </a:r>
            <a:r>
              <a:rPr lang="en-US" dirty="0" smtClean="0"/>
              <a:t> would be executed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if (condition) {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i="1" dirty="0" smtClean="0"/>
              <a:t>statement 1;</a:t>
            </a:r>
            <a:endParaRPr lang="en-US" b="1" i="1" dirty="0"/>
          </a:p>
          <a:p>
            <a:pPr marL="0" indent="0">
              <a:buNone/>
            </a:pPr>
            <a:r>
              <a:rPr lang="en-US" b="1" dirty="0" smtClean="0"/>
              <a:t>} else{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i="1" dirty="0" smtClean="0"/>
              <a:t>statement 2;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r>
              <a:rPr lang="en-US" i="1" u="sng" dirty="0" smtClean="0"/>
              <a:t>example</a:t>
            </a:r>
            <a:endParaRPr lang="en-US" i="1" u="sng" dirty="0"/>
          </a:p>
          <a:p>
            <a:pPr marL="0" indent="0">
              <a:buNone/>
            </a:pPr>
            <a:r>
              <a:rPr lang="en-US" b="1" dirty="0" smtClean="0"/>
              <a:t>if (x&lt;0){</a:t>
            </a:r>
          </a:p>
          <a:p>
            <a:pPr marL="0" indent="0">
              <a:buNone/>
            </a:pPr>
            <a:r>
              <a:rPr lang="en-US" b="1" dirty="0" smtClean="0"/>
              <a:t>	x++;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}else{</a:t>
            </a:r>
          </a:p>
          <a:p>
            <a:pPr marL="0" indent="0">
              <a:buNone/>
            </a:pPr>
            <a:r>
              <a:rPr lang="en-US" b="1" dirty="0" smtClean="0"/>
              <a:t>	x--;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Data Structure - JTI Polinema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40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</a:t>
            </a:r>
            <a:r>
              <a:rPr lang="en-US" dirty="0" err="1" smtClean="0"/>
              <a:t>Sintax</a:t>
            </a:r>
            <a:r>
              <a:rPr lang="en-US" dirty="0" smtClean="0"/>
              <a:t> (3)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i="1" dirty="0" smtClean="0"/>
              <a:t>if-else </a:t>
            </a:r>
            <a:r>
              <a:rPr lang="en-US" b="1" i="1" dirty="0" err="1" smtClean="0"/>
              <a:t>if-else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b="1" dirty="0" smtClean="0"/>
              <a:t>condition 1</a:t>
            </a:r>
            <a:r>
              <a:rPr lang="en-US" dirty="0" smtClean="0"/>
              <a:t> is true then the </a:t>
            </a:r>
            <a:r>
              <a:rPr lang="en-US" b="1" dirty="0" smtClean="0"/>
              <a:t>statement 1 </a:t>
            </a:r>
            <a:r>
              <a:rPr lang="en-US" dirty="0" smtClean="0"/>
              <a:t>would be executed</a:t>
            </a:r>
          </a:p>
          <a:p>
            <a:r>
              <a:rPr lang="en-US" b="1" dirty="0" smtClean="0"/>
              <a:t>Otherwise</a:t>
            </a:r>
            <a:r>
              <a:rPr lang="en-US" dirty="0" smtClean="0"/>
              <a:t>, then </a:t>
            </a:r>
            <a:r>
              <a:rPr lang="en-US" b="1" dirty="0" smtClean="0"/>
              <a:t>condition 2</a:t>
            </a:r>
            <a:r>
              <a:rPr lang="en-US" dirty="0" smtClean="0"/>
              <a:t> is checked and if it is true then  </a:t>
            </a:r>
            <a:r>
              <a:rPr lang="en-US" b="1" dirty="0" smtClean="0"/>
              <a:t>statement 2</a:t>
            </a:r>
            <a:r>
              <a:rPr lang="en-US" dirty="0" smtClean="0"/>
              <a:t> would be executed</a:t>
            </a:r>
          </a:p>
          <a:p>
            <a:r>
              <a:rPr lang="en-US" dirty="0" smtClean="0"/>
              <a:t>Otherwise, then </a:t>
            </a:r>
            <a:r>
              <a:rPr lang="en-US" b="1" dirty="0" smtClean="0"/>
              <a:t>statement 3 </a:t>
            </a:r>
            <a:r>
              <a:rPr lang="en-US" dirty="0" smtClean="0"/>
              <a:t>is executed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if (condition 1) {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i="1" dirty="0" smtClean="0"/>
              <a:t>statement 1;</a:t>
            </a:r>
            <a:endParaRPr lang="en-US" b="1" i="1" dirty="0"/>
          </a:p>
          <a:p>
            <a:pPr marL="0" indent="0">
              <a:buNone/>
            </a:pPr>
            <a:r>
              <a:rPr lang="en-US" b="1" dirty="0" smtClean="0"/>
              <a:t>} else if (condition 2){</a:t>
            </a:r>
          </a:p>
          <a:p>
            <a:pPr marL="0" indent="0">
              <a:buNone/>
            </a:pPr>
            <a:r>
              <a:rPr lang="en-US" b="1" i="1" dirty="0" smtClean="0"/>
              <a:t>	statement 2;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}else{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i="1" dirty="0" smtClean="0"/>
              <a:t>statement 3;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Data Structure - JTI Polinema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67393" y="2918305"/>
            <a:ext cx="4117075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if </a:t>
            </a:r>
            <a:r>
              <a:rPr lang="en-US" b="1" dirty="0" smtClean="0"/>
              <a:t>(x&lt;0) </a:t>
            </a:r>
            <a:r>
              <a:rPr lang="en-US" b="1" dirty="0"/>
              <a:t>{</a:t>
            </a:r>
          </a:p>
          <a:p>
            <a:r>
              <a:rPr lang="en-US" b="1" dirty="0"/>
              <a:t>	</a:t>
            </a:r>
            <a:r>
              <a:rPr lang="en-US" b="1" i="1" dirty="0" err="1" smtClean="0"/>
              <a:t>System.out.println</a:t>
            </a:r>
            <a:r>
              <a:rPr lang="en-US" b="1" i="1" dirty="0" smtClean="0"/>
              <a:t> (“negative”);</a:t>
            </a:r>
            <a:endParaRPr lang="en-US" b="1" i="1" dirty="0"/>
          </a:p>
          <a:p>
            <a:r>
              <a:rPr lang="en-US" b="1" dirty="0"/>
              <a:t>} else if </a:t>
            </a:r>
            <a:r>
              <a:rPr lang="en-US" b="1" dirty="0" smtClean="0"/>
              <a:t>(x&gt;0){</a:t>
            </a:r>
            <a:endParaRPr lang="en-US" b="1" dirty="0"/>
          </a:p>
          <a:p>
            <a:r>
              <a:rPr lang="en-US" b="1" i="1" dirty="0"/>
              <a:t>	 </a:t>
            </a:r>
            <a:r>
              <a:rPr lang="en-US" b="1" i="1" dirty="0" err="1"/>
              <a:t>System.out.println</a:t>
            </a:r>
            <a:r>
              <a:rPr lang="en-US" b="1" i="1" dirty="0"/>
              <a:t> </a:t>
            </a:r>
            <a:r>
              <a:rPr lang="en-US" b="1" i="1" dirty="0" smtClean="0"/>
              <a:t>(“positive”);</a:t>
            </a:r>
            <a:endParaRPr lang="en-US" b="1" dirty="0"/>
          </a:p>
          <a:p>
            <a:r>
              <a:rPr lang="en-US" b="1" dirty="0"/>
              <a:t>}else{</a:t>
            </a:r>
          </a:p>
          <a:p>
            <a:r>
              <a:rPr lang="en-US" b="1" dirty="0"/>
              <a:t>	</a:t>
            </a:r>
            <a:r>
              <a:rPr lang="en-US" b="1" i="1" dirty="0"/>
              <a:t> </a:t>
            </a:r>
            <a:r>
              <a:rPr lang="en-US" b="1" i="1" dirty="0" err="1"/>
              <a:t>System.out.println</a:t>
            </a:r>
            <a:r>
              <a:rPr lang="en-US" b="1" i="1" dirty="0"/>
              <a:t> </a:t>
            </a:r>
            <a:r>
              <a:rPr lang="en-US" b="1" i="1" dirty="0" smtClean="0"/>
              <a:t>(“zero”);</a:t>
            </a:r>
            <a:endParaRPr lang="en-US" b="1" dirty="0"/>
          </a:p>
          <a:p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6429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</a:t>
            </a:r>
            <a:r>
              <a:rPr lang="en-US" dirty="0" err="1"/>
              <a:t>Sintax</a:t>
            </a:r>
            <a:r>
              <a:rPr lang="en-US" dirty="0"/>
              <a:t> (4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i="1" dirty="0" smtClean="0"/>
              <a:t>switch-case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Switch-case</a:t>
            </a:r>
            <a:r>
              <a:rPr lang="en-US" dirty="0"/>
              <a:t> works with byte, short, char, </a:t>
            </a:r>
            <a:r>
              <a:rPr lang="en-US" dirty="0" err="1"/>
              <a:t>int</a:t>
            </a:r>
            <a:r>
              <a:rPr lang="en-US" dirty="0"/>
              <a:t>, String data type</a:t>
            </a:r>
          </a:p>
          <a:p>
            <a:r>
              <a:rPr lang="en-US" dirty="0"/>
              <a:t>The switch expression is evaluated once</a:t>
            </a:r>
          </a:p>
          <a:p>
            <a:r>
              <a:rPr lang="en-US" dirty="0"/>
              <a:t>The value of expression is compared with the values of each case</a:t>
            </a:r>
          </a:p>
          <a:p>
            <a:r>
              <a:rPr lang="en-US" dirty="0"/>
              <a:t>If there is a match, then the associated  statement is executed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switch (expression){</a:t>
            </a:r>
          </a:p>
          <a:p>
            <a:pPr marL="0" indent="0">
              <a:buNone/>
            </a:pPr>
            <a:r>
              <a:rPr lang="en-US" b="1" dirty="0"/>
              <a:t>	case x:</a:t>
            </a:r>
          </a:p>
          <a:p>
            <a:pPr marL="0" indent="0">
              <a:buNone/>
            </a:pPr>
            <a:r>
              <a:rPr lang="en-US" b="1" dirty="0"/>
              <a:t>		//statements</a:t>
            </a:r>
            <a:br>
              <a:rPr lang="en-US" b="1" dirty="0"/>
            </a:br>
            <a:r>
              <a:rPr lang="en-US" b="1" dirty="0"/>
              <a:t>		break;</a:t>
            </a:r>
          </a:p>
          <a:p>
            <a:pPr marL="0" indent="0">
              <a:buNone/>
            </a:pPr>
            <a:r>
              <a:rPr lang="en-US" b="1" dirty="0"/>
              <a:t>	case y:</a:t>
            </a:r>
          </a:p>
          <a:p>
            <a:pPr marL="0" indent="0">
              <a:buNone/>
            </a:pPr>
            <a:r>
              <a:rPr lang="en-US" b="1" dirty="0"/>
              <a:t>		//statements</a:t>
            </a:r>
          </a:p>
          <a:p>
            <a:pPr marL="0" indent="0">
              <a:buNone/>
            </a:pPr>
            <a:r>
              <a:rPr lang="en-US" b="1" dirty="0"/>
              <a:t>		break;</a:t>
            </a:r>
          </a:p>
          <a:p>
            <a:pPr marL="0" indent="0">
              <a:buNone/>
            </a:pPr>
            <a:r>
              <a:rPr lang="en-US" b="1" dirty="0"/>
              <a:t>	default:</a:t>
            </a:r>
          </a:p>
          <a:p>
            <a:pPr marL="0" indent="0">
              <a:buNone/>
            </a:pPr>
            <a:r>
              <a:rPr lang="en-US" b="1" dirty="0"/>
              <a:t>		//statements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Data Structure - JTI Polinema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883128" y="3127559"/>
            <a:ext cx="4308872" cy="202866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day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"Monday"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"Tuesday"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"Wednesday"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"Thursday"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"Friday"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"Saturday"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77AA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669900"/>
                </a:solidFill>
                <a:effectLst/>
                <a:latin typeface="Consolas" panose="020B0609020204030204" pitchFamily="49" charset="0"/>
              </a:rPr>
              <a:t>"Sunday"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Outputs "Thursday" (day 4)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36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</a:t>
            </a:r>
            <a:r>
              <a:rPr lang="en-US" dirty="0" err="1"/>
              <a:t>Sintax</a:t>
            </a:r>
            <a:r>
              <a:rPr lang="en-US" dirty="0"/>
              <a:t> </a:t>
            </a:r>
            <a:r>
              <a:rPr lang="en-US" dirty="0" smtClean="0"/>
              <a:t>(5)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5438505" cy="5120640"/>
          </a:xfrm>
        </p:spPr>
        <p:txBody>
          <a:bodyPr/>
          <a:lstStyle/>
          <a:p>
            <a:r>
              <a:rPr lang="en-US" dirty="0" smtClean="0"/>
              <a:t>Nested IF</a:t>
            </a:r>
          </a:p>
          <a:p>
            <a:r>
              <a:rPr lang="en-US" dirty="0" smtClean="0"/>
              <a:t>If there is IF block inside of another IF block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Data Structure - JTI Polinema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EFE6D2-DE85-4006-A8B0-3A5F51BD4F56}"/>
              </a:ext>
            </a:extLst>
          </p:cNvPr>
          <p:cNvSpPr/>
          <p:nvPr/>
        </p:nvSpPr>
        <p:spPr>
          <a:xfrm>
            <a:off x="4153060" y="1823621"/>
            <a:ext cx="2793649" cy="401058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tabLst>
                <a:tab pos="135255" algn="l"/>
                <a:tab pos="405289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if </a:t>
            </a:r>
            <a:r>
              <a:rPr lang="id-ID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condition</a:t>
            </a:r>
            <a:r>
              <a:rPr lang="id-ID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1){</a:t>
            </a:r>
          </a:p>
          <a:p>
            <a:pPr>
              <a:tabLst>
                <a:tab pos="135255" algn="l"/>
                <a:tab pos="405289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	if </a:t>
            </a:r>
            <a:r>
              <a:rPr lang="id-ID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condition</a:t>
            </a:r>
            <a:r>
              <a:rPr lang="id-ID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2){</a:t>
            </a:r>
          </a:p>
          <a:p>
            <a:pPr>
              <a:tabLst>
                <a:tab pos="135255" algn="l"/>
                <a:tab pos="405289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		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statement</a:t>
            </a:r>
            <a:r>
              <a:rPr lang="id-ID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1;</a:t>
            </a:r>
          </a:p>
          <a:p>
            <a:pPr>
              <a:tabLst>
                <a:tab pos="135255" algn="l"/>
                <a:tab pos="405289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		…</a:t>
            </a:r>
          </a:p>
          <a:p>
            <a:pPr>
              <a:tabLst>
                <a:tab pos="135255" algn="l"/>
                <a:tab pos="405289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		…</a:t>
            </a:r>
          </a:p>
          <a:p>
            <a:pPr>
              <a:tabLst>
                <a:tab pos="135255" algn="l"/>
                <a:tab pos="405289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		</a:t>
            </a:r>
            <a:r>
              <a:rPr lang="id-ID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if(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condition </a:t>
            </a:r>
            <a:r>
              <a:rPr lang="id-ID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n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){				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statement</a:t>
            </a:r>
            <a:r>
              <a:rPr lang="id-ID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2;</a:t>
            </a:r>
          </a:p>
          <a:p>
            <a:pPr>
              <a:tabLst>
                <a:tab pos="135255" algn="l"/>
                <a:tab pos="405289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		} </a:t>
            </a:r>
            <a:r>
              <a:rPr lang="id-ID" sz="1600" dirty="0" err="1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else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135255" algn="l"/>
                <a:tab pos="405289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			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	statement</a:t>
            </a:r>
            <a:r>
              <a:rPr lang="id-ID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3;</a:t>
            </a:r>
          </a:p>
          <a:p>
            <a:pPr>
              <a:tabLst>
                <a:tab pos="135255" algn="l"/>
                <a:tab pos="405289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		}</a:t>
            </a:r>
          </a:p>
          <a:p>
            <a:pPr>
              <a:tabLst>
                <a:tab pos="135255" algn="l"/>
                <a:tab pos="405289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	} </a:t>
            </a:r>
            <a:r>
              <a:rPr lang="id-ID" sz="1600" dirty="0" err="1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else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135255" algn="l"/>
                <a:tab pos="405289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		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statement</a:t>
            </a:r>
            <a:r>
              <a:rPr lang="id-ID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n;</a:t>
            </a:r>
          </a:p>
          <a:p>
            <a:pPr>
              <a:tabLst>
                <a:tab pos="135255" algn="l"/>
                <a:tab pos="405289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135255" algn="l"/>
                <a:tab pos="405289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} </a:t>
            </a:r>
            <a:r>
              <a:rPr lang="id-ID" sz="1600" dirty="0" err="1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else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135255" algn="l"/>
                <a:tab pos="405289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statement</a:t>
            </a:r>
            <a:r>
              <a:rPr lang="id-ID" sz="1600" dirty="0" smtClean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x;</a:t>
            </a:r>
          </a:p>
          <a:p>
            <a:pPr>
              <a:tabLst>
                <a:tab pos="135255" algn="l"/>
                <a:tab pos="405289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1930D6D-8F58-4E22-AB02-9DDCBF1CA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558" y="1823621"/>
            <a:ext cx="4162505" cy="4642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8156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Looping</a:t>
            </a:r>
            <a:endParaRPr lang="en-US" dirty="0"/>
          </a:p>
        </p:txBody>
      </p:sp>
      <p:pic>
        <p:nvPicPr>
          <p:cNvPr id="1026" name="Picture 2" descr="Image result for logo polinema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372" y="2752724"/>
            <a:ext cx="1427565" cy="143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9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Data Structure - JTI Polinema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02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Syntax (1)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i="1" dirty="0" smtClean="0"/>
              <a:t>for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Statement 1</a:t>
            </a:r>
            <a:r>
              <a:rPr lang="en-US" dirty="0"/>
              <a:t> is executed (</a:t>
            </a:r>
            <a:r>
              <a:rPr lang="en-US" b="1" dirty="0"/>
              <a:t>one time</a:t>
            </a:r>
            <a:r>
              <a:rPr lang="en-US" dirty="0"/>
              <a:t>) before the execution of the code block</a:t>
            </a:r>
            <a:r>
              <a:rPr lang="en-US" dirty="0" smtClean="0"/>
              <a:t>. Usually used as </a:t>
            </a:r>
            <a:r>
              <a:rPr lang="en-US" b="1" dirty="0" smtClean="0"/>
              <a:t>initialization</a:t>
            </a:r>
            <a:endParaRPr lang="en-US" b="1" dirty="0"/>
          </a:p>
          <a:p>
            <a:r>
              <a:rPr lang="en-US" b="1" dirty="0"/>
              <a:t>Statement 2 </a:t>
            </a:r>
            <a:r>
              <a:rPr lang="en-US" dirty="0"/>
              <a:t>defines the </a:t>
            </a:r>
            <a:r>
              <a:rPr lang="en-US" b="1" dirty="0"/>
              <a:t>condition</a:t>
            </a:r>
            <a:r>
              <a:rPr lang="en-US" dirty="0"/>
              <a:t> for executing the code block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Statement 3</a:t>
            </a:r>
            <a:r>
              <a:rPr lang="en-US" dirty="0"/>
              <a:t> is executed (</a:t>
            </a:r>
            <a:r>
              <a:rPr lang="en-US" b="1" dirty="0"/>
              <a:t>every time</a:t>
            </a:r>
            <a:r>
              <a:rPr lang="en-US" dirty="0"/>
              <a:t>) after the code block has been executed</a:t>
            </a:r>
            <a:r>
              <a:rPr lang="en-US" dirty="0" smtClean="0"/>
              <a:t>. Usually known as </a:t>
            </a:r>
            <a:r>
              <a:rPr lang="en-US" b="1" dirty="0" smtClean="0"/>
              <a:t>iteration/step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for(statement1; statement2; statement3){</a:t>
            </a:r>
          </a:p>
          <a:p>
            <a:pPr marL="0" indent="0">
              <a:buNone/>
            </a:pPr>
            <a:r>
              <a:rPr lang="en-US" b="1" dirty="0" smtClean="0"/>
              <a:t>	//code block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Algorithm and Data Structure - JTI </a:t>
            </a:r>
            <a:r>
              <a:rPr lang="en-US" dirty="0" err="1" smtClean="0"/>
              <a:t>Polinema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20EA37-A633-47AD-A655-9F264A95B2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06" b="22053"/>
          <a:stretch/>
        </p:blipFill>
        <p:spPr>
          <a:xfrm>
            <a:off x="6388642" y="3536530"/>
            <a:ext cx="4795826" cy="26340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64829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Syntax (2)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i="1" dirty="0" smtClean="0"/>
              <a:t>while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 can execute a block of code as long as a specified condition is </a:t>
            </a:r>
            <a:r>
              <a:rPr lang="en-US" dirty="0" smtClean="0"/>
              <a:t>reached</a:t>
            </a:r>
          </a:p>
          <a:p>
            <a:r>
              <a:rPr lang="en-US" dirty="0"/>
              <a:t>The </a:t>
            </a:r>
            <a:r>
              <a:rPr lang="en-US" b="1" dirty="0"/>
              <a:t>while</a:t>
            </a:r>
            <a:r>
              <a:rPr lang="en-US" dirty="0"/>
              <a:t> loop loops through a block of code as long as a specified condition is </a:t>
            </a:r>
            <a:r>
              <a:rPr lang="en-US" b="1" dirty="0"/>
              <a:t>true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while(condition){</a:t>
            </a:r>
          </a:p>
          <a:p>
            <a:pPr marL="0" indent="0">
              <a:buNone/>
            </a:pPr>
            <a:r>
              <a:rPr lang="en-US" b="1" dirty="0" smtClean="0"/>
              <a:t>	//code block to be executed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Data Structure - JTI Polinema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34540"/>
          <a:stretch/>
        </p:blipFill>
        <p:spPr>
          <a:xfrm>
            <a:off x="4129398" y="4297218"/>
            <a:ext cx="2366936" cy="17004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442" y="4535469"/>
            <a:ext cx="2802964" cy="1223961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6605516" y="4817660"/>
            <a:ext cx="1596788" cy="747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equivalent</a:t>
            </a:r>
            <a:endParaRPr lang="en-US" dirty="0"/>
          </a:p>
        </p:txBody>
      </p:sp>
      <p:pic>
        <p:nvPicPr>
          <p:cNvPr id="10" name="Picture 9" descr="Screen Shot 2017-11-14 at 9.06.58 AM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87" t="49713" r="15043" b="14653"/>
          <a:stretch/>
        </p:blipFill>
        <p:spPr>
          <a:xfrm>
            <a:off x="8329442" y="3053504"/>
            <a:ext cx="3238560" cy="111036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08452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 Syntax (3)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i="1" dirty="0" smtClean="0"/>
              <a:t>do-while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do/while loop is a variant of the while loop.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loop will execute the code block </a:t>
            </a:r>
            <a:r>
              <a:rPr lang="en-US" b="1" dirty="0"/>
              <a:t>once</a:t>
            </a:r>
            <a:r>
              <a:rPr lang="en-US" dirty="0"/>
              <a:t>, before checking if the condition is true, then it will repeat the loop as long as the condition is </a:t>
            </a:r>
            <a:r>
              <a:rPr lang="en-US" b="1" dirty="0" smtClean="0"/>
              <a:t>true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/>
              <a:t>d</a:t>
            </a:r>
            <a:r>
              <a:rPr lang="en-US" b="1" dirty="0" smtClean="0"/>
              <a:t>o{</a:t>
            </a:r>
          </a:p>
          <a:p>
            <a:pPr marL="0" indent="0">
              <a:buNone/>
            </a:pPr>
            <a:r>
              <a:rPr lang="en-US" b="1" dirty="0" smtClean="0"/>
              <a:t>	//code block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}while(condition);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Data Structure - JTI Polinema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302" y="2748601"/>
            <a:ext cx="3107267" cy="202333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94703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 block that is located inside of other loop block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Data Structure - JTI Polinema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166BD3-EDF4-4D58-9154-C3FC530DDB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78" t="17617"/>
          <a:stretch/>
        </p:blipFill>
        <p:spPr>
          <a:xfrm>
            <a:off x="4565829" y="1746913"/>
            <a:ext cx="6068306" cy="177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34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 block that is located inside of other loop block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Data Structure - JTI Polinema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166BD3-EDF4-4D58-9154-C3FC530DDB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78" t="17617"/>
          <a:stretch/>
        </p:blipFill>
        <p:spPr>
          <a:xfrm>
            <a:off x="4832851" y="1650218"/>
            <a:ext cx="6068306" cy="17742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1C666F-30AC-4880-8CDD-61C6033E7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894" y="3582863"/>
            <a:ext cx="8152263" cy="258768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79482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Data Structure - JTI Polinema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963EE7-2724-46D7-A9B3-C4A449705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048" y="3300162"/>
            <a:ext cx="4062155" cy="24248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A32838-7A8E-4CC1-8EC5-5E3A3659E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048" y="425531"/>
            <a:ext cx="5835803" cy="26625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2" descr="Flowchart Do While Loop - Create A Flowchart">
            <a:extLst>
              <a:ext uri="{FF2B5EF4-FFF2-40B4-BE49-F238E27FC236}">
                <a16:creationId xmlns:a16="http://schemas.microsoft.com/office/drawing/2014/main" id="{2D1F9848-8F6F-4573-BC35-DA487A61B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03" y="2026778"/>
            <a:ext cx="3869654" cy="432957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987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pic>
        <p:nvPicPr>
          <p:cNvPr id="1026" name="Picture 2" descr="Image result for logo polinema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372" y="2752724"/>
            <a:ext cx="1427565" cy="143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6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is used to store multiple values in a single variable</a:t>
            </a:r>
          </a:p>
          <a:p>
            <a:r>
              <a:rPr lang="en-US" dirty="0" smtClean="0"/>
              <a:t>Array can manage multiple value with same data type more effective, instead of declaring separate variables for each value</a:t>
            </a:r>
          </a:p>
          <a:p>
            <a:r>
              <a:rPr lang="en-US" dirty="0" smtClean="0"/>
              <a:t>Each value in an array is identified by using index number</a:t>
            </a:r>
          </a:p>
          <a:p>
            <a:r>
              <a:rPr lang="en-US" dirty="0" smtClean="0"/>
              <a:t>Index number is started by 0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/>
              <a:t>d</a:t>
            </a:r>
            <a:r>
              <a:rPr lang="en-US" b="1" dirty="0" err="1" smtClean="0"/>
              <a:t>ata_type</a:t>
            </a:r>
            <a:r>
              <a:rPr lang="en-US" b="1" dirty="0" smtClean="0"/>
              <a:t> variable[] = new </a:t>
            </a:r>
            <a:r>
              <a:rPr lang="en-US" b="1" dirty="0" err="1" smtClean="0"/>
              <a:t>data_type</a:t>
            </a:r>
            <a:r>
              <a:rPr lang="en-US" b="1" dirty="0" smtClean="0"/>
              <a:t>[length];</a:t>
            </a:r>
          </a:p>
          <a:p>
            <a:pPr marL="0" indent="0">
              <a:buNone/>
            </a:pPr>
            <a:r>
              <a:rPr lang="en-US" i="1" u="sng" dirty="0" smtClean="0"/>
              <a:t>example</a:t>
            </a:r>
            <a:endParaRPr lang="en-US" i="1" u="sng" dirty="0"/>
          </a:p>
          <a:p>
            <a:pPr marL="0" indent="0">
              <a:buNone/>
            </a:pPr>
            <a:r>
              <a:rPr lang="en-US" b="1" dirty="0" err="1"/>
              <a:t>i</a:t>
            </a:r>
            <a:r>
              <a:rPr lang="en-US" b="1" dirty="0" err="1" smtClean="0"/>
              <a:t>nt</a:t>
            </a:r>
            <a:r>
              <a:rPr lang="en-US" b="1" dirty="0" smtClean="0"/>
              <a:t> data[] = new </a:t>
            </a:r>
            <a:r>
              <a:rPr lang="en-US" b="1" dirty="0" err="1" smtClean="0"/>
              <a:t>int</a:t>
            </a:r>
            <a:r>
              <a:rPr lang="en-US" b="1" dirty="0" smtClean="0"/>
              <a:t>[10]</a:t>
            </a:r>
          </a:p>
          <a:p>
            <a:pPr marL="0" indent="0">
              <a:buNone/>
            </a:pPr>
            <a:r>
              <a:rPr lang="en-US" b="1" dirty="0"/>
              <a:t>d</a:t>
            </a:r>
            <a:r>
              <a:rPr lang="en-US" b="1" dirty="0" smtClean="0"/>
              <a:t>ata[0] = 29;</a:t>
            </a:r>
          </a:p>
          <a:p>
            <a:pPr marL="0" indent="0">
              <a:buNone/>
            </a:pPr>
            <a:r>
              <a:rPr lang="en-US" b="1" dirty="0"/>
              <a:t>d</a:t>
            </a:r>
            <a:r>
              <a:rPr lang="en-US" b="1" dirty="0" smtClean="0"/>
              <a:t>ata[1] = 34;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Data Structure - JTI Polinema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521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through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Data Structure - JTI Polinema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E7830B-910C-4502-9B27-D61A2043E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1466248"/>
            <a:ext cx="6080042" cy="274112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89472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Multidimmensional</a:t>
            </a:r>
            <a:r>
              <a:rPr lang="en-US" dirty="0" smtClean="0"/>
              <a:t>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multidimensional array is an array containing one or more arrays</a:t>
            </a:r>
            <a:r>
              <a:rPr lang="en-US" dirty="0" smtClean="0"/>
              <a:t>.</a:t>
            </a:r>
          </a:p>
          <a:p>
            <a:r>
              <a:rPr lang="en-US" dirty="0"/>
              <a:t>To create a two-dimensional array, add each array within its own set of </a:t>
            </a:r>
            <a:r>
              <a:rPr lang="en-US" b="1" dirty="0"/>
              <a:t>curly braces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err="1"/>
              <a:t>d</a:t>
            </a:r>
            <a:r>
              <a:rPr lang="en-US" b="1" dirty="0" err="1" smtClean="0"/>
              <a:t>ata_type</a:t>
            </a:r>
            <a:r>
              <a:rPr lang="en-US" b="1" dirty="0" smtClean="0"/>
              <a:t> variable[][] = new </a:t>
            </a:r>
            <a:r>
              <a:rPr lang="en-US" b="1" dirty="0" err="1" smtClean="0"/>
              <a:t>data_type</a:t>
            </a:r>
            <a:r>
              <a:rPr lang="en-US" b="1" dirty="0" smtClean="0"/>
              <a:t>[length][length];</a:t>
            </a:r>
          </a:p>
          <a:p>
            <a:pPr marL="0" indent="0">
              <a:buNone/>
            </a:pPr>
            <a:r>
              <a:rPr lang="en-US" i="1" u="sng" dirty="0" smtClean="0"/>
              <a:t>example</a:t>
            </a:r>
            <a:endParaRPr lang="en-US" i="1" u="sng" dirty="0"/>
          </a:p>
          <a:p>
            <a:pPr marL="0" indent="0">
              <a:buNone/>
            </a:pPr>
            <a:r>
              <a:rPr lang="en-US" b="1" dirty="0" err="1"/>
              <a:t>i</a:t>
            </a:r>
            <a:r>
              <a:rPr lang="en-US" b="1" dirty="0" err="1" smtClean="0"/>
              <a:t>nt</a:t>
            </a:r>
            <a:r>
              <a:rPr lang="en-US" b="1" dirty="0" smtClean="0"/>
              <a:t> data[][] = new </a:t>
            </a:r>
            <a:r>
              <a:rPr lang="en-US" b="1" dirty="0" err="1" smtClean="0"/>
              <a:t>int</a:t>
            </a:r>
            <a:r>
              <a:rPr lang="en-US" b="1" dirty="0" smtClean="0"/>
              <a:t>[2][4];</a:t>
            </a:r>
          </a:p>
          <a:p>
            <a:pPr marL="0" indent="0">
              <a:buNone/>
            </a:pPr>
            <a:r>
              <a:rPr lang="en-US" b="1" dirty="0"/>
              <a:t>data[0</a:t>
            </a:r>
            <a:r>
              <a:rPr lang="en-US" b="1" dirty="0" smtClean="0"/>
              <a:t>][1] </a:t>
            </a:r>
            <a:r>
              <a:rPr lang="en-US" b="1" dirty="0"/>
              <a:t>= 29;</a:t>
            </a:r>
          </a:p>
          <a:p>
            <a:pPr marL="0" indent="0">
              <a:buNone/>
            </a:pPr>
            <a:r>
              <a:rPr lang="en-US" b="1" dirty="0" smtClean="0"/>
              <a:t>data[0][2] </a:t>
            </a:r>
            <a:r>
              <a:rPr lang="en-US" b="1" dirty="0"/>
              <a:t>= 34</a:t>
            </a:r>
            <a:r>
              <a:rPr lang="en-US" b="1" dirty="0" smtClean="0"/>
              <a:t>;</a:t>
            </a:r>
          </a:p>
          <a:p>
            <a:pPr marL="0" indent="0">
              <a:buNone/>
            </a:pPr>
            <a:r>
              <a:rPr lang="en-US" b="1" dirty="0"/>
              <a:t>d</a:t>
            </a:r>
            <a:r>
              <a:rPr lang="en-US" b="1" dirty="0" smtClean="0"/>
              <a:t>ata[1][0] = 23;</a:t>
            </a:r>
          </a:p>
          <a:p>
            <a:pPr marL="0" indent="0">
              <a:buNone/>
            </a:pPr>
            <a:r>
              <a:rPr lang="en-US" b="1" dirty="0" err="1"/>
              <a:t>int</a:t>
            </a:r>
            <a:r>
              <a:rPr lang="en-US" b="1" dirty="0"/>
              <a:t>[][] </a:t>
            </a:r>
            <a:r>
              <a:rPr lang="en-US" b="1" dirty="0" err="1"/>
              <a:t>myNumbers</a:t>
            </a:r>
            <a:r>
              <a:rPr lang="en-US" b="1" dirty="0"/>
              <a:t> = { {1, 2, </a:t>
            </a:r>
            <a:r>
              <a:rPr lang="en-US" b="1" dirty="0" smtClean="0"/>
              <a:t>3}, </a:t>
            </a:r>
            <a:r>
              <a:rPr lang="en-US" b="1" dirty="0"/>
              <a:t>{5, 6, 7} };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Data Structure - JTI Polinema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59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lecturer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Name: Imam </a:t>
            </a:r>
            <a:r>
              <a:rPr lang="en-US" dirty="0" err="1"/>
              <a:t>Fahrur</a:t>
            </a:r>
            <a:r>
              <a:rPr lang="en-US" dirty="0"/>
              <a:t> </a:t>
            </a:r>
            <a:r>
              <a:rPr lang="en-US" dirty="0" err="1" smtClean="0"/>
              <a:t>Rozi</a:t>
            </a:r>
            <a:r>
              <a:rPr lang="en-US" dirty="0" smtClean="0"/>
              <a:t> (Imam)</a:t>
            </a:r>
            <a:endParaRPr lang="en-US" dirty="0"/>
          </a:p>
          <a:p>
            <a:pPr lvl="1"/>
            <a:r>
              <a:rPr lang="en-US" dirty="0"/>
              <a:t>Phone : </a:t>
            </a:r>
            <a:r>
              <a:rPr lang="en-US" dirty="0" smtClean="0"/>
              <a:t>085233139738 (WA enabled)</a:t>
            </a:r>
            <a:endParaRPr lang="en-US" dirty="0"/>
          </a:p>
          <a:p>
            <a:pPr lvl="1"/>
            <a:r>
              <a:rPr lang="en-US" dirty="0"/>
              <a:t>Email : </a:t>
            </a:r>
            <a:r>
              <a:rPr lang="en-US" dirty="0">
                <a:hlinkClick r:id="rId2"/>
              </a:rPr>
              <a:t>imam.rozi@polinema.ac.id</a:t>
            </a:r>
            <a:endParaRPr lang="en-US" dirty="0"/>
          </a:p>
          <a:p>
            <a:pPr lvl="1"/>
            <a:r>
              <a:rPr lang="en-US" dirty="0" smtClean="0"/>
              <a:t>Address : </a:t>
            </a:r>
            <a:r>
              <a:rPr lang="en-US" dirty="0" err="1"/>
              <a:t>Gajayana</a:t>
            </a:r>
            <a:r>
              <a:rPr lang="en-US" dirty="0"/>
              <a:t> Inside B9, </a:t>
            </a:r>
            <a:r>
              <a:rPr lang="en-US" dirty="0" smtClean="0"/>
              <a:t>Jl. </a:t>
            </a:r>
            <a:r>
              <a:rPr lang="en-US" dirty="0" err="1" smtClean="0"/>
              <a:t>Joyosuko</a:t>
            </a:r>
            <a:r>
              <a:rPr lang="en-US" dirty="0" smtClean="0"/>
              <a:t> </a:t>
            </a:r>
            <a:r>
              <a:rPr lang="en-US" dirty="0" err="1" smtClean="0"/>
              <a:t>Timur</a:t>
            </a:r>
            <a:r>
              <a:rPr lang="en-US" dirty="0" smtClean="0"/>
              <a:t>, </a:t>
            </a:r>
            <a:r>
              <a:rPr lang="en-US" dirty="0" err="1" smtClean="0"/>
              <a:t>Dinoyo</a:t>
            </a:r>
            <a:endParaRPr lang="en-US" dirty="0" smtClean="0"/>
          </a:p>
          <a:p>
            <a:pPr lvl="1"/>
            <a:r>
              <a:rPr lang="en-US" dirty="0" smtClean="0"/>
              <a:t>Office : Civil Engineering and Information Technology Building, 6</a:t>
            </a:r>
            <a:r>
              <a:rPr lang="en-US" baseline="30000" dirty="0" smtClean="0"/>
              <a:t>th</a:t>
            </a:r>
            <a:r>
              <a:rPr lang="en-US" dirty="0" smtClean="0"/>
              <a:t> floor, Study Program Administration Room</a:t>
            </a:r>
          </a:p>
          <a:p>
            <a:pPr lvl="1"/>
            <a:r>
              <a:rPr lang="en-US" dirty="0" smtClean="0"/>
              <a:t>Education : </a:t>
            </a:r>
          </a:p>
          <a:p>
            <a:pPr lvl="2"/>
            <a:r>
              <a:rPr lang="en-US" dirty="0" smtClean="0"/>
              <a:t>Bachelor Degree </a:t>
            </a:r>
            <a:r>
              <a:rPr lang="en-US" dirty="0" smtClean="0">
                <a:sym typeface="Wingdings" panose="05000000000000000000" pitchFamily="2" charset="2"/>
              </a:rPr>
              <a:t> Electrical Engineering of </a:t>
            </a:r>
            <a:r>
              <a:rPr lang="en-US" dirty="0" err="1" smtClean="0">
                <a:sym typeface="Wingdings" panose="05000000000000000000" pitchFamily="2" charset="2"/>
              </a:rPr>
              <a:t>Brawijaya</a:t>
            </a:r>
            <a:r>
              <a:rPr lang="en-US" dirty="0" smtClean="0">
                <a:sym typeface="Wingdings" panose="05000000000000000000" pitchFamily="2" charset="2"/>
              </a:rPr>
              <a:t> Univ.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Master Degree  Electrical Engineering of </a:t>
            </a:r>
            <a:r>
              <a:rPr lang="en-US" dirty="0" err="1" smtClean="0">
                <a:sym typeface="Wingdings" panose="05000000000000000000" pitchFamily="2" charset="2"/>
              </a:rPr>
              <a:t>Brawijaya</a:t>
            </a:r>
            <a:r>
              <a:rPr lang="en-US" dirty="0" smtClean="0">
                <a:sym typeface="Wingdings" panose="05000000000000000000" pitchFamily="2" charset="2"/>
              </a:rPr>
              <a:t> Univ.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Research :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Machine Learning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Data Mining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Text Mining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Family :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The father of 3 girls (2 are kids and 1 is baby )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Data Structure - JTI Polinema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7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Multidimmensional</a:t>
            </a:r>
            <a:r>
              <a:rPr lang="en-US" dirty="0"/>
              <a:t> Array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Data Structure - JTI Polinema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685735-D559-4070-A119-192723CDEB2B}"/>
              </a:ext>
            </a:extLst>
          </p:cNvPr>
          <p:cNvSpPr/>
          <p:nvPr/>
        </p:nvSpPr>
        <p:spPr>
          <a:xfrm>
            <a:off x="3609079" y="3663377"/>
            <a:ext cx="2462784" cy="9176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rating[0][2]=4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rating[1][3]=3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64611B-BEE3-4F0F-B65A-EDF639539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688730"/>
              </p:ext>
            </p:extLst>
          </p:nvPr>
        </p:nvGraphicFramePr>
        <p:xfrm>
          <a:off x="8067654" y="2538666"/>
          <a:ext cx="3426262" cy="2249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8678">
                  <a:extLst>
                    <a:ext uri="{9D8B030D-6E8A-4147-A177-3AD203B41FA5}">
                      <a16:colId xmlns:a16="http://schemas.microsoft.com/office/drawing/2014/main" val="226303311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352583032"/>
                    </a:ext>
                  </a:extLst>
                </a:gridCol>
                <a:gridCol w="780288">
                  <a:extLst>
                    <a:ext uri="{9D8B030D-6E8A-4147-A177-3AD203B41FA5}">
                      <a16:colId xmlns:a16="http://schemas.microsoft.com/office/drawing/2014/main" val="2057452926"/>
                    </a:ext>
                  </a:extLst>
                </a:gridCol>
                <a:gridCol w="682752">
                  <a:extLst>
                    <a:ext uri="{9D8B030D-6E8A-4147-A177-3AD203B41FA5}">
                      <a16:colId xmlns:a16="http://schemas.microsoft.com/office/drawing/2014/main" val="1367347123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2495685555"/>
                    </a:ext>
                  </a:extLst>
                </a:gridCol>
              </a:tblGrid>
              <a:tr h="56235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997936"/>
                  </a:ext>
                </a:extLst>
              </a:tr>
              <a:tr h="5623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423239"/>
                  </a:ext>
                </a:extLst>
              </a:tr>
              <a:tr h="5623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892490"/>
                  </a:ext>
                </a:extLst>
              </a:tr>
              <a:tr h="5623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92314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346454-858A-4E00-9BCD-1B99C764287B}"/>
              </a:ext>
            </a:extLst>
          </p:cNvPr>
          <p:cNvSpPr txBox="1"/>
          <p:nvPr/>
        </p:nvSpPr>
        <p:spPr>
          <a:xfrm>
            <a:off x="8555129" y="1968690"/>
            <a:ext cx="245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Movie(</a:t>
            </a:r>
            <a:r>
              <a:rPr lang="en-US" i="1" dirty="0" smtClean="0"/>
              <a:t>column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FE7FA-0E3A-4270-B046-6F7C729B67DF}"/>
              </a:ext>
            </a:extLst>
          </p:cNvPr>
          <p:cNvSpPr txBox="1"/>
          <p:nvPr/>
        </p:nvSpPr>
        <p:spPr>
          <a:xfrm>
            <a:off x="6300125" y="3340213"/>
            <a:ext cx="1609859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dirty="0"/>
              <a:t>Reviewer</a:t>
            </a:r>
          </a:p>
          <a:p>
            <a:r>
              <a:rPr lang="en-US" dirty="0" smtClean="0"/>
              <a:t>(</a:t>
            </a:r>
            <a:r>
              <a:rPr lang="en-US" i="1" dirty="0" smtClean="0"/>
              <a:t>row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068B0A-4471-4287-8D17-1B89CDD466A2}"/>
              </a:ext>
            </a:extLst>
          </p:cNvPr>
          <p:cNvSpPr/>
          <p:nvPr/>
        </p:nvSpPr>
        <p:spPr>
          <a:xfrm>
            <a:off x="6300124" y="1845505"/>
            <a:ext cx="743712" cy="390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204AC6-CD8F-4C25-A55A-99786A437DB6}"/>
              </a:ext>
            </a:extLst>
          </p:cNvPr>
          <p:cNvSpPr txBox="1"/>
          <p:nvPr/>
        </p:nvSpPr>
        <p:spPr>
          <a:xfrm>
            <a:off x="5267191" y="1855911"/>
            <a:ext cx="83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40A16F-1C59-4D36-B313-09A9E38C6A45}"/>
              </a:ext>
            </a:extLst>
          </p:cNvPr>
          <p:cNvSpPr txBox="1"/>
          <p:nvPr/>
        </p:nvSpPr>
        <p:spPr>
          <a:xfrm>
            <a:off x="4212583" y="2764848"/>
            <a:ext cx="83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CBB38D-350B-49FA-98A0-4F0E4B267A9E}"/>
              </a:ext>
            </a:extLst>
          </p:cNvPr>
          <p:cNvSpPr txBox="1"/>
          <p:nvPr/>
        </p:nvSpPr>
        <p:spPr>
          <a:xfrm>
            <a:off x="5040238" y="2764847"/>
            <a:ext cx="833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column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F0882F-7C3F-493B-A725-E366CBB0C455}"/>
              </a:ext>
            </a:extLst>
          </p:cNvPr>
          <p:cNvCxnSpPr>
            <a:cxnSpLocks/>
          </p:cNvCxnSpPr>
          <p:nvPr/>
        </p:nvCxnSpPr>
        <p:spPr>
          <a:xfrm>
            <a:off x="6932122" y="2338023"/>
            <a:ext cx="936258" cy="5140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7F3D64-17A2-4226-8B2C-29246CB420F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403037" y="3068917"/>
            <a:ext cx="437434" cy="5944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FDD089-A81C-4678-9BB0-21720D24E1DD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167325" y="3411178"/>
            <a:ext cx="289496" cy="2626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06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Multidimmensional</a:t>
            </a:r>
            <a:r>
              <a:rPr lang="en-US" dirty="0"/>
              <a:t>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Data Structure - JTI Polinema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957CB02-FA45-4468-8943-8FB5B302E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874" y="1542594"/>
            <a:ext cx="5161031" cy="38814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0DAFA8-B05D-458B-9438-B2C914D43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0299" y="1542594"/>
            <a:ext cx="26035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822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pic>
        <p:nvPicPr>
          <p:cNvPr id="1026" name="Picture 2" descr="Image result for logo polinema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372" y="2752724"/>
            <a:ext cx="1427565" cy="143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2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Function</a:t>
            </a:r>
            <a:r>
              <a:rPr lang="en-US" dirty="0" smtClean="0"/>
              <a:t> is a block of code that is used to perform certain action</a:t>
            </a:r>
          </a:p>
          <a:p>
            <a:r>
              <a:rPr lang="en-US" b="1" dirty="0"/>
              <a:t>Reuse</a:t>
            </a:r>
            <a:r>
              <a:rPr lang="en-US" dirty="0"/>
              <a:t> </a:t>
            </a:r>
            <a:r>
              <a:rPr lang="en-US" b="1" dirty="0"/>
              <a:t>code</a:t>
            </a:r>
            <a:r>
              <a:rPr lang="en-US" dirty="0"/>
              <a:t>: define the code once, and use it many </a:t>
            </a:r>
            <a:r>
              <a:rPr lang="en-US" dirty="0" smtClean="0"/>
              <a:t>times</a:t>
            </a:r>
          </a:p>
          <a:p>
            <a:r>
              <a:rPr lang="en-US" dirty="0" smtClean="0"/>
              <a:t>Also known as </a:t>
            </a:r>
            <a:r>
              <a:rPr lang="en-US" b="1" dirty="0" smtClean="0"/>
              <a:t>method</a:t>
            </a:r>
          </a:p>
          <a:p>
            <a:r>
              <a:rPr lang="en-US" dirty="0" smtClean="0"/>
              <a:t>We can pass data into a function, known as </a:t>
            </a:r>
            <a:r>
              <a:rPr lang="en-US" b="1" dirty="0" smtClean="0"/>
              <a:t>parameter</a:t>
            </a:r>
            <a:endParaRPr lang="en-US" b="1" dirty="0"/>
          </a:p>
          <a:p>
            <a:r>
              <a:rPr lang="en-US" dirty="0" smtClean="0"/>
              <a:t>Function can </a:t>
            </a:r>
            <a:r>
              <a:rPr lang="en-US" b="1" dirty="0" smtClean="0"/>
              <a:t>return</a:t>
            </a:r>
            <a:r>
              <a:rPr lang="en-US" dirty="0" smtClean="0"/>
              <a:t> a value as the end step of function</a:t>
            </a:r>
          </a:p>
          <a:p>
            <a:r>
              <a:rPr lang="en-US" dirty="0" smtClean="0"/>
              <a:t>Function will be executed once it is called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Data Structure - JTI Polinema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84398" y="3798377"/>
            <a:ext cx="731520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66FF"/>
                </a:solidFill>
                <a:latin typeface="Courier"/>
                <a:cs typeface="Courier"/>
              </a:rPr>
              <a:t>static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r</a:t>
            </a:r>
            <a:r>
              <a:rPr lang="en-US" dirty="0" err="1" smtClean="0">
                <a:latin typeface="Courier"/>
                <a:cs typeface="Courier"/>
              </a:rPr>
              <a:t>eturnValueDataType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functionName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d</a:t>
            </a:r>
            <a:r>
              <a:rPr lang="en-US" dirty="0" err="1" smtClean="0">
                <a:latin typeface="Courier"/>
                <a:cs typeface="Courier"/>
              </a:rPr>
              <a:t>ataType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param1, </a:t>
            </a:r>
            <a:r>
              <a:rPr lang="en-US" dirty="0" err="1">
                <a:latin typeface="Courier"/>
                <a:cs typeface="Courier"/>
              </a:rPr>
              <a:t>d</a:t>
            </a:r>
            <a:r>
              <a:rPr lang="en-US" dirty="0" err="1" smtClean="0">
                <a:latin typeface="Courier"/>
                <a:cs typeface="Courier"/>
              </a:rPr>
              <a:t>ataType</a:t>
            </a:r>
            <a:r>
              <a:rPr lang="en-US" dirty="0" smtClean="0">
                <a:latin typeface="Courier"/>
                <a:cs typeface="Courier"/>
              </a:rPr>
              <a:t> param2){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   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//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statement</a:t>
            </a:r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	</a:t>
            </a:r>
            <a:r>
              <a:rPr lang="en-US" dirty="0" smtClean="0">
                <a:solidFill>
                  <a:srgbClr val="3366FF"/>
                </a:solidFill>
                <a:latin typeface="Courier"/>
                <a:cs typeface="Courier"/>
              </a:rPr>
              <a:t>return </a:t>
            </a:r>
            <a:r>
              <a:rPr lang="en-US" dirty="0" err="1" smtClean="0">
                <a:latin typeface="Courier"/>
                <a:cs typeface="Courier"/>
              </a:rPr>
              <a:t>returnValue</a:t>
            </a:r>
            <a:r>
              <a:rPr lang="en-US" dirty="0" smtClean="0">
                <a:latin typeface="Courier"/>
                <a:cs typeface="Courier"/>
              </a:rPr>
              <a:t>; 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9593054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Data Structure - JTI Polinema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00401" y="871556"/>
            <a:ext cx="8686800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66FF"/>
                </a:solidFill>
                <a:latin typeface="Courier"/>
                <a:cs typeface="Courier"/>
              </a:rPr>
              <a:t>static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chemeClr val="accent4">
                    <a:lumMod val="75000"/>
                  </a:schemeClr>
                </a:solidFill>
                <a:latin typeface="Courier"/>
                <a:cs typeface="Courier"/>
              </a:rPr>
              <a:t>int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rgbClr val="BA1B55"/>
                </a:solidFill>
                <a:latin typeface="Courier"/>
                <a:cs typeface="Courier"/>
              </a:rPr>
              <a:t>hitungLuasPersegi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int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sisi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  <a:r>
              <a:rPr lang="en-US" sz="2400" dirty="0">
                <a:latin typeface="Courier"/>
                <a:cs typeface="Courier"/>
              </a:rPr>
              <a:t>{</a:t>
            </a:r>
          </a:p>
          <a:p>
            <a:r>
              <a:rPr lang="en-US" sz="2400" dirty="0" smtClean="0"/>
              <a:t>	</a:t>
            </a:r>
            <a:r>
              <a:rPr lang="en-US" sz="2400" dirty="0" err="1">
                <a:solidFill>
                  <a:srgbClr val="3366FF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luas</a:t>
            </a:r>
            <a:r>
              <a:rPr lang="en-US" sz="2400" dirty="0">
                <a:latin typeface="Courier"/>
                <a:cs typeface="Courier"/>
              </a:rPr>
              <a:t> = </a:t>
            </a:r>
            <a:r>
              <a:rPr lang="en-US" sz="2400" dirty="0" err="1">
                <a:latin typeface="Courier"/>
                <a:cs typeface="Courier"/>
              </a:rPr>
              <a:t>sisi</a:t>
            </a:r>
            <a:r>
              <a:rPr lang="en-US" sz="2400" dirty="0">
                <a:latin typeface="Courier"/>
                <a:cs typeface="Courier"/>
              </a:rPr>
              <a:t> * </a:t>
            </a:r>
            <a:r>
              <a:rPr lang="en-US" sz="2400" dirty="0" err="1">
                <a:latin typeface="Courier"/>
                <a:cs typeface="Courier"/>
              </a:rPr>
              <a:t>sisi</a:t>
            </a:r>
            <a:r>
              <a:rPr lang="en-US" sz="2400" dirty="0">
                <a:latin typeface="Courier"/>
                <a:cs typeface="Courier"/>
              </a:rPr>
              <a:t>;</a:t>
            </a:r>
          </a:p>
          <a:p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>
                <a:solidFill>
                  <a:srgbClr val="3366FF"/>
                </a:solidFill>
                <a:latin typeface="Courier"/>
                <a:cs typeface="Courier"/>
              </a:rPr>
              <a:t>return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err="1" smtClean="0">
                <a:latin typeface="Courier"/>
                <a:cs typeface="Courier"/>
              </a:rPr>
              <a:t>luas</a:t>
            </a:r>
            <a:r>
              <a:rPr lang="en-US" sz="2400" dirty="0" smtClean="0">
                <a:latin typeface="Courier"/>
                <a:cs typeface="Courier"/>
              </a:rPr>
              <a:t>;</a:t>
            </a:r>
            <a:r>
              <a:rPr lang="en-US" sz="2400" dirty="0" smtClean="0"/>
              <a:t> </a:t>
            </a:r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} 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0401" y="2678032"/>
            <a:ext cx="8686800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66FF"/>
                </a:solidFill>
                <a:latin typeface="Courier"/>
                <a:cs typeface="Courier"/>
              </a:rPr>
              <a:t>p</a:t>
            </a:r>
            <a:r>
              <a:rPr lang="en-US" sz="2400" dirty="0" smtClean="0">
                <a:solidFill>
                  <a:srgbClr val="3366FF"/>
                </a:solidFill>
                <a:latin typeface="Courier"/>
                <a:cs typeface="Courier"/>
              </a:rPr>
              <a:t>ublic static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  <a:latin typeface="Courier"/>
                <a:cs typeface="Courier"/>
              </a:rPr>
              <a:t>void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sz="2400" dirty="0" smtClean="0">
                <a:solidFill>
                  <a:srgbClr val="BA1B55"/>
                </a:solidFill>
                <a:latin typeface="Courier"/>
                <a:cs typeface="Courier"/>
              </a:rPr>
              <a:t>main</a:t>
            </a:r>
            <a:r>
              <a:rPr lang="en-US" sz="2400" dirty="0" smtClean="0">
                <a:latin typeface="Courier"/>
                <a:cs typeface="Courier"/>
              </a:rPr>
              <a:t>(String[] </a:t>
            </a:r>
            <a:r>
              <a:rPr lang="en-US" sz="2400" dirty="0" err="1" smtClean="0">
                <a:latin typeface="Courier"/>
                <a:cs typeface="Courier"/>
              </a:rPr>
              <a:t>args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  <a:r>
              <a:rPr lang="en-US" sz="2400" dirty="0">
                <a:latin typeface="Courier"/>
                <a:cs typeface="Courier"/>
              </a:rPr>
              <a:t>{</a:t>
            </a:r>
          </a:p>
          <a:p>
            <a:r>
              <a:rPr lang="en-US" sz="2400" dirty="0"/>
              <a:t>	</a:t>
            </a:r>
            <a:r>
              <a:rPr lang="en-US" sz="2400" dirty="0" err="1">
                <a:solidFill>
                  <a:srgbClr val="3366FF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sisinya</a:t>
            </a:r>
            <a:r>
              <a:rPr lang="en-US" sz="2400" dirty="0">
                <a:latin typeface="Courier"/>
                <a:cs typeface="Courier"/>
              </a:rPr>
              <a:t> = </a:t>
            </a:r>
            <a:r>
              <a:rPr lang="en-US" sz="2400" dirty="0" smtClean="0"/>
              <a:t>6;</a:t>
            </a:r>
          </a:p>
          <a:p>
            <a:r>
              <a:rPr lang="en-US" sz="2400" dirty="0"/>
              <a:t>	</a:t>
            </a:r>
            <a:r>
              <a:rPr lang="en-US" sz="2400" dirty="0" err="1">
                <a:solidFill>
                  <a:srgbClr val="3366FF"/>
                </a:solidFill>
                <a:latin typeface="Courier"/>
                <a:cs typeface="Courier"/>
              </a:rPr>
              <a:t>int</a:t>
            </a:r>
            <a:r>
              <a:rPr lang="en-US" sz="2400" dirty="0">
                <a:solidFill>
                  <a:srgbClr val="3366FF"/>
                </a:solidFill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luasnya</a:t>
            </a:r>
            <a:r>
              <a:rPr lang="en-US" sz="2400" dirty="0">
                <a:latin typeface="Courier"/>
                <a:cs typeface="Courier"/>
              </a:rPr>
              <a:t> = </a:t>
            </a:r>
            <a:r>
              <a:rPr lang="en-US" sz="2400" dirty="0" err="1" smtClean="0">
                <a:solidFill>
                  <a:srgbClr val="BA1B55"/>
                </a:solidFill>
                <a:latin typeface="Courier"/>
                <a:cs typeface="Courier"/>
              </a:rPr>
              <a:t>hitungLuasPersegi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sisinya</a:t>
            </a:r>
            <a:r>
              <a:rPr lang="en-US" sz="2400" dirty="0" smtClean="0">
                <a:latin typeface="Courier"/>
                <a:cs typeface="Courier"/>
              </a:rPr>
              <a:t>);</a:t>
            </a:r>
          </a:p>
          <a:p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err="1">
                <a:latin typeface="Courier"/>
                <a:cs typeface="Courier"/>
              </a:rPr>
              <a:t>System.</a:t>
            </a:r>
            <a:r>
              <a:rPr lang="en-US" sz="2400" dirty="0" err="1">
                <a:solidFill>
                  <a:srgbClr val="0084B4"/>
                </a:solidFill>
                <a:latin typeface="Courier"/>
                <a:cs typeface="Courier"/>
              </a:rPr>
              <a:t>out</a:t>
            </a:r>
            <a:r>
              <a:rPr lang="en-US" sz="2400" dirty="0" err="1">
                <a:latin typeface="Courier"/>
                <a:cs typeface="Courier"/>
              </a:rPr>
              <a:t>.</a:t>
            </a:r>
            <a:r>
              <a:rPr lang="en-US" sz="2400" dirty="0" err="1">
                <a:solidFill>
                  <a:srgbClr val="BA1B55"/>
                </a:solidFill>
                <a:latin typeface="Courier"/>
                <a:cs typeface="Courier"/>
              </a:rPr>
              <a:t>println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luasnya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  <a:r>
              <a:rPr lang="en-US" sz="2400" dirty="0">
                <a:latin typeface="Courier"/>
                <a:cs typeface="Courier"/>
              </a:rPr>
              <a:t>;</a:t>
            </a:r>
            <a:r>
              <a:rPr lang="en-US" sz="2400" dirty="0"/>
              <a:t>  </a:t>
            </a:r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//</a:t>
            </a:r>
            <a:r>
              <a:rPr lang="en-US" sz="2400" i="1" dirty="0" err="1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atau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400" i="1" dirty="0" err="1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bisa</a:t>
            </a:r>
            <a:r>
              <a:rPr lang="en-US" sz="2400" i="1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400" i="1" dirty="0" err="1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juga</a:t>
            </a:r>
            <a:endParaRPr lang="en-US" sz="2400" i="1" dirty="0">
              <a:solidFill>
                <a:schemeClr val="bg1">
                  <a:lumMod val="50000"/>
                </a:schemeClr>
              </a:solidFill>
              <a:latin typeface="Courier"/>
              <a:cs typeface="Courier"/>
            </a:endParaRPr>
          </a:p>
          <a:p>
            <a:r>
              <a:rPr lang="en-US" sz="2400" dirty="0"/>
              <a:t>	</a:t>
            </a:r>
            <a:r>
              <a:rPr lang="en-US" sz="2400" dirty="0" err="1">
                <a:latin typeface="Courier"/>
                <a:cs typeface="Courier"/>
              </a:rPr>
              <a:t>System.</a:t>
            </a:r>
            <a:r>
              <a:rPr lang="en-US" sz="2400" dirty="0" err="1">
                <a:solidFill>
                  <a:srgbClr val="0084B4"/>
                </a:solidFill>
                <a:latin typeface="Courier"/>
                <a:cs typeface="Courier"/>
              </a:rPr>
              <a:t>out</a:t>
            </a:r>
            <a:r>
              <a:rPr lang="en-US" sz="2400" dirty="0" err="1">
                <a:latin typeface="Courier"/>
                <a:cs typeface="Courier"/>
              </a:rPr>
              <a:t>.</a:t>
            </a:r>
            <a:r>
              <a:rPr lang="en-US" sz="2400" dirty="0" err="1">
                <a:solidFill>
                  <a:srgbClr val="BA1B55"/>
                </a:solidFill>
                <a:latin typeface="Courier"/>
                <a:cs typeface="Courier"/>
              </a:rPr>
              <a:t>println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”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Luas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persegi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dengan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400" dirty="0" err="1" smtClean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sisi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Courier"/>
                <a:cs typeface="Courier"/>
              </a:rPr>
              <a:t> 5 = ”+</a:t>
            </a:r>
            <a:r>
              <a:rPr lang="en-US" sz="2400" dirty="0" err="1">
                <a:solidFill>
                  <a:srgbClr val="BA1B55"/>
                </a:solidFill>
                <a:latin typeface="Courier"/>
                <a:cs typeface="Courier"/>
              </a:rPr>
              <a:t>hitungLuasPersegi</a:t>
            </a:r>
            <a:r>
              <a:rPr lang="en-US" sz="2400" dirty="0" smtClean="0">
                <a:latin typeface="Courier"/>
                <a:cs typeface="Courier"/>
              </a:rPr>
              <a:t>(5))</a:t>
            </a:r>
            <a:r>
              <a:rPr lang="en-US" sz="2400" dirty="0">
                <a:latin typeface="Courier"/>
                <a:cs typeface="Courier"/>
              </a:rPr>
              <a:t>;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endParaRPr lang="en-US" sz="2400" dirty="0" smtClean="0">
              <a:latin typeface="Courier"/>
              <a:cs typeface="Courier"/>
            </a:endParaRPr>
          </a:p>
          <a:p>
            <a:r>
              <a:rPr lang="en-US" sz="2400" dirty="0" smtClean="0">
                <a:latin typeface="Courier"/>
                <a:cs typeface="Courier"/>
              </a:rPr>
              <a:t>} </a:t>
            </a:r>
            <a:endParaRPr lang="en-US" sz="2400" dirty="0">
              <a:latin typeface="Courier"/>
              <a:cs typeface="Courier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9372601" y="1252556"/>
            <a:ext cx="1149823" cy="23368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867401" y="2090756"/>
            <a:ext cx="838200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8763001" y="1404956"/>
            <a:ext cx="609600" cy="373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334001" y="2090756"/>
            <a:ext cx="533400" cy="297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0343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Recursive Function</a:t>
            </a:r>
            <a:endParaRPr lang="en-US" dirty="0"/>
          </a:p>
        </p:txBody>
      </p:sp>
      <p:pic>
        <p:nvPicPr>
          <p:cNvPr id="1026" name="Picture 2" descr="Image result for logo polinema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372" y="2752724"/>
            <a:ext cx="1427565" cy="143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Recursion is the technique of making a </a:t>
            </a:r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b="1" dirty="0"/>
              <a:t>call</a:t>
            </a:r>
            <a:r>
              <a:rPr lang="en-US" dirty="0"/>
              <a:t> </a:t>
            </a:r>
            <a:r>
              <a:rPr lang="en-US" b="1" dirty="0"/>
              <a:t>itself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technique provides a way to break complicated problems down into simple problems which are easier to solve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Recursion may be a bit difficult to understand. The best way to figure out how it works is to experiment with it.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Data Structure - JTI Polinema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40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Example: </a:t>
            </a:r>
          </a:p>
          <a:p>
            <a:r>
              <a:rPr lang="en-US" dirty="0"/>
              <a:t>Adding two numbers together is easy to do, but adding a range of numbers is more complicated. In the following example, recursion is used to add a range of numbers together by breaking it down into the simple task of adding two </a:t>
            </a:r>
            <a:r>
              <a:rPr lang="en-US" dirty="0" smtClean="0"/>
              <a:t>numbers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Data Structure - JTI Polinema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446" y="2853092"/>
            <a:ext cx="3833578" cy="31316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868" y="2853092"/>
            <a:ext cx="4185714" cy="148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349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Excercise</a:t>
            </a:r>
            <a:endParaRPr lang="en-US" dirty="0"/>
          </a:p>
        </p:txBody>
      </p:sp>
      <p:pic>
        <p:nvPicPr>
          <p:cNvPr id="1026" name="Picture 2" descr="Image result for logo polinema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372" y="2752724"/>
            <a:ext cx="1427565" cy="143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8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the flowchart of the following problems: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Display </a:t>
            </a:r>
            <a:r>
              <a:rPr lang="en-US" dirty="0"/>
              <a:t>odd number sequence from </a:t>
            </a:r>
            <a:r>
              <a:rPr lang="en-US" dirty="0" smtClean="0"/>
              <a:t>1 </a:t>
            </a:r>
            <a:r>
              <a:rPr lang="en-US" dirty="0"/>
              <a:t>to 20 except </a:t>
            </a:r>
            <a:r>
              <a:rPr lang="en-US" dirty="0" smtClean="0"/>
              <a:t>number </a:t>
            </a:r>
            <a:r>
              <a:rPr lang="en-US" dirty="0"/>
              <a:t>11 and </a:t>
            </a:r>
            <a:r>
              <a:rPr lang="en-US" dirty="0" smtClean="0"/>
              <a:t>17</a:t>
            </a:r>
          </a:p>
          <a:p>
            <a:pPr lvl="1"/>
            <a:r>
              <a:rPr lang="en-US" dirty="0"/>
              <a:t>Example: 1 3 5 7 9 13 15 </a:t>
            </a:r>
            <a:r>
              <a:rPr lang="en-US" dirty="0" smtClean="0"/>
              <a:t>19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Reverse the words in the array with char data type</a:t>
            </a:r>
          </a:p>
          <a:p>
            <a:pPr lvl="1"/>
            <a:r>
              <a:rPr lang="en-US" dirty="0" smtClean="0"/>
              <a:t>Example word </a:t>
            </a:r>
            <a:r>
              <a:rPr lang="en-US" dirty="0"/>
              <a:t>= {'S','E','L','A','M','A','T’} : output : </a:t>
            </a:r>
            <a:r>
              <a:rPr lang="en-US" dirty="0" smtClean="0"/>
              <a:t>TAMALES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Convert Seconds to Days, hours and </a:t>
            </a:r>
            <a:r>
              <a:rPr lang="en-US" dirty="0" smtClean="0"/>
              <a:t>minutes</a:t>
            </a:r>
          </a:p>
          <a:p>
            <a:pPr lvl="1"/>
            <a:r>
              <a:rPr lang="en-US" dirty="0" smtClean="0"/>
              <a:t>Example </a:t>
            </a:r>
            <a:r>
              <a:rPr lang="en-US" dirty="0"/>
              <a:t>: input 500000 </a:t>
            </a:r>
            <a:r>
              <a:rPr lang="en-US" dirty="0" smtClean="0"/>
              <a:t>seconds</a:t>
            </a:r>
            <a:endParaRPr lang="en-US" dirty="0"/>
          </a:p>
          <a:p>
            <a:pPr lvl="1"/>
            <a:r>
              <a:rPr lang="en-US" dirty="0"/>
              <a:t>Output : 5 </a:t>
            </a:r>
            <a:r>
              <a:rPr lang="en-US" dirty="0" smtClean="0"/>
              <a:t>days, </a:t>
            </a:r>
            <a:r>
              <a:rPr lang="en-US" dirty="0"/>
              <a:t>18 </a:t>
            </a:r>
            <a:r>
              <a:rPr lang="en-US" dirty="0" smtClean="0"/>
              <a:t>hours, </a:t>
            </a:r>
            <a:r>
              <a:rPr lang="en-US" dirty="0"/>
              <a:t>53 </a:t>
            </a:r>
            <a:r>
              <a:rPr lang="en-US" dirty="0" smtClean="0"/>
              <a:t>minutes, </a:t>
            </a:r>
            <a:r>
              <a:rPr lang="en-US" dirty="0"/>
              <a:t>20 </a:t>
            </a:r>
            <a:r>
              <a:rPr lang="en-US" dirty="0" smtClean="0"/>
              <a:t>seconds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Data Structure - JTI Polinema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2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Be On </a:t>
            </a:r>
            <a:r>
              <a:rPr lang="en-US" dirty="0"/>
              <a:t>time</a:t>
            </a:r>
          </a:p>
          <a:p>
            <a:pPr lvl="1"/>
            <a:r>
              <a:rPr lang="en-US" b="1" dirty="0"/>
              <a:t>Be </a:t>
            </a:r>
            <a:r>
              <a:rPr lang="en-US" b="1" dirty="0" smtClean="0"/>
              <a:t>quite and focus </a:t>
            </a:r>
            <a:r>
              <a:rPr lang="en-US" dirty="0"/>
              <a:t>in </a:t>
            </a:r>
            <a:r>
              <a:rPr lang="en-US" dirty="0" smtClean="0"/>
              <a:t>class/lab while lecturer presenting</a:t>
            </a:r>
            <a:endParaRPr lang="en-US" b="1" dirty="0"/>
          </a:p>
          <a:p>
            <a:pPr lvl="1"/>
            <a:r>
              <a:rPr lang="en-US" b="1" dirty="0"/>
              <a:t>Highly recommended to ask or perform a discussion, at any time, any place </a:t>
            </a:r>
            <a:r>
              <a:rPr lang="en-US" b="1" dirty="0">
                <a:sym typeface="Wingdings"/>
              </a:rPr>
              <a:t> </a:t>
            </a:r>
            <a:endParaRPr lang="en-US" b="1" dirty="0"/>
          </a:p>
          <a:p>
            <a:pPr lvl="1"/>
            <a:r>
              <a:rPr lang="en-US" b="1" dirty="0"/>
              <a:t>Make a note only to those that are not on the slide/</a:t>
            </a:r>
            <a:r>
              <a:rPr lang="en-US" b="1" dirty="0" err="1"/>
              <a:t>jobsheet</a:t>
            </a:r>
            <a:r>
              <a:rPr lang="en-US" b="1" dirty="0"/>
              <a:t> </a:t>
            </a:r>
          </a:p>
          <a:p>
            <a:pPr lvl="1"/>
            <a:r>
              <a:rPr lang="en-US" b="1" dirty="0"/>
              <a:t>Be Positive thinking</a:t>
            </a:r>
            <a:r>
              <a:rPr lang="en-US" dirty="0"/>
              <a:t>, you will be able to master this course </a:t>
            </a:r>
            <a:r>
              <a:rPr lang="en-US" dirty="0">
                <a:sym typeface="Wingdings"/>
              </a:rPr>
              <a:t></a:t>
            </a:r>
          </a:p>
          <a:p>
            <a:pPr lvl="1"/>
            <a:r>
              <a:rPr lang="en-US" dirty="0">
                <a:sym typeface="Wingdings"/>
              </a:rPr>
              <a:t>Highly recommended to </a:t>
            </a:r>
            <a:r>
              <a:rPr lang="en-US" dirty="0" smtClean="0">
                <a:sym typeface="Wingdings"/>
              </a:rPr>
              <a:t>perform a study group</a:t>
            </a:r>
            <a:endParaRPr lang="en-US" b="1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Be active at </a:t>
            </a:r>
            <a:r>
              <a:rPr lang="en-US" b="1" dirty="0">
                <a:sym typeface="Wingdings"/>
                <a:hlinkClick r:id="rId2"/>
              </a:rPr>
              <a:t>https://lmsslc.polinema.ac.id</a:t>
            </a:r>
            <a:r>
              <a:rPr lang="en-US" b="1" dirty="0" smtClean="0">
                <a:sym typeface="Wingdings"/>
                <a:hlinkClick r:id="rId2"/>
              </a:rPr>
              <a:t>/</a:t>
            </a:r>
            <a:r>
              <a:rPr lang="en-US" b="1" dirty="0" smtClean="0">
                <a:sym typeface="Wingdings"/>
              </a:rPr>
              <a:t> </a:t>
            </a:r>
          </a:p>
          <a:p>
            <a:pPr lvl="1"/>
            <a:r>
              <a:rPr lang="en-US" dirty="0" smtClean="0">
                <a:sym typeface="Wingdings"/>
              </a:rPr>
              <a:t>Open your camera at the beginning and end of each meeting session or at anytime the lecturer ask you to activate your camera</a:t>
            </a:r>
          </a:p>
          <a:p>
            <a:pPr lvl="1"/>
            <a:r>
              <a:rPr lang="en-US" dirty="0" smtClean="0">
                <a:sym typeface="Wingdings"/>
              </a:rPr>
              <a:t>If there is any further problem on connection, electricity </a:t>
            </a:r>
            <a:r>
              <a:rPr lang="en-US" dirty="0" err="1" smtClean="0">
                <a:sym typeface="Wingdings"/>
              </a:rPr>
              <a:t>etc</a:t>
            </a:r>
            <a:r>
              <a:rPr lang="en-US" dirty="0" smtClean="0">
                <a:sym typeface="Wingdings"/>
              </a:rPr>
              <a:t>, immediately confirm to the lecturer</a:t>
            </a:r>
          </a:p>
          <a:p>
            <a:pPr lvl="1"/>
            <a:r>
              <a:rPr lang="en-US" dirty="0" smtClean="0">
                <a:sym typeface="Wingdings"/>
              </a:rPr>
              <a:t>Once you are having any problem, immediately discuss with your lecturer, academic supervisor or head of study program</a:t>
            </a:r>
          </a:p>
          <a:p>
            <a:pPr lvl="1"/>
            <a:endParaRPr lang="en-US" dirty="0">
              <a:sym typeface="Wingdings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Data Structure - JTI Polinema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1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Lesson 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Week 1</a:t>
            </a:r>
            <a:r>
              <a:rPr lang="en-US" dirty="0"/>
              <a:t>. </a:t>
            </a:r>
            <a:r>
              <a:rPr lang="en-US" dirty="0" smtClean="0"/>
              <a:t>Object</a:t>
            </a:r>
            <a:endParaRPr lang="en-US" dirty="0"/>
          </a:p>
          <a:p>
            <a:pPr lvl="1"/>
            <a:r>
              <a:rPr lang="en-US" dirty="0"/>
              <a:t>Week 2. Array of </a:t>
            </a:r>
            <a:r>
              <a:rPr lang="en-US" dirty="0" smtClean="0"/>
              <a:t>Object</a:t>
            </a:r>
            <a:endParaRPr lang="en-US" dirty="0"/>
          </a:p>
          <a:p>
            <a:pPr lvl="1"/>
            <a:r>
              <a:rPr lang="en-US" dirty="0"/>
              <a:t>Week 3. </a:t>
            </a:r>
            <a:r>
              <a:rPr lang="en-US" dirty="0" err="1"/>
              <a:t>Bruteforce,devide</a:t>
            </a:r>
            <a:r>
              <a:rPr lang="en-US" dirty="0"/>
              <a:t>-conquer</a:t>
            </a:r>
          </a:p>
          <a:p>
            <a:pPr lvl="1"/>
            <a:r>
              <a:rPr lang="en-US" dirty="0"/>
              <a:t>Week 4. </a:t>
            </a:r>
            <a:r>
              <a:rPr lang="en-US" b="1" dirty="0" smtClean="0"/>
              <a:t>Quiz</a:t>
            </a:r>
            <a:endParaRPr lang="en-US" b="1" dirty="0"/>
          </a:p>
          <a:p>
            <a:pPr lvl="1"/>
            <a:r>
              <a:rPr lang="en-US" dirty="0"/>
              <a:t>Week 5. Sorting (Bubble, selection, insertion)</a:t>
            </a:r>
          </a:p>
          <a:p>
            <a:pPr lvl="1"/>
            <a:r>
              <a:rPr lang="en-US" dirty="0"/>
              <a:t>Week 6. Searching(Sequential, Binary)</a:t>
            </a:r>
          </a:p>
          <a:p>
            <a:pPr lvl="1"/>
            <a:r>
              <a:rPr lang="en-US" dirty="0"/>
              <a:t>Week 7. Stack</a:t>
            </a:r>
          </a:p>
          <a:p>
            <a:pPr lvl="1"/>
            <a:r>
              <a:rPr lang="en-US" dirty="0"/>
              <a:t>Week 8. Queue.</a:t>
            </a:r>
          </a:p>
          <a:p>
            <a:pPr lvl="1"/>
            <a:r>
              <a:rPr lang="en-US" dirty="0"/>
              <a:t>Week 9. </a:t>
            </a:r>
            <a:r>
              <a:rPr lang="en-US" b="1" dirty="0" smtClean="0"/>
              <a:t>Middle Exam</a:t>
            </a:r>
            <a:endParaRPr lang="en-US" b="1" dirty="0"/>
          </a:p>
          <a:p>
            <a:pPr lvl="1"/>
            <a:r>
              <a:rPr lang="en-US" dirty="0"/>
              <a:t>Week 10. Linked List</a:t>
            </a:r>
          </a:p>
          <a:p>
            <a:pPr lvl="1"/>
            <a:r>
              <a:rPr lang="en-US" dirty="0"/>
              <a:t>Week 11. Double linked List</a:t>
            </a:r>
          </a:p>
          <a:p>
            <a:pPr lvl="1"/>
            <a:r>
              <a:rPr lang="en-US" dirty="0"/>
              <a:t>Week 12. Tree (Binary)</a:t>
            </a:r>
          </a:p>
          <a:p>
            <a:pPr lvl="1"/>
            <a:r>
              <a:rPr lang="en-US" dirty="0"/>
              <a:t>Week 13. </a:t>
            </a:r>
            <a:r>
              <a:rPr lang="en-US" b="1" dirty="0"/>
              <a:t>Quiz</a:t>
            </a:r>
          </a:p>
          <a:p>
            <a:pPr lvl="1"/>
            <a:r>
              <a:rPr lang="en-US" dirty="0"/>
              <a:t>Week 14. Tree (Binary search tree)</a:t>
            </a:r>
          </a:p>
          <a:p>
            <a:pPr lvl="1"/>
            <a:r>
              <a:rPr lang="en-US" dirty="0"/>
              <a:t>Week 15. DFS, BFS</a:t>
            </a:r>
          </a:p>
          <a:p>
            <a:pPr lvl="1"/>
            <a:r>
              <a:rPr lang="en-US" dirty="0"/>
              <a:t>Week 16. Graph</a:t>
            </a:r>
          </a:p>
          <a:p>
            <a:pPr lvl="1"/>
            <a:r>
              <a:rPr lang="en-US" dirty="0"/>
              <a:t>Week 17. </a:t>
            </a:r>
            <a:r>
              <a:rPr lang="en-US" b="1" dirty="0" smtClean="0"/>
              <a:t>Final Exam</a:t>
            </a:r>
            <a:endParaRPr lang="en-US" b="1" dirty="0"/>
          </a:p>
          <a:p>
            <a:r>
              <a:rPr lang="en-US" dirty="0" smtClean="0"/>
              <a:t>Exam:</a:t>
            </a:r>
            <a:endParaRPr lang="en-US" dirty="0" smtClean="0"/>
          </a:p>
          <a:p>
            <a:pPr lvl="1"/>
            <a:r>
              <a:rPr lang="en-US" dirty="0" smtClean="0"/>
              <a:t>Quiz : 15%, UTS : 30%, UAS : 35%, </a:t>
            </a:r>
            <a:r>
              <a:rPr lang="en-US" dirty="0" err="1" smtClean="0"/>
              <a:t>Tugas</a:t>
            </a:r>
            <a:r>
              <a:rPr lang="en-US" dirty="0" smtClean="0"/>
              <a:t> : 20%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Tools: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err="1" smtClean="0"/>
              <a:t>NetBeans</a:t>
            </a:r>
            <a:endParaRPr lang="en-US" dirty="0" smtClean="0"/>
          </a:p>
          <a:p>
            <a:pPr lvl="1"/>
            <a:r>
              <a:rPr lang="en-US" dirty="0" smtClean="0"/>
              <a:t>Star UML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03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Programming Review</a:t>
            </a:r>
            <a:endParaRPr lang="en-US" dirty="0"/>
          </a:p>
        </p:txBody>
      </p:sp>
      <p:pic>
        <p:nvPicPr>
          <p:cNvPr id="1026" name="Picture 2" descr="Image result for logo polinema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372" y="2752724"/>
            <a:ext cx="1427565" cy="143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1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Variable and Data Type</a:t>
            </a:r>
            <a:endParaRPr lang="en-US" dirty="0"/>
          </a:p>
        </p:txBody>
      </p:sp>
      <p:pic>
        <p:nvPicPr>
          <p:cNvPr id="1026" name="Picture 2" descr="Image result for logo polinema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372" y="2752724"/>
            <a:ext cx="1427565" cy="143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Identifier that would be used to store value of data</a:t>
            </a:r>
          </a:p>
          <a:p>
            <a:r>
              <a:rPr lang="en-US" dirty="0" smtClean="0"/>
              <a:t>Anytime you need ‘a place’ to store a value of data then simply declare a variable</a:t>
            </a:r>
          </a:p>
          <a:p>
            <a:r>
              <a:rPr lang="en-US" dirty="0" smtClean="0"/>
              <a:t>Variable declaration needs data type</a:t>
            </a:r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b="1" dirty="0" err="1" smtClean="0"/>
              <a:t>int</a:t>
            </a:r>
            <a:r>
              <a:rPr lang="en-US" b="1" dirty="0" smtClean="0"/>
              <a:t> score; </a:t>
            </a:r>
          </a:p>
          <a:p>
            <a:pPr lvl="1"/>
            <a:r>
              <a:rPr lang="en-US" b="1" dirty="0" smtClean="0"/>
              <a:t>String name;</a:t>
            </a:r>
          </a:p>
          <a:p>
            <a:pPr lvl="1"/>
            <a:r>
              <a:rPr lang="en-US" b="1" dirty="0" smtClean="0"/>
              <a:t>String </a:t>
            </a:r>
            <a:r>
              <a:rPr lang="en-US" b="1" dirty="0" err="1" smtClean="0"/>
              <a:t>phoneNumber</a:t>
            </a:r>
            <a:r>
              <a:rPr lang="en-US" b="1" dirty="0" smtClean="0"/>
              <a:t>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 and Data Structure - JTI Polinema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09155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1628</TotalTime>
  <Words>1545</Words>
  <Application>Microsoft Office PowerPoint</Application>
  <PresentationFormat>Widescreen</PresentationFormat>
  <Paragraphs>395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Consolas</vt:lpstr>
      <vt:lpstr>Corbel</vt:lpstr>
      <vt:lpstr>Courier</vt:lpstr>
      <vt:lpstr>Courier New</vt:lpstr>
      <vt:lpstr>Wingdings</vt:lpstr>
      <vt:lpstr>Wingdings 2</vt:lpstr>
      <vt:lpstr>Frame</vt:lpstr>
      <vt:lpstr>Algorithm &amp; Data Structure</vt:lpstr>
      <vt:lpstr>Topics</vt:lpstr>
      <vt:lpstr>The lecturer</vt:lpstr>
      <vt:lpstr>Learning Strategies</vt:lpstr>
      <vt:lpstr>Topics</vt:lpstr>
      <vt:lpstr>Tools</vt:lpstr>
      <vt:lpstr>Basic Programming Review</vt:lpstr>
      <vt:lpstr>Variable and Data Type</vt:lpstr>
      <vt:lpstr>Variable</vt:lpstr>
      <vt:lpstr>Data Type</vt:lpstr>
      <vt:lpstr>Operator</vt:lpstr>
      <vt:lpstr>Condition Selection</vt:lpstr>
      <vt:lpstr>Selection</vt:lpstr>
      <vt:lpstr>Selection Sintax (1)  if</vt:lpstr>
      <vt:lpstr>Selection Sintax (2)  if-else</vt:lpstr>
      <vt:lpstr>Selection Sintax (3)  if-else if-else</vt:lpstr>
      <vt:lpstr>Selection Sintax (4)  switch-case</vt:lpstr>
      <vt:lpstr>Selection Sintax (5)</vt:lpstr>
      <vt:lpstr>Looping</vt:lpstr>
      <vt:lpstr>Looping Syntax (1)  for</vt:lpstr>
      <vt:lpstr>Looping Syntax (2)  while</vt:lpstr>
      <vt:lpstr>Looping Syntax (3)  do-while</vt:lpstr>
      <vt:lpstr>Nested Loop  </vt:lpstr>
      <vt:lpstr>Nested Loop  </vt:lpstr>
      <vt:lpstr>Nested Loop  </vt:lpstr>
      <vt:lpstr>Array</vt:lpstr>
      <vt:lpstr>Array</vt:lpstr>
      <vt:lpstr>Iteration through An Array</vt:lpstr>
      <vt:lpstr>Multidimmensional Array</vt:lpstr>
      <vt:lpstr>Multidimmensional Array</vt:lpstr>
      <vt:lpstr>Multidimmensional Array</vt:lpstr>
      <vt:lpstr>Function</vt:lpstr>
      <vt:lpstr>Function</vt:lpstr>
      <vt:lpstr>PowerPoint Presentation</vt:lpstr>
      <vt:lpstr>Recursive Function</vt:lpstr>
      <vt:lpstr>Recursive Function</vt:lpstr>
      <vt:lpstr>Recursive Function</vt:lpstr>
      <vt:lpstr>Excercise</vt:lpstr>
      <vt:lpstr>Exercises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&amp; Data Structure</dc:title>
  <dc:creator>HP</dc:creator>
  <cp:lastModifiedBy>HP</cp:lastModifiedBy>
  <cp:revision>143</cp:revision>
  <dcterms:created xsi:type="dcterms:W3CDTF">2021-02-08T04:40:40Z</dcterms:created>
  <dcterms:modified xsi:type="dcterms:W3CDTF">2021-02-09T07:49:19Z</dcterms:modified>
</cp:coreProperties>
</file>