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8" r:id="rId18"/>
    <p:sldId id="292" r:id="rId19"/>
    <p:sldId id="272" r:id="rId20"/>
    <p:sldId id="286" r:id="rId21"/>
    <p:sldId id="293" r:id="rId22"/>
    <p:sldId id="275" r:id="rId23"/>
    <p:sldId id="287" r:id="rId24"/>
    <p:sldId id="294" r:id="rId25"/>
    <p:sldId id="283" r:id="rId26"/>
    <p:sldId id="289" r:id="rId27"/>
    <p:sldId id="276" r:id="rId28"/>
    <p:sldId id="277" r:id="rId29"/>
    <p:sldId id="284" r:id="rId30"/>
    <p:sldId id="285" r:id="rId31"/>
    <p:sldId id="290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317" autoAdjust="0"/>
  </p:normalViewPr>
  <p:slideViewPr>
    <p:cSldViewPr snapToGrid="0" snapToObjects="1">
      <p:cViewPr>
        <p:scale>
          <a:sx n="112" d="100"/>
          <a:sy n="112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346E5-F906-A24F-AD2A-F464EFC794AB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32C91-465F-6344-AB7A-2D11E850A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2/7/19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2/7/19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mam.rozi@polinema.ac.id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and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38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Object </a:t>
            </a:r>
            <a:r>
              <a:rPr lang="en-US" dirty="0" smtClean="0"/>
              <a:t>is main component in OOP</a:t>
            </a:r>
            <a:endParaRPr lang="en-US" b="1" dirty="0" smtClean="0"/>
          </a:p>
          <a:p>
            <a:r>
              <a:rPr lang="en-US" b="1" dirty="0" smtClean="0"/>
              <a:t>Objects </a:t>
            </a:r>
            <a:r>
              <a:rPr lang="en-US" dirty="0" smtClean="0"/>
              <a:t>correspond to </a:t>
            </a:r>
            <a:r>
              <a:rPr lang="en-US" b="1" dirty="0" smtClean="0"/>
              <a:t>real</a:t>
            </a:r>
            <a:r>
              <a:rPr lang="en-US" dirty="0" smtClean="0"/>
              <a:t> </a:t>
            </a:r>
            <a:r>
              <a:rPr lang="en-US" b="1" dirty="0" smtClean="0"/>
              <a:t>things</a:t>
            </a:r>
            <a:r>
              <a:rPr lang="en-US" dirty="0" smtClean="0"/>
              <a:t> found in the real world. </a:t>
            </a:r>
          </a:p>
          <a:p>
            <a:r>
              <a:rPr lang="en-US" dirty="0" smtClean="0"/>
              <a:t>It may be tangible or intangible. But of course it must be a real thing</a:t>
            </a:r>
            <a:endParaRPr lang="en-US" dirty="0" smtClean="0"/>
          </a:p>
          <a:p>
            <a:r>
              <a:rPr lang="en-US" dirty="0" smtClean="0"/>
              <a:t>Objects found in a class room:</a:t>
            </a:r>
            <a:endParaRPr lang="en-US" dirty="0" smtClean="0"/>
          </a:p>
          <a:p>
            <a:pPr lvl="1"/>
            <a:r>
              <a:rPr lang="en-US" dirty="0" smtClean="0"/>
              <a:t>Table 1, table 2, …, table 30</a:t>
            </a:r>
            <a:endParaRPr lang="en-US" dirty="0" smtClean="0"/>
          </a:p>
          <a:p>
            <a:pPr lvl="1"/>
            <a:r>
              <a:rPr lang="en-US" dirty="0" smtClean="0"/>
              <a:t>Student 1</a:t>
            </a:r>
            <a:r>
              <a:rPr lang="en-US" dirty="0" smtClean="0"/>
              <a:t>, </a:t>
            </a:r>
            <a:r>
              <a:rPr lang="en-US" dirty="0" smtClean="0"/>
              <a:t>Student2…Student 30</a:t>
            </a:r>
            <a:endParaRPr lang="en-US" dirty="0" smtClean="0"/>
          </a:p>
          <a:p>
            <a:pPr lvl="1"/>
            <a:r>
              <a:rPr lang="en-US" dirty="0" smtClean="0"/>
              <a:t>LCD</a:t>
            </a:r>
          </a:p>
          <a:p>
            <a:pPr lvl="1"/>
            <a:r>
              <a:rPr lang="en-US" dirty="0" smtClean="0"/>
              <a:t>Whiteboard</a:t>
            </a:r>
            <a:endParaRPr lang="en-US" dirty="0" smtClean="0"/>
          </a:p>
          <a:p>
            <a:pPr lvl="1"/>
            <a:r>
              <a:rPr lang="en-US" dirty="0" smtClean="0"/>
              <a:t>Computer</a:t>
            </a:r>
          </a:p>
          <a:p>
            <a:pPr lvl="1"/>
            <a:r>
              <a:rPr lang="en-US" dirty="0" smtClean="0"/>
              <a:t>Air conditioner</a:t>
            </a:r>
          </a:p>
          <a:p>
            <a:pPr lvl="1"/>
            <a:r>
              <a:rPr lang="en-US" dirty="0" smtClean="0"/>
              <a:t>Lamp 1, Lamp 2,…., Lamp 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-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10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5175" y="1870940"/>
            <a:ext cx="7408333" cy="3450696"/>
          </a:xfrm>
        </p:spPr>
        <p:txBody>
          <a:bodyPr/>
          <a:lstStyle/>
          <a:p>
            <a:r>
              <a:rPr lang="en-US" dirty="0" smtClean="0"/>
              <a:t>Characteristics of </a:t>
            </a:r>
            <a:r>
              <a:rPr lang="en-US" b="1" dirty="0" smtClean="0"/>
              <a:t>Object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Has something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data/character/property/</a:t>
            </a:r>
            <a:r>
              <a:rPr lang="en-US" dirty="0" err="1" smtClean="0"/>
              <a:t>variabel</a:t>
            </a:r>
            <a:r>
              <a:rPr lang="en-US" dirty="0" smtClean="0"/>
              <a:t>/state/field/</a:t>
            </a:r>
            <a:r>
              <a:rPr lang="en-US" b="1" u="sng" dirty="0" smtClean="0"/>
              <a:t>attribute</a:t>
            </a:r>
            <a:endParaRPr lang="en-US" b="1" u="sng" dirty="0" smtClean="0"/>
          </a:p>
          <a:p>
            <a:pPr lvl="1"/>
            <a:r>
              <a:rPr lang="en-US" dirty="0" smtClean="0"/>
              <a:t>Can do something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/>
              <a:t>behaviour</a:t>
            </a:r>
            <a:r>
              <a:rPr lang="en-US" dirty="0" smtClean="0"/>
              <a:t>/function/procedure/</a:t>
            </a:r>
            <a:r>
              <a:rPr lang="en-US" b="1" u="sng" dirty="0" smtClean="0"/>
              <a:t>method</a:t>
            </a:r>
          </a:p>
          <a:p>
            <a:pPr marL="301943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– Object </a:t>
            </a:r>
            <a:endParaRPr lang="en-US" dirty="0"/>
          </a:p>
        </p:txBody>
      </p:sp>
      <p:sp>
        <p:nvSpPr>
          <p:cNvPr id="4" name="AutoShape 2" descr="A circle with an inner circle filled with items, surrounded by gray wedges representing methods that allow access to the inner circl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 circle with an inner circle filled with items, surrounded by gray wedges representing methods that allow access to the inner circle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s://docs.oracle.com/javase/tutorial/figures/java/concepts-object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https://docs.oracle.com/javase/tutorial/figures/java/concepts-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91000"/>
            <a:ext cx="36861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36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dirty="0" smtClean="0"/>
              <a:t>example: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– Object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283861"/>
              </p:ext>
            </p:extLst>
          </p:nvPr>
        </p:nvGraphicFramePr>
        <p:xfrm>
          <a:off x="381000" y="3352800"/>
          <a:ext cx="441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3622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 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Bicycle</a:t>
                      </a:r>
                      <a:endParaRPr 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Gear =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Change Gears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Speed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 </a:t>
                      </a:r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    </a:t>
                      </a:r>
                      <a:r>
                        <a:rPr lang="en-US" dirty="0" smtClean="0"/>
                        <a:t>Brake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Rpm = 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    </a:t>
                      </a:r>
                      <a:r>
                        <a:rPr lang="en-US" dirty="0" smtClean="0"/>
                        <a:t>Change Cadence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 descr="https://docs.oracle.com/javase/tutorial/figures/java/concepts-bicycleObjec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761" y="2743200"/>
            <a:ext cx="419285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501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b="1" dirty="0" smtClean="0"/>
              <a:t>Object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– Object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55557"/>
              </p:ext>
            </p:extLst>
          </p:nvPr>
        </p:nvGraphicFramePr>
        <p:xfrm>
          <a:off x="1371600" y="3429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Object </a:t>
                      </a:r>
                      <a:r>
                        <a:rPr lang="en-US" b="1" u="sng" dirty="0" smtClean="0">
                          <a:solidFill>
                            <a:srgbClr val="FF0000"/>
                          </a:solidFill>
                        </a:rPr>
                        <a:t>Student</a:t>
                      </a:r>
                      <a:endParaRPr lang="en-US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NIM = 1614210045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Do Exam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Name = </a:t>
                      </a:r>
                      <a:r>
                        <a:rPr lang="en-US" dirty="0" smtClean="0"/>
                        <a:t>John Doe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    </a:t>
                      </a:r>
                      <a:r>
                        <a:rPr lang="en-US" dirty="0" smtClean="0"/>
                        <a:t>View Report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GPA= </a:t>
                      </a:r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    </a:t>
                      </a:r>
                      <a:r>
                        <a:rPr lang="en-US" dirty="0" smtClean="0"/>
                        <a:t>View Payment Record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Address= </a:t>
                      </a:r>
                      <a:r>
                        <a:rPr lang="en-US" dirty="0" smtClean="0"/>
                        <a:t>Malang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290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O</a:t>
            </a:r>
            <a:r>
              <a:rPr lang="en-US" b="1" dirty="0" smtClean="0"/>
              <a:t>bject</a:t>
            </a:r>
            <a:r>
              <a:rPr lang="en-US" dirty="0" smtClean="0"/>
              <a:t> comes from design. Before an object is created, it must be a design from which the object created. It is called as </a:t>
            </a:r>
            <a:r>
              <a:rPr lang="en-US" b="1" dirty="0" smtClean="0"/>
              <a:t>Class</a:t>
            </a:r>
            <a:endParaRPr lang="en-US" b="1" dirty="0" smtClean="0"/>
          </a:p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smtClean="0"/>
              <a:t>is </a:t>
            </a:r>
            <a:r>
              <a:rPr lang="en-US" b="1" dirty="0" smtClean="0"/>
              <a:t>template/blueprint/prototype/design</a:t>
            </a:r>
            <a:r>
              <a:rPr lang="en-US" dirty="0" smtClean="0"/>
              <a:t> from which objects are created</a:t>
            </a:r>
            <a:endParaRPr lang="en-US" dirty="0" smtClean="0"/>
          </a:p>
          <a:p>
            <a:r>
              <a:rPr lang="en-US" dirty="0" smtClean="0"/>
              <a:t>Process creating an object from a class called as </a:t>
            </a:r>
            <a:r>
              <a:rPr lang="en-US" b="1" dirty="0" smtClean="0"/>
              <a:t>instantiation</a:t>
            </a:r>
            <a:endParaRPr lang="en-US" b="1" dirty="0" smtClean="0"/>
          </a:p>
          <a:p>
            <a:r>
              <a:rPr lang="en-US" dirty="0" smtClean="0"/>
              <a:t>Object </a:t>
            </a:r>
            <a:r>
              <a:rPr lang="en-US" dirty="0" smtClean="0"/>
              <a:t>will </a:t>
            </a:r>
            <a:r>
              <a:rPr lang="en-US" dirty="0" smtClean="0"/>
              <a:t>not be able to be instantiated/be created, if there is no class that defines the template.  </a:t>
            </a:r>
          </a:p>
          <a:p>
            <a:r>
              <a:rPr lang="en-US" dirty="0" smtClean="0"/>
              <a:t>Class will not be able to be used, if it is not created to be an object. It </a:t>
            </a:r>
            <a:r>
              <a:rPr lang="en-US" dirty="0" smtClean="0"/>
              <a:t>will be still blueprint/concept/template/design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-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783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– Class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922555"/>
              </p:ext>
            </p:extLst>
          </p:nvPr>
        </p:nvGraphicFramePr>
        <p:xfrm>
          <a:off x="762000" y="2286000"/>
          <a:ext cx="7408863" cy="284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62"/>
                <a:gridCol w="2819400"/>
                <a:gridCol w="27940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Object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Description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 is a </a:t>
                      </a:r>
                      <a:r>
                        <a:rPr lang="en-US" b="1" dirty="0" smtClean="0"/>
                        <a:t>design/</a:t>
                      </a:r>
                      <a:r>
                        <a:rPr lang="en-US" b="1" dirty="0" smtClean="0"/>
                        <a:t>template</a:t>
                      </a:r>
                      <a:r>
                        <a:rPr lang="en-US" b="1" dirty="0" smtClean="0"/>
                        <a:t>/prototype/</a:t>
                      </a:r>
                      <a:r>
                        <a:rPr lang="en-US" b="1" dirty="0" smtClean="0"/>
                        <a:t>blueprint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It</a:t>
                      </a:r>
                      <a:r>
                        <a:rPr lang="en-US" b="0" baseline="0" dirty="0" smtClean="0"/>
                        <a:t> is a </a:t>
                      </a:r>
                      <a:r>
                        <a:rPr lang="en-US" b="0" baseline="0" dirty="0" err="1" smtClean="0"/>
                        <a:t>riil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dirty="0" smtClean="0"/>
                        <a:t>object </a:t>
                      </a:r>
                      <a:r>
                        <a:rPr lang="en-US" dirty="0" smtClean="0"/>
                        <a:t>created from a 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Characteristik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Example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Student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Teacher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Course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Student</a:t>
                      </a:r>
                      <a:r>
                        <a:rPr lang="en-US" dirty="0" smtClean="0"/>
                        <a:t>1</a:t>
                      </a:r>
                      <a:r>
                        <a:rPr lang="en-US" dirty="0" smtClean="0"/>
                        <a:t>, </a:t>
                      </a:r>
                      <a:r>
                        <a:rPr lang="en-US" baseline="0" dirty="0" smtClean="0"/>
                        <a:t>Student</a:t>
                      </a:r>
                      <a:r>
                        <a:rPr lang="en-US" dirty="0" smtClean="0"/>
                        <a:t>2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etc</a:t>
                      </a: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err="1" smtClean="0"/>
                        <a:t>TeacherA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TeacherB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etc</a:t>
                      </a: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Course </a:t>
                      </a:r>
                      <a:r>
                        <a:rPr lang="en-US" baseline="0" dirty="0" smtClean="0"/>
                        <a:t>OOP, course database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090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</a:t>
            </a:r>
            <a:r>
              <a:rPr lang="en-US" b="1" dirty="0" smtClean="0"/>
              <a:t>Class</a:t>
            </a:r>
            <a:r>
              <a:rPr lang="en-US" dirty="0" smtClean="0"/>
              <a:t> have </a:t>
            </a:r>
            <a:r>
              <a:rPr lang="en-US" b="1" dirty="0" smtClean="0"/>
              <a:t>attribute and method </a:t>
            </a:r>
            <a:r>
              <a:rPr lang="en-US" dirty="0" smtClean="0"/>
              <a:t>as well as Object? </a:t>
            </a:r>
            <a:endParaRPr lang="en-US" dirty="0" smtClean="0"/>
          </a:p>
          <a:p>
            <a:r>
              <a:rPr lang="en-US" dirty="0" smtClean="0"/>
              <a:t>Yes, </a:t>
            </a:r>
            <a:r>
              <a:rPr lang="en-US" dirty="0" smtClean="0"/>
              <a:t>Class </a:t>
            </a:r>
            <a:r>
              <a:rPr lang="en-US" dirty="0" smtClean="0"/>
              <a:t>also has attribute and method, as well as object. The only difference is, attribute and method of Class are still design/template/blueprint so that they could not be used directly, while attribute and method of object are </a:t>
            </a:r>
            <a:r>
              <a:rPr lang="en-US" dirty="0" err="1" smtClean="0"/>
              <a:t>riil</a:t>
            </a:r>
            <a:r>
              <a:rPr lang="en-US" dirty="0" smtClean="0"/>
              <a:t>. They are able to be accessed.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 – Class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78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3 -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smtClean="0"/>
              <a:t>of Class declaration: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latin typeface="Courier"/>
                <a:cs typeface="Courier"/>
              </a:rPr>
              <a:t>class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ClassName</a:t>
            </a:r>
            <a:r>
              <a:rPr lang="en-US" dirty="0" smtClean="0">
                <a:latin typeface="Courier"/>
                <a:cs typeface="Courier"/>
              </a:rPr>
              <a:t>{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/</a:t>
            </a:r>
            <a:r>
              <a:rPr lang="en-US" dirty="0" smtClean="0">
                <a:latin typeface="Courier"/>
                <a:cs typeface="Courier"/>
              </a:rPr>
              <a:t>/attribute declaration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/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smtClean="0">
                <a:latin typeface="Courier"/>
                <a:cs typeface="Courier"/>
              </a:rPr>
              <a:t>method </a:t>
            </a:r>
            <a:r>
              <a:rPr lang="en-US" dirty="0">
                <a:latin typeface="Courier"/>
                <a:cs typeface="Courier"/>
              </a:rPr>
              <a:t>declaration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}</a:t>
            </a:r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latin typeface="Courier"/>
                <a:cs typeface="Courier"/>
              </a:rPr>
              <a:t>class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Bicycle{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	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31344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3 -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Naming Convention</a:t>
            </a:r>
          </a:p>
          <a:p>
            <a:pPr lvl="1"/>
            <a:r>
              <a:rPr lang="en-US" dirty="0" smtClean="0"/>
              <a:t>Class name must be a noun</a:t>
            </a:r>
          </a:p>
          <a:p>
            <a:pPr lvl="1"/>
            <a:r>
              <a:rPr lang="en-US" dirty="0" smtClean="0"/>
              <a:t>Class name must be written as Capital Camel Case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Student</a:t>
            </a:r>
          </a:p>
          <a:p>
            <a:pPr lvl="2"/>
            <a:r>
              <a:rPr lang="en-US" dirty="0" err="1" smtClean="0"/>
              <a:t>InternationalStudent</a:t>
            </a:r>
            <a:endParaRPr lang="en-US" dirty="0" smtClean="0"/>
          </a:p>
          <a:p>
            <a:pPr lvl="2"/>
            <a:r>
              <a:rPr lang="en-US" dirty="0" err="1" smtClean="0"/>
              <a:t>VisitingLecturer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40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: data/property owned by object or class</a:t>
            </a:r>
            <a:endParaRPr lang="en-US" dirty="0" smtClean="0"/>
          </a:p>
          <a:p>
            <a:r>
              <a:rPr lang="en-US" dirty="0" smtClean="0"/>
              <a:t>Example : class or object of </a:t>
            </a:r>
            <a:r>
              <a:rPr lang="en-US" b="1" dirty="0" smtClean="0"/>
              <a:t>Student</a:t>
            </a:r>
            <a:r>
              <a:rPr lang="en-US" dirty="0" smtClean="0"/>
              <a:t> has </a:t>
            </a:r>
            <a:r>
              <a:rPr lang="en-US" b="1" dirty="0" err="1" smtClean="0"/>
              <a:t>studentRegistrationNumber</a:t>
            </a:r>
            <a:r>
              <a:rPr lang="en-US" dirty="0" smtClean="0"/>
              <a:t>, </a:t>
            </a:r>
            <a:r>
              <a:rPr lang="en-US" b="1" dirty="0" smtClean="0"/>
              <a:t>name</a:t>
            </a:r>
            <a:r>
              <a:rPr lang="en-US" dirty="0" smtClean="0"/>
              <a:t>, </a:t>
            </a:r>
            <a:r>
              <a:rPr lang="en-US" b="1" dirty="0" err="1" smtClean="0"/>
              <a:t>gpa</a:t>
            </a:r>
            <a:r>
              <a:rPr lang="en-US" dirty="0" smtClean="0"/>
              <a:t>, </a:t>
            </a:r>
            <a:r>
              <a:rPr lang="en-US" b="1" dirty="0" smtClean="0"/>
              <a:t>address</a:t>
            </a:r>
            <a:r>
              <a:rPr lang="en-US" dirty="0" smtClean="0"/>
              <a:t>, </a:t>
            </a:r>
            <a:r>
              <a:rPr lang="en-US" b="1" dirty="0" smtClean="0"/>
              <a:t>phone</a:t>
            </a:r>
          </a:p>
          <a:p>
            <a:r>
              <a:rPr lang="en-US" dirty="0" smtClean="0"/>
              <a:t>The attributes of </a:t>
            </a:r>
            <a:r>
              <a:rPr lang="en-US" b="1" dirty="0" smtClean="0"/>
              <a:t>Bicycle</a:t>
            </a:r>
            <a:r>
              <a:rPr lang="en-US" dirty="0" smtClean="0"/>
              <a:t> are </a:t>
            </a:r>
            <a:r>
              <a:rPr lang="en-US" b="1" dirty="0" smtClean="0"/>
              <a:t>speed</a:t>
            </a:r>
            <a:r>
              <a:rPr lang="en-US" dirty="0" smtClean="0"/>
              <a:t>, </a:t>
            </a:r>
            <a:r>
              <a:rPr lang="en-US" b="1" dirty="0" smtClean="0"/>
              <a:t>rpm</a:t>
            </a:r>
            <a:r>
              <a:rPr lang="en-US" dirty="0" smtClean="0"/>
              <a:t>, </a:t>
            </a:r>
            <a:r>
              <a:rPr lang="en-US" b="1" dirty="0" smtClean="0"/>
              <a:t>gear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4 - </a:t>
            </a:r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5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Object Oriented Concept</a:t>
            </a:r>
            <a:endParaRPr lang="en-US" dirty="0" smtClean="0"/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Object</a:t>
            </a:r>
            <a:endParaRPr lang="en-US" dirty="0" smtClean="0"/>
          </a:p>
          <a:p>
            <a:r>
              <a:rPr lang="en-US" dirty="0" smtClean="0"/>
              <a:t>Attribute</a:t>
            </a:r>
            <a:endParaRPr lang="en-US" dirty="0" smtClean="0"/>
          </a:p>
          <a:p>
            <a:r>
              <a:rPr lang="en-US" dirty="0" smtClean="0"/>
              <a:t>Method </a:t>
            </a:r>
          </a:p>
          <a:p>
            <a:r>
              <a:rPr lang="en-US" dirty="0" smtClean="0"/>
              <a:t>Instantiation</a:t>
            </a:r>
            <a:endParaRPr lang="en-US" dirty="0" smtClean="0"/>
          </a:p>
          <a:p>
            <a:r>
              <a:rPr lang="en-US" dirty="0" smtClean="0"/>
              <a:t>Constructor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2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4 - </a:t>
            </a:r>
            <a:r>
              <a:rPr lang="en-US" dirty="0" err="1" smtClean="0"/>
              <a:t>Atribut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Format </a:t>
            </a:r>
            <a:r>
              <a:rPr lang="en-US" dirty="0" smtClean="0"/>
              <a:t>of Attribute Declaration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"/>
                <a:cs typeface="Courier"/>
              </a:rPr>
              <a:t>dataType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attributeName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"/>
                <a:cs typeface="Courier"/>
              </a:rPr>
              <a:t>String </a:t>
            </a:r>
            <a:r>
              <a:rPr lang="en-US" dirty="0" smtClean="0">
                <a:latin typeface="Courier"/>
                <a:cs typeface="Courier"/>
              </a:rPr>
              <a:t>name;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float </a:t>
            </a:r>
            <a:r>
              <a:rPr lang="en-US" dirty="0" err="1" smtClean="0">
                <a:latin typeface="Courier"/>
                <a:cs typeface="Courier"/>
              </a:rPr>
              <a:t>gpa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age;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boolean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state;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52712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-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Naming Convention</a:t>
            </a:r>
          </a:p>
          <a:p>
            <a:pPr lvl="1"/>
            <a:r>
              <a:rPr lang="en-US" dirty="0" smtClean="0"/>
              <a:t>Attribute name must be a noun</a:t>
            </a:r>
          </a:p>
          <a:p>
            <a:pPr lvl="1"/>
            <a:r>
              <a:rPr lang="en-US" dirty="0"/>
              <a:t>Attribute </a:t>
            </a:r>
            <a:r>
              <a:rPr lang="en-US" dirty="0" smtClean="0"/>
              <a:t>name must be written as Camel Case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address</a:t>
            </a:r>
          </a:p>
          <a:p>
            <a:pPr lvl="2"/>
            <a:r>
              <a:rPr lang="en-US" dirty="0" err="1" smtClean="0"/>
              <a:t>phoneNumber</a:t>
            </a:r>
            <a:endParaRPr lang="en-US" dirty="0" smtClean="0"/>
          </a:p>
          <a:p>
            <a:pPr lvl="2"/>
            <a:r>
              <a:rPr lang="en-US" dirty="0" err="1" smtClean="0"/>
              <a:t>finalExamScore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9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dirty="0" smtClean="0"/>
              <a:t>shows</a:t>
            </a:r>
            <a:r>
              <a:rPr lang="en-US" dirty="0" smtClean="0"/>
              <a:t> a </a:t>
            </a:r>
            <a:r>
              <a:rPr lang="en-US" dirty="0" smtClean="0"/>
              <a:t>process/</a:t>
            </a:r>
            <a:r>
              <a:rPr lang="en-US" dirty="0" err="1" smtClean="0"/>
              <a:t>behaviour</a:t>
            </a:r>
            <a:r>
              <a:rPr lang="en-US" dirty="0" smtClean="0"/>
              <a:t>/function that could be performed by object/class</a:t>
            </a:r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dirty="0" smtClean="0"/>
              <a:t>will be used by object to interacts with other objects</a:t>
            </a:r>
            <a:endParaRPr lang="en-US" dirty="0" smtClean="0"/>
          </a:p>
          <a:p>
            <a:r>
              <a:rPr lang="en-US" dirty="0" smtClean="0"/>
              <a:t>Example: methods of </a:t>
            </a:r>
            <a:r>
              <a:rPr lang="en-US" b="1" dirty="0" smtClean="0"/>
              <a:t>Student</a:t>
            </a:r>
            <a:r>
              <a:rPr lang="en-US" dirty="0" smtClean="0"/>
              <a:t> are </a:t>
            </a:r>
            <a:r>
              <a:rPr lang="en-US" b="1" dirty="0" err="1" smtClean="0"/>
              <a:t>viewReport</a:t>
            </a:r>
            <a:r>
              <a:rPr lang="en-US" dirty="0" smtClean="0"/>
              <a:t>, </a:t>
            </a:r>
            <a:r>
              <a:rPr lang="en-US" b="1" dirty="0" err="1" smtClean="0"/>
              <a:t>doExam</a:t>
            </a:r>
            <a:r>
              <a:rPr lang="en-US" dirty="0" smtClean="0"/>
              <a:t>, </a:t>
            </a:r>
            <a:r>
              <a:rPr lang="en-US" b="1" dirty="0" err="1" smtClean="0"/>
              <a:t>payTuitionFee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err="1" smtClean="0"/>
              <a:t>createQuestionBank</a:t>
            </a:r>
            <a:r>
              <a:rPr lang="en-US" dirty="0" smtClean="0"/>
              <a:t>, </a:t>
            </a:r>
            <a:r>
              <a:rPr lang="en-US" b="1" dirty="0" err="1" smtClean="0"/>
              <a:t>assignScore</a:t>
            </a:r>
            <a:r>
              <a:rPr lang="en-US" dirty="0" smtClean="0"/>
              <a:t>, </a:t>
            </a:r>
            <a:r>
              <a:rPr lang="en-US" b="1" dirty="0" err="1" smtClean="0"/>
              <a:t>takePayRoll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are the example of methods of </a:t>
            </a:r>
            <a:r>
              <a:rPr lang="en-US" b="1" dirty="0" smtClean="0"/>
              <a:t>Teacher 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5 -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2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5 -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Format </a:t>
            </a:r>
            <a:r>
              <a:rPr lang="en-US" dirty="0" smtClean="0"/>
              <a:t>of Method Declaration: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"/>
                <a:cs typeface="Courier"/>
              </a:rPr>
              <a:t>dataType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methodName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dataType</a:t>
            </a:r>
            <a:r>
              <a:rPr lang="en-US" dirty="0" smtClean="0">
                <a:latin typeface="Courier"/>
                <a:cs typeface="Courier"/>
              </a:rPr>
              <a:t> parameters)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/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smtClean="0">
                <a:latin typeface="Courier"/>
                <a:cs typeface="Courier"/>
              </a:rPr>
              <a:t>method body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}</a:t>
            </a:r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"/>
                <a:cs typeface="Courier"/>
              </a:rPr>
              <a:t>void </a:t>
            </a:r>
            <a:r>
              <a:rPr lang="en-US" dirty="0" err="1" smtClean="0">
                <a:latin typeface="Courier"/>
                <a:cs typeface="Courier"/>
              </a:rPr>
              <a:t>shoeState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boolean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st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	</a:t>
            </a:r>
            <a:r>
              <a:rPr lang="en-US" dirty="0" smtClean="0">
                <a:latin typeface="Courier"/>
                <a:cs typeface="Courier"/>
              </a:rPr>
              <a:t>if(</a:t>
            </a:r>
            <a:r>
              <a:rPr lang="en-US" dirty="0" err="1" smtClean="0">
                <a:latin typeface="Courier"/>
                <a:cs typeface="Courier"/>
              </a:rPr>
              <a:t>st</a:t>
            </a:r>
            <a:r>
              <a:rPr lang="en-US" dirty="0" smtClean="0">
                <a:latin typeface="Courier"/>
                <a:cs typeface="Courier"/>
              </a:rPr>
              <a:t>==true)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 smtClean="0">
                <a:latin typeface="Courier"/>
                <a:cs typeface="Courier"/>
              </a:rPr>
              <a:t>System.out.println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“Pass”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else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</a:t>
            </a:r>
            <a:r>
              <a:rPr lang="en-US" dirty="0" err="1">
                <a:latin typeface="Courier"/>
                <a:cs typeface="Courier"/>
              </a:rPr>
              <a:t>System.out.println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 smtClean="0">
                <a:latin typeface="Courier"/>
                <a:cs typeface="Courier"/>
              </a:rPr>
              <a:t>Not Pass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79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5 -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Naming Convention</a:t>
            </a:r>
          </a:p>
          <a:p>
            <a:pPr lvl="1"/>
            <a:r>
              <a:rPr lang="en-US" dirty="0"/>
              <a:t>Method </a:t>
            </a:r>
            <a:r>
              <a:rPr lang="en-US" dirty="0" smtClean="0"/>
              <a:t>name must be a verb/</a:t>
            </a:r>
            <a:r>
              <a:rPr lang="en-US" dirty="0" err="1" smtClean="0"/>
              <a:t>adj</a:t>
            </a:r>
            <a:endParaRPr lang="en-US" dirty="0" smtClean="0"/>
          </a:p>
          <a:p>
            <a:pPr lvl="1"/>
            <a:r>
              <a:rPr lang="en-US" dirty="0"/>
              <a:t>Method </a:t>
            </a:r>
            <a:r>
              <a:rPr lang="en-US" dirty="0" smtClean="0"/>
              <a:t>name must be written as Camel Case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err="1" smtClean="0"/>
              <a:t>doExam</a:t>
            </a:r>
            <a:endParaRPr lang="en-US" dirty="0" smtClean="0"/>
          </a:p>
          <a:p>
            <a:pPr lvl="2"/>
            <a:r>
              <a:rPr lang="en-US" dirty="0" err="1" smtClean="0"/>
              <a:t>payTutionFee</a:t>
            </a:r>
            <a:endParaRPr lang="en-US" dirty="0" smtClean="0"/>
          </a:p>
          <a:p>
            <a:pPr lvl="2"/>
            <a:r>
              <a:rPr lang="en-US" dirty="0" err="1" smtClean="0"/>
              <a:t>assignScore</a:t>
            </a:r>
            <a:endParaRPr lang="en-US" dirty="0" smtClean="0"/>
          </a:p>
          <a:p>
            <a:pPr lvl="2"/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72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6 - </a:t>
            </a:r>
            <a:r>
              <a:rPr lang="en-US" dirty="0" smtClean="0"/>
              <a:t>Instantiation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Instantiation</a:t>
            </a:r>
            <a:r>
              <a:rPr lang="en-US" dirty="0" smtClean="0">
                <a:sym typeface="Wingdings"/>
              </a:rPr>
              <a:t> process to create an object from a class</a:t>
            </a:r>
            <a:endParaRPr lang="en-US" dirty="0" smtClean="0">
              <a:sym typeface="Wingdings"/>
            </a:endParaRPr>
          </a:p>
          <a:p>
            <a:r>
              <a:rPr lang="en-US" b="1" dirty="0" smtClean="0">
                <a:latin typeface="Courier"/>
                <a:cs typeface="Courier"/>
                <a:sym typeface="Wingdings"/>
              </a:rPr>
              <a:t>new </a:t>
            </a:r>
            <a:r>
              <a:rPr lang="en-US" dirty="0">
                <a:sym typeface="Wingdings"/>
              </a:rPr>
              <a:t>is the keyword to instantiate an object</a:t>
            </a:r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"/>
                <a:cs typeface="Courier"/>
              </a:rPr>
              <a:t>Bicycle b1= </a:t>
            </a:r>
            <a:r>
              <a:rPr lang="en-US" b="1" dirty="0" smtClean="0">
                <a:latin typeface="Courier"/>
                <a:cs typeface="Courier"/>
              </a:rPr>
              <a:t>new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Bicycle(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28724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– </a:t>
            </a:r>
            <a:r>
              <a:rPr lang="en-US" dirty="0" smtClean="0"/>
              <a:t>Accessing Attribute and Method of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an object has been created from a class, then its </a:t>
            </a:r>
            <a:r>
              <a:rPr lang="en-US" dirty="0" err="1" smtClean="0"/>
              <a:t>attributs</a:t>
            </a:r>
            <a:r>
              <a:rPr lang="en-US" dirty="0" smtClean="0"/>
              <a:t> and methods are now accessible. </a:t>
            </a:r>
          </a:p>
          <a:p>
            <a:r>
              <a:rPr lang="en-US" dirty="0" smtClean="0"/>
              <a:t>Accessing/assigning vale of an attribute of an object: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"/>
                <a:cs typeface="Courier"/>
              </a:rPr>
              <a:t>objectName</a:t>
            </a:r>
            <a:r>
              <a:rPr lang="en-US" dirty="0" err="1" smtClean="0">
                <a:latin typeface="Courier"/>
                <a:cs typeface="Courier"/>
              </a:rPr>
              <a:t>.attributeName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= </a:t>
            </a:r>
            <a:r>
              <a:rPr lang="en-US" dirty="0" smtClean="0">
                <a:latin typeface="Courier"/>
                <a:cs typeface="Courier"/>
              </a:rPr>
              <a:t>value;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Calling </a:t>
            </a:r>
            <a:r>
              <a:rPr lang="en-US" dirty="0" smtClean="0"/>
              <a:t>method: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urier"/>
                <a:cs typeface="Courier"/>
              </a:rPr>
              <a:t>objectName.methodName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"/>
                <a:cs typeface="Courier"/>
              </a:rPr>
              <a:t>b1</a:t>
            </a:r>
            <a:r>
              <a:rPr lang="en-US" dirty="0" smtClean="0">
                <a:latin typeface="Courier"/>
                <a:cs typeface="Courier"/>
              </a:rPr>
              <a:t>.speed </a:t>
            </a:r>
            <a:r>
              <a:rPr lang="en-US" dirty="0" smtClean="0">
                <a:latin typeface="Courier"/>
                <a:cs typeface="Courier"/>
              </a:rPr>
              <a:t>= 10;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System.out.println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b1</a:t>
            </a:r>
            <a:r>
              <a:rPr lang="en-US" dirty="0" smtClean="0">
                <a:latin typeface="Courier"/>
                <a:cs typeface="Courier"/>
              </a:rPr>
              <a:t>.speed)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b1</a:t>
            </a:r>
            <a:r>
              <a:rPr lang="en-US" dirty="0" smtClean="0">
                <a:latin typeface="Courier"/>
                <a:cs typeface="Courier"/>
              </a:rPr>
              <a:t>.show(</a:t>
            </a:r>
            <a:r>
              <a:rPr lang="en-US" dirty="0" smtClean="0">
                <a:latin typeface="Courier"/>
                <a:cs typeface="Courier"/>
              </a:rPr>
              <a:t>);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4571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9-02-08 at 1.4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0" y="736382"/>
            <a:ext cx="4863285" cy="593111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816095"/>
            <a:ext cx="8229600" cy="1600200"/>
          </a:xfrm>
        </p:spPr>
        <p:txBody>
          <a:bodyPr/>
          <a:lstStyle/>
          <a:p>
            <a:r>
              <a:rPr lang="en-US" dirty="0" err="1" smtClean="0"/>
              <a:t>Sorce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4639" y="1134205"/>
            <a:ext cx="3346739" cy="22620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1201" y="823227"/>
            <a:ext cx="184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Declaring Class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1388" y="1359510"/>
            <a:ext cx="2209800" cy="43873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31188" y="1433950"/>
            <a:ext cx="224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Declaring Attribute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7065" y="1885888"/>
            <a:ext cx="4114289" cy="85833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01354" y="2085180"/>
            <a:ext cx="21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Declaring Method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720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2-08 at 1.4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22" y="2029763"/>
            <a:ext cx="5118100" cy="21463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Ilustrasi</a:t>
            </a:r>
            <a:r>
              <a:rPr lang="en-US" dirty="0"/>
              <a:t>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6819" y="2889022"/>
            <a:ext cx="4419600" cy="23657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4363" y="282212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Instantiation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4054" y="5019309"/>
            <a:ext cx="313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C00000"/>
                </a:solidFill>
              </a:rPr>
              <a:t>Assigning value of attribute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1954" y="4495279"/>
            <a:ext cx="280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Calling method of object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V="1">
            <a:off x="1562203" y="3288665"/>
            <a:ext cx="1238687" cy="17306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</p:cNvCxnSpPr>
          <p:nvPr/>
        </p:nvCxnSpPr>
        <p:spPr>
          <a:xfrm flipH="1" flipV="1">
            <a:off x="4229696" y="3515469"/>
            <a:ext cx="2085704" cy="9798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14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7 -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 smtClean="0">
                <a:sym typeface="Wingdings"/>
              </a:rPr>
              <a:t>is a </a:t>
            </a:r>
            <a:r>
              <a:rPr lang="en-US" b="1" dirty="0" smtClean="0">
                <a:sym typeface="Wingdings"/>
              </a:rPr>
              <a:t>special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>
                <a:sym typeface="Wingdings"/>
              </a:rPr>
              <a:t>m</a:t>
            </a:r>
            <a:r>
              <a:rPr lang="en-US" b="1" dirty="0" smtClean="0">
                <a:sym typeface="Wingdings"/>
              </a:rPr>
              <a:t>ethod</a:t>
            </a:r>
            <a:r>
              <a:rPr lang="en-US" dirty="0" smtClean="0">
                <a:sym typeface="Wingdings"/>
              </a:rPr>
              <a:t> that </a:t>
            </a:r>
            <a:r>
              <a:rPr lang="en-US" b="1" dirty="0" smtClean="0">
                <a:sym typeface="Wingdings"/>
              </a:rPr>
              <a:t>creates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object</a:t>
            </a:r>
            <a:r>
              <a:rPr lang="en-US" dirty="0" smtClean="0">
                <a:sym typeface="Wingdings"/>
              </a:rPr>
              <a:t>.</a:t>
            </a:r>
            <a:endParaRPr lang="en-US" b="1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Special???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Constructor name is the same with class name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Constructor does not have any </a:t>
            </a:r>
            <a:r>
              <a:rPr lang="en-US" dirty="0" err="1" smtClean="0">
                <a:sym typeface="Wingdings"/>
              </a:rPr>
              <a:t>datatype</a:t>
            </a:r>
            <a:r>
              <a:rPr lang="en-US" dirty="0" smtClean="0">
                <a:sym typeface="Wingdings"/>
              </a:rPr>
              <a:t>, thus it will not need any return statement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Constructor will run only at </a:t>
            </a:r>
            <a:r>
              <a:rPr lang="en-US" dirty="0" err="1" smtClean="0">
                <a:sym typeface="Wingdings"/>
              </a:rPr>
              <a:t>instantion</a:t>
            </a:r>
            <a:r>
              <a:rPr lang="en-US" dirty="0" smtClean="0">
                <a:sym typeface="Wingdings"/>
              </a:rPr>
              <a:t>/object creation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Constructor can has parameter</a:t>
            </a:r>
          </a:p>
          <a:p>
            <a:pPr lvl="1"/>
            <a:r>
              <a:rPr lang="en-US" dirty="0" smtClean="0">
                <a:sym typeface="Wingdings"/>
              </a:rPr>
              <a:t>One class can has more than one constructor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33914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Teacher:</a:t>
            </a:r>
            <a:endParaRPr lang="en-US" dirty="0" smtClean="0"/>
          </a:p>
          <a:p>
            <a:pPr lvl="1"/>
            <a:r>
              <a:rPr lang="en-US" dirty="0" smtClean="0"/>
              <a:t>Name: </a:t>
            </a:r>
            <a:r>
              <a:rPr lang="en-US" dirty="0"/>
              <a:t>Imam </a:t>
            </a:r>
            <a:r>
              <a:rPr lang="en-US" dirty="0" err="1"/>
              <a:t>Fahrur</a:t>
            </a:r>
            <a:r>
              <a:rPr lang="en-US" dirty="0"/>
              <a:t> </a:t>
            </a:r>
            <a:r>
              <a:rPr lang="en-US" dirty="0" err="1"/>
              <a:t>Rozi</a:t>
            </a:r>
            <a:endParaRPr lang="en-US" dirty="0"/>
          </a:p>
          <a:p>
            <a:pPr lvl="1"/>
            <a:r>
              <a:rPr lang="en-US" dirty="0" smtClean="0"/>
              <a:t>Phone</a:t>
            </a:r>
            <a:r>
              <a:rPr lang="en-US" dirty="0" smtClean="0"/>
              <a:t> </a:t>
            </a:r>
            <a:r>
              <a:rPr lang="en-US" dirty="0"/>
              <a:t>: 085233139738</a:t>
            </a:r>
          </a:p>
          <a:p>
            <a:pPr lvl="1"/>
            <a:r>
              <a:rPr lang="en-US" dirty="0"/>
              <a:t>Email : </a:t>
            </a:r>
            <a:r>
              <a:rPr lang="en-US" dirty="0">
                <a:hlinkClick r:id="rId2"/>
              </a:rPr>
              <a:t>imam.rozi@polinema.ac.id</a:t>
            </a:r>
            <a:endParaRPr lang="en-US" dirty="0"/>
          </a:p>
          <a:p>
            <a:pPr lvl="1"/>
            <a:r>
              <a:rPr lang="en-US" dirty="0" smtClean="0"/>
              <a:t>Address: </a:t>
            </a:r>
            <a:r>
              <a:rPr lang="en-US" dirty="0" err="1"/>
              <a:t>Gajayana</a:t>
            </a:r>
            <a:r>
              <a:rPr lang="en-US" dirty="0"/>
              <a:t> Inside B9, </a:t>
            </a:r>
            <a:r>
              <a:rPr lang="en-US" dirty="0" err="1" smtClean="0"/>
              <a:t>Dinoyo</a:t>
            </a:r>
            <a:endParaRPr lang="en-US" dirty="0" smtClean="0"/>
          </a:p>
          <a:p>
            <a:r>
              <a:rPr lang="en-US" dirty="0" smtClean="0"/>
              <a:t>Role:</a:t>
            </a:r>
          </a:p>
          <a:p>
            <a:pPr lvl="1"/>
            <a:r>
              <a:rPr lang="en-US" dirty="0" smtClean="0"/>
              <a:t>On time</a:t>
            </a:r>
            <a:endParaRPr lang="en-US" dirty="0" smtClean="0"/>
          </a:p>
          <a:p>
            <a:pPr lvl="1"/>
            <a:r>
              <a:rPr lang="en-US" b="1" dirty="0" smtClean="0"/>
              <a:t>Be quite </a:t>
            </a:r>
            <a:r>
              <a:rPr lang="en-US" dirty="0" smtClean="0"/>
              <a:t>in class/lab,</a:t>
            </a:r>
            <a:endParaRPr lang="en-US" b="1" dirty="0" smtClean="0"/>
          </a:p>
          <a:p>
            <a:pPr lvl="1"/>
            <a:r>
              <a:rPr lang="en-US" b="1" dirty="0" smtClean="0"/>
              <a:t>Highly recommended to ask or perform a discussion, at any time, any place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 smtClean="0"/>
          </a:p>
          <a:p>
            <a:pPr lvl="1"/>
            <a:r>
              <a:rPr lang="en-US" b="1" dirty="0" smtClean="0"/>
              <a:t>Make a note only to those that are not on the slide/</a:t>
            </a:r>
            <a:r>
              <a:rPr lang="en-US" b="1" dirty="0" err="1" smtClean="0"/>
              <a:t>jobsheet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smtClean="0"/>
              <a:t>Be </a:t>
            </a:r>
            <a:r>
              <a:rPr lang="en-US" b="1" dirty="0" smtClean="0"/>
              <a:t>Positive </a:t>
            </a:r>
            <a:r>
              <a:rPr lang="en-US" b="1" dirty="0" smtClean="0"/>
              <a:t>thinking</a:t>
            </a:r>
            <a:r>
              <a:rPr lang="en-US" dirty="0" smtClean="0"/>
              <a:t>, </a:t>
            </a:r>
            <a:r>
              <a:rPr lang="en-US" dirty="0" smtClean="0"/>
              <a:t>you will be able to </a:t>
            </a:r>
            <a:r>
              <a:rPr lang="en-US" dirty="0" smtClean="0"/>
              <a:t>master this course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</a:t>
            </a:r>
          </a:p>
          <a:p>
            <a:pPr lvl="1"/>
            <a:r>
              <a:rPr lang="en-US" dirty="0" smtClean="0">
                <a:sym typeface="Wingdings"/>
              </a:rPr>
              <a:t>Highly recommended to study as a study group</a:t>
            </a:r>
            <a:endParaRPr lang="en-US" b="1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Be active at </a:t>
            </a:r>
            <a:r>
              <a:rPr lang="en-US" b="1" dirty="0" err="1" smtClean="0">
                <a:sym typeface="Wingdings"/>
              </a:rPr>
              <a:t>lms.jti.polinema.ac.id</a:t>
            </a:r>
            <a:endParaRPr lang="en-US" b="1" dirty="0" smtClean="0">
              <a:sym typeface="Wingdings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4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7 -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/>
              </a:rPr>
              <a:t>Constructor type: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Default Constructor: </a:t>
            </a:r>
            <a:endParaRPr lang="en-US" dirty="0" smtClean="0">
              <a:sym typeface="Wingdings"/>
            </a:endParaRPr>
          </a:p>
          <a:p>
            <a:pPr lvl="2"/>
            <a:r>
              <a:rPr lang="en-US" dirty="0" smtClean="0">
                <a:sym typeface="Wingdings"/>
              </a:rPr>
              <a:t>Constructor that does not have any parameter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Parametric Constructor : </a:t>
            </a:r>
          </a:p>
          <a:p>
            <a:pPr lvl="2"/>
            <a:r>
              <a:rPr lang="en-US" dirty="0">
                <a:sym typeface="Wingdings"/>
              </a:rPr>
              <a:t>Constructor that </a:t>
            </a:r>
            <a:r>
              <a:rPr lang="en-US" dirty="0" smtClean="0">
                <a:sym typeface="Wingdings"/>
              </a:rPr>
              <a:t>has parameter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Example of Default Constructor:</a:t>
            </a:r>
            <a:endParaRPr lang="en-US" dirty="0" smtClean="0">
              <a:sym typeface="Wingdings"/>
            </a:endParaRP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latin typeface="Courier"/>
                <a:cs typeface="Courier"/>
                <a:sym typeface="Wingdings"/>
              </a:rPr>
              <a:t>public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Bicycle(</a:t>
            </a:r>
            <a:r>
              <a:rPr lang="en-US" dirty="0" smtClean="0">
                <a:latin typeface="Courier"/>
                <a:cs typeface="Courier"/>
                <a:sym typeface="Wingdings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  <a:sym typeface="Wingdings"/>
              </a:rPr>
              <a:t>	</a:t>
            </a:r>
            <a:r>
              <a:rPr lang="en-US" dirty="0" smtClean="0">
                <a:latin typeface="Courier"/>
                <a:cs typeface="Courier"/>
                <a:sym typeface="Wingdings"/>
              </a:rPr>
              <a:t>}</a:t>
            </a:r>
          </a:p>
          <a:p>
            <a:r>
              <a:rPr lang="en-US" dirty="0" smtClean="0">
                <a:sym typeface="Wingdings"/>
              </a:rPr>
              <a:t>Example of Parametric Constructor</a:t>
            </a:r>
            <a:endParaRPr lang="en-US" dirty="0">
              <a:sym typeface="Wingdings"/>
            </a:endParaRPr>
          </a:p>
          <a:p>
            <a:pPr marL="0" indent="0">
              <a:buNone/>
            </a:pPr>
            <a:r>
              <a:rPr lang="en-US" dirty="0" smtClean="0">
                <a:sym typeface="Wingdings"/>
              </a:rPr>
              <a:t>	</a:t>
            </a:r>
            <a:r>
              <a:rPr lang="en-US" dirty="0" smtClean="0">
                <a:latin typeface="Courier"/>
                <a:cs typeface="Courier"/>
                <a:sym typeface="Wingdings"/>
              </a:rPr>
              <a:t>public </a:t>
            </a:r>
            <a:r>
              <a:rPr lang="en-US" dirty="0" smtClean="0">
                <a:latin typeface="Courier"/>
                <a:cs typeface="Courier"/>
                <a:sym typeface="Wingdings"/>
              </a:rPr>
              <a:t>Bicycle(</a:t>
            </a:r>
            <a:r>
              <a:rPr lang="en-US" dirty="0" smtClean="0">
                <a:latin typeface="Courier"/>
                <a:cs typeface="Courier"/>
                <a:sym typeface="Wingdings"/>
              </a:rPr>
              <a:t>float </a:t>
            </a:r>
            <a:r>
              <a:rPr lang="en-US" dirty="0" err="1" smtClean="0">
                <a:latin typeface="Courier"/>
                <a:cs typeface="Courier"/>
                <a:sym typeface="Wingdings"/>
              </a:rPr>
              <a:t>sp</a:t>
            </a:r>
            <a:r>
              <a:rPr lang="en-US" dirty="0" smtClean="0">
                <a:latin typeface="Courier"/>
                <a:cs typeface="Courier"/>
                <a:sym typeface="Wingdings"/>
              </a:rPr>
              <a:t>, </a:t>
            </a:r>
            <a:r>
              <a:rPr lang="en-US" dirty="0" err="1" smtClean="0">
                <a:latin typeface="Courier"/>
                <a:cs typeface="Courier"/>
                <a:sym typeface="Wingdings"/>
              </a:rPr>
              <a:t>int</a:t>
            </a:r>
            <a:r>
              <a:rPr lang="en-US" dirty="0" smtClean="0">
                <a:latin typeface="Courier"/>
                <a:cs typeface="Courier"/>
                <a:sym typeface="Wingdings"/>
              </a:rPr>
              <a:t> </a:t>
            </a:r>
            <a:r>
              <a:rPr lang="en-US" dirty="0" err="1" smtClean="0">
                <a:latin typeface="Courier"/>
                <a:cs typeface="Courier"/>
                <a:sym typeface="Wingdings"/>
              </a:rPr>
              <a:t>ge</a:t>
            </a:r>
            <a:r>
              <a:rPr lang="en-US" dirty="0" smtClean="0">
                <a:latin typeface="Courier"/>
                <a:cs typeface="Courier"/>
                <a:sym typeface="Wingdings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  <a:sym typeface="Wingdings"/>
              </a:rPr>
              <a:t>	</a:t>
            </a:r>
            <a:r>
              <a:rPr lang="en-US" dirty="0" smtClean="0">
                <a:latin typeface="Courier"/>
                <a:cs typeface="Courier"/>
                <a:sym typeface="Wingdings"/>
              </a:rPr>
              <a:t>}</a:t>
            </a:r>
            <a:endParaRPr lang="en-US" dirty="0">
              <a:latin typeface="Courier"/>
              <a:cs typeface="Courier"/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2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7 - </a:t>
            </a:r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is used at </a:t>
            </a:r>
            <a:r>
              <a:rPr lang="en-US" dirty="0" err="1" smtClean="0"/>
              <a:t>instantion</a:t>
            </a:r>
            <a:endParaRPr lang="en-US" dirty="0" smtClean="0"/>
          </a:p>
          <a:p>
            <a:r>
              <a:rPr lang="en-US" dirty="0" smtClean="0"/>
              <a:t>Example: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urier"/>
                <a:cs typeface="Courier"/>
              </a:rPr>
              <a:t>Bicycle b1 = </a:t>
            </a:r>
            <a:r>
              <a:rPr lang="en-US" dirty="0" smtClean="0">
                <a:latin typeface="Courier"/>
                <a:cs typeface="Courier"/>
              </a:rPr>
              <a:t>new </a:t>
            </a:r>
            <a:r>
              <a:rPr lang="en-US" dirty="0" smtClean="0">
                <a:latin typeface="Courier"/>
                <a:cs typeface="Courier"/>
              </a:rPr>
              <a:t>Bicycle(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"/>
                <a:cs typeface="Courier"/>
              </a:rPr>
              <a:t>Bicycle b1 = new </a:t>
            </a:r>
            <a:r>
              <a:rPr lang="en-US" dirty="0" smtClean="0">
                <a:latin typeface="Courier"/>
                <a:cs typeface="Courier"/>
              </a:rPr>
              <a:t>Bicycle(</a:t>
            </a:r>
            <a:r>
              <a:rPr lang="en-US" dirty="0" smtClean="0">
                <a:latin typeface="Courier"/>
                <a:cs typeface="Courier"/>
              </a:rPr>
              <a:t>15.5, 2);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78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</a:t>
            </a:r>
            <a:r>
              <a:rPr lang="en-US" dirty="0" smtClean="0"/>
              <a:t>– Class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29040" y="2059331"/>
            <a:ext cx="3192462" cy="720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Bicycle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9040" y="2743724"/>
            <a:ext cx="3192462" cy="123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speed: </a:t>
            </a:r>
            <a:r>
              <a:rPr lang="en-US" dirty="0" smtClean="0">
                <a:solidFill>
                  <a:schemeClr val="tx1"/>
                </a:solidFill>
              </a:rPr>
              <a:t>float</a:t>
            </a:r>
          </a:p>
          <a:p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US" dirty="0" smtClean="0">
                <a:solidFill>
                  <a:schemeClr val="tx1"/>
                </a:solidFill>
              </a:rPr>
              <a:t>ear: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9040" y="3945001"/>
            <a:ext cx="3192462" cy="12376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increaseSpeed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): void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decreaseSpeed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): void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adjustGear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): void</a:t>
            </a:r>
          </a:p>
          <a:p>
            <a:r>
              <a:rPr lang="en-US" smtClean="0">
                <a:solidFill>
                  <a:schemeClr val="tx1"/>
                </a:solidFill>
              </a:rPr>
              <a:t>show(</a:t>
            </a:r>
            <a:r>
              <a:rPr lang="en-US" dirty="0" smtClean="0">
                <a:solidFill>
                  <a:schemeClr val="tx1"/>
                </a:solidFill>
              </a:rPr>
              <a:t>): void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325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Materi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Week 1</a:t>
            </a:r>
            <a:r>
              <a:rPr lang="en-US" dirty="0"/>
              <a:t>. </a:t>
            </a:r>
            <a:r>
              <a:rPr lang="en-US" dirty="0" smtClean="0"/>
              <a:t>Object</a:t>
            </a:r>
            <a:endParaRPr lang="en-US" dirty="0"/>
          </a:p>
          <a:p>
            <a:pPr lvl="1"/>
            <a:r>
              <a:rPr lang="en-US" dirty="0"/>
              <a:t>Week 2</a:t>
            </a:r>
            <a:r>
              <a:rPr lang="en-US" dirty="0"/>
              <a:t>. Array of </a:t>
            </a:r>
            <a:r>
              <a:rPr lang="en-US" dirty="0" smtClean="0"/>
              <a:t>Object</a:t>
            </a:r>
            <a:endParaRPr lang="en-US" dirty="0"/>
          </a:p>
          <a:p>
            <a:pPr lvl="1"/>
            <a:r>
              <a:rPr lang="en-US" dirty="0"/>
              <a:t>Week 3</a:t>
            </a:r>
            <a:r>
              <a:rPr lang="en-US" dirty="0"/>
              <a:t>. </a:t>
            </a:r>
            <a:r>
              <a:rPr lang="en-US" dirty="0" err="1"/>
              <a:t>Bruteforce,devide</a:t>
            </a:r>
            <a:r>
              <a:rPr lang="en-US" dirty="0"/>
              <a:t>-conquer</a:t>
            </a:r>
          </a:p>
          <a:p>
            <a:pPr lvl="1"/>
            <a:r>
              <a:rPr lang="en-US" dirty="0"/>
              <a:t>Week 4</a:t>
            </a:r>
            <a:r>
              <a:rPr lang="en-US" dirty="0"/>
              <a:t>. </a:t>
            </a:r>
            <a:r>
              <a:rPr lang="en-US" b="1" dirty="0" smtClean="0"/>
              <a:t>Quiz</a:t>
            </a:r>
            <a:endParaRPr lang="en-US" b="1" dirty="0"/>
          </a:p>
          <a:p>
            <a:pPr lvl="1"/>
            <a:r>
              <a:rPr lang="en-US" dirty="0"/>
              <a:t>Week 5</a:t>
            </a:r>
            <a:r>
              <a:rPr lang="en-US" dirty="0"/>
              <a:t>. Sorting (Bubble, selection, insertion)</a:t>
            </a:r>
          </a:p>
          <a:p>
            <a:pPr lvl="1"/>
            <a:r>
              <a:rPr lang="en-US" dirty="0"/>
              <a:t>Week 6</a:t>
            </a:r>
            <a:r>
              <a:rPr lang="en-US" dirty="0"/>
              <a:t>. Searching(Sequential, Binary)</a:t>
            </a:r>
          </a:p>
          <a:p>
            <a:pPr lvl="1"/>
            <a:r>
              <a:rPr lang="en-US" dirty="0"/>
              <a:t>Week 7</a:t>
            </a:r>
            <a:r>
              <a:rPr lang="en-US" dirty="0"/>
              <a:t>. Stack</a:t>
            </a:r>
          </a:p>
          <a:p>
            <a:pPr lvl="1"/>
            <a:r>
              <a:rPr lang="en-US" dirty="0"/>
              <a:t>Week 8</a:t>
            </a:r>
            <a:r>
              <a:rPr lang="en-US" dirty="0"/>
              <a:t>. Queue.</a:t>
            </a:r>
          </a:p>
          <a:p>
            <a:pPr lvl="1"/>
            <a:r>
              <a:rPr lang="en-US" dirty="0"/>
              <a:t>Week 9</a:t>
            </a:r>
            <a:r>
              <a:rPr lang="en-US" dirty="0"/>
              <a:t>. </a:t>
            </a:r>
            <a:r>
              <a:rPr lang="en-US" b="1" dirty="0" smtClean="0"/>
              <a:t>Middle Exam</a:t>
            </a:r>
            <a:endParaRPr lang="en-US" b="1" dirty="0"/>
          </a:p>
          <a:p>
            <a:pPr lvl="1"/>
            <a:r>
              <a:rPr lang="en-US" dirty="0"/>
              <a:t>Week 10</a:t>
            </a:r>
            <a:r>
              <a:rPr lang="en-US" dirty="0"/>
              <a:t>. Linked List</a:t>
            </a:r>
          </a:p>
          <a:p>
            <a:pPr lvl="1"/>
            <a:r>
              <a:rPr lang="en-US" dirty="0"/>
              <a:t>Week 11</a:t>
            </a:r>
            <a:r>
              <a:rPr lang="en-US" dirty="0"/>
              <a:t>. Double linked List</a:t>
            </a:r>
          </a:p>
          <a:p>
            <a:pPr lvl="1"/>
            <a:r>
              <a:rPr lang="en-US" dirty="0"/>
              <a:t>Week 12</a:t>
            </a:r>
            <a:r>
              <a:rPr lang="en-US" dirty="0"/>
              <a:t>. Tree (Binary)</a:t>
            </a:r>
          </a:p>
          <a:p>
            <a:pPr lvl="1"/>
            <a:r>
              <a:rPr lang="en-US" dirty="0"/>
              <a:t>Week 13</a:t>
            </a:r>
            <a:r>
              <a:rPr lang="en-US" dirty="0"/>
              <a:t>. </a:t>
            </a:r>
            <a:r>
              <a:rPr lang="en-US" b="1" dirty="0"/>
              <a:t>Quiz</a:t>
            </a:r>
          </a:p>
          <a:p>
            <a:pPr lvl="1"/>
            <a:r>
              <a:rPr lang="en-US" dirty="0"/>
              <a:t>Week 14</a:t>
            </a:r>
            <a:r>
              <a:rPr lang="en-US" dirty="0"/>
              <a:t>. Tree (Binary search tree)</a:t>
            </a:r>
          </a:p>
          <a:p>
            <a:pPr lvl="1"/>
            <a:r>
              <a:rPr lang="en-US" dirty="0"/>
              <a:t>Week 15</a:t>
            </a:r>
            <a:r>
              <a:rPr lang="en-US" dirty="0"/>
              <a:t>. DFS, BFS</a:t>
            </a:r>
          </a:p>
          <a:p>
            <a:pPr lvl="1"/>
            <a:r>
              <a:rPr lang="en-US" dirty="0"/>
              <a:t>Week 16</a:t>
            </a:r>
            <a:r>
              <a:rPr lang="en-US" dirty="0"/>
              <a:t>. Graph</a:t>
            </a:r>
          </a:p>
          <a:p>
            <a:pPr lvl="1"/>
            <a:r>
              <a:rPr lang="en-US" dirty="0"/>
              <a:t>Week 17</a:t>
            </a:r>
            <a:r>
              <a:rPr lang="en-US" dirty="0"/>
              <a:t>. </a:t>
            </a:r>
            <a:r>
              <a:rPr lang="en-US" b="1" dirty="0" smtClean="0"/>
              <a:t>Final Exam</a:t>
            </a:r>
            <a:endParaRPr lang="en-US" b="1" dirty="0"/>
          </a:p>
          <a:p>
            <a:r>
              <a:rPr lang="en-US" dirty="0" err="1" smtClean="0"/>
              <a:t>Penilaian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Quiz : 15%, UTS : 30%, UAS : 35%, </a:t>
            </a:r>
            <a:r>
              <a:rPr lang="en-US" dirty="0" err="1" smtClean="0"/>
              <a:t>Tugas</a:t>
            </a:r>
            <a:r>
              <a:rPr lang="en-US" dirty="0" smtClean="0"/>
              <a:t> : 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16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Star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1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smtClean="0"/>
              <a:t>– Object Oriented Programming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dirty="0" smtClean="0"/>
              <a:t>is a programming language that </a:t>
            </a:r>
            <a:r>
              <a:rPr lang="en-US" dirty="0" smtClean="0"/>
              <a:t>fully implements all OOP (Object Oriented Programming) concept</a:t>
            </a:r>
            <a:endParaRPr lang="en-US" dirty="0">
              <a:sym typeface="Wingdings"/>
            </a:endParaRPr>
          </a:p>
          <a:p>
            <a:r>
              <a:rPr lang="en-US" dirty="0" smtClean="0">
                <a:sym typeface="Wingdings"/>
              </a:rPr>
              <a:t>OOP is a programming paradigm that constructs a program/system as a collection of </a:t>
            </a:r>
            <a:r>
              <a:rPr lang="en-US" b="1" dirty="0" smtClean="0">
                <a:sym typeface="Wingdings"/>
              </a:rPr>
              <a:t>object</a:t>
            </a:r>
            <a:r>
              <a:rPr lang="en-US" dirty="0" smtClean="0">
                <a:sym typeface="Wingdings"/>
              </a:rPr>
              <a:t> which </a:t>
            </a:r>
            <a:r>
              <a:rPr lang="en-US" b="1" dirty="0" smtClean="0">
                <a:sym typeface="Wingdings"/>
              </a:rPr>
              <a:t>interacts</a:t>
            </a:r>
            <a:r>
              <a:rPr lang="en-US" dirty="0" smtClean="0">
                <a:sym typeface="Wingdings"/>
              </a:rPr>
              <a:t> each others. </a:t>
            </a:r>
          </a:p>
          <a:p>
            <a:r>
              <a:rPr lang="en-US" b="1" dirty="0" smtClean="0"/>
              <a:t>Object </a:t>
            </a:r>
            <a:r>
              <a:rPr lang="en-US" dirty="0" smtClean="0"/>
              <a:t>as a major concern</a:t>
            </a:r>
            <a:endParaRPr lang="en-US" dirty="0"/>
          </a:p>
          <a:p>
            <a:r>
              <a:rPr lang="en-US" dirty="0" smtClean="0"/>
              <a:t>Then, if you are </a:t>
            </a:r>
            <a:r>
              <a:rPr lang="en-US" dirty="0" smtClean="0"/>
              <a:t>going to develop a system or program, you </a:t>
            </a:r>
            <a:r>
              <a:rPr lang="en-US" dirty="0" err="1" smtClean="0"/>
              <a:t>willl</a:t>
            </a:r>
            <a:r>
              <a:rPr lang="en-US" dirty="0" smtClean="0"/>
              <a:t> need to </a:t>
            </a:r>
            <a:r>
              <a:rPr lang="en-US" b="1" dirty="0" smtClean="0"/>
              <a:t>identify</a:t>
            </a:r>
            <a:r>
              <a:rPr lang="en-US" dirty="0" smtClean="0"/>
              <a:t> </a:t>
            </a:r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/>
              <a:t>objects</a:t>
            </a:r>
            <a:r>
              <a:rPr lang="en-US" dirty="0" smtClean="0"/>
              <a:t> that compose the system</a:t>
            </a:r>
            <a:endParaRPr lang="en-US" dirty="0"/>
          </a:p>
          <a:p>
            <a:endParaRPr lang="en-US" b="1" dirty="0" smtClean="0">
              <a:sym typeface="Wingding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0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220172"/>
              </p:ext>
            </p:extLst>
          </p:nvPr>
        </p:nvGraphicFramePr>
        <p:xfrm>
          <a:off x="717064" y="1937011"/>
          <a:ext cx="7408863" cy="366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62"/>
                <a:gridCol w="2819400"/>
                <a:gridCol w="27940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OOP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Procedural/Functional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Viewpoint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is a collection of objects that interacts each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is a collection of process/sub-process/function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Main Concern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Process/ Sub-process/Procedure/Function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Example 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Classroom system: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Student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Teacher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Course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Presence Form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Examination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Classroom system</a:t>
                      </a:r>
                      <a:r>
                        <a:rPr lang="en-US" baseline="0" dirty="0" smtClean="0"/>
                        <a:t>: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Ask</a:t>
                      </a: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Answer</a:t>
                      </a: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Present</a:t>
                      </a: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Do</a:t>
                      </a:r>
                      <a:r>
                        <a:rPr lang="en-US" baseline="0" dirty="0" smtClean="0"/>
                        <a:t> Exam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1 - </a:t>
            </a:r>
            <a:r>
              <a:rPr lang="en-US" dirty="0"/>
              <a:t>Object Oriented Programming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25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1 - </a:t>
            </a:r>
            <a:r>
              <a:rPr lang="en-US" dirty="0"/>
              <a:t>Object Oriented Programming Concept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72043"/>
              </p:ext>
            </p:extLst>
          </p:nvPr>
        </p:nvGraphicFramePr>
        <p:xfrm>
          <a:off x="871538" y="2674938"/>
          <a:ext cx="7408863" cy="184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62"/>
                <a:gridCol w="2819400"/>
                <a:gridCol w="27940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OOP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Procedural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Example 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Banking System</a:t>
                      </a:r>
                      <a:r>
                        <a:rPr lang="en-US" baseline="0" dirty="0" smtClean="0"/>
                        <a:t>: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Account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Customer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Banking System: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Deposit</a:t>
                      </a: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Withdraw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Transfer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820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basic concepts of OOP are (</a:t>
            </a:r>
            <a:r>
              <a:rPr lang="en-US" dirty="0" smtClean="0"/>
              <a:t>1)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smtClean="0"/>
              <a:t>and (</a:t>
            </a:r>
            <a:r>
              <a:rPr lang="en-US" dirty="0" smtClean="0"/>
              <a:t>2) </a:t>
            </a:r>
            <a:r>
              <a:rPr lang="en-US" b="1" dirty="0" smtClean="0"/>
              <a:t>Object</a:t>
            </a:r>
          </a:p>
          <a:p>
            <a:r>
              <a:rPr lang="en-US" dirty="0" smtClean="0"/>
              <a:t>Other concept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Encapsulation</a:t>
            </a:r>
            <a:endParaRPr lang="en-US" dirty="0" smtClean="0"/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err="1" smtClean="0"/>
              <a:t>Polimorphism</a:t>
            </a:r>
            <a:endParaRPr lang="en-US" dirty="0" smtClean="0"/>
          </a:p>
          <a:p>
            <a:r>
              <a:rPr lang="en-US" dirty="0" smtClean="0"/>
              <a:t>In this course we will concern only at </a:t>
            </a:r>
            <a:r>
              <a:rPr lang="en-US" b="1" dirty="0" smtClean="0"/>
              <a:t>Class</a:t>
            </a:r>
            <a:r>
              <a:rPr lang="en-US" dirty="0" smtClean="0"/>
              <a:t> and </a:t>
            </a:r>
            <a:r>
              <a:rPr lang="en-US" b="1" dirty="0" smtClean="0"/>
              <a:t>Object </a:t>
            </a:r>
            <a:r>
              <a:rPr lang="en-US" dirty="0" smtClean="0"/>
              <a:t>and its implementation</a:t>
            </a:r>
            <a:endParaRPr lang="en-US" dirty="0"/>
          </a:p>
          <a:p>
            <a:r>
              <a:rPr lang="en-US" dirty="0" smtClean="0"/>
              <a:t>The remains will be discussed at Semester 3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1 - </a:t>
            </a:r>
            <a:r>
              <a:rPr lang="en-US" dirty="0"/>
              <a:t>Object Oriented Programming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26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3203</TotalTime>
  <Words>1258</Words>
  <Application>Microsoft Macintosh PowerPoint</Application>
  <PresentationFormat>On-screen Show (4:3)</PresentationFormat>
  <Paragraphs>282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Executive</vt:lpstr>
      <vt:lpstr>Algorithm and Data Structure</vt:lpstr>
      <vt:lpstr>Topics</vt:lpstr>
      <vt:lpstr>Intro (1)</vt:lpstr>
      <vt:lpstr>Intro (2)</vt:lpstr>
      <vt:lpstr>Intro (3)</vt:lpstr>
      <vt:lpstr>1 – Object Oriented Programming Concept</vt:lpstr>
      <vt:lpstr>1 - Object Oriented Programming Concept</vt:lpstr>
      <vt:lpstr>1 - Object Oriented Programming Concept</vt:lpstr>
      <vt:lpstr>1 - Object Oriented Programming Concept</vt:lpstr>
      <vt:lpstr>2 - Object</vt:lpstr>
      <vt:lpstr>2 – Object </vt:lpstr>
      <vt:lpstr>2 – Object </vt:lpstr>
      <vt:lpstr>2 – Object </vt:lpstr>
      <vt:lpstr>3 - Class</vt:lpstr>
      <vt:lpstr>3 – Class</vt:lpstr>
      <vt:lpstr>3 – Class </vt:lpstr>
      <vt:lpstr>3 - Class</vt:lpstr>
      <vt:lpstr>3 - Class</vt:lpstr>
      <vt:lpstr>4 - Attribute</vt:lpstr>
      <vt:lpstr>4 - Atribut</vt:lpstr>
      <vt:lpstr>4 - Attribute</vt:lpstr>
      <vt:lpstr>5 - Method</vt:lpstr>
      <vt:lpstr>5 - Method</vt:lpstr>
      <vt:lpstr>5 - Method</vt:lpstr>
      <vt:lpstr>6 - Instantiation</vt:lpstr>
      <vt:lpstr>7 – Accessing Attribute and Method of an Object</vt:lpstr>
      <vt:lpstr>Sorce Code</vt:lpstr>
      <vt:lpstr>Ilustrasi Program</vt:lpstr>
      <vt:lpstr>7 - Constructor</vt:lpstr>
      <vt:lpstr>7 - Constructor</vt:lpstr>
      <vt:lpstr>7 - Constructor</vt:lpstr>
      <vt:lpstr>8 – Class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Struktur Data</dc:title>
  <dc:creator>macbook</dc:creator>
  <cp:lastModifiedBy>macbook</cp:lastModifiedBy>
  <cp:revision>195</cp:revision>
  <dcterms:created xsi:type="dcterms:W3CDTF">2018-03-04T22:48:52Z</dcterms:created>
  <dcterms:modified xsi:type="dcterms:W3CDTF">2019-02-08T06:53:38Z</dcterms:modified>
</cp:coreProperties>
</file>