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437" r:id="rId7"/>
    <p:sldId id="438" r:id="rId8"/>
    <p:sldId id="439" r:id="rId9"/>
    <p:sldId id="440" r:id="rId10"/>
    <p:sldId id="261" r:id="rId11"/>
    <p:sldId id="262" r:id="rId12"/>
    <p:sldId id="264" r:id="rId13"/>
    <p:sldId id="265" r:id="rId14"/>
    <p:sldId id="343" r:id="rId15"/>
    <p:sldId id="352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9764"/>
  </p:normalViewPr>
  <p:slideViewPr>
    <p:cSldViewPr snapToGrid="0">
      <p:cViewPr varScale="1">
        <p:scale>
          <a:sx n="62" d="100"/>
          <a:sy n="62" d="100"/>
        </p:scale>
        <p:origin x="11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30109-F9CB-394A-9C64-5F913C55FF9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3A7E5-3EAE-9943-94C4-78D0D05A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Graf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matematik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di dunia </a:t>
            </a:r>
            <a:r>
              <a:rPr lang="en-US" dirty="0" err="1"/>
              <a:t>nyata</a:t>
            </a:r>
            <a:r>
              <a:rPr lang="en-US" dirty="0"/>
              <a:t>.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Sianipar</a:t>
            </a:r>
            <a:r>
              <a:rPr lang="en-US" dirty="0"/>
              <a:t>, R.H., 2013, Java,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Data dan </a:t>
            </a:r>
            <a:r>
              <a:rPr lang="en-US" dirty="0" err="1"/>
              <a:t>Pemrograman</a:t>
            </a:r>
            <a:r>
              <a:rPr lang="en-US" dirty="0"/>
              <a:t> GUI, Bandung :  </a:t>
            </a:r>
            <a:r>
              <a:rPr lang="en-US" dirty="0" err="1"/>
              <a:t>Informatika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A7E5-3EAE-9943-94C4-78D0D05ABE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Jembatan</a:t>
            </a:r>
            <a:r>
              <a:rPr lang="en-US" baseline="0" dirty="0"/>
              <a:t> Konigsberg </a:t>
            </a:r>
            <a:r>
              <a:rPr lang="en-US" baseline="0" dirty="0" err="1"/>
              <a:t>memiliki</a:t>
            </a:r>
            <a:r>
              <a:rPr lang="en-US" baseline="0" dirty="0"/>
              <a:t> 7 </a:t>
            </a:r>
            <a:r>
              <a:rPr lang="en-US" baseline="0" dirty="0" err="1"/>
              <a:t>jembatan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menghubungkan</a:t>
            </a:r>
            <a:r>
              <a:rPr lang="en-US" baseline="0" dirty="0"/>
              <a:t> </a:t>
            </a:r>
            <a:r>
              <a:rPr lang="en-US" baseline="0" dirty="0" err="1"/>
              <a:t>daratan</a:t>
            </a:r>
            <a:r>
              <a:rPr lang="en-US" baseline="0" dirty="0"/>
              <a:t> C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daratan</a:t>
            </a:r>
            <a:r>
              <a:rPr lang="en-US" baseline="0" dirty="0"/>
              <a:t> A, </a:t>
            </a:r>
            <a:r>
              <a:rPr lang="en-US" baseline="0" dirty="0" err="1"/>
              <a:t>daratan</a:t>
            </a:r>
            <a:r>
              <a:rPr lang="en-US" baseline="0" dirty="0"/>
              <a:t> A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daratan</a:t>
            </a:r>
            <a:r>
              <a:rPr lang="en-US" baseline="0" dirty="0"/>
              <a:t> B, </a:t>
            </a:r>
            <a:r>
              <a:rPr lang="en-US" baseline="0" dirty="0" err="1"/>
              <a:t>daratan</a:t>
            </a:r>
            <a:r>
              <a:rPr lang="en-US" baseline="0" dirty="0"/>
              <a:t> A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daratan</a:t>
            </a:r>
            <a:r>
              <a:rPr lang="en-US" baseline="0" dirty="0"/>
              <a:t> D, </a:t>
            </a:r>
            <a:r>
              <a:rPr lang="en-US" baseline="0" dirty="0" err="1"/>
              <a:t>daratan</a:t>
            </a:r>
            <a:r>
              <a:rPr lang="en-US" baseline="0" dirty="0"/>
              <a:t> B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daratan</a:t>
            </a:r>
            <a:r>
              <a:rPr lang="en-US" baseline="0" dirty="0"/>
              <a:t> D dan </a:t>
            </a:r>
            <a:r>
              <a:rPr lang="en-US" baseline="0" dirty="0" err="1"/>
              <a:t>daratan</a:t>
            </a:r>
            <a:r>
              <a:rPr lang="en-US" baseline="0" dirty="0"/>
              <a:t> C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daratan</a:t>
            </a:r>
            <a:r>
              <a:rPr lang="en-US" baseline="0" dirty="0"/>
              <a:t> D.</a:t>
            </a:r>
          </a:p>
          <a:p>
            <a:r>
              <a:rPr lang="en-US" baseline="0" dirty="0"/>
              <a:t>A </a:t>
            </a:r>
            <a:r>
              <a:rPr lang="en-US" baseline="0" dirty="0" err="1"/>
              <a:t>memiliki</a:t>
            </a:r>
            <a:r>
              <a:rPr lang="en-US" baseline="0" dirty="0"/>
              <a:t> 5 </a:t>
            </a:r>
            <a:r>
              <a:rPr lang="en-US" baseline="0" dirty="0" err="1"/>
              <a:t>sisi</a:t>
            </a:r>
            <a:r>
              <a:rPr lang="en-US" baseline="0" dirty="0"/>
              <a:t> yang </a:t>
            </a:r>
            <a:r>
              <a:rPr lang="en-US" baseline="0" dirty="0" err="1"/>
              <a:t>saling</a:t>
            </a:r>
            <a:r>
              <a:rPr lang="en-US" baseline="0" dirty="0"/>
              <a:t> </a:t>
            </a:r>
            <a:r>
              <a:rPr lang="en-US" baseline="0" dirty="0" err="1"/>
              <a:t>terhubung</a:t>
            </a:r>
            <a:r>
              <a:rPr lang="en-US" baseline="0" dirty="0"/>
              <a:t>, B </a:t>
            </a:r>
            <a:r>
              <a:rPr lang="en-US" baseline="0" dirty="0" err="1"/>
              <a:t>memiiliki</a:t>
            </a:r>
            <a:r>
              <a:rPr lang="en-US" baseline="0" dirty="0"/>
              <a:t> 3 </a:t>
            </a:r>
            <a:r>
              <a:rPr lang="en-US" baseline="0" dirty="0" err="1"/>
              <a:t>sisi</a:t>
            </a:r>
            <a:r>
              <a:rPr lang="en-US" baseline="0" dirty="0"/>
              <a:t> yang </a:t>
            </a:r>
            <a:r>
              <a:rPr lang="en-US" baseline="0" dirty="0" err="1"/>
              <a:t>saling</a:t>
            </a:r>
            <a:r>
              <a:rPr lang="en-US" baseline="0" dirty="0"/>
              <a:t> </a:t>
            </a:r>
            <a:r>
              <a:rPr lang="en-US" baseline="0" dirty="0" err="1"/>
              <a:t>terhubung</a:t>
            </a:r>
            <a:r>
              <a:rPr lang="en-US" baseline="0" dirty="0"/>
              <a:t>, C </a:t>
            </a:r>
            <a:r>
              <a:rPr lang="en-US" baseline="0" dirty="0" err="1"/>
              <a:t>memiliki</a:t>
            </a:r>
            <a:r>
              <a:rPr lang="en-US" baseline="0" dirty="0"/>
              <a:t> 3 </a:t>
            </a:r>
            <a:r>
              <a:rPr lang="en-US" baseline="0" dirty="0" err="1"/>
              <a:t>sisi</a:t>
            </a:r>
            <a:r>
              <a:rPr lang="en-US" baseline="0" dirty="0"/>
              <a:t> yang </a:t>
            </a:r>
            <a:r>
              <a:rPr lang="en-US" baseline="0" dirty="0" err="1"/>
              <a:t>saling</a:t>
            </a:r>
            <a:r>
              <a:rPr lang="en-US" baseline="0" dirty="0"/>
              <a:t> </a:t>
            </a:r>
            <a:r>
              <a:rPr lang="en-US" baseline="0" dirty="0" err="1"/>
              <a:t>terhubung</a:t>
            </a:r>
            <a:r>
              <a:rPr lang="en-US" baseline="0" dirty="0"/>
              <a:t>, dan D </a:t>
            </a:r>
            <a:r>
              <a:rPr lang="en-US" baseline="0" dirty="0" err="1"/>
              <a:t>memiliki</a:t>
            </a:r>
            <a:r>
              <a:rPr lang="en-US" baseline="0" dirty="0"/>
              <a:t> 3 </a:t>
            </a:r>
            <a:r>
              <a:rPr lang="en-US" baseline="0" dirty="0" err="1"/>
              <a:t>sisi</a:t>
            </a:r>
            <a:r>
              <a:rPr lang="en-US" baseline="0" dirty="0"/>
              <a:t> yang </a:t>
            </a:r>
            <a:r>
              <a:rPr lang="en-US" baseline="0" dirty="0" err="1"/>
              <a:t>saling</a:t>
            </a:r>
            <a:r>
              <a:rPr lang="en-US" baseline="0" dirty="0"/>
              <a:t> </a:t>
            </a:r>
            <a:r>
              <a:rPr lang="en-US" baseline="0" dirty="0" err="1"/>
              <a:t>terhubung</a:t>
            </a:r>
            <a:r>
              <a:rPr lang="en-US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Sehingga</a:t>
            </a:r>
            <a:r>
              <a:rPr lang="en-US" baseline="0" dirty="0"/>
              <a:t> </a:t>
            </a:r>
            <a:r>
              <a:rPr lang="en-US" baseline="0" dirty="0" err="1"/>
              <a:t>bentuk</a:t>
            </a:r>
            <a:r>
              <a:rPr lang="en-US" baseline="0" dirty="0"/>
              <a:t> graph </a:t>
            </a:r>
            <a:r>
              <a:rPr lang="en-US" baseline="0" dirty="0" err="1"/>
              <a:t>nya</a:t>
            </a:r>
            <a:r>
              <a:rPr lang="en-US" baseline="0" dirty="0"/>
              <a:t> </a:t>
            </a:r>
            <a:r>
              <a:rPr lang="en-US" baseline="0" dirty="0" err="1"/>
              <a:t>digambarkan</a:t>
            </a:r>
            <a:r>
              <a:rPr lang="en-US" baseline="0" dirty="0"/>
              <a:t> pada </a:t>
            </a:r>
            <a:r>
              <a:rPr lang="en-US" baseline="0" dirty="0" err="1"/>
              <a:t>sebelah</a:t>
            </a:r>
            <a:r>
              <a:rPr lang="en-US" baseline="0" dirty="0"/>
              <a:t> </a:t>
            </a:r>
            <a:r>
              <a:rPr lang="en-US" baseline="0" dirty="0" err="1"/>
              <a:t>kanan</a:t>
            </a:r>
            <a:r>
              <a:rPr lang="en-US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Bisakah</a:t>
            </a:r>
            <a:r>
              <a:rPr lang="en-US" baseline="0" dirty="0"/>
              <a:t> </a:t>
            </a:r>
            <a:r>
              <a:rPr lang="en-US" baseline="0" dirty="0" err="1"/>
              <a:t>melalui</a:t>
            </a:r>
            <a:r>
              <a:rPr lang="en-US" baseline="0" dirty="0"/>
              <a:t> </a:t>
            </a:r>
            <a:r>
              <a:rPr lang="en-US" baseline="0" dirty="0" err="1"/>
              <a:t>setiap</a:t>
            </a:r>
            <a:r>
              <a:rPr lang="en-US" baseline="0" dirty="0"/>
              <a:t> </a:t>
            </a:r>
            <a:r>
              <a:rPr lang="en-US" baseline="0" dirty="0" err="1"/>
              <a:t>jembatan</a:t>
            </a:r>
            <a:r>
              <a:rPr lang="en-US" baseline="0" dirty="0"/>
              <a:t> </a:t>
            </a:r>
            <a:r>
              <a:rPr lang="en-US" baseline="0" dirty="0" err="1"/>
              <a:t>tepat</a:t>
            </a:r>
            <a:r>
              <a:rPr lang="en-US" baseline="0" dirty="0"/>
              <a:t> </a:t>
            </a:r>
            <a:r>
              <a:rPr lang="en-US" baseline="0" dirty="0" err="1"/>
              <a:t>sekali</a:t>
            </a:r>
            <a:r>
              <a:rPr lang="en-US" baseline="0" dirty="0"/>
              <a:t> dan </a:t>
            </a:r>
            <a:r>
              <a:rPr lang="en-US" baseline="0" dirty="0" err="1"/>
              <a:t>kembali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tempat</a:t>
            </a:r>
            <a:r>
              <a:rPr lang="en-US" baseline="0" dirty="0"/>
              <a:t> </a:t>
            </a:r>
            <a:r>
              <a:rPr lang="en-US" baseline="0" dirty="0" err="1"/>
              <a:t>semula</a:t>
            </a:r>
            <a:r>
              <a:rPr lang="en-US" baseline="0" dirty="0"/>
              <a:t>? </a:t>
            </a:r>
            <a:r>
              <a:rPr lang="en-US" baseline="0" dirty="0" err="1"/>
              <a:t>Jawabannya</a:t>
            </a:r>
            <a:r>
              <a:rPr lang="en-US" baseline="0" dirty="0"/>
              <a:t> </a:t>
            </a:r>
            <a:r>
              <a:rPr lang="en-US" baseline="0" dirty="0" err="1"/>
              <a:t>Tidak</a:t>
            </a:r>
            <a:r>
              <a:rPr lang="en-US" baseline="0" dirty="0"/>
              <a:t> Bisa.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dikunjungi</a:t>
            </a:r>
            <a:r>
              <a:rPr lang="en-US" baseline="0" dirty="0"/>
              <a:t> masing-masing </a:t>
            </a:r>
            <a:r>
              <a:rPr lang="en-US" baseline="0" dirty="0" err="1"/>
              <a:t>satu</a:t>
            </a:r>
            <a:r>
              <a:rPr lang="en-US" baseline="0" dirty="0"/>
              <a:t> kali dan Kembali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titik</a:t>
            </a:r>
            <a:r>
              <a:rPr lang="en-US" baseline="0" dirty="0"/>
              <a:t> </a:t>
            </a:r>
            <a:r>
              <a:rPr lang="en-US" baseline="0" dirty="0" err="1"/>
              <a:t>semula</a:t>
            </a:r>
            <a:r>
              <a:rPr lang="en-US" baseline="0" dirty="0"/>
              <a:t>, </a:t>
            </a:r>
            <a:r>
              <a:rPr lang="en-US" baseline="0" dirty="0" err="1"/>
              <a:t>jumlah</a:t>
            </a:r>
            <a:r>
              <a:rPr lang="en-US" baseline="0" dirty="0"/>
              <a:t> </a:t>
            </a:r>
            <a:r>
              <a:rPr lang="en-US" baseline="0" dirty="0" err="1"/>
              <a:t>jembatan</a:t>
            </a:r>
            <a:r>
              <a:rPr lang="en-US" baseline="0" dirty="0"/>
              <a:t> </a:t>
            </a:r>
            <a:r>
              <a:rPr lang="en-US" baseline="0" err="1"/>
              <a:t>harus</a:t>
            </a:r>
            <a:r>
              <a:rPr lang="en-US" baseline="0"/>
              <a:t> 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Sejarah </a:t>
            </a:r>
            <a:r>
              <a:rPr lang="en-US" baseline="0" dirty="0" err="1"/>
              <a:t>teori</a:t>
            </a:r>
            <a:r>
              <a:rPr lang="en-US" baseline="0" dirty="0"/>
              <a:t> Graph </a:t>
            </a:r>
            <a:r>
              <a:rPr lang="en-US" baseline="0" dirty="0" err="1"/>
              <a:t>bermula</a:t>
            </a:r>
            <a:r>
              <a:rPr lang="en-US" baseline="0" dirty="0"/>
              <a:t> </a:t>
            </a:r>
            <a:r>
              <a:rPr lang="en-US" baseline="0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ahli</a:t>
            </a:r>
            <a:r>
              <a:rPr lang="en-US" baseline="0" dirty="0"/>
              <a:t> </a:t>
            </a:r>
            <a:r>
              <a:rPr lang="en-US" baseline="0" dirty="0" err="1"/>
              <a:t>matematika</a:t>
            </a:r>
            <a:r>
              <a:rPr lang="en-US" baseline="0" dirty="0"/>
              <a:t> Swiss Leonhard Euler </a:t>
            </a:r>
            <a:r>
              <a:rPr lang="en-US" baseline="0" dirty="0" err="1"/>
              <a:t>memecahkan</a:t>
            </a:r>
            <a:r>
              <a:rPr lang="en-US" baseline="0" dirty="0"/>
              <a:t> </a:t>
            </a:r>
            <a:r>
              <a:rPr lang="en-US" baseline="0" dirty="0" err="1"/>
              <a:t>masalah</a:t>
            </a:r>
            <a:r>
              <a:rPr lang="en-US" baseline="0" dirty="0"/>
              <a:t> </a:t>
            </a:r>
            <a:r>
              <a:rPr lang="en-US" baseline="0" dirty="0" err="1"/>
              <a:t>jembatan</a:t>
            </a:r>
            <a:r>
              <a:rPr lang="en-US" baseline="0" dirty="0"/>
              <a:t> Konigsberg. </a:t>
            </a:r>
            <a:r>
              <a:rPr lang="en-US" baseline="0" dirty="0" err="1"/>
              <a:t>Masalah</a:t>
            </a:r>
            <a:r>
              <a:rPr lang="en-US" baseline="0" dirty="0"/>
              <a:t> </a:t>
            </a:r>
            <a:r>
              <a:rPr lang="en-US" baseline="0" dirty="0" err="1"/>
              <a:t>jembatan</a:t>
            </a:r>
            <a:r>
              <a:rPr lang="en-US" baseline="0" dirty="0"/>
              <a:t> Konigsberg </a:t>
            </a:r>
            <a:r>
              <a:rPr lang="en-US" baseline="0" dirty="0" err="1"/>
              <a:t>adalah</a:t>
            </a:r>
            <a:r>
              <a:rPr lang="en-US" baseline="0" dirty="0"/>
              <a:t> </a:t>
            </a:r>
            <a:r>
              <a:rPr lang="en-US" baseline="0" dirty="0" err="1"/>
              <a:t>teka-teki</a:t>
            </a:r>
            <a:r>
              <a:rPr lang="en-US" baseline="0" dirty="0"/>
              <a:t> lama </a:t>
            </a:r>
            <a:r>
              <a:rPr lang="en-US" baseline="0" dirty="0" err="1"/>
              <a:t>mengenai</a:t>
            </a:r>
            <a:r>
              <a:rPr lang="en-US" baseline="0" dirty="0"/>
              <a:t> </a:t>
            </a:r>
            <a:r>
              <a:rPr lang="en-US" baseline="0" dirty="0" err="1"/>
              <a:t>kemungkinan</a:t>
            </a:r>
            <a:r>
              <a:rPr lang="en-US" baseline="0" dirty="0"/>
              <a:t> </a:t>
            </a:r>
            <a:r>
              <a:rPr lang="en-US" baseline="0" dirty="0" err="1"/>
              <a:t>menemukan</a:t>
            </a:r>
            <a:r>
              <a:rPr lang="en-US" baseline="0" dirty="0"/>
              <a:t> </a:t>
            </a:r>
            <a:r>
              <a:rPr lang="en-US" baseline="0" dirty="0" err="1"/>
              <a:t>jalan</a:t>
            </a:r>
            <a:r>
              <a:rPr lang="en-US" baseline="0" dirty="0"/>
              <a:t> </a:t>
            </a:r>
            <a:r>
              <a:rPr lang="en-US" baseline="0" dirty="0" err="1"/>
              <a:t>setapak</a:t>
            </a:r>
            <a:r>
              <a:rPr lang="en-US" baseline="0" dirty="0"/>
              <a:t> di </a:t>
            </a:r>
            <a:r>
              <a:rPr lang="en-US" baseline="0" dirty="0" err="1"/>
              <a:t>tujuh</a:t>
            </a:r>
            <a:r>
              <a:rPr lang="en-US" baseline="0" dirty="0"/>
              <a:t> </a:t>
            </a:r>
            <a:r>
              <a:rPr lang="en-US" baseline="0" dirty="0" err="1"/>
              <a:t>jembatan</a:t>
            </a:r>
            <a:r>
              <a:rPr lang="en-US" baseline="0" dirty="0"/>
              <a:t> yang </a:t>
            </a:r>
            <a:r>
              <a:rPr lang="en-US" baseline="0" dirty="0" err="1"/>
              <a:t>membentang</a:t>
            </a:r>
            <a:r>
              <a:rPr lang="en-US" baseline="0" dirty="0"/>
              <a:t> di </a:t>
            </a:r>
            <a:r>
              <a:rPr lang="en-US" baseline="0" dirty="0" err="1"/>
              <a:t>sepanjang</a:t>
            </a:r>
            <a:r>
              <a:rPr lang="en-US" baseline="0" dirty="0"/>
              <a:t> </a:t>
            </a:r>
            <a:r>
              <a:rPr lang="en-US" baseline="0" dirty="0" err="1"/>
              <a:t>sebuah</a:t>
            </a:r>
            <a:r>
              <a:rPr lang="en-US" baseline="0" dirty="0"/>
              <a:t> </a:t>
            </a:r>
            <a:r>
              <a:rPr lang="en-US" baseline="0" dirty="0" err="1"/>
              <a:t>sungai</a:t>
            </a:r>
            <a:r>
              <a:rPr lang="en-US" baseline="0" dirty="0"/>
              <a:t> </a:t>
            </a:r>
            <a:r>
              <a:rPr lang="en-US" baseline="0" dirty="0" err="1"/>
              <a:t>bercabang</a:t>
            </a:r>
            <a:r>
              <a:rPr lang="en-US" baseline="0" dirty="0"/>
              <a:t> yang </a:t>
            </a:r>
            <a:r>
              <a:rPr lang="en-US" baseline="0" dirty="0" err="1"/>
              <a:t>melewati</a:t>
            </a:r>
            <a:r>
              <a:rPr lang="en-US" baseline="0" dirty="0"/>
              <a:t> </a:t>
            </a:r>
            <a:r>
              <a:rPr lang="en-US" baseline="0" dirty="0" err="1"/>
              <a:t>sebuat</a:t>
            </a:r>
            <a:r>
              <a:rPr lang="en-US" baseline="0" dirty="0"/>
              <a:t> </a:t>
            </a:r>
            <a:r>
              <a:rPr lang="en-US" baseline="0" dirty="0" err="1"/>
              <a:t>pulau</a:t>
            </a:r>
            <a:r>
              <a:rPr lang="en-US" baseline="0" dirty="0"/>
              <a:t> </a:t>
            </a:r>
            <a:r>
              <a:rPr lang="en-US" baseline="0" dirty="0" err="1"/>
              <a:t>tanpa</a:t>
            </a:r>
            <a:r>
              <a:rPr lang="en-US" baseline="0" dirty="0"/>
              <a:t> </a:t>
            </a:r>
            <a:r>
              <a:rPr lang="en-US" baseline="0" dirty="0" err="1"/>
              <a:t>melewati</a:t>
            </a:r>
            <a:r>
              <a:rPr lang="en-US" baseline="0" dirty="0"/>
              <a:t> </a:t>
            </a:r>
            <a:r>
              <a:rPr lang="en-US" baseline="0" dirty="0" err="1"/>
              <a:t>jembatan</a:t>
            </a:r>
            <a:r>
              <a:rPr lang="en-US" baseline="0" dirty="0"/>
              <a:t> </a:t>
            </a:r>
            <a:r>
              <a:rPr lang="en-US" baseline="0" dirty="0" err="1"/>
              <a:t>dua</a:t>
            </a:r>
            <a:r>
              <a:rPr lang="en-US" baseline="0" dirty="0"/>
              <a:t> kali. Euler </a:t>
            </a:r>
            <a:r>
              <a:rPr lang="en-US" baseline="0" dirty="0" err="1"/>
              <a:t>berpendapat</a:t>
            </a:r>
            <a:r>
              <a:rPr lang="en-US" baseline="0" dirty="0"/>
              <a:t> </a:t>
            </a:r>
            <a:r>
              <a:rPr lang="en-US" baseline="0" dirty="0" err="1"/>
              <a:t>tidak</a:t>
            </a:r>
            <a:r>
              <a:rPr lang="en-US" baseline="0" dirty="0"/>
              <a:t> </a:t>
            </a:r>
            <a:r>
              <a:rPr lang="en-US" baseline="0" dirty="0" err="1"/>
              <a:t>ada</a:t>
            </a:r>
            <a:r>
              <a:rPr lang="en-US" baseline="0" dirty="0"/>
              <a:t> </a:t>
            </a:r>
            <a:r>
              <a:rPr lang="en-US" baseline="0" dirty="0" err="1"/>
              <a:t>jalan</a:t>
            </a:r>
            <a:r>
              <a:rPr lang="en-US" baseline="0" dirty="0"/>
              <a:t> </a:t>
            </a:r>
            <a:r>
              <a:rPr lang="en-US" baseline="0" dirty="0" err="1"/>
              <a:t>semacam</a:t>
            </a:r>
            <a:r>
              <a:rPr lang="en-US" baseline="0" dirty="0"/>
              <a:t> </a:t>
            </a:r>
            <a:r>
              <a:rPr lang="en-US" baseline="0" dirty="0" err="1"/>
              <a:t>itu</a:t>
            </a:r>
            <a:r>
              <a:rPr lang="en-US" baseline="0" dirty="0"/>
              <a:t>. </a:t>
            </a:r>
            <a:r>
              <a:rPr lang="en-US" baseline="0" dirty="0" err="1"/>
              <a:t>Buktinya</a:t>
            </a:r>
            <a:r>
              <a:rPr lang="en-US" baseline="0" dirty="0"/>
              <a:t> </a:t>
            </a:r>
            <a:r>
              <a:rPr lang="en-US" baseline="0" dirty="0" err="1"/>
              <a:t>hanya</a:t>
            </a:r>
            <a:r>
              <a:rPr lang="en-US" baseline="0" dirty="0"/>
              <a:t> </a:t>
            </a:r>
            <a:r>
              <a:rPr lang="en-US" baseline="0" dirty="0" err="1"/>
              <a:t>mengacu</a:t>
            </a:r>
            <a:r>
              <a:rPr lang="en-US" baseline="0" dirty="0"/>
              <a:t> pada </a:t>
            </a:r>
            <a:r>
              <a:rPr lang="en-US" baseline="0" dirty="0" err="1"/>
              <a:t>susunan</a:t>
            </a:r>
            <a:r>
              <a:rPr lang="en-US" baseline="0" dirty="0"/>
              <a:t> </a:t>
            </a:r>
            <a:r>
              <a:rPr lang="en-US" baseline="0" dirty="0" err="1"/>
              <a:t>fisik</a:t>
            </a:r>
            <a:r>
              <a:rPr lang="en-US" baseline="0" dirty="0"/>
              <a:t> </a:t>
            </a:r>
            <a:r>
              <a:rPr lang="en-US" baseline="0" dirty="0" err="1"/>
              <a:t>jembatan</a:t>
            </a:r>
            <a:r>
              <a:rPr lang="en-US" baseline="0" dirty="0"/>
              <a:t>, </a:t>
            </a:r>
            <a:r>
              <a:rPr lang="en-US" baseline="0" dirty="0" err="1"/>
              <a:t>namun</a:t>
            </a:r>
            <a:r>
              <a:rPr lang="en-US" baseline="0" dirty="0"/>
              <a:t> </a:t>
            </a:r>
            <a:r>
              <a:rPr lang="en-US" baseline="0" dirty="0" err="1"/>
              <a:t>intinya</a:t>
            </a:r>
            <a:r>
              <a:rPr lang="en-US" baseline="0" dirty="0"/>
              <a:t> </a:t>
            </a:r>
            <a:r>
              <a:rPr lang="en-US" baseline="0" dirty="0" err="1"/>
              <a:t>dia</a:t>
            </a:r>
            <a:r>
              <a:rPr lang="en-US" baseline="0" dirty="0"/>
              <a:t> </a:t>
            </a:r>
            <a:r>
              <a:rPr lang="en-US" baseline="0" dirty="0" err="1"/>
              <a:t>membuktikan</a:t>
            </a:r>
            <a:r>
              <a:rPr lang="en-US" baseline="0" dirty="0"/>
              <a:t> </a:t>
            </a:r>
            <a:r>
              <a:rPr lang="en-US" baseline="0" dirty="0" err="1"/>
              <a:t>teorema</a:t>
            </a:r>
            <a:r>
              <a:rPr lang="en-US" baseline="0" dirty="0"/>
              <a:t> </a:t>
            </a:r>
            <a:r>
              <a:rPr lang="en-US" baseline="0" dirty="0" err="1"/>
              <a:t>pertama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teori</a:t>
            </a:r>
            <a:r>
              <a:rPr lang="en-US" baseline="0" dirty="0"/>
              <a:t>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A7E5-3EAE-9943-94C4-78D0D05ABE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7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</a:p>
          <a:p>
            <a:r>
              <a:rPr lang="en-US" dirty="0" err="1"/>
              <a:t>Sedangkan</a:t>
            </a:r>
            <a:r>
              <a:rPr lang="en-US" dirty="0"/>
              <a:t> E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sisinya</a:t>
            </a:r>
            <a:endParaRPr lang="en-US" dirty="0"/>
          </a:p>
          <a:p>
            <a:r>
              <a:rPr lang="en-US" dirty="0" err="1"/>
              <a:t>Maksudnya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Graf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garis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minimal 1 </a:t>
            </a:r>
            <a:r>
              <a:rPr lang="en-US" dirty="0" err="1"/>
              <a:t>titik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berurut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penulisannya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dibolak-balik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disimbolkan</a:t>
            </a:r>
            <a:r>
              <a:rPr lang="en-US" dirty="0"/>
              <a:t> v1, v2, v3, </a:t>
            </a:r>
            <a:r>
              <a:rPr lang="en-US" dirty="0" err="1"/>
              <a:t>dst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a, b, c,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1, 2, 3,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 err="1"/>
              <a:t>Sedangkan</a:t>
            </a:r>
            <a:r>
              <a:rPr lang="en-US" dirty="0"/>
              <a:t> garis yang </a:t>
            </a:r>
            <a:r>
              <a:rPr lang="en-US" dirty="0" err="1"/>
              <a:t>mengubungkan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v1 </a:t>
            </a:r>
            <a:r>
              <a:rPr lang="en-US" dirty="0" err="1"/>
              <a:t>dengan</a:t>
            </a:r>
            <a:r>
              <a:rPr lang="en-US" dirty="0"/>
              <a:t> v2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{v1, v2}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e1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A7E5-3EAE-9943-94C4-78D0D05ABE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</a:t>
            </a:r>
            <a:r>
              <a:rPr lang="en-US" sz="1200" baseline="-25000" dirty="0"/>
              <a:t>in</a:t>
            </a:r>
            <a:r>
              <a:rPr lang="en-US" sz="1200" dirty="0"/>
              <a:t> (A) = 1 (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err="1"/>
              <a:t>bernilai</a:t>
            </a:r>
            <a:r>
              <a:rPr lang="en-US" sz="1200" dirty="0"/>
              <a:t> 4)</a:t>
            </a:r>
          </a:p>
          <a:p>
            <a:r>
              <a:rPr lang="en-US" sz="1200" dirty="0" err="1"/>
              <a:t>D</a:t>
            </a:r>
            <a:r>
              <a:rPr lang="en-US" sz="1200" baseline="-25000" dirty="0" err="1"/>
              <a:t>out</a:t>
            </a:r>
            <a:r>
              <a:rPr lang="en-US" sz="1200" dirty="0"/>
              <a:t>(A) = 2 (</a:t>
            </a:r>
            <a:r>
              <a:rPr lang="en-US" sz="1200" dirty="0" err="1"/>
              <a:t>garis</a:t>
            </a:r>
            <a:r>
              <a:rPr lang="en-US" sz="1200" baseline="0" dirty="0"/>
              <a:t> </a:t>
            </a:r>
            <a:r>
              <a:rPr lang="en-US" sz="1200" baseline="0" dirty="0" err="1"/>
              <a:t>bernilai</a:t>
            </a:r>
            <a:r>
              <a:rPr lang="en-US" sz="1200" baseline="0" dirty="0"/>
              <a:t> 5 </a:t>
            </a:r>
            <a:r>
              <a:rPr lang="en-US" sz="1200" baseline="0" dirty="0" err="1"/>
              <a:t>dan</a:t>
            </a:r>
            <a:r>
              <a:rPr lang="en-US" sz="1200" baseline="0" dirty="0"/>
              <a:t> </a:t>
            </a:r>
            <a:r>
              <a:rPr lang="en-US" sz="1200" baseline="0" dirty="0" err="1"/>
              <a:t>garis</a:t>
            </a:r>
            <a:r>
              <a:rPr lang="en-US" sz="1200" baseline="0" dirty="0"/>
              <a:t> e2)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E5ACC-4277-4EF4-8A6E-919C9871A15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556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43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123" y="66260"/>
            <a:ext cx="2305877" cy="6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1D558-C0A5-4FF1-8AA2-20C6BA654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123" y="66260"/>
            <a:ext cx="2305877" cy="6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48B6-CA5D-4591-9F26-3515A23B1D5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B1090-DC04-473D-952D-5D4359E9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15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Teaching for Data Structures and Algorithm 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353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CEDF-0EB0-E74F-AFD4-450ACB04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44B7-EE71-8F4D-AABD-6EC53AFFD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Graph G = (V, E) is a system that has unlimited set of non-empty V(G) and set of E(G) (potentially empty) that each of its element is a pair of unordered set from different elements of V(G) </a:t>
                </a:r>
              </a:p>
              <a:p>
                <a:pPr>
                  <a:buNone/>
                </a:pPr>
                <a:r>
                  <a:rPr lang="en-US" altLang="en-US" dirty="0"/>
                  <a:t>Graph </a:t>
                </a:r>
                <a:r>
                  <a:rPr lang="en-US" altLang="en-US" i="1" dirty="0"/>
                  <a:t>G</a:t>
                </a:r>
                <a:r>
                  <a:rPr lang="en-US" altLang="en-US" dirty="0"/>
                  <a:t> = (</a:t>
                </a:r>
                <a:r>
                  <a:rPr lang="en-US" altLang="en-US" i="1" dirty="0"/>
                  <a:t>V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E</a:t>
                </a:r>
                <a:r>
                  <a:rPr lang="en-US" altLang="en-US" dirty="0"/>
                  <a:t>), in which in this case is:</a:t>
                </a:r>
              </a:p>
              <a:p>
                <a:pPr>
                  <a:buNone/>
                </a:pPr>
                <a:r>
                  <a:rPr lang="en-US" altLang="en-US" dirty="0"/>
                  <a:t>     </a:t>
                </a:r>
                <a:r>
                  <a:rPr lang="en-US" altLang="en-US" i="1" dirty="0"/>
                  <a:t>V</a:t>
                </a:r>
                <a:r>
                  <a:rPr lang="en-US" altLang="en-US" dirty="0"/>
                  <a:t>  	= non-empty set from </a:t>
                </a:r>
                <a:r>
                  <a:rPr lang="en-US" altLang="en-US" i="1" dirty="0"/>
                  <a:t>vertices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dirty="0"/>
                  <a:t>         	 = {a, b, … , </a:t>
                </a:r>
                <a:r>
                  <a:rPr lang="en-US" altLang="en-US" dirty="0" err="1"/>
                  <a:t>vn</a:t>
                </a:r>
                <a:r>
                  <a:rPr lang="en-US" altLang="en-US" dirty="0"/>
                  <a:t>  } </a:t>
                </a:r>
              </a:p>
              <a:p>
                <a:pPr>
                  <a:buNone/>
                </a:pPr>
                <a:r>
                  <a:rPr lang="en-US" altLang="en-US" dirty="0"/>
                  <a:t>    </a:t>
                </a:r>
                <a:r>
                  <a:rPr lang="en-US" altLang="en-US" i="1" dirty="0"/>
                  <a:t> E</a:t>
                </a:r>
                <a:r>
                  <a:rPr lang="en-US" altLang="en-US" dirty="0"/>
                  <a:t>  	= set of (</a:t>
                </a:r>
                <a:r>
                  <a:rPr lang="en-US" altLang="en-US" i="1" dirty="0"/>
                  <a:t>edges</a:t>
                </a:r>
                <a:r>
                  <a:rPr lang="en-US" altLang="en-US" dirty="0"/>
                  <a:t>) that connects the vertices</a:t>
                </a:r>
              </a:p>
              <a:p>
                <a:pPr>
                  <a:buNone/>
                </a:pPr>
                <a:r>
                  <a:rPr lang="en-US" altLang="en-US" dirty="0"/>
                  <a:t>		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altLang="en-US" dirty="0"/>
                      <m:t>,</m:t>
                    </m:r>
                    <m:r>
                      <m:rPr>
                        <m:nor/>
                      </m:rPr>
                      <a:rPr lang="en-US" altLang="en-US" b="0" i="0" dirty="0" smtClean="0"/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 err="1"/>
                  <a:t>atau</a:t>
                </a:r>
                <a:r>
                  <a:rPr lang="en-US" altLang="en-US" dirty="0"/>
                  <a:t> {(</a:t>
                </a:r>
                <a:r>
                  <a:rPr lang="en-US" altLang="en-US" dirty="0" err="1"/>
                  <a:t>a,b</a:t>
                </a:r>
                <a:r>
                  <a:rPr lang="en-US" altLang="en-US" dirty="0"/>
                  <a:t>) (</a:t>
                </a:r>
                <a:r>
                  <a:rPr lang="en-US" altLang="en-US" dirty="0" err="1"/>
                  <a:t>a,c</a:t>
                </a:r>
                <a:r>
                  <a:rPr lang="en-US" altLang="en-US" dirty="0"/>
                  <a:t>) (n, n)}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44B7-EE71-8F4D-AABD-6EC53AFFD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217" t="-2089" r="-15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05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9CBC-1FEE-544F-8A15-31F53DA3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 in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07B3-26A3-B349-B6FC-E02153D5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id-ID" b="1" dirty="0"/>
              <a:t> </a:t>
            </a:r>
            <a:r>
              <a:rPr lang="id-ID" b="1" i="1" dirty="0"/>
              <a:t>Vertex</a:t>
            </a:r>
            <a:r>
              <a:rPr lang="id-ID" b="1" dirty="0"/>
              <a:t> </a:t>
            </a:r>
            <a:r>
              <a:rPr lang="en-US" b="1" dirty="0"/>
              <a:t>/ </a:t>
            </a:r>
            <a:r>
              <a:rPr lang="en-US" b="1" i="1" dirty="0"/>
              <a:t>points</a:t>
            </a:r>
            <a:endParaRPr lang="id-ID" b="1" i="1" dirty="0"/>
          </a:p>
          <a:p>
            <a:pPr marL="350838" indent="0">
              <a:buNone/>
            </a:pPr>
            <a:r>
              <a:rPr lang="en-US" dirty="0"/>
              <a:t>Dots in </a:t>
            </a:r>
            <a:r>
              <a:rPr lang="id-ID" i="1" dirty="0"/>
              <a:t>graph</a:t>
            </a:r>
            <a:r>
              <a:rPr lang="id-ID" dirty="0"/>
              <a:t> </a:t>
            </a:r>
            <a:r>
              <a:rPr lang="en-US" dirty="0"/>
              <a:t>also known as </a:t>
            </a:r>
            <a:r>
              <a:rPr lang="id-ID" i="1" dirty="0"/>
              <a:t>vertex</a:t>
            </a:r>
            <a:r>
              <a:rPr lang="id-ID" dirty="0"/>
              <a:t>.</a:t>
            </a:r>
            <a:r>
              <a:rPr lang="en-US" dirty="0"/>
              <a:t> Usually symbolized with circle.</a:t>
            </a:r>
            <a:endParaRPr lang="id-ID" dirty="0"/>
          </a:p>
          <a:p>
            <a:pPr lvl="0"/>
            <a:r>
              <a:rPr lang="id-ID" b="1" dirty="0"/>
              <a:t> </a:t>
            </a:r>
            <a:r>
              <a:rPr lang="id-ID" b="1" i="1" dirty="0"/>
              <a:t>Edge </a:t>
            </a:r>
            <a:r>
              <a:rPr lang="id-ID" b="1" dirty="0"/>
              <a:t>(</a:t>
            </a:r>
            <a:r>
              <a:rPr lang="en-US" b="1" i="1" dirty="0"/>
              <a:t>Lines</a:t>
            </a:r>
            <a:r>
              <a:rPr lang="id-ID" b="1" i="1" dirty="0"/>
              <a:t> </a:t>
            </a:r>
            <a:r>
              <a:rPr lang="en-US" b="1" i="1" dirty="0"/>
              <a:t>or sides or corners</a:t>
            </a:r>
            <a:r>
              <a:rPr lang="id-ID" b="1" dirty="0"/>
              <a:t>)</a:t>
            </a:r>
          </a:p>
          <a:p>
            <a:pPr marL="350838" indent="0">
              <a:buNone/>
            </a:pPr>
            <a:r>
              <a:rPr lang="en-US" dirty="0"/>
              <a:t>Line connectors that unites all the vertex inside the graph is called </a:t>
            </a:r>
            <a:r>
              <a:rPr lang="id-ID" dirty="0"/>
              <a:t>(</a:t>
            </a:r>
            <a:r>
              <a:rPr lang="id-ID" i="1" dirty="0"/>
              <a:t>edge</a:t>
            </a:r>
            <a:r>
              <a:rPr lang="id-ID" dirty="0"/>
              <a:t>)</a:t>
            </a:r>
          </a:p>
          <a:p>
            <a:pPr lvl="0"/>
            <a:r>
              <a:rPr lang="id-ID" b="1" i="1" dirty="0"/>
              <a:t>Adjacency</a:t>
            </a:r>
            <a:endParaRPr lang="id-ID" b="1" dirty="0"/>
          </a:p>
          <a:p>
            <a:pPr marL="350838" indent="0">
              <a:buNone/>
            </a:pPr>
            <a:r>
              <a:rPr lang="en-US" dirty="0"/>
              <a:t>2 Vertexes is </a:t>
            </a:r>
            <a:r>
              <a:rPr lang="id-ID" i="1" dirty="0"/>
              <a:t>adjacent</a:t>
            </a:r>
            <a:r>
              <a:rPr lang="en-US" i="1" dirty="0"/>
              <a:t> </a:t>
            </a:r>
            <a:r>
              <a:rPr lang="en-US" dirty="0"/>
              <a:t>if it is connected with one line / </a:t>
            </a:r>
            <a:r>
              <a:rPr lang="id-ID" dirty="0"/>
              <a:t>(</a:t>
            </a:r>
            <a:r>
              <a:rPr lang="id-ID" i="1" dirty="0"/>
              <a:t>edge</a:t>
            </a:r>
            <a:r>
              <a:rPr lang="id-ID" dirty="0"/>
              <a:t>).</a:t>
            </a:r>
          </a:p>
          <a:p>
            <a:r>
              <a:rPr lang="id-ID" b="1" dirty="0"/>
              <a:t> </a:t>
            </a:r>
            <a:r>
              <a:rPr lang="id-ID" b="1" i="1" dirty="0"/>
              <a:t>Path </a:t>
            </a:r>
            <a:endParaRPr lang="id-ID" b="1" dirty="0"/>
          </a:p>
          <a:p>
            <a:pPr marL="350838" indent="0">
              <a:buNone/>
            </a:pPr>
            <a:r>
              <a:rPr lang="id-ID" dirty="0"/>
              <a:t>Path </a:t>
            </a:r>
            <a:r>
              <a:rPr lang="en-US" dirty="0"/>
              <a:t>represents of a way from one point to another</a:t>
            </a:r>
          </a:p>
        </p:txBody>
      </p:sp>
    </p:spTree>
    <p:extLst>
      <p:ext uri="{BB962C8B-B14F-4D97-AF65-F5344CB8AC3E}">
        <p14:creationId xmlns:p14="http://schemas.microsoft.com/office/powerpoint/2010/main" val="32151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  <a:endParaRPr lang="id-ID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5278" y="2593606"/>
            <a:ext cx="6185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Graph G</a:t>
            </a:r>
          </a:p>
          <a:p>
            <a:r>
              <a:rPr lang="en-US" dirty="0">
                <a:latin typeface="Times New Roman"/>
                <a:cs typeface="Times New Roman"/>
              </a:rPr>
              <a:t>v1, v2, v3, v4, v5, v6 are </a:t>
            </a:r>
            <a:r>
              <a:rPr lang="en-US" i="1" dirty="0" err="1">
                <a:latin typeface="Times New Roman"/>
                <a:cs typeface="Times New Roman"/>
              </a:rPr>
              <a:t>vertexs</a:t>
            </a:r>
            <a:endParaRPr lang="en-US" i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 e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, e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, e</a:t>
            </a:r>
            <a:r>
              <a:rPr lang="en-US" baseline="-25000" dirty="0">
                <a:latin typeface="Times New Roman"/>
                <a:cs typeface="Times New Roman"/>
              </a:rPr>
              <a:t>4</a:t>
            </a:r>
            <a:r>
              <a:rPr lang="en-US" dirty="0">
                <a:latin typeface="Times New Roman"/>
                <a:cs typeface="Times New Roman"/>
              </a:rPr>
              <a:t>, e</a:t>
            </a:r>
            <a:r>
              <a:rPr lang="en-US" baseline="-25000" dirty="0">
                <a:latin typeface="Times New Roman"/>
                <a:cs typeface="Times New Roman"/>
              </a:rPr>
              <a:t>5</a:t>
            </a:r>
            <a:r>
              <a:rPr lang="en-US" dirty="0">
                <a:latin typeface="Times New Roman"/>
                <a:cs typeface="Times New Roman"/>
              </a:rPr>
              <a:t>, e</a:t>
            </a:r>
            <a:r>
              <a:rPr lang="en-US" baseline="-25000" dirty="0">
                <a:latin typeface="Times New Roman"/>
                <a:cs typeface="Times New Roman"/>
              </a:rPr>
              <a:t>6</a:t>
            </a:r>
            <a:r>
              <a:rPr lang="en-US" dirty="0">
                <a:latin typeface="Times New Roman"/>
                <a:cs typeface="Times New Roman"/>
              </a:rPr>
              <a:t> are </a:t>
            </a:r>
            <a:r>
              <a:rPr lang="en-US" i="1" dirty="0">
                <a:latin typeface="Times New Roman"/>
                <a:cs typeface="Times New Roman"/>
              </a:rPr>
              <a:t>lines</a:t>
            </a:r>
          </a:p>
          <a:p>
            <a:r>
              <a:rPr lang="en-US" i="1" dirty="0">
                <a:latin typeface="Times New Roman"/>
                <a:cs typeface="Times New Roman"/>
              </a:rPr>
              <a:t>v1</a:t>
            </a:r>
            <a:r>
              <a:rPr lang="en-US" dirty="0">
                <a:latin typeface="Times New Roman"/>
                <a:cs typeface="Times New Roman"/>
              </a:rPr>
              <a:t> is adjacent with </a:t>
            </a:r>
            <a:r>
              <a:rPr lang="en-US" i="1" dirty="0">
                <a:latin typeface="Times New Roman"/>
                <a:cs typeface="Times New Roman"/>
              </a:rPr>
              <a:t>v2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v3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>
                <a:latin typeface="Times New Roman"/>
                <a:cs typeface="Times New Roman"/>
              </a:rPr>
              <a:t>v4</a:t>
            </a:r>
          </a:p>
          <a:p>
            <a:r>
              <a:rPr lang="en-US" i="1" dirty="0">
                <a:latin typeface="Times New Roman"/>
                <a:cs typeface="Times New Roman"/>
              </a:rPr>
              <a:t>v2</a:t>
            </a:r>
            <a:r>
              <a:rPr lang="en-US" dirty="0">
                <a:latin typeface="Times New Roman"/>
                <a:cs typeface="Times New Roman"/>
              </a:rPr>
              <a:t> is not adjacent with </a:t>
            </a:r>
            <a:r>
              <a:rPr lang="en-US" i="1" dirty="0">
                <a:latin typeface="Times New Roman"/>
                <a:cs typeface="Times New Roman"/>
              </a:rPr>
              <a:t>v3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v5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>
                <a:latin typeface="Times New Roman"/>
                <a:cs typeface="Times New Roman"/>
              </a:rPr>
              <a:t>v6</a:t>
            </a:r>
          </a:p>
          <a:p>
            <a:r>
              <a:rPr lang="en-US" dirty="0">
                <a:latin typeface="Times New Roman"/>
                <a:cs typeface="Times New Roman"/>
              </a:rPr>
              <a:t>Path from v4 to v6 are       	v4 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 v2  v1  v3  v6 </a:t>
            </a:r>
          </a:p>
          <a:p>
            <a:r>
              <a:rPr lang="en-US" dirty="0">
                <a:latin typeface="Times New Roman"/>
                <a:cs typeface="Times New Roman"/>
                <a:sym typeface="Wingdings"/>
              </a:rPr>
              <a:t>Another path </a:t>
            </a:r>
            <a:r>
              <a:rPr lang="en-US" dirty="0">
                <a:latin typeface="Times New Roman"/>
                <a:cs typeface="Times New Roman"/>
              </a:rPr>
              <a:t>from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v4 to v6 are	v4  v1  v3  v6</a:t>
            </a:r>
          </a:p>
          <a:p>
            <a:endParaRPr lang="en-US" dirty="0">
              <a:latin typeface="Times New Roman"/>
              <a:cs typeface="Times New Roman"/>
              <a:sym typeface="Wingdings"/>
            </a:endParaRPr>
          </a:p>
          <a:p>
            <a:r>
              <a:rPr lang="en-US" i="1" dirty="0">
                <a:latin typeface="Times New Roman"/>
                <a:cs typeface="Times New Roman"/>
                <a:sym typeface="Wingdings"/>
              </a:rPr>
              <a:t>The shortest path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indicates how close are the points to each other that is connected with a line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9" name="Content Placeholder 8" descr="Screen Shot 2020-05-10 at 20.43.43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r="-939"/>
          <a:stretch/>
        </p:blipFill>
        <p:spPr>
          <a:xfrm>
            <a:off x="6881131" y="1027906"/>
            <a:ext cx="5164667" cy="3753379"/>
          </a:xfrm>
        </p:spPr>
      </p:pic>
      <p:sp>
        <p:nvSpPr>
          <p:cNvPr id="8" name="Rectangle 7"/>
          <p:cNvSpPr/>
          <p:nvPr/>
        </p:nvSpPr>
        <p:spPr>
          <a:xfrm>
            <a:off x="6003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3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6725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Terms used in a Graph</a:t>
            </a:r>
            <a:endParaRPr lang="id-ID" sz="3600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0F7F2E-C8D6-41CC-AAC5-B21C744513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533525"/>
            <a:ext cx="10515600" cy="4351338"/>
          </a:xfrm>
        </p:spPr>
        <p:txBody>
          <a:bodyPr>
            <a:noAutofit/>
          </a:bodyPr>
          <a:lstStyle/>
          <a:p>
            <a:pPr lvl="0"/>
            <a:r>
              <a:rPr lang="id-ID" sz="2400" b="1" i="1" dirty="0"/>
              <a:t>Connected</a:t>
            </a:r>
            <a:endParaRPr lang="id-ID" sz="2400" b="1" dirty="0"/>
          </a:p>
          <a:p>
            <a:pPr marL="355600" indent="0">
              <a:buNone/>
            </a:pPr>
            <a:r>
              <a:rPr lang="en-US" sz="2400" dirty="0"/>
              <a:t>A </a:t>
            </a:r>
            <a:r>
              <a:rPr lang="id-ID" sz="2400" i="1" dirty="0"/>
              <a:t>connected</a:t>
            </a:r>
            <a:r>
              <a:rPr lang="id-ID" sz="2400" dirty="0"/>
              <a:t> </a:t>
            </a:r>
            <a:r>
              <a:rPr lang="en-US" sz="2400" dirty="0"/>
              <a:t>graph will requires at least one edge that connects one vertex to each other</a:t>
            </a:r>
            <a:r>
              <a:rPr lang="id-ID" sz="2400" dirty="0"/>
              <a:t>.</a:t>
            </a:r>
            <a:r>
              <a:rPr lang="en-US" sz="2400" dirty="0"/>
              <a:t> This image is an example of </a:t>
            </a:r>
            <a:r>
              <a:rPr lang="id-ID" sz="2400" i="1" dirty="0"/>
              <a:t>connected graph</a:t>
            </a:r>
            <a:r>
              <a:rPr lang="id-ID" sz="2400" dirty="0"/>
              <a:t>.</a:t>
            </a:r>
            <a:r>
              <a:rPr lang="en-US" sz="2400" dirty="0"/>
              <a:t> While for the unconnected graph, the vertexes are not connected as a whole</a:t>
            </a:r>
            <a:endParaRPr lang="id-ID" sz="2400" dirty="0"/>
          </a:p>
          <a:p>
            <a:endParaRPr lang="en-ID" sz="2400" dirty="0"/>
          </a:p>
        </p:txBody>
      </p:sp>
      <p:pic>
        <p:nvPicPr>
          <p:cNvPr id="5" name="Picture 4" descr="Hasil gambar untuk connected and unconnected graph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" t="25573" r="4825" b="13826"/>
          <a:stretch/>
        </p:blipFill>
        <p:spPr bwMode="auto">
          <a:xfrm>
            <a:off x="3002129" y="3429000"/>
            <a:ext cx="5870409" cy="30249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97788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Terms used in a Graph</a:t>
            </a:r>
            <a:endParaRPr lang="id-ID" sz="36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A4B0C-B943-401F-88D5-3730FBFE7B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id-ID" b="1" i="1" dirty="0"/>
              <a:t>Directed Graph</a:t>
            </a:r>
            <a:r>
              <a:rPr lang="id-ID" b="1" dirty="0"/>
              <a:t> </a:t>
            </a:r>
            <a:r>
              <a:rPr lang="en-US" b="1" dirty="0"/>
              <a:t>and</a:t>
            </a:r>
            <a:r>
              <a:rPr lang="id-ID" b="1" dirty="0"/>
              <a:t> </a:t>
            </a:r>
            <a:r>
              <a:rPr lang="id-ID" b="1" i="1" dirty="0"/>
              <a:t>Weighted Graph</a:t>
            </a:r>
            <a:endParaRPr lang="id-ID" b="1" dirty="0"/>
          </a:p>
          <a:p>
            <a:pPr marL="350838" indent="0">
              <a:buNone/>
            </a:pPr>
            <a:r>
              <a:rPr lang="id-ID" i="1" dirty="0"/>
              <a:t>Directed</a:t>
            </a:r>
            <a:r>
              <a:rPr lang="id-ID" dirty="0"/>
              <a:t> and </a:t>
            </a:r>
            <a:r>
              <a:rPr lang="id-ID" i="1" dirty="0"/>
              <a:t>weighted Graph</a:t>
            </a:r>
            <a:r>
              <a:rPr lang="id-ID" dirty="0"/>
              <a:t> </a:t>
            </a:r>
            <a:r>
              <a:rPr lang="en-US" dirty="0"/>
              <a:t>is a</a:t>
            </a:r>
            <a:r>
              <a:rPr lang="id-ID" dirty="0"/>
              <a:t> </a:t>
            </a:r>
            <a:r>
              <a:rPr lang="id-ID" i="1" dirty="0"/>
              <a:t>graph</a:t>
            </a:r>
            <a:r>
              <a:rPr lang="id-ID" dirty="0"/>
              <a:t> </a:t>
            </a:r>
            <a:r>
              <a:rPr lang="en-US" dirty="0"/>
              <a:t>with a line that connects the vertexes that has direction and weight</a:t>
            </a:r>
            <a:endParaRPr lang="id-ID" dirty="0"/>
          </a:p>
          <a:p>
            <a:endParaRPr lang="en-ID" dirty="0"/>
          </a:p>
        </p:txBody>
      </p:sp>
      <p:pic>
        <p:nvPicPr>
          <p:cNvPr id="24" name="Picture 23" descr="Hasil gambar untuk beda directed undirected graph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"/>
          <a:stretch/>
        </p:blipFill>
        <p:spPr bwMode="auto">
          <a:xfrm>
            <a:off x="2935374" y="3254240"/>
            <a:ext cx="6561051" cy="3603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50753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Terms used in a Graph</a:t>
            </a:r>
            <a:endParaRPr lang="id-ID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0F7F2E-C8D6-41CC-AAC5-B21C744513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559466" cy="5137150"/>
          </a:xfrm>
        </p:spPr>
        <p:txBody>
          <a:bodyPr>
            <a:noAutofit/>
          </a:bodyPr>
          <a:lstStyle/>
          <a:p>
            <a:pPr lvl="0"/>
            <a:r>
              <a:rPr lang="id-ID" b="1" i="1" dirty="0"/>
              <a:t>Degree</a:t>
            </a:r>
            <a:r>
              <a:rPr lang="id-ID" b="1" dirty="0"/>
              <a:t>,</a:t>
            </a:r>
            <a:r>
              <a:rPr lang="id-ID" b="1" i="1" dirty="0"/>
              <a:t> in-degree</a:t>
            </a:r>
            <a:r>
              <a:rPr lang="id-ID" b="1" dirty="0"/>
              <a:t> </a:t>
            </a:r>
            <a:r>
              <a:rPr lang="en-US" b="1" dirty="0"/>
              <a:t>and </a:t>
            </a:r>
            <a:r>
              <a:rPr lang="id-ID" b="1" i="1" dirty="0"/>
              <a:t>out-degree </a:t>
            </a:r>
            <a:endParaRPr lang="id-ID" b="1" dirty="0"/>
          </a:p>
          <a:p>
            <a:pPr marL="350838" indent="0">
              <a:buNone/>
            </a:pPr>
            <a:r>
              <a:rPr lang="id-ID" i="1" dirty="0"/>
              <a:t>Degree</a:t>
            </a:r>
            <a:r>
              <a:rPr lang="id-ID" dirty="0"/>
              <a:t> </a:t>
            </a:r>
            <a:r>
              <a:rPr lang="en-US" dirty="0"/>
              <a:t>of a vertex  is the amount of lines are connected to that vertex</a:t>
            </a:r>
            <a:endParaRPr lang="id-ID" dirty="0"/>
          </a:p>
          <a:p>
            <a:pPr lvl="1"/>
            <a:r>
              <a:rPr lang="id-ID" b="1" i="1" dirty="0"/>
              <a:t>In-degree</a:t>
            </a:r>
            <a:r>
              <a:rPr lang="id-ID" b="1" dirty="0"/>
              <a:t> </a:t>
            </a:r>
            <a:r>
              <a:rPr lang="en-US" dirty="0"/>
              <a:t>is a vertex in a directed graph that has some path refers </a:t>
            </a:r>
            <a:r>
              <a:rPr lang="en-US" b="1" dirty="0"/>
              <a:t>to</a:t>
            </a:r>
            <a:r>
              <a:rPr lang="en-US" dirty="0"/>
              <a:t> the vertex itself</a:t>
            </a:r>
            <a:endParaRPr lang="id-ID" dirty="0"/>
          </a:p>
          <a:p>
            <a:pPr lvl="1"/>
            <a:r>
              <a:rPr lang="id-ID" b="1" i="1" dirty="0"/>
              <a:t>Out-degree</a:t>
            </a:r>
            <a:r>
              <a:rPr lang="id-ID" dirty="0"/>
              <a:t> </a:t>
            </a:r>
            <a:r>
              <a:rPr lang="en-US" dirty="0"/>
              <a:t>is a vertex in a directed graph that has some path refers </a:t>
            </a:r>
            <a:r>
              <a:rPr lang="en-US" b="1" dirty="0"/>
              <a:t>from</a:t>
            </a:r>
            <a:r>
              <a:rPr lang="en-US" dirty="0"/>
              <a:t> that vertex</a:t>
            </a:r>
            <a:endParaRPr lang="id-ID" dirty="0"/>
          </a:p>
          <a:p>
            <a:pPr lvl="1"/>
            <a:r>
              <a:rPr lang="en-US" dirty="0"/>
              <a:t>Notated as</a:t>
            </a:r>
            <a:r>
              <a:rPr lang="id-ID" dirty="0"/>
              <a:t> d(v)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7589" y="8720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Hasil gambar untuk beda directed undirected graph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04"/>
          <a:stretch/>
        </p:blipFill>
        <p:spPr bwMode="auto">
          <a:xfrm>
            <a:off x="8339650" y="1213304"/>
            <a:ext cx="3013648" cy="3603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61864" y="4910081"/>
            <a:ext cx="271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baseline="-25000" dirty="0"/>
              <a:t>in</a:t>
            </a:r>
            <a:r>
              <a:rPr lang="en-US" sz="2800" dirty="0"/>
              <a:t> (A) = 1 </a:t>
            </a:r>
          </a:p>
          <a:p>
            <a:r>
              <a:rPr lang="en-US" sz="2800" dirty="0" err="1"/>
              <a:t>D</a:t>
            </a:r>
            <a:r>
              <a:rPr lang="en-US" sz="2800" baseline="-25000" dirty="0" err="1"/>
              <a:t>out</a:t>
            </a:r>
            <a:r>
              <a:rPr lang="en-US" sz="2800" dirty="0"/>
              <a:t>(A) = 2 </a:t>
            </a:r>
          </a:p>
        </p:txBody>
      </p:sp>
    </p:spTree>
    <p:extLst>
      <p:ext uri="{BB962C8B-B14F-4D97-AF65-F5344CB8AC3E}">
        <p14:creationId xmlns:p14="http://schemas.microsoft.com/office/powerpoint/2010/main" val="616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id-ID" dirty="0"/>
              <a:t>raph</a:t>
            </a:r>
            <a:r>
              <a:rPr lang="en-US" dirty="0"/>
              <a:t> Representation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Adjacency list</a:t>
            </a:r>
          </a:p>
          <a:p>
            <a:pPr marL="350838" indent="0">
              <a:buNone/>
            </a:pPr>
            <a:r>
              <a:rPr lang="id-ID" dirty="0"/>
              <a:t>Adjacency list </a:t>
            </a:r>
            <a:r>
              <a:rPr lang="en-US" dirty="0"/>
              <a:t>uses an array in </a:t>
            </a:r>
            <a:r>
              <a:rPr lang="id-ID" dirty="0"/>
              <a:t>linked list. </a:t>
            </a:r>
            <a:r>
              <a:rPr lang="en-US" dirty="0"/>
              <a:t>This a</a:t>
            </a:r>
            <a:r>
              <a:rPr lang="id-ID" dirty="0"/>
              <a:t>rray </a:t>
            </a:r>
            <a:r>
              <a:rPr lang="en-US" dirty="0"/>
              <a:t>will be used to store the vertex amount</a:t>
            </a:r>
            <a:r>
              <a:rPr lang="id-ID" dirty="0"/>
              <a:t>.</a:t>
            </a:r>
            <a:r>
              <a:rPr lang="en-US" dirty="0"/>
              <a:t> The value of the linked list </a:t>
            </a:r>
            <a:r>
              <a:rPr lang="en-US" dirty="0" err="1"/>
              <a:t>wil</a:t>
            </a:r>
            <a:r>
              <a:rPr lang="en-US" dirty="0"/>
              <a:t> be used to store graph’s weight</a:t>
            </a:r>
            <a:r>
              <a:rPr lang="id-ID" dirty="0"/>
              <a:t>.</a:t>
            </a:r>
          </a:p>
          <a:p>
            <a:r>
              <a:rPr lang="id-ID" b="1" dirty="0"/>
              <a:t>Adjacency matrix</a:t>
            </a:r>
          </a:p>
          <a:p>
            <a:pPr marL="350838" indent="0">
              <a:buNone/>
            </a:pPr>
            <a:r>
              <a:rPr lang="id-ID" i="1" dirty="0"/>
              <a:t>Adjacency matrix</a:t>
            </a:r>
            <a:r>
              <a:rPr lang="id-ID" dirty="0"/>
              <a:t> </a:t>
            </a:r>
            <a:r>
              <a:rPr lang="en-US" dirty="0"/>
              <a:t>is an 2D array with </a:t>
            </a:r>
            <a:r>
              <a:rPr lang="id-ID" dirty="0"/>
              <a:t>size V x V</a:t>
            </a:r>
            <a:r>
              <a:rPr lang="en-US" dirty="0"/>
              <a:t>. Which </a:t>
            </a:r>
            <a:r>
              <a:rPr lang="id-ID" dirty="0"/>
              <a:t>V </a:t>
            </a:r>
            <a:r>
              <a:rPr lang="en-US" dirty="0"/>
              <a:t>are the vertex’s amount of a graph</a:t>
            </a:r>
            <a:r>
              <a:rPr lang="id-ID" dirty="0"/>
              <a:t>. </a:t>
            </a:r>
            <a:r>
              <a:rPr lang="en-US" dirty="0"/>
              <a:t>If </a:t>
            </a:r>
            <a:r>
              <a:rPr lang="id-ID" dirty="0"/>
              <a:t>adj[i][j] = 1</a:t>
            </a:r>
            <a:r>
              <a:rPr lang="en-US" dirty="0"/>
              <a:t>, then it means that there is a line / edge from point </a:t>
            </a:r>
            <a:r>
              <a:rPr lang="id-ID" dirty="0"/>
              <a:t>i </a:t>
            </a:r>
            <a:r>
              <a:rPr lang="en-US" dirty="0"/>
              <a:t>to point </a:t>
            </a:r>
            <a:r>
              <a:rPr lang="id-ID" dirty="0"/>
              <a:t>j.</a:t>
            </a:r>
          </a:p>
        </p:txBody>
      </p:sp>
    </p:spTree>
    <p:extLst>
      <p:ext uri="{BB962C8B-B14F-4D97-AF65-F5344CB8AC3E}">
        <p14:creationId xmlns:p14="http://schemas.microsoft.com/office/powerpoint/2010/main" val="176500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/>
              <a:t>Adjacency list undirected graph</a:t>
            </a:r>
            <a:endParaRPr lang="id-ID" dirty="0"/>
          </a:p>
        </p:txBody>
      </p:sp>
      <p:pic>
        <p:nvPicPr>
          <p:cNvPr id="6" name="Content Placeholder 5" descr="Screen Shot 2020-05-10 at 23.08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88" r="-13288"/>
          <a:stretch>
            <a:fillRect/>
          </a:stretch>
        </p:blipFill>
        <p:spPr>
          <a:xfrm>
            <a:off x="-784981" y="1690688"/>
            <a:ext cx="12530667" cy="5638800"/>
          </a:xfrm>
        </p:spPr>
      </p:pic>
      <p:sp>
        <p:nvSpPr>
          <p:cNvPr id="5" name="Rectangle 4"/>
          <p:cNvSpPr/>
          <p:nvPr/>
        </p:nvSpPr>
        <p:spPr>
          <a:xfrm>
            <a:off x="6003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/>
              <a:t>Graph</a:t>
            </a:r>
            <a:r>
              <a:rPr lang="id-ID" dirty="0"/>
              <a:t> </a:t>
            </a:r>
            <a:r>
              <a:rPr lang="en-US" dirty="0"/>
              <a:t>and</a:t>
            </a:r>
            <a:r>
              <a:rPr lang="id-ID" dirty="0"/>
              <a:t> </a:t>
            </a:r>
            <a:r>
              <a:rPr lang="id-ID" i="1" dirty="0"/>
              <a:t>matrix adjacency directed graph</a:t>
            </a:r>
            <a:endParaRPr lang="id-ID" dirty="0"/>
          </a:p>
        </p:txBody>
      </p:sp>
      <p:pic>
        <p:nvPicPr>
          <p:cNvPr id="5" name="Content Placeholder 4" descr="Screen Shot 2020-05-10 at 23.09.0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4141" r="-20996"/>
          <a:stretch/>
        </p:blipFill>
        <p:spPr>
          <a:xfrm>
            <a:off x="838200" y="1690688"/>
            <a:ext cx="10951071" cy="5568770"/>
          </a:xfrm>
        </p:spPr>
      </p:pic>
    </p:spTree>
    <p:extLst>
      <p:ext uri="{BB962C8B-B14F-4D97-AF65-F5344CB8AC3E}">
        <p14:creationId xmlns:p14="http://schemas.microsoft.com/office/powerpoint/2010/main" val="317117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Graph Representa</a:t>
            </a:r>
            <a:r>
              <a:rPr lang="en-US" dirty="0" err="1"/>
              <a:t>tion</a:t>
            </a:r>
            <a:r>
              <a:rPr lang="en-US" dirty="0"/>
              <a:t> in </a:t>
            </a:r>
            <a:r>
              <a:rPr lang="id-ID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68759"/>
          </a:xfrm>
        </p:spPr>
        <p:txBody>
          <a:bodyPr>
            <a:normAutofit/>
          </a:bodyPr>
          <a:lstStyle/>
          <a:p>
            <a:r>
              <a:rPr lang="en-US" dirty="0" err="1"/>
              <a:t>Adjency</a:t>
            </a:r>
            <a:r>
              <a:rPr lang="en-US" dirty="0"/>
              <a:t> List graph undirected</a:t>
            </a:r>
            <a:r>
              <a:rPr lang="id-ID" dirty="0"/>
              <a:t>/</a:t>
            </a:r>
            <a:r>
              <a:rPr lang="en-US" dirty="0"/>
              <a:t> directed</a:t>
            </a:r>
            <a:endParaRPr lang="id-ID" dirty="0"/>
          </a:p>
          <a:p>
            <a:r>
              <a:rPr lang="en-US" dirty="0"/>
              <a:t>Illustrated below is a vertex that has 2 pointers</a:t>
            </a:r>
            <a:r>
              <a:rPr lang="id-ID" dirty="0"/>
              <a:t> (</a:t>
            </a:r>
            <a:r>
              <a:rPr lang="en-US" dirty="0"/>
              <a:t>vertex </a:t>
            </a:r>
            <a:r>
              <a:rPr lang="id-ID" dirty="0"/>
              <a:t>pointer </a:t>
            </a:r>
            <a:r>
              <a:rPr lang="en-US" dirty="0"/>
              <a:t>and line pointer</a:t>
            </a:r>
            <a:r>
              <a:rPr lang="id-ID" dirty="0"/>
              <a:t>)</a:t>
            </a:r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847" t="37538" r="20496" b="14039"/>
          <a:stretch/>
        </p:blipFill>
        <p:spPr bwMode="auto">
          <a:xfrm>
            <a:off x="1320280" y="3108499"/>
            <a:ext cx="8736971" cy="338437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68263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251D-950D-7846-9FE9-D4F0E92A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8189-F301-8B46-BA3E-84EA9CC7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able to understand the definition of Graph and its terminologies</a:t>
            </a:r>
          </a:p>
          <a:p>
            <a:r>
              <a:rPr lang="en-US" dirty="0"/>
              <a:t>Students are able to model the real world problems using Graph </a:t>
            </a:r>
          </a:p>
          <a:p>
            <a:r>
              <a:rPr lang="en-US" dirty="0"/>
              <a:t>Students are able to map and explain Graph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819031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Example</a:t>
            </a:r>
            <a:r>
              <a:rPr lang="id-ID" sz="4000" dirty="0"/>
              <a:t>(1)-Adjacency Undirected Graph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id-ID" dirty="0"/>
              <a:t> vertex A, </a:t>
            </a:r>
            <a:r>
              <a:rPr lang="en-US" dirty="0"/>
              <a:t>it has 2 line that connect </a:t>
            </a:r>
            <a:r>
              <a:rPr lang="id-ID" dirty="0"/>
              <a:t>e</a:t>
            </a:r>
            <a:r>
              <a:rPr lang="id-ID" baseline="-25000" dirty="0"/>
              <a:t>1</a:t>
            </a:r>
            <a:r>
              <a:rPr lang="id-ID" dirty="0"/>
              <a:t> </a:t>
            </a:r>
            <a:r>
              <a:rPr lang="en-US" dirty="0"/>
              <a:t>and </a:t>
            </a:r>
            <a:r>
              <a:rPr lang="id-ID" dirty="0"/>
              <a:t>e</a:t>
            </a:r>
            <a:r>
              <a:rPr lang="id-ID" baseline="-25000" dirty="0"/>
              <a:t>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5" t="36666" r="20875" b="13542"/>
          <a:stretch/>
        </p:blipFill>
        <p:spPr bwMode="auto">
          <a:xfrm>
            <a:off x="1422400" y="2534603"/>
            <a:ext cx="9347200" cy="36423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1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  <a:r>
              <a:rPr lang="id-ID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form of previous example</a:t>
            </a: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t="40625" r="25000" b="18958"/>
          <a:stretch/>
        </p:blipFill>
        <p:spPr bwMode="auto">
          <a:xfrm>
            <a:off x="1007435" y="2447920"/>
            <a:ext cx="10395792" cy="350136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48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 </a:t>
            </a:r>
            <a:r>
              <a:rPr lang="id-ID" sz="3600" dirty="0"/>
              <a:t>(2)-Adjacency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42292" r="33250" b="22292"/>
          <a:stretch/>
        </p:blipFill>
        <p:spPr bwMode="auto">
          <a:xfrm>
            <a:off x="719403" y="1844824"/>
            <a:ext cx="10657184" cy="36823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2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</a:t>
            </a:r>
            <a:r>
              <a:rPr lang="id-ID" sz="3600" dirty="0"/>
              <a:t>(3)-Directed and Weighted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grpSp>
        <p:nvGrpSpPr>
          <p:cNvPr id="5" name="Group 4"/>
          <p:cNvGrpSpPr/>
          <p:nvPr/>
        </p:nvGrpSpPr>
        <p:grpSpPr>
          <a:xfrm>
            <a:off x="1267936" y="1772816"/>
            <a:ext cx="9561633" cy="3341444"/>
            <a:chOff x="950951" y="1772816"/>
            <a:chExt cx="7171225" cy="334144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4" t="37292" r="24000" b="21064"/>
            <a:stretch/>
          </p:blipFill>
          <p:spPr bwMode="auto">
            <a:xfrm>
              <a:off x="950951" y="1772816"/>
              <a:ext cx="7171225" cy="3341444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380312" y="3573016"/>
              <a:ext cx="5040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200" dirty="0">
                  <a:solidFill>
                    <a:schemeClr val="tx1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70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</a:t>
            </a:r>
            <a:r>
              <a:rPr lang="id-ID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this following</a:t>
            </a:r>
            <a:r>
              <a:rPr lang="id-ID" dirty="0"/>
              <a:t> Gra</a:t>
            </a:r>
            <a:r>
              <a:rPr lang="en-US" dirty="0" err="1"/>
              <a:t>ph</a:t>
            </a:r>
            <a:r>
              <a:rPr lang="en-US" dirty="0"/>
              <a:t> to matrix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7" t="41182" r="36718" b="20277"/>
          <a:stretch/>
        </p:blipFill>
        <p:spPr bwMode="auto">
          <a:xfrm>
            <a:off x="2964789" y="2385422"/>
            <a:ext cx="5284923" cy="361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82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</a:t>
            </a:r>
            <a:r>
              <a:rPr lang="id-ID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this</a:t>
            </a:r>
            <a:r>
              <a:rPr lang="id-ID" dirty="0"/>
              <a:t> </a:t>
            </a:r>
            <a:r>
              <a:rPr lang="en-US" dirty="0"/>
              <a:t>matrix to Graph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0" t="43750" r="27500" b="26667"/>
          <a:stretch/>
        </p:blipFill>
        <p:spPr bwMode="auto">
          <a:xfrm>
            <a:off x="1759716" y="2650960"/>
            <a:ext cx="8672567" cy="270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760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</a:t>
            </a:r>
            <a:r>
              <a:rPr lang="id-ID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this</a:t>
            </a:r>
            <a:r>
              <a:rPr lang="id-ID" dirty="0"/>
              <a:t> </a:t>
            </a:r>
            <a:r>
              <a:rPr lang="en-US"/>
              <a:t>matrix to Graph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5BD372-EA88-F542-A059-437BD2EB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56625"/>
              </p:ext>
            </p:extLst>
          </p:nvPr>
        </p:nvGraphicFramePr>
        <p:xfrm>
          <a:off x="1238330" y="2777159"/>
          <a:ext cx="929932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58">
                  <a:extLst>
                    <a:ext uri="{9D8B030D-6E8A-4147-A177-3AD203B41FA5}">
                      <a16:colId xmlns:a16="http://schemas.microsoft.com/office/drawing/2014/main" val="1915553471"/>
                    </a:ext>
                  </a:extLst>
                </a:gridCol>
                <a:gridCol w="1033258">
                  <a:extLst>
                    <a:ext uri="{9D8B030D-6E8A-4147-A177-3AD203B41FA5}">
                      <a16:colId xmlns:a16="http://schemas.microsoft.com/office/drawing/2014/main" val="3066458287"/>
                    </a:ext>
                  </a:extLst>
                </a:gridCol>
                <a:gridCol w="1033258">
                  <a:extLst>
                    <a:ext uri="{9D8B030D-6E8A-4147-A177-3AD203B41FA5}">
                      <a16:colId xmlns:a16="http://schemas.microsoft.com/office/drawing/2014/main" val="202119300"/>
                    </a:ext>
                  </a:extLst>
                </a:gridCol>
                <a:gridCol w="1033258">
                  <a:extLst>
                    <a:ext uri="{9D8B030D-6E8A-4147-A177-3AD203B41FA5}">
                      <a16:colId xmlns:a16="http://schemas.microsoft.com/office/drawing/2014/main" val="1334289069"/>
                    </a:ext>
                  </a:extLst>
                </a:gridCol>
                <a:gridCol w="1033258">
                  <a:extLst>
                    <a:ext uri="{9D8B030D-6E8A-4147-A177-3AD203B41FA5}">
                      <a16:colId xmlns:a16="http://schemas.microsoft.com/office/drawing/2014/main" val="1157607967"/>
                    </a:ext>
                  </a:extLst>
                </a:gridCol>
                <a:gridCol w="1033258">
                  <a:extLst>
                    <a:ext uri="{9D8B030D-6E8A-4147-A177-3AD203B41FA5}">
                      <a16:colId xmlns:a16="http://schemas.microsoft.com/office/drawing/2014/main" val="1833319434"/>
                    </a:ext>
                  </a:extLst>
                </a:gridCol>
                <a:gridCol w="1033258">
                  <a:extLst>
                    <a:ext uri="{9D8B030D-6E8A-4147-A177-3AD203B41FA5}">
                      <a16:colId xmlns:a16="http://schemas.microsoft.com/office/drawing/2014/main" val="123529447"/>
                    </a:ext>
                  </a:extLst>
                </a:gridCol>
                <a:gridCol w="1033258">
                  <a:extLst>
                    <a:ext uri="{9D8B030D-6E8A-4147-A177-3AD203B41FA5}">
                      <a16:colId xmlns:a16="http://schemas.microsoft.com/office/drawing/2014/main" val="3617772151"/>
                    </a:ext>
                  </a:extLst>
                </a:gridCol>
                <a:gridCol w="1033258">
                  <a:extLst>
                    <a:ext uri="{9D8B030D-6E8A-4147-A177-3AD203B41FA5}">
                      <a16:colId xmlns:a16="http://schemas.microsoft.com/office/drawing/2014/main" val="3165268738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659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/>
                        <a:t>V1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4938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/>
                        <a:t>V2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34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/>
                        <a:t>V3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769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/>
                        <a:t>V4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826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/>
                        <a:t>V5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5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6394-0901-BE42-8D40-266F8E2A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AD35-ED50-DC44-A211-0843B292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and its history</a:t>
            </a:r>
          </a:p>
          <a:p>
            <a:r>
              <a:rPr lang="en-US" dirty="0"/>
              <a:t>Terms used in Graph</a:t>
            </a:r>
          </a:p>
          <a:p>
            <a:r>
              <a:rPr lang="en-US" dirty="0"/>
              <a:t>Example of Graph implementation</a:t>
            </a:r>
          </a:p>
          <a:p>
            <a:r>
              <a:rPr lang="en-US" dirty="0"/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90402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E7F3-C168-8D46-9466-3F3B6F5C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7EE9-D215-C246-B4A3-21B498B8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Graph is used to represent discrete objects and its relation</a:t>
            </a:r>
            <a:endParaRPr lang="en-US" dirty="0"/>
          </a:p>
          <a:p>
            <a:r>
              <a:rPr lang="en-US" dirty="0"/>
              <a:t>Following image represents the roads and distance among the cities in Central Java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69F41CB-C4B3-AC4B-9316-335EC3F6A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01272"/>
              </p:ext>
            </p:extLst>
          </p:nvPr>
        </p:nvGraphicFramePr>
        <p:xfrm>
          <a:off x="2627313" y="3357560"/>
          <a:ext cx="73660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7365813" imgH="3377544" progId="Visio.Drawing.11">
                  <p:embed/>
                </p:oleObj>
              </mc:Choice>
              <mc:Fallback>
                <p:oleObj name="Visio" r:id="rId4" imgW="7365813" imgH="3377544" progId="Visio.Drawing.11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7560"/>
                        <a:ext cx="7366000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4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780B-A60E-294B-B012-C37CD678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DA16-978A-3946-A71E-A949BD1E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K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ö</a:t>
            </a:r>
            <a:r>
              <a:rPr lang="en-US" altLang="en-US" dirty="0" err="1"/>
              <a:t>nigsberg</a:t>
            </a:r>
            <a:r>
              <a:rPr lang="en-US" altLang="en-US" dirty="0"/>
              <a:t> bridge in 1973 M</a:t>
            </a:r>
          </a:p>
          <a:p>
            <a:r>
              <a:rPr lang="en-US" altLang="en-US" dirty="0"/>
              <a:t>Graph that represents </a:t>
            </a:r>
            <a:r>
              <a:rPr lang="en-US" altLang="en-US" dirty="0" err="1"/>
              <a:t>K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ö</a:t>
            </a:r>
            <a:r>
              <a:rPr lang="en-US" altLang="en-US" dirty="0" err="1"/>
              <a:t>nigsberg</a:t>
            </a:r>
            <a:r>
              <a:rPr lang="en-US" altLang="en-US" dirty="0"/>
              <a:t> bridge: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vertex</a:t>
            </a:r>
            <a:r>
              <a:rPr lang="en-US" altLang="en-US" dirty="0"/>
              <a:t> (points)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represents lands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edge</a:t>
            </a:r>
            <a:r>
              <a:rPr lang="en-US" altLang="en-US" dirty="0"/>
              <a:t>	 (edge/ lines)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represents bridges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dirty="0"/>
              <a:t>Can we go through each bridge only once and still go back to initial point ?</a:t>
            </a:r>
            <a:endParaRPr lang="en-US" altLang="en-US" dirty="0"/>
          </a:p>
        </p:txBody>
      </p:sp>
      <p:pic>
        <p:nvPicPr>
          <p:cNvPr id="4" name="Picture 4" descr="jembatan-2">
            <a:extLst>
              <a:ext uri="{FF2B5EF4-FFF2-40B4-BE49-F238E27FC236}">
                <a16:creationId xmlns:a16="http://schemas.microsoft.com/office/drawing/2014/main" id="{5AD95720-4BB1-3B4D-B0DD-0ECCF6FA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99" y="3901282"/>
            <a:ext cx="4813589" cy="19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807C663-BEBB-2D49-AEAE-D9D00C624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132504"/>
              </p:ext>
            </p:extLst>
          </p:nvPr>
        </p:nvGraphicFramePr>
        <p:xfrm>
          <a:off x="6903987" y="3901282"/>
          <a:ext cx="2455333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5" imgW="1841172" imgH="1997508" progId="Visio.Drawing.11">
                  <p:embed/>
                </p:oleObj>
              </mc:Choice>
              <mc:Fallback>
                <p:oleObj name="Visio" r:id="rId5" imgW="1841172" imgH="1997508" progId="Visio.Drawing.11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987" y="3901282"/>
                        <a:ext cx="2455333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12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Graph HISTORY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7 bridges of </a:t>
            </a:r>
            <a:r>
              <a:rPr lang="en-US" altLang="en-US" dirty="0" err="1"/>
              <a:t>K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  <a:sym typeface="Courier New" pitchFamily="49" charset="0"/>
              </a:rPr>
              <a:t>ö</a:t>
            </a:r>
            <a:r>
              <a:rPr lang="en-US" altLang="en-US" dirty="0" err="1"/>
              <a:t>nigsberg</a:t>
            </a:r>
            <a:r>
              <a:rPr lang="en-US" altLang="en-US" dirty="0"/>
              <a:t> (1736)</a:t>
            </a:r>
          </a:p>
          <a:p>
            <a:r>
              <a:rPr lang="en-US" dirty="0" err="1"/>
              <a:t>Königsberg</a:t>
            </a:r>
            <a:r>
              <a:rPr lang="en-US" dirty="0"/>
              <a:t> was a city in Germany, and the city was built around a river called the </a:t>
            </a:r>
            <a:r>
              <a:rPr lang="en-US" dirty="0" err="1"/>
              <a:t>Pregel</a:t>
            </a:r>
            <a:r>
              <a:rPr lang="en-US" dirty="0"/>
              <a:t> River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159" name="Picture 15" descr="Ilustrasi Kota KÃ¶nigsberg beserta ketujuh jembatanny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3595443"/>
            <a:ext cx="4032449" cy="30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Graph HISTORY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citizens of </a:t>
            </a:r>
            <a:r>
              <a:rPr lang="en-US" dirty="0" err="1"/>
              <a:t>Königsberg</a:t>
            </a:r>
            <a:r>
              <a:rPr lang="en-US" dirty="0"/>
              <a:t> spent their Sundays walking around town, enjoying their beautiful city</a:t>
            </a:r>
            <a:endParaRPr lang="en-US" altLang="en-US" dirty="0"/>
          </a:p>
          <a:p>
            <a:r>
              <a:rPr lang="en-US" altLang="en-US" b="1" u="sng" dirty="0"/>
              <a:t>Challenge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dirty="0"/>
              <a:t>walk across all of the seven bridges crossing the islands only once, without ever repeating a single bridge in the course of one’s walk.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968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Graph HISTORY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Finally, Leonhard Euler can solve the problem, by using a rule later called as </a:t>
            </a:r>
            <a:r>
              <a:rPr lang="en-US" altLang="en-US" b="1" dirty="0"/>
              <a:t>Euler</a:t>
            </a:r>
            <a:r>
              <a:rPr lang="en-US" altLang="en-US" dirty="0"/>
              <a:t> </a:t>
            </a:r>
            <a:r>
              <a:rPr lang="en-US" altLang="en-US" b="1" dirty="0"/>
              <a:t>Path</a:t>
            </a:r>
          </a:p>
          <a:p>
            <a:r>
              <a:rPr lang="en-US" b="1" i="1" dirty="0" smtClean="0"/>
              <a:t>Euler </a:t>
            </a:r>
            <a:r>
              <a:rPr lang="en-US" b="1" i="1" dirty="0"/>
              <a:t>path </a:t>
            </a:r>
            <a:r>
              <a:rPr lang="en-US" i="1" dirty="0"/>
              <a:t>is a path wherein we only visit each edge in the graph once, while </a:t>
            </a:r>
            <a:r>
              <a:rPr lang="en-US" b="1" i="1" dirty="0" smtClean="0"/>
              <a:t>Euler </a:t>
            </a:r>
            <a:r>
              <a:rPr lang="en-US" b="1" i="1" dirty="0"/>
              <a:t>C</a:t>
            </a:r>
            <a:r>
              <a:rPr lang="en-US" b="1" i="1" dirty="0" smtClean="0"/>
              <a:t>ircuit </a:t>
            </a:r>
            <a:r>
              <a:rPr lang="en-US" i="1" dirty="0"/>
              <a:t>is a Eulerian path that is a cycle — we only visit every edge once, and we end on the exact same node that we started off on</a:t>
            </a:r>
            <a:r>
              <a:rPr lang="en-US" i="1" dirty="0" smtClean="0"/>
              <a:t>.</a:t>
            </a:r>
          </a:p>
          <a:p>
            <a:r>
              <a:rPr lang="en-US" altLang="en-US" i="1" dirty="0"/>
              <a:t>Euler Path basic rule:</a:t>
            </a:r>
          </a:p>
          <a:p>
            <a:pPr lvl="1"/>
            <a:r>
              <a:rPr lang="en-US" dirty="0"/>
              <a:t>The number of </a:t>
            </a:r>
            <a:r>
              <a:rPr lang="en-US" b="1" dirty="0"/>
              <a:t>vertices of odd degree </a:t>
            </a:r>
            <a:r>
              <a:rPr lang="en-US" dirty="0"/>
              <a:t>must be either </a:t>
            </a:r>
            <a:r>
              <a:rPr lang="en-US" b="1" dirty="0"/>
              <a:t>zero</a:t>
            </a:r>
            <a:r>
              <a:rPr lang="en-US" dirty="0"/>
              <a:t> or </a:t>
            </a:r>
            <a:r>
              <a:rPr lang="en-US" b="1" dirty="0"/>
              <a:t>two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if there are two vertices with odd degree, then they are the starting and ending vertices</a:t>
            </a:r>
            <a:r>
              <a:rPr lang="en-US" dirty="0" smtClean="0"/>
              <a:t>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11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Graph HISTORY</a:t>
            </a:r>
          </a:p>
        </p:txBody>
      </p:sp>
      <p:graphicFrame>
        <p:nvGraphicFramePr>
          <p:cNvPr id="6149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08284"/>
              </p:ext>
            </p:extLst>
          </p:nvPr>
        </p:nvGraphicFramePr>
        <p:xfrm>
          <a:off x="6786719" y="1517921"/>
          <a:ext cx="18415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1841172" imgH="1997508" progId="Visio.Drawing.11">
                  <p:embed/>
                </p:oleObj>
              </mc:Choice>
              <mc:Fallback>
                <p:oleObj name="Visio" r:id="rId3" imgW="1841172" imgH="1997508" progId="Visio.Drawing.11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719" y="1517921"/>
                        <a:ext cx="18415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81200"/>
            <a:ext cx="7931150" cy="38862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148" name="Picture 4" descr="jembatan-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53" y="1689280"/>
            <a:ext cx="3096344" cy="165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5495180" y="204383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50456" y="2576348"/>
            <a:ext cx="11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simplify</a:t>
            </a:r>
            <a:endParaRPr lang="en-US" i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59616" y="368106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195247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18227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7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2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2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8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988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0950" y="5664136"/>
            <a:ext cx="645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there are 4 vertices with odd degree, then it is not Euler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3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1415</TotalTime>
  <Words>1164</Words>
  <Application>Microsoft Office PowerPoint</Application>
  <PresentationFormat>Widescreen</PresentationFormat>
  <Paragraphs>191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Visio</vt:lpstr>
      <vt:lpstr>Week 15 Graph</vt:lpstr>
      <vt:lpstr>Learning Objective</vt:lpstr>
      <vt:lpstr>Outlines</vt:lpstr>
      <vt:lpstr>Graph</vt:lpstr>
      <vt:lpstr>History of Graph</vt:lpstr>
      <vt:lpstr>Graph HISTORY</vt:lpstr>
      <vt:lpstr>Graph HISTORY</vt:lpstr>
      <vt:lpstr>Graph HISTORY</vt:lpstr>
      <vt:lpstr>Graph HISTORY</vt:lpstr>
      <vt:lpstr>Definition of Graph</vt:lpstr>
      <vt:lpstr>Terms used in a Graph</vt:lpstr>
      <vt:lpstr>Example</vt:lpstr>
      <vt:lpstr>Terms used in a Graph</vt:lpstr>
      <vt:lpstr>Terms used in a Graph</vt:lpstr>
      <vt:lpstr>Terms used in a Graph</vt:lpstr>
      <vt:lpstr>Graph Representation</vt:lpstr>
      <vt:lpstr>Adjacency list undirected graph</vt:lpstr>
      <vt:lpstr>Graph and matrix adjacency directed graph</vt:lpstr>
      <vt:lpstr>Graph Representation in Linked List</vt:lpstr>
      <vt:lpstr>Example(1)-Adjacency Undirected Graph</vt:lpstr>
      <vt:lpstr>Example(1)</vt:lpstr>
      <vt:lpstr>Example (2)-Adjacency Directed Graph</vt:lpstr>
      <vt:lpstr>Example(3)-Directed and Weighted Graph</vt:lpstr>
      <vt:lpstr>Practicum 1</vt:lpstr>
      <vt:lpstr>Practicum 2</vt:lpstr>
      <vt:lpstr>Practicum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</dc:title>
  <dc:creator>Mentari</dc:creator>
  <cp:lastModifiedBy>HP</cp:lastModifiedBy>
  <cp:revision>175</cp:revision>
  <dcterms:created xsi:type="dcterms:W3CDTF">2021-02-09T06:29:30Z</dcterms:created>
  <dcterms:modified xsi:type="dcterms:W3CDTF">2021-06-03T05:56:55Z</dcterms:modified>
</cp:coreProperties>
</file>