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20"/>
  </p:notesMasterIdLst>
  <p:sldIdLst>
    <p:sldId id="279" r:id="rId3"/>
    <p:sldId id="558" r:id="rId4"/>
    <p:sldId id="541" r:id="rId5"/>
    <p:sldId id="557" r:id="rId6"/>
    <p:sldId id="559" r:id="rId7"/>
    <p:sldId id="566" r:id="rId8"/>
    <p:sldId id="560" r:id="rId9"/>
    <p:sldId id="567" r:id="rId10"/>
    <p:sldId id="570" r:id="rId11"/>
    <p:sldId id="571" r:id="rId12"/>
    <p:sldId id="572" r:id="rId13"/>
    <p:sldId id="573" r:id="rId14"/>
    <p:sldId id="574" r:id="rId15"/>
    <p:sldId id="575" r:id="rId16"/>
    <p:sldId id="576" r:id="rId17"/>
    <p:sldId id="577" r:id="rId18"/>
    <p:sldId id="578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14" autoAdjust="0"/>
  </p:normalViewPr>
  <p:slideViewPr>
    <p:cSldViewPr>
      <p:cViewPr varScale="1">
        <p:scale>
          <a:sx n="51" d="100"/>
          <a:sy n="51" d="100"/>
        </p:scale>
        <p:origin x="116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3B681-F286-458F-9841-EE1203C9AF6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0186E-DBEA-4F29-B0CD-B5EFD7FB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03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590C626-3879-8177-F0DE-CAA50923032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5AEC1D-94E2-46A7-ACD5-674E6A9AC5A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02C83C85-21A5-8E9B-B217-CC60B6618A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01638" y="708025"/>
            <a:ext cx="6284912" cy="3535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D4FADCC-1511-58B5-8BCD-AB63B320B1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8025" y="4479925"/>
            <a:ext cx="5670550" cy="42433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1066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590C626-3879-8177-F0DE-CAA50923032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5AEC1D-94E2-46A7-ACD5-674E6A9AC5A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02C83C85-21A5-8E9B-B217-CC60B6618A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01638" y="708025"/>
            <a:ext cx="6284912" cy="3535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D4FADCC-1511-58B5-8BCD-AB63B320B1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8025" y="4479925"/>
            <a:ext cx="5670550" cy="42433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3372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590C626-3879-8177-F0DE-CAA50923032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5AEC1D-94E2-46A7-ACD5-674E6A9AC5A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02C83C85-21A5-8E9B-B217-CC60B6618A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01638" y="708025"/>
            <a:ext cx="6284912" cy="3535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D4FADCC-1511-58B5-8BCD-AB63B320B1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8025" y="4479925"/>
            <a:ext cx="5670550" cy="42433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405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590C626-3879-8177-F0DE-CAA50923032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5AEC1D-94E2-46A7-ACD5-674E6A9AC5A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02C83C85-21A5-8E9B-B217-CC60B6618A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01638" y="708025"/>
            <a:ext cx="6284912" cy="3535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D4FADCC-1511-58B5-8BCD-AB63B320B1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8025" y="4479925"/>
            <a:ext cx="5670550" cy="42433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4742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590C626-3879-8177-F0DE-CAA50923032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5AEC1D-94E2-46A7-ACD5-674E6A9AC5A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02C83C85-21A5-8E9B-B217-CC60B6618A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01638" y="708025"/>
            <a:ext cx="6284912" cy="3535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D4FADCC-1511-58B5-8BCD-AB63B320B1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8025" y="4479925"/>
            <a:ext cx="5670550" cy="42433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7231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590C626-3879-8177-F0DE-CAA50923032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5AEC1D-94E2-46A7-ACD5-674E6A9AC5A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02C83C85-21A5-8E9B-B217-CC60B6618A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01638" y="708025"/>
            <a:ext cx="6284912" cy="3535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D4FADCC-1511-58B5-8BCD-AB63B320B1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8025" y="4479925"/>
            <a:ext cx="5670550" cy="42433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5002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590C626-3879-8177-F0DE-CAA50923032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5AEC1D-94E2-46A7-ACD5-674E6A9AC5A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02C83C85-21A5-8E9B-B217-CC60B6618A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01638" y="708025"/>
            <a:ext cx="6284912" cy="3535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D4FADCC-1511-58B5-8BCD-AB63B320B1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8025" y="4479925"/>
            <a:ext cx="5670550" cy="42433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9083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590C626-3879-8177-F0DE-CAA50923032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5AEC1D-94E2-46A7-ACD5-674E6A9AC5A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02C83C85-21A5-8E9B-B217-CC60B6618A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01638" y="708025"/>
            <a:ext cx="6284912" cy="3535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D4FADCC-1511-58B5-8BCD-AB63B320B1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8025" y="4479925"/>
            <a:ext cx="5670550" cy="42433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4384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590C626-3879-8177-F0DE-CAA50923032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5AEC1D-94E2-46A7-ACD5-674E6A9AC5A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02C83C85-21A5-8E9B-B217-CC60B6618A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01638" y="708025"/>
            <a:ext cx="6284912" cy="3535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D4FADCC-1511-58B5-8BCD-AB63B320B1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8025" y="4479925"/>
            <a:ext cx="5670550" cy="42433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5578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590C626-3879-8177-F0DE-CAA50923032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5AEC1D-94E2-46A7-ACD5-674E6A9AC5A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02C83C85-21A5-8E9B-B217-CC60B6618A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01638" y="708025"/>
            <a:ext cx="6284912" cy="3535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D4FADCC-1511-58B5-8BCD-AB63B320B1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8025" y="4479925"/>
            <a:ext cx="5670550" cy="42433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636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590C626-3879-8177-F0DE-CAA50923032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5AEC1D-94E2-46A7-ACD5-674E6A9AC5A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02C83C85-21A5-8E9B-B217-CC60B6618A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01638" y="708025"/>
            <a:ext cx="6284912" cy="35353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D4FADCC-1511-58B5-8BCD-AB63B320B1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8025" y="4479925"/>
            <a:ext cx="5670550" cy="42433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713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19072"/>
            <a:ext cx="12192000" cy="15270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246120"/>
            <a:ext cx="12192000" cy="361187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89481" y="190627"/>
            <a:ext cx="881303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0188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3000" y="640080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67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1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84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27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21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12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5312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60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01885"/>
                </a:solidFill>
                <a:latin typeface="Trebuchet MS" panose="020B0603020202020204" pitchFamily="34" charset="0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747" y="1148537"/>
            <a:ext cx="11144504" cy="392415"/>
          </a:xfrm>
        </p:spPr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3000" y="640080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1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0188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63000" y="640080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0188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63000" y="640080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63000" y="640080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6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979-FDFE-489F-B7DA-59932DF48D8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4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346" y="190627"/>
            <a:ext cx="462330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01885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747" y="1148537"/>
            <a:ext cx="11144504" cy="392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Trebuchet MS" panose="020B0603020202020204" pitchFamily="34" charset="0"/>
          <a:ea typeface="+mj-ea"/>
          <a:cs typeface="+mj-cs"/>
        </a:defRPr>
      </a:lvl1pPr>
    </p:titleStyle>
    <p:bodyStyle>
      <a:lvl1pPr marL="0">
        <a:defRPr>
          <a:latin typeface="Trebuchet MS" panose="020B0603020202020204" pitchFamily="34" charset="0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5B2979-FDFE-489F-B7DA-59932DF48D8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A322-120F-49D1-A76C-F978AA63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02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81BF-0070-489C-BBC9-D083617DA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Gauss-Jordan Elimination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248F3-DABB-11D6-9F08-C1872D9A3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14</a:t>
            </a:r>
            <a:r>
              <a:rPr lang="en-US" baseline="30000" dirty="0"/>
              <a:t>th</a:t>
            </a:r>
            <a:r>
              <a:rPr lang="en-US" dirty="0"/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346865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D2D3ECA5-1355-B637-590D-804B2A78B6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685800"/>
            <a:ext cx="8643936" cy="55399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Elementary Row Operation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6E811A-E115-0899-EE0E-6ED482FAC4E6}"/>
              </a:ext>
            </a:extLst>
          </p:cNvPr>
          <p:cNvCxnSpPr>
            <a:cxnSpLocks/>
          </p:cNvCxnSpPr>
          <p:nvPr/>
        </p:nvCxnSpPr>
        <p:spPr>
          <a:xfrm>
            <a:off x="4610100" y="2895598"/>
            <a:ext cx="29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5AD0F7-3360-B8B7-381A-7D28CF141BF2}"/>
                  </a:ext>
                </a:extLst>
              </p:cNvPr>
              <p:cNvSpPr txBox="1"/>
              <p:nvPr/>
            </p:nvSpPr>
            <p:spPr>
              <a:xfrm>
                <a:off x="152400" y="2094834"/>
                <a:ext cx="4800600" cy="16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5AD0F7-3360-B8B7-381A-7D28CF141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094834"/>
                <a:ext cx="4800600" cy="1601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C5E3E-2F62-6FA3-1D39-FBE308A37194}"/>
                  </a:ext>
                </a:extLst>
              </p:cNvPr>
              <p:cNvSpPr txBox="1"/>
              <p:nvPr/>
            </p:nvSpPr>
            <p:spPr>
              <a:xfrm>
                <a:off x="7239002" y="2085295"/>
                <a:ext cx="4800600" cy="16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C5E3E-2F62-6FA3-1D39-FBE308A37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2" y="2085295"/>
                <a:ext cx="4800600" cy="1601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FCD1AC5-4D67-ED51-0ECE-D6A24028052A}"/>
              </a:ext>
            </a:extLst>
          </p:cNvPr>
          <p:cNvSpPr txBox="1"/>
          <p:nvPr/>
        </p:nvSpPr>
        <p:spPr>
          <a:xfrm>
            <a:off x="5105400" y="2360751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R2 = R1 – R2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74119A0-8A9F-5694-65D8-27A37FFB2A73}"/>
              </a:ext>
            </a:extLst>
          </p:cNvPr>
          <p:cNvSpPr/>
          <p:nvPr/>
        </p:nvSpPr>
        <p:spPr>
          <a:xfrm>
            <a:off x="958241" y="2590798"/>
            <a:ext cx="609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97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D2D3ECA5-1355-B637-590D-804B2A78B6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685800"/>
            <a:ext cx="8643936" cy="55399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Elementary Row Operation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6E811A-E115-0899-EE0E-6ED482FAC4E6}"/>
              </a:ext>
            </a:extLst>
          </p:cNvPr>
          <p:cNvCxnSpPr>
            <a:cxnSpLocks/>
          </p:cNvCxnSpPr>
          <p:nvPr/>
        </p:nvCxnSpPr>
        <p:spPr>
          <a:xfrm>
            <a:off x="4267200" y="3429000"/>
            <a:ext cx="29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C5E3E-2F62-6FA3-1D39-FBE308A37194}"/>
                  </a:ext>
                </a:extLst>
              </p:cNvPr>
              <p:cNvSpPr txBox="1"/>
              <p:nvPr/>
            </p:nvSpPr>
            <p:spPr>
              <a:xfrm>
                <a:off x="7239002" y="2085295"/>
                <a:ext cx="4800600" cy="16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C5E3E-2F62-6FA3-1D39-FBE308A37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2" y="2085295"/>
                <a:ext cx="4800600" cy="1601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FCD1AC5-4D67-ED51-0ECE-D6A24028052A}"/>
              </a:ext>
            </a:extLst>
          </p:cNvPr>
          <p:cNvSpPr txBox="1"/>
          <p:nvPr/>
        </p:nvSpPr>
        <p:spPr>
          <a:xfrm>
            <a:off x="4648200" y="2894153"/>
            <a:ext cx="2299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R3 = -2R1 + R3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E0BECD-21F2-3185-B38E-151373E0F619}"/>
                  </a:ext>
                </a:extLst>
              </p:cNvPr>
              <p:cNvSpPr txBox="1"/>
              <p:nvPr/>
            </p:nvSpPr>
            <p:spPr>
              <a:xfrm>
                <a:off x="0" y="2083206"/>
                <a:ext cx="4800600" cy="16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E0BECD-21F2-3185-B38E-151373E0F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3206"/>
                <a:ext cx="4800600" cy="1601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132E0DE-33B4-DD62-4CF3-79D95E6CFD5E}"/>
              </a:ext>
            </a:extLst>
          </p:cNvPr>
          <p:cNvSpPr/>
          <p:nvPr/>
        </p:nvSpPr>
        <p:spPr>
          <a:xfrm>
            <a:off x="990600" y="3155763"/>
            <a:ext cx="609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26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D2D3ECA5-1355-B637-590D-804B2A78B6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685800"/>
            <a:ext cx="8643936" cy="55399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Elementary Row Operation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6E811A-E115-0899-EE0E-6ED482FAC4E6}"/>
              </a:ext>
            </a:extLst>
          </p:cNvPr>
          <p:cNvCxnSpPr>
            <a:cxnSpLocks/>
          </p:cNvCxnSpPr>
          <p:nvPr/>
        </p:nvCxnSpPr>
        <p:spPr>
          <a:xfrm>
            <a:off x="4610100" y="2895598"/>
            <a:ext cx="29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C5E3E-2F62-6FA3-1D39-FBE308A37194}"/>
                  </a:ext>
                </a:extLst>
              </p:cNvPr>
              <p:cNvSpPr txBox="1"/>
              <p:nvPr/>
            </p:nvSpPr>
            <p:spPr>
              <a:xfrm>
                <a:off x="7239002" y="2085295"/>
                <a:ext cx="4800600" cy="16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C5E3E-2F62-6FA3-1D39-FBE308A37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2" y="2085295"/>
                <a:ext cx="4800600" cy="1601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FCD1AC5-4D67-ED51-0ECE-D6A24028052A}"/>
              </a:ext>
            </a:extLst>
          </p:cNvPr>
          <p:cNvSpPr txBox="1"/>
          <p:nvPr/>
        </p:nvSpPr>
        <p:spPr>
          <a:xfrm>
            <a:off x="5001790" y="2362839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R3 = R2 + 2R3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E8337F-F148-BB5F-4BDE-EBD506298A1D}"/>
                  </a:ext>
                </a:extLst>
              </p:cNvPr>
              <p:cNvSpPr txBox="1"/>
              <p:nvPr/>
            </p:nvSpPr>
            <p:spPr>
              <a:xfrm>
                <a:off x="21921" y="2116610"/>
                <a:ext cx="4800600" cy="16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E8337F-F148-BB5F-4BDE-EBD506298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1" y="2116610"/>
                <a:ext cx="4800600" cy="1601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C831A63C-17A8-C2A6-4F1A-7A8EF198BF72}"/>
              </a:ext>
            </a:extLst>
          </p:cNvPr>
          <p:cNvSpPr/>
          <p:nvPr/>
        </p:nvSpPr>
        <p:spPr>
          <a:xfrm>
            <a:off x="1582455" y="3124200"/>
            <a:ext cx="609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0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D2D3ECA5-1355-B637-590D-804B2A78B6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685800"/>
            <a:ext cx="8643936" cy="55399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Elementary Row Operation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6E811A-E115-0899-EE0E-6ED482FAC4E6}"/>
              </a:ext>
            </a:extLst>
          </p:cNvPr>
          <p:cNvCxnSpPr>
            <a:cxnSpLocks/>
          </p:cNvCxnSpPr>
          <p:nvPr/>
        </p:nvCxnSpPr>
        <p:spPr>
          <a:xfrm>
            <a:off x="4610100" y="2895598"/>
            <a:ext cx="29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C5E3E-2F62-6FA3-1D39-FBE308A37194}"/>
                  </a:ext>
                </a:extLst>
              </p:cNvPr>
              <p:cNvSpPr txBox="1"/>
              <p:nvPr/>
            </p:nvSpPr>
            <p:spPr>
              <a:xfrm>
                <a:off x="7239002" y="2085295"/>
                <a:ext cx="4800600" cy="16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C5E3E-2F62-6FA3-1D39-FBE308A37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2" y="2085295"/>
                <a:ext cx="4800600" cy="1601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FCD1AC5-4D67-ED51-0ECE-D6A24028052A}"/>
              </a:ext>
            </a:extLst>
          </p:cNvPr>
          <p:cNvSpPr txBox="1"/>
          <p:nvPr/>
        </p:nvSpPr>
        <p:spPr>
          <a:xfrm>
            <a:off x="5001790" y="2362839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R1 = 3R1 + R2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823EF9-91CC-2659-4C1C-1A1A360822A3}"/>
                  </a:ext>
                </a:extLst>
              </p:cNvPr>
              <p:cNvSpPr txBox="1"/>
              <p:nvPr/>
            </p:nvSpPr>
            <p:spPr>
              <a:xfrm>
                <a:off x="0" y="2094833"/>
                <a:ext cx="4800600" cy="16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823EF9-91CC-2659-4C1C-1A1A36082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94833"/>
                <a:ext cx="4800600" cy="1601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417320B6-4278-368C-9DC7-007C901AD935}"/>
              </a:ext>
            </a:extLst>
          </p:cNvPr>
          <p:cNvSpPr/>
          <p:nvPr/>
        </p:nvSpPr>
        <p:spPr>
          <a:xfrm>
            <a:off x="2400300" y="2085295"/>
            <a:ext cx="609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7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D2D3ECA5-1355-B637-590D-804B2A78B6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685800"/>
            <a:ext cx="8643936" cy="55399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Elementary Row Operation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6E811A-E115-0899-EE0E-6ED482FAC4E6}"/>
              </a:ext>
            </a:extLst>
          </p:cNvPr>
          <p:cNvCxnSpPr>
            <a:cxnSpLocks/>
          </p:cNvCxnSpPr>
          <p:nvPr/>
        </p:nvCxnSpPr>
        <p:spPr>
          <a:xfrm>
            <a:off x="4610100" y="2895598"/>
            <a:ext cx="29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C5E3E-2F62-6FA3-1D39-FBE308A37194}"/>
                  </a:ext>
                </a:extLst>
              </p:cNvPr>
              <p:cNvSpPr txBox="1"/>
              <p:nvPr/>
            </p:nvSpPr>
            <p:spPr>
              <a:xfrm>
                <a:off x="7239002" y="2085295"/>
                <a:ext cx="4800600" cy="16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C5E3E-2F62-6FA3-1D39-FBE308A37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2" y="2085295"/>
                <a:ext cx="4800600" cy="1601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FCD1AC5-4D67-ED51-0ECE-D6A24028052A}"/>
              </a:ext>
            </a:extLst>
          </p:cNvPr>
          <p:cNvSpPr txBox="1"/>
          <p:nvPr/>
        </p:nvSpPr>
        <p:spPr>
          <a:xfrm>
            <a:off x="5001790" y="2362839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R2 = R2 + R3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C2D4E7-093C-2EE0-FC6E-9DA242675388}"/>
                  </a:ext>
                </a:extLst>
              </p:cNvPr>
              <p:cNvSpPr txBox="1"/>
              <p:nvPr/>
            </p:nvSpPr>
            <p:spPr>
              <a:xfrm>
                <a:off x="0" y="2085294"/>
                <a:ext cx="4800600" cy="16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C2D4E7-093C-2EE0-FC6E-9DA242675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5294"/>
                <a:ext cx="4800600" cy="1601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246B20CF-F0FA-FFDC-D3BC-7999BF9ECF25}"/>
              </a:ext>
            </a:extLst>
          </p:cNvPr>
          <p:cNvSpPr/>
          <p:nvPr/>
        </p:nvSpPr>
        <p:spPr>
          <a:xfrm>
            <a:off x="2388818" y="2581258"/>
            <a:ext cx="609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33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D2D3ECA5-1355-B637-590D-804B2A78B6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685800"/>
            <a:ext cx="8643936" cy="55399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Elementary Row Operation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6E811A-E115-0899-EE0E-6ED482FAC4E6}"/>
              </a:ext>
            </a:extLst>
          </p:cNvPr>
          <p:cNvCxnSpPr>
            <a:cxnSpLocks/>
          </p:cNvCxnSpPr>
          <p:nvPr/>
        </p:nvCxnSpPr>
        <p:spPr>
          <a:xfrm>
            <a:off x="4610100" y="2895598"/>
            <a:ext cx="29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C5E3E-2F62-6FA3-1D39-FBE308A37194}"/>
                  </a:ext>
                </a:extLst>
              </p:cNvPr>
              <p:cNvSpPr txBox="1"/>
              <p:nvPr/>
            </p:nvSpPr>
            <p:spPr>
              <a:xfrm>
                <a:off x="7239002" y="2085295"/>
                <a:ext cx="4800600" cy="16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C5E3E-2F62-6FA3-1D39-FBE308A37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2" y="2085295"/>
                <a:ext cx="4800600" cy="1601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FCD1AC5-4D67-ED51-0ECE-D6A24028052A}"/>
              </a:ext>
            </a:extLst>
          </p:cNvPr>
          <p:cNvSpPr txBox="1"/>
          <p:nvPr/>
        </p:nvSpPr>
        <p:spPr>
          <a:xfrm>
            <a:off x="5001790" y="2362839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R1 = 2R1 – R2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73ED76-7F98-928B-CF98-DD3C152DB38F}"/>
                  </a:ext>
                </a:extLst>
              </p:cNvPr>
              <p:cNvSpPr txBox="1"/>
              <p:nvPr/>
            </p:nvSpPr>
            <p:spPr>
              <a:xfrm>
                <a:off x="0" y="2094833"/>
                <a:ext cx="4800600" cy="16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73ED76-7F98-928B-CF98-DD3C152D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94833"/>
                <a:ext cx="4800600" cy="1601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537CA347-B289-0AFA-65A5-A47E0C9B4148}"/>
              </a:ext>
            </a:extLst>
          </p:cNvPr>
          <p:cNvSpPr/>
          <p:nvPr/>
        </p:nvSpPr>
        <p:spPr>
          <a:xfrm>
            <a:off x="1628384" y="2094833"/>
            <a:ext cx="609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766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D2D3ECA5-1355-B637-590D-804B2A78B6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685800"/>
            <a:ext cx="8643936" cy="55399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Row Operation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6E811A-E115-0899-EE0E-6ED482FAC4E6}"/>
              </a:ext>
            </a:extLst>
          </p:cNvPr>
          <p:cNvCxnSpPr>
            <a:cxnSpLocks/>
          </p:cNvCxnSpPr>
          <p:nvPr/>
        </p:nvCxnSpPr>
        <p:spPr>
          <a:xfrm>
            <a:off x="4610100" y="3886200"/>
            <a:ext cx="29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C5E3E-2F62-6FA3-1D39-FBE308A37194}"/>
                  </a:ext>
                </a:extLst>
              </p:cNvPr>
              <p:cNvSpPr txBox="1"/>
              <p:nvPr/>
            </p:nvSpPr>
            <p:spPr>
              <a:xfrm>
                <a:off x="7416452" y="2985747"/>
                <a:ext cx="4800600" cy="16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C5E3E-2F62-6FA3-1D39-FBE308A37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452" y="2985747"/>
                <a:ext cx="4800600" cy="1601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CD1AC5-4D67-ED51-0ECE-D6A24028052A}"/>
                  </a:ext>
                </a:extLst>
              </p:cNvPr>
              <p:cNvSpPr txBox="1"/>
              <p:nvPr/>
            </p:nvSpPr>
            <p:spPr>
              <a:xfrm>
                <a:off x="5203862" y="1860985"/>
                <a:ext cx="1436612" cy="1922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800" dirty="0"/>
                  <a:t>R1</a:t>
                </a:r>
              </a:p>
              <a:p>
                <a:r>
                  <a:rPr lang="en-US" sz="2800" dirty="0"/>
                  <a:t>R1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R1</a:t>
                </a:r>
              </a:p>
              <a:p>
                <a:r>
                  <a:rPr lang="en-US" sz="2800" dirty="0"/>
                  <a:t>R1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R1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CD1AC5-4D67-ED51-0ECE-D6A240280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862" y="1860985"/>
                <a:ext cx="1436612" cy="1922321"/>
              </a:xfrm>
              <a:prstGeom prst="rect">
                <a:avLst/>
              </a:prstGeom>
              <a:blipFill>
                <a:blip r:embed="rId4"/>
                <a:stretch>
                  <a:fillRect l="-8936" r="-7660" b="-3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6DCF81-971E-CB5F-1703-8803875521A9}"/>
                  </a:ext>
                </a:extLst>
              </p:cNvPr>
              <p:cNvSpPr txBox="1"/>
              <p:nvPr/>
            </p:nvSpPr>
            <p:spPr>
              <a:xfrm>
                <a:off x="152398" y="3085435"/>
                <a:ext cx="4800600" cy="16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6DCF81-971E-CB5F-1703-880387552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8" y="3085435"/>
                <a:ext cx="4800600" cy="16015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818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D2D3ECA5-1355-B637-590D-804B2A78B6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685800"/>
            <a:ext cx="8643936" cy="55399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Row Operation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6E811A-E115-0899-EE0E-6ED482FAC4E6}"/>
              </a:ext>
            </a:extLst>
          </p:cNvPr>
          <p:cNvCxnSpPr>
            <a:cxnSpLocks/>
          </p:cNvCxnSpPr>
          <p:nvPr/>
        </p:nvCxnSpPr>
        <p:spPr>
          <a:xfrm>
            <a:off x="4686936" y="2971799"/>
            <a:ext cx="29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C5E3E-2F62-6FA3-1D39-FBE308A37194}"/>
                  </a:ext>
                </a:extLst>
              </p:cNvPr>
              <p:cNvSpPr txBox="1"/>
              <p:nvPr/>
            </p:nvSpPr>
            <p:spPr>
              <a:xfrm>
                <a:off x="381000" y="2171035"/>
                <a:ext cx="4800600" cy="16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C5E3E-2F62-6FA3-1D39-FBE308A37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171035"/>
                <a:ext cx="4800600" cy="1601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F37FA2-D4B8-8F60-0A9E-52309E51D046}"/>
                  </a:ext>
                </a:extLst>
              </p:cNvPr>
              <p:cNvSpPr txBox="1"/>
              <p:nvPr/>
            </p:nvSpPr>
            <p:spPr>
              <a:xfrm>
                <a:off x="7391400" y="2094636"/>
                <a:ext cx="3565368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F37FA2-D4B8-8F60-0A9E-52309E51D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2094636"/>
                <a:ext cx="3565368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712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AFA8C8-A3ED-FA82-9989-DE0BC683AA9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4572000" y="301488"/>
            <a:ext cx="6370498" cy="6255023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086E783-BD38-5026-E1B3-DD3FD71FC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67000"/>
            <a:ext cx="3200400" cy="1107996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Gaussian Elimination</a:t>
            </a:r>
          </a:p>
        </p:txBody>
      </p:sp>
    </p:spTree>
    <p:extLst>
      <p:ext uri="{BB962C8B-B14F-4D97-AF65-F5344CB8AC3E}">
        <p14:creationId xmlns:p14="http://schemas.microsoft.com/office/powerpoint/2010/main" val="328666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7C6F4CB-4433-8F3E-033D-CD9F28D20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10058400" cy="553998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Gauss-Jordan Elimination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B00E64F-4582-FB10-94D0-9F325042F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76401"/>
            <a:ext cx="10058400" cy="1723549"/>
          </a:xfrm>
        </p:spPr>
        <p:txBody>
          <a:bodyPr/>
          <a:lstStyle/>
          <a:p>
            <a:pPr marL="457200" indent="-457200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Gauss-Jordan Elimination is a structured method of solving a system of linear equations.</a:t>
            </a:r>
          </a:p>
          <a:p>
            <a:pPr marL="457200" indent="-457200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It relies upon three </a:t>
            </a:r>
            <a:r>
              <a:rPr lang="en-US" altLang="en-US" b="1" dirty="0"/>
              <a:t>elementary row operations </a:t>
            </a:r>
            <a:r>
              <a:rPr lang="en-US" altLang="en-US" dirty="0"/>
              <a:t>one can use on a matrix </a:t>
            </a:r>
          </a:p>
        </p:txBody>
      </p:sp>
    </p:spTree>
    <p:extLst>
      <p:ext uri="{BB962C8B-B14F-4D97-AF65-F5344CB8AC3E}">
        <p14:creationId xmlns:p14="http://schemas.microsoft.com/office/powerpoint/2010/main" val="22318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7C6F4CB-4433-8F3E-033D-CD9F28D20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10058400" cy="553998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Elementary Row Operations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22DFC3-E1CC-5FE6-2D6C-17E6BF0EEA5A}"/>
              </a:ext>
            </a:extLst>
          </p:cNvPr>
          <p:cNvSpPr/>
          <p:nvPr/>
        </p:nvSpPr>
        <p:spPr>
          <a:xfrm>
            <a:off x="1973780" y="1743490"/>
            <a:ext cx="8361123" cy="117697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DD23B-A843-6F25-7496-BCA3F4DA4736}"/>
              </a:ext>
            </a:extLst>
          </p:cNvPr>
          <p:cNvSpPr/>
          <p:nvPr/>
        </p:nvSpPr>
        <p:spPr>
          <a:xfrm>
            <a:off x="1973780" y="3191290"/>
            <a:ext cx="8361123" cy="117697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CEB239-BEFB-1970-C875-6FE4DF75FF6B}"/>
              </a:ext>
            </a:extLst>
          </p:cNvPr>
          <p:cNvSpPr/>
          <p:nvPr/>
        </p:nvSpPr>
        <p:spPr>
          <a:xfrm>
            <a:off x="1973780" y="4637984"/>
            <a:ext cx="8361123" cy="117697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D13C2B-B774-30A0-FDC8-8A3408FA9E31}"/>
              </a:ext>
            </a:extLst>
          </p:cNvPr>
          <p:cNvGrpSpPr/>
          <p:nvPr/>
        </p:nvGrpSpPr>
        <p:grpSpPr>
          <a:xfrm>
            <a:off x="2125352" y="1676400"/>
            <a:ext cx="525466" cy="1074631"/>
            <a:chOff x="1003853" y="1565545"/>
            <a:chExt cx="660951" cy="1043612"/>
          </a:xfrm>
        </p:grpSpPr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2340C972-42FD-FFA9-2C8F-1DB062A68E27}"/>
                </a:ext>
              </a:extLst>
            </p:cNvPr>
            <p:cNvSpPr/>
            <p:nvPr/>
          </p:nvSpPr>
          <p:spPr>
            <a:xfrm rot="16200000">
              <a:off x="1185241" y="2129594"/>
              <a:ext cx="298175" cy="660951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E8E984-1268-31A2-7D4C-FDB936592E05}"/>
                </a:ext>
              </a:extLst>
            </p:cNvPr>
            <p:cNvSpPr/>
            <p:nvPr/>
          </p:nvSpPr>
          <p:spPr>
            <a:xfrm>
              <a:off x="1003854" y="1565545"/>
              <a:ext cx="655982" cy="8945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446639-BC34-BD1D-D65E-720BD14645F5}"/>
              </a:ext>
            </a:extLst>
          </p:cNvPr>
          <p:cNvGrpSpPr/>
          <p:nvPr/>
        </p:nvGrpSpPr>
        <p:grpSpPr>
          <a:xfrm>
            <a:off x="2117900" y="4570898"/>
            <a:ext cx="525466" cy="1074631"/>
            <a:chOff x="1003853" y="1565545"/>
            <a:chExt cx="660951" cy="1043612"/>
          </a:xfrm>
          <a:solidFill>
            <a:schemeClr val="accent5"/>
          </a:solidFill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0CECEE54-D3F8-F637-3B3B-9BE766246643}"/>
                </a:ext>
              </a:extLst>
            </p:cNvPr>
            <p:cNvSpPr/>
            <p:nvPr/>
          </p:nvSpPr>
          <p:spPr>
            <a:xfrm rot="16200000">
              <a:off x="1185241" y="2129594"/>
              <a:ext cx="298175" cy="66095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816439-D4BB-AF27-04AD-2EE921B8B38B}"/>
                </a:ext>
              </a:extLst>
            </p:cNvPr>
            <p:cNvSpPr/>
            <p:nvPr/>
          </p:nvSpPr>
          <p:spPr>
            <a:xfrm>
              <a:off x="1003854" y="1565545"/>
              <a:ext cx="655982" cy="894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F8D9C3-2404-D31F-5AC2-8152B7DE27DF}"/>
              </a:ext>
            </a:extLst>
          </p:cNvPr>
          <p:cNvGrpSpPr/>
          <p:nvPr/>
        </p:nvGrpSpPr>
        <p:grpSpPr>
          <a:xfrm>
            <a:off x="2135289" y="3124200"/>
            <a:ext cx="525466" cy="1074631"/>
            <a:chOff x="1003853" y="1565545"/>
            <a:chExt cx="660951" cy="1043612"/>
          </a:xfrm>
          <a:solidFill>
            <a:schemeClr val="accent6"/>
          </a:solidFill>
        </p:grpSpPr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A351A13A-3312-CB70-5B5D-F3D636B10358}"/>
                </a:ext>
              </a:extLst>
            </p:cNvPr>
            <p:cNvSpPr/>
            <p:nvPr/>
          </p:nvSpPr>
          <p:spPr>
            <a:xfrm rot="16200000">
              <a:off x="1185241" y="2129594"/>
              <a:ext cx="298175" cy="66095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444A1B-17FD-DD36-0B68-B6BA98772FE3}"/>
                </a:ext>
              </a:extLst>
            </p:cNvPr>
            <p:cNvSpPr/>
            <p:nvPr/>
          </p:nvSpPr>
          <p:spPr>
            <a:xfrm>
              <a:off x="1003854" y="1565545"/>
              <a:ext cx="655982" cy="894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DD22049-76FC-1CE0-6ADF-E295302FC0B7}"/>
              </a:ext>
            </a:extLst>
          </p:cNvPr>
          <p:cNvSpPr txBox="1"/>
          <p:nvPr/>
        </p:nvSpPr>
        <p:spPr>
          <a:xfrm>
            <a:off x="2129079" y="1919952"/>
            <a:ext cx="5215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1D11D1-E1D6-A173-2A2B-F1AFE5C26B2B}"/>
              </a:ext>
            </a:extLst>
          </p:cNvPr>
          <p:cNvSpPr txBox="1"/>
          <p:nvPr/>
        </p:nvSpPr>
        <p:spPr>
          <a:xfrm>
            <a:off x="2129079" y="4827469"/>
            <a:ext cx="5215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09A6D2-C14B-0D9F-7FCB-38E444485391}"/>
              </a:ext>
            </a:extLst>
          </p:cNvPr>
          <p:cNvSpPr txBox="1"/>
          <p:nvPr/>
        </p:nvSpPr>
        <p:spPr>
          <a:xfrm>
            <a:off x="2139016" y="3367752"/>
            <a:ext cx="5215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7C8AEE-6159-ABDF-418D-9EBECEE6D5ED}"/>
              </a:ext>
            </a:extLst>
          </p:cNvPr>
          <p:cNvSpPr txBox="1"/>
          <p:nvPr/>
        </p:nvSpPr>
        <p:spPr>
          <a:xfrm>
            <a:off x="2802174" y="1978033"/>
            <a:ext cx="7320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Reordering the equations by interchanging both sides of the </a:t>
            </a:r>
            <a:r>
              <a:rPr lang="en-US" sz="2000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aseline="-25000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equation in the system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2B85AB-A024-1A21-70B5-2D4F223CAE3B}"/>
              </a:ext>
            </a:extLst>
          </p:cNvPr>
          <p:cNvSpPr txBox="1"/>
          <p:nvPr/>
        </p:nvSpPr>
        <p:spPr>
          <a:xfrm>
            <a:off x="2802174" y="4872527"/>
            <a:ext cx="7320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Adding an equation to a second equation, and the result substituted for the original equation</a:t>
            </a:r>
            <a:endParaRPr lang="en-US" altLang="ko-KR" sz="2000" dirty="0"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1B39CC-043A-AA64-FE12-3147B1A65836}"/>
              </a:ext>
            </a:extLst>
          </p:cNvPr>
          <p:cNvSpPr txBox="1"/>
          <p:nvPr/>
        </p:nvSpPr>
        <p:spPr>
          <a:xfrm>
            <a:off x="2788784" y="3567807"/>
            <a:ext cx="7347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Multiplying both sides of an equation by a scalar</a:t>
            </a:r>
            <a:endParaRPr lang="en-US" altLang="ko-KR" sz="2000" dirty="0">
              <a:latin typeface="Trebuchet MS" panose="020B0603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4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7C6F4CB-4433-8F3E-033D-CD9F28D20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10058400" cy="553998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Main Goal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B00E64F-4582-FB10-94D0-9F325042F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10058400" cy="1808187"/>
          </a:xfrm>
        </p:spPr>
        <p:txBody>
          <a:bodyPr/>
          <a:lstStyle/>
          <a:p>
            <a:pPr marL="457200" indent="-457200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main goal of Gauss-Jordan Elimination is: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400" dirty="0"/>
              <a:t>to represent a system of linear equations in an augmented matrix form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400" dirty="0"/>
              <a:t>then performing the row operations on it until the </a:t>
            </a:r>
            <a:r>
              <a:rPr lang="en-US" altLang="en-US" sz="2400" dirty="0">
                <a:solidFill>
                  <a:schemeClr val="accent1"/>
                </a:solidFill>
              </a:rPr>
              <a:t>reduced row echelon form (RREF</a:t>
            </a:r>
            <a:r>
              <a:rPr lang="en-US" altLang="en-US" sz="2400" dirty="0"/>
              <a:t>) is achieved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57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7C6F4CB-4433-8F3E-033D-CD9F28D20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10058400" cy="553998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Reduced Row-Echelon Form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B00E64F-4582-FB10-94D0-9F325042F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423" y="1609270"/>
            <a:ext cx="8153400" cy="3639458"/>
          </a:xfrm>
        </p:spPr>
        <p:txBody>
          <a:bodyPr/>
          <a:lstStyle/>
          <a:p>
            <a:pPr marL="457200" indent="-457200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 matrix is said to be in reduced row echelon form, also known as row canonical form, if the following conditions are satisfied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400" dirty="0"/>
              <a:t>All rows containing all 0s are at the bottom of the matrix.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400" dirty="0"/>
              <a:t>All leading entries are 1.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400" dirty="0"/>
              <a:t>Any element above or below a leading entry is 0.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400" dirty="0"/>
              <a:t>The leading entry of any row is always to the left of the leading entry of the row below it.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A337D-CAA8-60DF-0D4D-64E1F9709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584" y="3663817"/>
            <a:ext cx="2105452" cy="1746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0E6462-55B7-DDF6-3353-A790A414F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609270"/>
            <a:ext cx="2267088" cy="16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9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D2D3ECA5-1355-B637-590D-804B2A78B6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685800"/>
            <a:ext cx="8643936" cy="55399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3C61A-8E22-2FD0-D3EB-FA508FA375D7}"/>
                  </a:ext>
                </a:extLst>
              </p:cNvPr>
              <p:cNvSpPr txBox="1"/>
              <p:nvPr/>
            </p:nvSpPr>
            <p:spPr>
              <a:xfrm>
                <a:off x="2590800" y="2362200"/>
                <a:ext cx="68580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3C61A-8E22-2FD0-D3EB-FA508FA3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362200"/>
                <a:ext cx="6858000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068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D2D3ECA5-1355-B637-590D-804B2A78B6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685800"/>
            <a:ext cx="8643936" cy="55399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Augmented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3C61A-8E22-2FD0-D3EB-FA508FA375D7}"/>
                  </a:ext>
                </a:extLst>
              </p:cNvPr>
              <p:cNvSpPr txBox="1"/>
              <p:nvPr/>
            </p:nvSpPr>
            <p:spPr>
              <a:xfrm>
                <a:off x="533400" y="2057400"/>
                <a:ext cx="48006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3C61A-8E22-2FD0-D3EB-FA508FA3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57400"/>
                <a:ext cx="4800600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6E811A-E115-0899-EE0E-6ED482FAC4E6}"/>
              </a:ext>
            </a:extLst>
          </p:cNvPr>
          <p:cNvCxnSpPr>
            <a:cxnSpLocks/>
          </p:cNvCxnSpPr>
          <p:nvPr/>
        </p:nvCxnSpPr>
        <p:spPr>
          <a:xfrm>
            <a:off x="5259888" y="28956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5AD0F7-3360-B8B7-381A-7D28CF141BF2}"/>
                  </a:ext>
                </a:extLst>
              </p:cNvPr>
              <p:cNvSpPr txBox="1"/>
              <p:nvPr/>
            </p:nvSpPr>
            <p:spPr>
              <a:xfrm>
                <a:off x="6781800" y="2210197"/>
                <a:ext cx="4800600" cy="16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5AD0F7-3360-B8B7-381A-7D28CF141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210197"/>
                <a:ext cx="4800600" cy="1601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492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D2D3ECA5-1355-B637-590D-804B2A78B6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685800"/>
            <a:ext cx="8643936" cy="55399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Example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6E811A-E115-0899-EE0E-6ED482FAC4E6}"/>
              </a:ext>
            </a:extLst>
          </p:cNvPr>
          <p:cNvCxnSpPr>
            <a:cxnSpLocks/>
          </p:cNvCxnSpPr>
          <p:nvPr/>
        </p:nvCxnSpPr>
        <p:spPr>
          <a:xfrm>
            <a:off x="5259888" y="28956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5AD0F7-3360-B8B7-381A-7D28CF141BF2}"/>
                  </a:ext>
                </a:extLst>
              </p:cNvPr>
              <p:cNvSpPr txBox="1"/>
              <p:nvPr/>
            </p:nvSpPr>
            <p:spPr>
              <a:xfrm>
                <a:off x="685800" y="2094835"/>
                <a:ext cx="4800600" cy="16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5AD0F7-3360-B8B7-381A-7D28CF141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94835"/>
                <a:ext cx="4800600" cy="1601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250831-4F2A-524A-AAEF-394BDE34145E}"/>
                  </a:ext>
                </a:extLst>
              </p:cNvPr>
              <p:cNvSpPr txBox="1"/>
              <p:nvPr/>
            </p:nvSpPr>
            <p:spPr>
              <a:xfrm>
                <a:off x="6404976" y="2094835"/>
                <a:ext cx="4800600" cy="1601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3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250831-4F2A-524A-AAEF-394BDE341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976" y="2094835"/>
                <a:ext cx="4800600" cy="1601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159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2216</TotalTime>
  <Words>362</Words>
  <Application>Microsoft Office PowerPoint</Application>
  <PresentationFormat>Widescreen</PresentationFormat>
  <Paragraphs>81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MT</vt:lpstr>
      <vt:lpstr>Calibri</vt:lpstr>
      <vt:lpstr>Cambria Math</vt:lpstr>
      <vt:lpstr>Century Gothic</vt:lpstr>
      <vt:lpstr>Trebuchet MS</vt:lpstr>
      <vt:lpstr>Wingdings</vt:lpstr>
      <vt:lpstr>Wingdings 3</vt:lpstr>
      <vt:lpstr>Office Theme</vt:lpstr>
      <vt:lpstr>Ion</vt:lpstr>
      <vt:lpstr>Gauss-Jordan Elimination</vt:lpstr>
      <vt:lpstr>Gaussian Elimination</vt:lpstr>
      <vt:lpstr>Gauss-Jordan Elimination</vt:lpstr>
      <vt:lpstr>Elementary Row Operations</vt:lpstr>
      <vt:lpstr>Main Goal</vt:lpstr>
      <vt:lpstr>Reduced Row-Echelon Form</vt:lpstr>
      <vt:lpstr>Example</vt:lpstr>
      <vt:lpstr>Augmented Matrix</vt:lpstr>
      <vt:lpstr>Example</vt:lpstr>
      <vt:lpstr>Using Elementary Row Operation</vt:lpstr>
      <vt:lpstr>Using Elementary Row Operation</vt:lpstr>
      <vt:lpstr>Using Elementary Row Operation</vt:lpstr>
      <vt:lpstr>Using Elementary Row Operation</vt:lpstr>
      <vt:lpstr>Using Elementary Row Operation</vt:lpstr>
      <vt:lpstr>Using Elementary Row Operation</vt:lpstr>
      <vt:lpstr>Row Operation</vt:lpstr>
      <vt:lpstr>Row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Structures: Sets, Functions, Sequences, Sums</dc:title>
  <dc:creator>Zuraida</dc:creator>
  <cp:lastModifiedBy>Vit Zuraida</cp:lastModifiedBy>
  <cp:revision>283</cp:revision>
  <dcterms:created xsi:type="dcterms:W3CDTF">2023-02-13T12:52:09Z</dcterms:created>
  <dcterms:modified xsi:type="dcterms:W3CDTF">2023-06-06T01:32:29Z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2023-02-13T00:00:00Z</vt:filetime>
  </property>
</Properties>
</file>