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8" r:id="rId4"/>
    <p:sldId id="260" r:id="rId6"/>
    <p:sldId id="261" r:id="rId7"/>
    <p:sldId id="262" r:id="rId8"/>
    <p:sldId id="277"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8"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8774" autoAdjust="0"/>
  </p:normalViewPr>
  <p:slideViewPr>
    <p:cSldViewPr snapToGrid="0">
      <p:cViewPr varScale="1">
        <p:scale>
          <a:sx n="74" d="100"/>
          <a:sy n="74" d="100"/>
        </p:scale>
        <p:origin x="4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E07B7-A4E7-4B78-ABD2-8E5CD1E0177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451C5-803E-4180-9396-0356F06A3E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Myriad-Roman-Identity-H"/>
              </a:rPr>
              <a:t>1. </a:t>
            </a:r>
            <a:r>
              <a:rPr lang="en-US" sz="1800" b="1" i="0" dirty="0" err="1">
                <a:solidFill>
                  <a:srgbClr val="000000"/>
                </a:solidFill>
                <a:effectLst/>
                <a:latin typeface="Myriad-Roman-Identity-H"/>
              </a:rPr>
              <a:t>Struktur</a:t>
            </a:r>
            <a:r>
              <a:rPr lang="en-US" sz="1800" b="1" i="0" dirty="0">
                <a:solidFill>
                  <a:srgbClr val="000000"/>
                </a:solidFill>
                <a:effectLst/>
                <a:latin typeface="Myriad-Roman-Identity-H"/>
              </a:rPr>
              <a:t> </a:t>
            </a:r>
            <a:r>
              <a:rPr lang="en-US" sz="1800" b="1"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merupakan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unsur-unsur</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membentuk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tersebut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sedangkan</a:t>
            </a:r>
            <a:r>
              <a:rPr lang="en-US" sz="1800" b="0" i="0" dirty="0">
                <a:solidFill>
                  <a:srgbClr val="000000"/>
                </a:solidFill>
                <a:effectLst/>
                <a:latin typeface="Myriad-Roman-Identity-H"/>
              </a:rPr>
              <a:t> </a:t>
            </a:r>
            <a:r>
              <a:rPr lang="en-US" sz="1800" b="1" i="0" dirty="0">
                <a:solidFill>
                  <a:srgbClr val="000000"/>
                </a:solidFill>
                <a:effectLst/>
                <a:latin typeface="Myriad-Roman-Identity-H"/>
              </a:rPr>
              <a:t>proses</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menjelaskan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cara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kerja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setiap</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unsur</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dalam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mencapai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tujuan</a:t>
            </a:r>
            <a:r>
              <a:rPr lang="en-US" dirty="0"/>
              <a:t> </a:t>
            </a:r>
            <a:br>
              <a:rPr lang="en-US" dirty="0"/>
            </a:br>
            <a:r>
              <a:rPr lang="en-US" dirty="0"/>
              <a:t>2. </a:t>
            </a:r>
            <a:r>
              <a:rPr lang="en-US" sz="1800" b="0" i="0" dirty="0" err="1">
                <a:solidFill>
                  <a:srgbClr val="000000"/>
                </a:solidFill>
                <a:effectLst/>
                <a:latin typeface="Myriad-Roman-Identity-H"/>
              </a:rPr>
              <a:t>Setiap</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merupakan</a:t>
            </a:r>
            <a:r>
              <a:rPr lang="en-US" sz="1800" b="0" i="0" dirty="0">
                <a:solidFill>
                  <a:srgbClr val="000000"/>
                </a:solidFill>
                <a:effectLst/>
                <a:latin typeface="Myriad-Roman-Identity-H"/>
              </a:rPr>
              <a:t> </a:t>
            </a:r>
            <a:r>
              <a:rPr lang="en-US" sz="1800" b="1" i="0" dirty="0" err="1">
                <a:solidFill>
                  <a:srgbClr val="000000"/>
                </a:solidFill>
                <a:effectLst/>
                <a:latin typeface="Myriad-Roman-Identity-H"/>
              </a:rPr>
              <a:t>bagian</a:t>
            </a:r>
            <a:r>
              <a:rPr lang="en-US" sz="1800" b="1" i="0" dirty="0">
                <a:solidFill>
                  <a:srgbClr val="000000"/>
                </a:solidFill>
                <a:effectLst/>
                <a:latin typeface="Myriad-Roman-Identity-H"/>
              </a:rPr>
              <a:t> </a:t>
            </a:r>
            <a:r>
              <a:rPr lang="en-US" sz="1800" b="1" i="0" dirty="0" err="1">
                <a:solidFill>
                  <a:srgbClr val="000000"/>
                </a:solidFill>
                <a:effectLst/>
                <a:latin typeface="Myriad-Roman-Identity-H"/>
              </a:rPr>
              <a:t>dari</a:t>
            </a:r>
            <a:r>
              <a:rPr lang="en-US" sz="1800" b="1" i="0" dirty="0">
                <a:solidFill>
                  <a:srgbClr val="000000"/>
                </a:solidFill>
                <a:effectLst/>
                <a:latin typeface="Myriad-Roman-Identity-H"/>
              </a:rPr>
              <a:t> </a:t>
            </a:r>
            <a:r>
              <a:rPr lang="en-US" sz="1800" b="1" i="0" dirty="0" err="1">
                <a:solidFill>
                  <a:srgbClr val="000000"/>
                </a:solidFill>
                <a:effectLst/>
                <a:latin typeface="Myriad-Roman-Identity-H"/>
              </a:rPr>
              <a:t>sistem</a:t>
            </a:r>
            <a:r>
              <a:rPr lang="en-US" sz="1800" b="1" i="0" dirty="0">
                <a:solidFill>
                  <a:srgbClr val="000000"/>
                </a:solidFill>
                <a:effectLst/>
                <a:latin typeface="Myriad-Roman-Identity-H"/>
              </a:rPr>
              <a:t> lain</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lebih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besar</a:t>
            </a:r>
            <a:r>
              <a:rPr lang="en-US" sz="1800" b="0" i="0" dirty="0">
                <a:solidFill>
                  <a:srgbClr val="000000"/>
                </a:solidFill>
                <a:effectLst/>
                <a:latin typeface="Myriad-Roman-Identity-H"/>
              </a:rPr>
              <a:t> dan </a:t>
            </a:r>
            <a:r>
              <a:rPr lang="en-US" sz="1800" b="0" i="0" dirty="0" err="1">
                <a:solidFill>
                  <a:srgbClr val="000000"/>
                </a:solidFill>
                <a:effectLst/>
                <a:latin typeface="Myriad-Roman-Identity-H"/>
              </a:rPr>
              <a:t>terdiri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atas</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berbagai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lebih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kecil</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disebut</a:t>
            </a:r>
            <a:r>
              <a:rPr lang="en-US" sz="1800" b="0" i="0" dirty="0">
                <a:solidFill>
                  <a:srgbClr val="000000"/>
                </a:solidFill>
                <a:effectLst/>
                <a:latin typeface="Myriad-Roman-Identity-H"/>
              </a:rPr>
              <a:t> </a:t>
            </a:r>
            <a:r>
              <a:rPr lang="en-US" sz="1800" b="1" i="0" dirty="0" err="1">
                <a:solidFill>
                  <a:srgbClr val="000000"/>
                </a:solidFill>
                <a:effectLst/>
                <a:latin typeface="Myriad-Roman-Identity-H"/>
              </a:rPr>
              <a:t>subsistem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Setiap</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diciptakan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untuk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menangani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sesuatu</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berulang-ulang</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atau</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secara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rutin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terjadi</a:t>
            </a:r>
            <a:r>
              <a:rPr lang="en-US" dirty="0"/>
              <a:t> </a:t>
            </a:r>
            <a:br>
              <a:rPr lang="en-US" dirty="0"/>
            </a:br>
            <a:r>
              <a:rPr lang="en-US" dirty="0"/>
              <a:t>3. </a:t>
            </a:r>
            <a:endParaRPr lang="en-US" dirty="0"/>
          </a:p>
        </p:txBody>
      </p:sp>
      <p:sp>
        <p:nvSpPr>
          <p:cNvPr id="4" name="Slide Number Placeholder 3"/>
          <p:cNvSpPr>
            <a:spLocks noGrp="1"/>
          </p:cNvSpPr>
          <p:nvPr>
            <p:ph type="sldNum" sz="quarter" idx="5"/>
          </p:nvPr>
        </p:nvSpPr>
        <p:spPr/>
        <p:txBody>
          <a:bodyPr/>
          <a:lstStyle/>
          <a:p>
            <a:fld id="{6D9451C5-803E-4180-9396-0356F06A3E0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dirty="0">
                <a:solidFill>
                  <a:srgbClr val="000000"/>
                </a:solidFill>
                <a:effectLst/>
                <a:latin typeface="Myriad-Italic-Identity-H"/>
              </a:rPr>
              <a:t>1) </a:t>
            </a:r>
            <a:r>
              <a:rPr lang="en-US" sz="1800" b="1" i="1" dirty="0">
                <a:solidFill>
                  <a:srgbClr val="000000"/>
                </a:solidFill>
                <a:effectLst/>
                <a:latin typeface="Myriad-Italic-Identity-H"/>
              </a:rPr>
              <a:t>Prototyping</a:t>
            </a:r>
            <a:r>
              <a:rPr lang="en-US" sz="1800" b="0" i="1" dirty="0">
                <a:solidFill>
                  <a:srgbClr val="000000"/>
                </a:solidFill>
                <a:effectLst/>
                <a:latin typeface="Myriad-Italic-Identity-H"/>
              </a:rPr>
              <a:t>,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proses </a:t>
            </a:r>
            <a:r>
              <a:rPr lang="en-US" sz="1800" b="0" i="0" dirty="0" err="1">
                <a:solidFill>
                  <a:srgbClr val="000000"/>
                </a:solidFill>
                <a:effectLst/>
                <a:latin typeface="Myriad-Roman-Identity-H"/>
              </a:rPr>
              <a:t>interaktif</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dalam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pengembangan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di mana </a:t>
            </a:r>
            <a:r>
              <a:rPr lang="en-US" sz="1800" b="0" i="1" dirty="0">
                <a:solidFill>
                  <a:srgbClr val="000000"/>
                </a:solidFill>
                <a:effectLst/>
                <a:latin typeface="Myriad-Italic-Identity-H"/>
              </a:rPr>
              <a:t>requirement </a:t>
            </a:r>
            <a:r>
              <a:rPr lang="en-US" sz="1800" b="0" i="0" dirty="0" err="1">
                <a:solidFill>
                  <a:srgbClr val="000000"/>
                </a:solidFill>
                <a:effectLst/>
                <a:latin typeface="Myriad-Roman-Identity-H"/>
              </a:rPr>
              <a:t>diubah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dalam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bekerja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secara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terusmenerus</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diperbaiki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melalui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kerja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sama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antara</a:t>
            </a:r>
            <a:r>
              <a:rPr lang="en-US" sz="1800" b="0" i="0" dirty="0">
                <a:solidFill>
                  <a:srgbClr val="000000"/>
                </a:solidFill>
                <a:effectLst/>
                <a:latin typeface="Myriad-Roman-Identity-H"/>
              </a:rPr>
              <a:t> </a:t>
            </a:r>
            <a:r>
              <a:rPr lang="en-US" sz="1800" b="0" i="1" dirty="0">
                <a:solidFill>
                  <a:srgbClr val="000000"/>
                </a:solidFill>
                <a:effectLst/>
                <a:latin typeface="Myriad-Italic-Identity-H"/>
              </a:rPr>
              <a:t>user </a:t>
            </a:r>
            <a:r>
              <a:rPr lang="en-US" sz="1800" b="0" i="0" dirty="0">
                <a:solidFill>
                  <a:srgbClr val="000000"/>
                </a:solidFill>
                <a:effectLst/>
                <a:latin typeface="Myriad-Roman-Identity-H"/>
              </a:rPr>
              <a:t>dan </a:t>
            </a:r>
            <a:r>
              <a:rPr lang="en-US" sz="1800" b="0" i="0" dirty="0" err="1">
                <a:solidFill>
                  <a:srgbClr val="000000"/>
                </a:solidFill>
                <a:effectLst/>
                <a:latin typeface="Myriad-Roman-Identity-H"/>
              </a:rPr>
              <a:t>analis</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Tujuan</a:t>
            </a:r>
            <a:r>
              <a:rPr lang="en-US" sz="1800" b="0" i="0" dirty="0">
                <a:solidFill>
                  <a:srgbClr val="000000"/>
                </a:solidFill>
                <a:effectLst/>
                <a:latin typeface="Myriad-Roman-Identity-H"/>
              </a:rPr>
              <a:t> </a:t>
            </a:r>
            <a:r>
              <a:rPr lang="en-US" sz="1800" b="0" i="1" dirty="0">
                <a:solidFill>
                  <a:srgbClr val="000000"/>
                </a:solidFill>
                <a:effectLst/>
                <a:latin typeface="Myriad-Italic-Identity-H"/>
              </a:rPr>
              <a:t>prototyping,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untuk</a:t>
            </a:r>
            <a:r>
              <a:rPr lang="en-US" sz="1800" b="0" i="0" dirty="0">
                <a:solidFill>
                  <a:srgbClr val="000000"/>
                </a:solidFill>
                <a:effectLst/>
                <a:latin typeface="Myriad-Roman-Identity-H"/>
              </a:rPr>
              <a:t> bias </a:t>
            </a:r>
            <a:r>
              <a:rPr lang="en-US" sz="1800" b="0" i="0" dirty="0" err="1">
                <a:solidFill>
                  <a:srgbClr val="000000"/>
                </a:solidFill>
                <a:effectLst/>
                <a:latin typeface="Myriad-Roman-Identity-H"/>
              </a:rPr>
              <a:t>dibangun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beberapa</a:t>
            </a:r>
            <a:r>
              <a:rPr lang="en-US" sz="1800" b="0" i="0" dirty="0">
                <a:solidFill>
                  <a:srgbClr val="000000"/>
                </a:solidFill>
                <a:effectLst/>
                <a:latin typeface="Myriad-Roman-Identity-H"/>
              </a:rPr>
              <a:t> </a:t>
            </a:r>
            <a:r>
              <a:rPr lang="en-US" sz="1800" b="0" i="1" dirty="0">
                <a:solidFill>
                  <a:srgbClr val="000000"/>
                </a:solidFill>
                <a:effectLst/>
                <a:latin typeface="Myriad-Italic-Identity-H"/>
              </a:rPr>
              <a:t>tools </a:t>
            </a:r>
            <a:r>
              <a:rPr lang="en-US" sz="1800" b="0" i="0" dirty="0" err="1">
                <a:solidFill>
                  <a:srgbClr val="000000"/>
                </a:solidFill>
                <a:effectLst/>
                <a:latin typeface="Myriad-Roman-Identity-H"/>
              </a:rPr>
              <a:t>pengembangan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untuk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menyederhanakan</a:t>
            </a:r>
            <a:r>
              <a:rPr lang="en-US" sz="1800" b="0" i="0" dirty="0">
                <a:solidFill>
                  <a:srgbClr val="000000"/>
                </a:solidFill>
                <a:effectLst/>
                <a:latin typeface="Myriad-Roman-Identity-H"/>
              </a:rPr>
              <a:t> proses.</a:t>
            </a:r>
            <a:br>
              <a:rPr lang="en-US" sz="1800" b="0" i="0" dirty="0">
                <a:solidFill>
                  <a:srgbClr val="000000"/>
                </a:solidFill>
                <a:effectLst/>
                <a:latin typeface="Myriad-Roman-Identity-H"/>
              </a:rPr>
            </a:br>
            <a:r>
              <a:rPr lang="en-US" sz="1800" b="0" i="0" dirty="0">
                <a:solidFill>
                  <a:srgbClr val="000000"/>
                </a:solidFill>
                <a:effectLst/>
                <a:latin typeface="Myriad-Roman-Identity-H"/>
              </a:rPr>
              <a:t>2) </a:t>
            </a:r>
            <a:r>
              <a:rPr lang="en-US" sz="1800" b="1" i="1" dirty="0">
                <a:solidFill>
                  <a:srgbClr val="000000"/>
                </a:solidFill>
                <a:effectLst/>
                <a:latin typeface="Myriad-Italic-Identity-H"/>
              </a:rPr>
              <a:t>Joint Application Design </a:t>
            </a:r>
            <a:r>
              <a:rPr lang="en-US" sz="1800" b="1" i="0" dirty="0">
                <a:solidFill>
                  <a:srgbClr val="000000"/>
                </a:solidFill>
                <a:effectLst/>
                <a:latin typeface="Myriad-Roman-Identity-H"/>
              </a:rPr>
              <a:t>(JAD),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proses </a:t>
            </a:r>
            <a:r>
              <a:rPr lang="en-US" sz="1800" b="0" i="0" dirty="0" err="1">
                <a:solidFill>
                  <a:srgbClr val="000000"/>
                </a:solidFill>
                <a:effectLst/>
                <a:latin typeface="Myriad-Roman-Identity-H"/>
              </a:rPr>
              <a:t>terstruktur</a:t>
            </a:r>
            <a:r>
              <a:rPr lang="en-US" sz="1800" b="0" i="0" dirty="0">
                <a:solidFill>
                  <a:srgbClr val="000000"/>
                </a:solidFill>
                <a:effectLst/>
                <a:latin typeface="Myriad-Roman-Identity-H"/>
              </a:rPr>
              <a:t> di mana </a:t>
            </a:r>
            <a:r>
              <a:rPr lang="en-US" sz="1800" b="0" i="1" dirty="0">
                <a:solidFill>
                  <a:srgbClr val="000000"/>
                </a:solidFill>
                <a:effectLst/>
                <a:latin typeface="Myriad-Italic-Identity-H"/>
              </a:rPr>
              <a:t>user</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manajer</a:t>
            </a:r>
            <a:r>
              <a:rPr lang="en-US" sz="1800" b="0" i="0" dirty="0">
                <a:solidFill>
                  <a:srgbClr val="000000"/>
                </a:solidFill>
                <a:effectLst/>
                <a:latin typeface="Myriad-Roman-Identity-H"/>
              </a:rPr>
              <a:t>, dan </a:t>
            </a:r>
            <a:r>
              <a:rPr lang="en-US" sz="1800" b="0" i="0" dirty="0" err="1">
                <a:solidFill>
                  <a:srgbClr val="000000"/>
                </a:solidFill>
                <a:effectLst/>
                <a:latin typeface="Myriad-Roman-Identity-H"/>
              </a:rPr>
              <a:t>analis</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bekerja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bersama-sama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selama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beberapa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hari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dalam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satu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pertemuan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bersama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untuk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mengumpulkan</a:t>
            </a:r>
            <a:r>
              <a:rPr lang="en-US" sz="1800" b="0" i="0" dirty="0">
                <a:solidFill>
                  <a:srgbClr val="000000"/>
                </a:solidFill>
                <a:effectLst/>
                <a:latin typeface="Myriad-Roman-Identity-H"/>
              </a:rPr>
              <a:t> </a:t>
            </a:r>
            <a:r>
              <a:rPr lang="en-US" sz="1800" b="0" i="1" dirty="0">
                <a:solidFill>
                  <a:srgbClr val="000000"/>
                </a:solidFill>
                <a:effectLst/>
                <a:latin typeface="Myriad-Italic-Identity-H"/>
              </a:rPr>
              <a:t>requirement system </a:t>
            </a:r>
            <a:r>
              <a:rPr lang="en-US" sz="1800" b="0" i="0" dirty="0">
                <a:solidFill>
                  <a:srgbClr val="000000"/>
                </a:solidFill>
                <a:effectLst/>
                <a:latin typeface="Myriad-Roman-Identity-H"/>
              </a:rPr>
              <a:t>yang </a:t>
            </a:r>
            <a:r>
              <a:rPr lang="en-US" sz="1800" b="0" i="0" dirty="0" err="1">
                <a:solidFill>
                  <a:srgbClr val="000000"/>
                </a:solidFill>
                <a:effectLst/>
                <a:latin typeface="Myriad-Roman-Identity-H"/>
              </a:rPr>
              <a:t>akan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dibangun</a:t>
            </a:r>
            <a:r>
              <a:rPr lang="en-US" sz="1800" b="0" i="0" dirty="0">
                <a:solidFill>
                  <a:srgbClr val="000000"/>
                </a:solidFill>
                <a:effectLst/>
                <a:latin typeface="Myriad-Roman-Identity-H"/>
              </a:rPr>
              <a:t>.</a:t>
            </a:r>
            <a:br>
              <a:rPr lang="en-US" sz="1800" b="0" i="0" dirty="0">
                <a:solidFill>
                  <a:srgbClr val="000000"/>
                </a:solidFill>
                <a:effectLst/>
                <a:latin typeface="Myriad-Roman-Identity-H"/>
              </a:rPr>
            </a:br>
            <a:r>
              <a:rPr lang="en-US" sz="1800" b="0" i="0" dirty="0">
                <a:solidFill>
                  <a:srgbClr val="000000"/>
                </a:solidFill>
                <a:effectLst/>
                <a:latin typeface="Myriad-Roman-Identity-H"/>
              </a:rPr>
              <a:t>3) </a:t>
            </a:r>
            <a:r>
              <a:rPr lang="en-US" sz="1800" b="1" i="1" dirty="0">
                <a:solidFill>
                  <a:srgbClr val="000000"/>
                </a:solidFill>
                <a:effectLst/>
                <a:latin typeface="Myriad-Italic-Identity-H"/>
              </a:rPr>
              <a:t>Structured analysis and structured design</a:t>
            </a:r>
            <a:r>
              <a:rPr lang="en-US" sz="1800" b="0" i="1" dirty="0">
                <a:solidFill>
                  <a:srgbClr val="000000"/>
                </a:solidFill>
                <a:effectLst/>
                <a:latin typeface="Myriad-Italic-Identity-H"/>
              </a:rPr>
              <a:t>. </a:t>
            </a:r>
            <a:r>
              <a:rPr lang="en-US" sz="1800" b="0" i="0" dirty="0" err="1">
                <a:solidFill>
                  <a:srgbClr val="000000"/>
                </a:solidFill>
                <a:effectLst/>
                <a:latin typeface="Myriad-Roman-Identity-H"/>
              </a:rPr>
              <a:t>Pendekatan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ini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lebih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berfokus</a:t>
            </a:r>
            <a:r>
              <a:rPr lang="en-US" sz="1800" b="0" i="0" dirty="0">
                <a:solidFill>
                  <a:srgbClr val="000000"/>
                </a:solidFill>
                <a:effectLst/>
                <a:latin typeface="Myriad-Roman-Identity-H"/>
              </a:rPr>
              <a:t> pada </a:t>
            </a:r>
            <a:r>
              <a:rPr lang="en-US" sz="1800" b="0" i="0" dirty="0" err="1">
                <a:solidFill>
                  <a:srgbClr val="000000"/>
                </a:solidFill>
                <a:effectLst/>
                <a:latin typeface="Myriad-Roman-Identity-H"/>
              </a:rPr>
              <a:t>cara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mereduksi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waktu</a:t>
            </a:r>
            <a:r>
              <a:rPr lang="en-US" sz="1800" b="0" i="0" dirty="0">
                <a:solidFill>
                  <a:srgbClr val="000000"/>
                </a:solidFill>
                <a:effectLst/>
                <a:latin typeface="Myriad-Roman-Identity-H"/>
              </a:rPr>
              <a:t> dan </a:t>
            </a:r>
            <a:r>
              <a:rPr lang="en-US" sz="1800" b="0" i="1" dirty="0">
                <a:solidFill>
                  <a:srgbClr val="000000"/>
                </a:solidFill>
                <a:effectLst/>
                <a:latin typeface="Myriad-Italic-Identity-H"/>
              </a:rPr>
              <a:t>maintenance </a:t>
            </a:r>
            <a:r>
              <a:rPr lang="en-US" sz="1800" b="0" i="0" dirty="0" err="1">
                <a:solidFill>
                  <a:srgbClr val="000000"/>
                </a:solidFill>
                <a:effectLst/>
                <a:latin typeface="Myriad-Roman-Identity-H"/>
              </a:rPr>
              <a:t>dalam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pengembangan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Pendekatan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ini</a:t>
            </a:r>
            <a:r>
              <a:rPr lang="en-US" sz="1800" b="0" i="0" dirty="0">
                <a:solidFill>
                  <a:srgbClr val="000000"/>
                </a:solidFill>
                <a:effectLst/>
                <a:latin typeface="Myriad-Roman-Identity-H"/>
              </a:rPr>
              <a:t> pun </a:t>
            </a:r>
            <a:r>
              <a:rPr lang="en-US" sz="1800" b="0" i="0" dirty="0" err="1">
                <a:solidFill>
                  <a:srgbClr val="000000"/>
                </a:solidFill>
                <a:effectLst/>
                <a:latin typeface="Myriad-Roman-Identity-H"/>
              </a:rPr>
              <a:t>langsung</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mengintegrasikan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perubahan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jika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diperlukan</a:t>
            </a:r>
            <a:r>
              <a:rPr lang="en-US" sz="1800" b="0" i="0" dirty="0">
                <a:solidFill>
                  <a:srgbClr val="000000"/>
                </a:solidFill>
                <a:effectLst/>
                <a:latin typeface="Myriad-Roman-Identity-H"/>
              </a:rPr>
              <a:t>.</a:t>
            </a:r>
            <a:br>
              <a:rPr lang="en-US" sz="1800" b="0" i="0" dirty="0">
                <a:solidFill>
                  <a:srgbClr val="000000"/>
                </a:solidFill>
                <a:effectLst/>
                <a:latin typeface="Myriad-Roman-Identity-H"/>
              </a:rPr>
            </a:br>
            <a:r>
              <a:rPr lang="en-US" sz="1800" b="0" i="0" dirty="0">
                <a:solidFill>
                  <a:srgbClr val="000000"/>
                </a:solidFill>
                <a:effectLst/>
                <a:latin typeface="Myriad-Roman-Identity-H"/>
              </a:rPr>
              <a:t>4) </a:t>
            </a:r>
            <a:r>
              <a:rPr lang="en-US" sz="1800" b="1" i="1" dirty="0">
                <a:solidFill>
                  <a:srgbClr val="000000"/>
                </a:solidFill>
                <a:effectLst/>
                <a:latin typeface="Myriad-Italic-Identity-H"/>
              </a:rPr>
              <a:t>Object </a:t>
            </a:r>
            <a:r>
              <a:rPr lang="en-US" sz="1800" b="1" i="1" dirty="0" err="1">
                <a:solidFill>
                  <a:srgbClr val="000000"/>
                </a:solidFill>
                <a:effectLst/>
                <a:latin typeface="Myriad-Italic-Identity-H"/>
              </a:rPr>
              <a:t>Orientied</a:t>
            </a:r>
            <a:r>
              <a:rPr lang="en-US" sz="1800" b="1" i="1" dirty="0">
                <a:solidFill>
                  <a:srgbClr val="000000"/>
                </a:solidFill>
                <a:effectLst/>
                <a:latin typeface="Myriad-Italic-Identity-H"/>
              </a:rPr>
              <a:t> Analysis and Design </a:t>
            </a:r>
            <a:r>
              <a:rPr lang="en-US" sz="1800" b="1" i="0" dirty="0">
                <a:solidFill>
                  <a:srgbClr val="000000"/>
                </a:solidFill>
                <a:effectLst/>
                <a:latin typeface="Myriad-Roman-Identity-H"/>
              </a:rPr>
              <a:t>(OOAD) </a:t>
            </a:r>
            <a:r>
              <a:rPr lang="en-US" sz="1800" b="0" i="0" dirty="0" err="1">
                <a:solidFill>
                  <a:srgbClr val="000000"/>
                </a:solidFill>
                <a:effectLst/>
                <a:latin typeface="Myriad-Roman-Identity-H"/>
              </a:rPr>
              <a:t>merupakan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metode</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pengembangan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lebih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menekankan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objek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dibandingkan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dengan</a:t>
            </a:r>
            <a:r>
              <a:rPr lang="en-US" sz="1800" b="0" i="0" dirty="0">
                <a:solidFill>
                  <a:srgbClr val="000000"/>
                </a:solidFill>
                <a:effectLst/>
                <a:latin typeface="Myriad-Roman-Identity-H"/>
              </a:rPr>
              <a:t> data </a:t>
            </a:r>
            <a:r>
              <a:rPr lang="en-US" sz="1800" b="0" i="0" dirty="0" err="1">
                <a:solidFill>
                  <a:srgbClr val="000000"/>
                </a:solidFill>
                <a:effectLst/>
                <a:latin typeface="Myriad-Roman-Identity-H"/>
              </a:rPr>
              <a:t>atau</a:t>
            </a:r>
            <a:r>
              <a:rPr lang="en-US" sz="1800" b="0" i="0" dirty="0">
                <a:solidFill>
                  <a:srgbClr val="000000"/>
                </a:solidFill>
                <a:effectLst/>
                <a:latin typeface="Myriad-Roman-Identity-H"/>
              </a:rPr>
              <a:t> proses.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6D9451C5-803E-4180-9396-0356F06A3E0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451C5-803E-4180-9396-0356F06A3E0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451C5-803E-4180-9396-0356F06A3E0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terspesialisasi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sulit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diterapkan</a:t>
            </a:r>
            <a:r>
              <a:rPr lang="en-US" sz="1800" b="0" i="0" dirty="0">
                <a:solidFill>
                  <a:srgbClr val="000000"/>
                </a:solidFill>
                <a:effectLst/>
                <a:latin typeface="Myriad-Roman-Identity-H"/>
              </a:rPr>
              <a:t> pada </a:t>
            </a:r>
            <a:r>
              <a:rPr lang="en-US" sz="1800" b="0" i="0" dirty="0" err="1">
                <a:solidFill>
                  <a:srgbClr val="000000"/>
                </a:solidFill>
                <a:effectLst/>
                <a:latin typeface="Myriad-Roman-Identity-H"/>
              </a:rPr>
              <a:t>lingkungan</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berbeda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misalnya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biologi</a:t>
            </a:r>
            <a:r>
              <a:rPr lang="en-US" sz="1800" b="0" i="0" dirty="0">
                <a:solidFill>
                  <a:srgbClr val="000000"/>
                </a:solidFill>
                <a:effectLst/>
                <a:latin typeface="Myriad-Roman-Identity-H"/>
              </a:rPr>
              <a:t>; ikan yang </a:t>
            </a:r>
            <a:r>
              <a:rPr lang="en-US" sz="1800" b="0" i="0" dirty="0" err="1">
                <a:solidFill>
                  <a:srgbClr val="000000"/>
                </a:solidFill>
                <a:effectLst/>
                <a:latin typeface="Myriad-Roman-Identity-H"/>
              </a:rPr>
              <a:t>dipindahkan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darat</a:t>
            </a:r>
            <a:r>
              <a:rPr lang="en-US" sz="1800" b="0" i="0" dirty="0">
                <a:solidFill>
                  <a:srgbClr val="000000"/>
                </a:solidFill>
                <a:effectLst/>
                <a:latin typeface="Myriad-Roman-Identity-H"/>
              </a:rPr>
              <a:t>);</a:t>
            </a:r>
            <a:br>
              <a:rPr lang="en-US" sz="1800" b="0" i="0" dirty="0">
                <a:solidFill>
                  <a:srgbClr val="000000"/>
                </a:solidFill>
                <a:effectLst/>
                <a:latin typeface="Myriad-Roman-Identity-H"/>
              </a:rPr>
            </a:br>
            <a:r>
              <a:rPr lang="en-US" sz="1800" b="0" i="0" dirty="0">
                <a:solidFill>
                  <a:srgbClr val="000000"/>
                </a:solidFill>
                <a:effectLst/>
                <a:latin typeface="Myriad-Roman-Identity-H"/>
              </a:rPr>
              <a:t>b.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besar</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sebagian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besar</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sumber</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dayanya berfungsi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melakukan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perawatan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harian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misalnya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dinosaurus</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sebagai 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biologi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menghabiskan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sebagian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besar</a:t>
            </a:r>
            <a:r>
              <a:rPr lang="en-US" sz="1800" b="0" i="0" dirty="0">
                <a:solidFill>
                  <a:srgbClr val="000000"/>
                </a:solidFill>
                <a:effectLst/>
                <a:latin typeface="Myriad-Roman-Identity-H"/>
              </a:rPr>
              <a:t> masa </a:t>
            </a:r>
            <a:r>
              <a:rPr lang="en-US" sz="1800" b="0" i="0" dirty="0" err="1">
                <a:solidFill>
                  <a:srgbClr val="000000"/>
                </a:solidFill>
                <a:effectLst/>
                <a:latin typeface="Myriad-Roman-Identity-H"/>
              </a:rPr>
              <a:t>hidupnya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dengan makan</a:t>
            </a:r>
            <a:r>
              <a:rPr lang="en-US" sz="1800" b="0" i="0" dirty="0">
                <a:solidFill>
                  <a:srgbClr val="000000"/>
                </a:solidFill>
                <a:effectLst/>
                <a:latin typeface="Myriad-Roman-Identity-H"/>
              </a:rPr>
              <a:t>);</a:t>
            </a:r>
            <a:br>
              <a:rPr lang="en-US" sz="1800" b="0" i="0" dirty="0">
                <a:solidFill>
                  <a:srgbClr val="000000"/>
                </a:solidFill>
                <a:effectLst/>
                <a:latin typeface="Myriad-Roman-Identity-H"/>
              </a:rPr>
            </a:br>
            <a:r>
              <a:rPr lang="en-US" sz="1800" b="0" i="0" dirty="0">
                <a:solidFill>
                  <a:srgbClr val="000000"/>
                </a:solidFill>
                <a:effectLst/>
                <a:latin typeface="Myriad-Roman-Identity-H"/>
              </a:rPr>
              <a:t>c.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sebagai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bagian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lain,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merupakan bagian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dari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lebih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besar</a:t>
            </a:r>
            <a:r>
              <a:rPr lang="en-US" sz="1800" b="0" i="0" dirty="0">
                <a:solidFill>
                  <a:srgbClr val="000000"/>
                </a:solidFill>
                <a:effectLst/>
                <a:latin typeface="Myriad-Roman-Identity-H"/>
              </a:rPr>
              <a:t> dan </a:t>
            </a:r>
            <a:r>
              <a:rPr lang="en-US" sz="1800" b="0" i="0" dirty="0" err="1">
                <a:solidFill>
                  <a:srgbClr val="000000"/>
                </a:solidFill>
                <a:effectLst/>
                <a:latin typeface="Myriad-Roman-Identity-H"/>
              </a:rPr>
              <a:t>dapat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terbagi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menjadi sistem</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lebih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kecil</a:t>
            </a:r>
            <a:r>
              <a:rPr lang="en-US" sz="1800" b="0" i="0" dirty="0">
                <a:solidFill>
                  <a:srgbClr val="000000"/>
                </a:solidFill>
                <a:effectLst/>
                <a:latin typeface="Myriad-Roman-Identity-H"/>
              </a:rPr>
              <a:t>;</a:t>
            </a:r>
            <a:br>
              <a:rPr lang="en-US" sz="1800" b="0" i="0" dirty="0">
                <a:solidFill>
                  <a:srgbClr val="000000"/>
                </a:solidFill>
                <a:effectLst/>
                <a:latin typeface="Myriad-Roman-Identity-H"/>
              </a:rPr>
            </a:br>
            <a:r>
              <a:rPr lang="en-US" sz="1800" b="0" i="0" dirty="0">
                <a:solidFill>
                  <a:srgbClr val="000000"/>
                </a:solidFill>
                <a:effectLst/>
                <a:latin typeface="Myriad-Roman-Identity-H"/>
              </a:rPr>
              <a:t>d.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berkembang</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walaupun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tidak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berlaku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bagi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semua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a:t>
            </a:r>
            <a:r>
              <a:rPr lang="en-US" sz="1800" b="0" i="0" dirty="0" err="1">
                <a:solidFill>
                  <a:srgbClr val="000000"/>
                </a:solidFill>
                <a:effectLst/>
                <a:latin typeface="Myriad-Roman-Identity-H"/>
              </a:rPr>
              <a:t>tetapi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hampir</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semua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selalu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berkembang</a:t>
            </a:r>
            <a:r>
              <a:rPr lang="en-US" sz="1800" b="0" i="0" dirty="0">
                <a:solidFill>
                  <a:srgbClr val="000000"/>
                </a:solidFill>
                <a:effectLst/>
                <a:latin typeface="Myriad-Roman-Identity-H"/>
              </a:rPr>
              <a: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6D9451C5-803E-4180-9396-0356F06A3E0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6D9451C5-803E-4180-9396-0356F06A3E0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p:cNvSpPr>
            <a:spLocks noGrp="1"/>
          </p:cNvSpPr>
          <p:nvPr>
            <p:ph type="ctrTitle" hasCustomPrompt="1"/>
          </p:nvPr>
        </p:nvSpPr>
        <p:spPr>
          <a:xfrm>
            <a:off x="1524000" y="1122363"/>
            <a:ext cx="9144000" cy="2387600"/>
          </a:xfrm>
        </p:spPr>
        <p:txBody>
          <a:bodyPr anchor="b"/>
          <a:lstStyle>
            <a:lvl1pPr algn="ctr">
              <a:defRPr sz="6000"/>
            </a:lvl1pPr>
          </a:lstStyle>
          <a:p>
            <a:r>
              <a:rPr lang="id-ID"/>
              <a:t>Klik untuk mengedit gaya judul Master</a:t>
            </a:r>
            <a:endParaRPr lang="id-ID"/>
          </a:p>
        </p:txBody>
      </p:sp>
      <p:sp>
        <p:nvSpPr>
          <p:cNvPr id="3" name="Subjudul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Teks Vertikal 2"/>
          <p:cNvSpPr>
            <a:spLocks noGrp="1"/>
          </p:cNvSpPr>
          <p:nvPr>
            <p:ph type="body" orient="vert" idx="1" hasCustomPrompt="1"/>
          </p:nvPr>
        </p:nvSpPr>
        <p:spPr/>
        <p:txBody>
          <a:bodyPr vert="eaVert"/>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p:cNvSpPr>
            <a:spLocks noGrp="1"/>
          </p:cNvSpPr>
          <p:nvPr>
            <p:ph type="title" orient="vert" hasCustomPrompt="1"/>
          </p:nvPr>
        </p:nvSpPr>
        <p:spPr>
          <a:xfrm>
            <a:off x="8724900" y="365125"/>
            <a:ext cx="2628900" cy="5811838"/>
          </a:xfrm>
        </p:spPr>
        <p:txBody>
          <a:bodyPr vert="eaVert"/>
          <a:lstStyle/>
          <a:p>
            <a:r>
              <a:rPr lang="id-ID"/>
              <a:t>Klik untuk mengedit gaya judul Master</a:t>
            </a:r>
            <a:endParaRPr lang="id-ID"/>
          </a:p>
        </p:txBody>
      </p:sp>
      <p:sp>
        <p:nvSpPr>
          <p:cNvPr id="3" name="Tampungan Teks Vertikal 2"/>
          <p:cNvSpPr>
            <a:spLocks noGrp="1"/>
          </p:cNvSpPr>
          <p:nvPr>
            <p:ph type="body" orient="vert" idx="1" hasCustomPrompt="1"/>
          </p:nvPr>
        </p:nvSpPr>
        <p:spPr>
          <a:xfrm>
            <a:off x="838200" y="365125"/>
            <a:ext cx="7734300" cy="5811838"/>
          </a:xfrm>
        </p:spPr>
        <p:txBody>
          <a:bodyPr vert="eaVert"/>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Konten 2"/>
          <p:cNvSpPr>
            <a:spLocks noGrp="1"/>
          </p:cNvSpPr>
          <p:nvPr>
            <p:ph idx="1" hasCustomPrompt="1"/>
          </p:nvPr>
        </p:nvSpPr>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1850" y="1709738"/>
            <a:ext cx="10515600" cy="2852737"/>
          </a:xfrm>
        </p:spPr>
        <p:txBody>
          <a:bodyPr anchor="b"/>
          <a:lstStyle>
            <a:lvl1pPr>
              <a:defRPr sz="6000"/>
            </a:lvl1pPr>
          </a:lstStyle>
          <a:p>
            <a:r>
              <a:rPr lang="id-ID"/>
              <a:t>Klik untuk mengedit gaya judul Master</a:t>
            </a:r>
            <a:endParaRPr lang="id-ID"/>
          </a:p>
        </p:txBody>
      </p:sp>
      <p:sp>
        <p:nvSpPr>
          <p:cNvPr id="3" name="Tampungan Teks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Konten 2"/>
          <p:cNvSpPr>
            <a:spLocks noGrp="1"/>
          </p:cNvSpPr>
          <p:nvPr>
            <p:ph sz="half" idx="1" hasCustomPrompt="1"/>
          </p:nvPr>
        </p:nvSpPr>
        <p:spPr>
          <a:xfrm>
            <a:off x="838200" y="1825625"/>
            <a:ext cx="5181600" cy="435133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Konten 3"/>
          <p:cNvSpPr>
            <a:spLocks noGrp="1"/>
          </p:cNvSpPr>
          <p:nvPr>
            <p:ph sz="half" idx="2" hasCustomPrompt="1"/>
          </p:nvPr>
        </p:nvSpPr>
        <p:spPr>
          <a:xfrm>
            <a:off x="6172200" y="1825625"/>
            <a:ext cx="5181600" cy="435133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5" name="Tampungan Tanggal 4"/>
          <p:cNvSpPr>
            <a:spLocks noGrp="1"/>
          </p:cNvSpPr>
          <p:nvPr>
            <p:ph type="dt" sz="half" idx="10"/>
          </p:nvPr>
        </p:nvSpPr>
        <p:spPr/>
        <p:txBody>
          <a:bodyPr/>
          <a:lstStyle/>
          <a:p>
            <a:fld id="{0DF570D3-5EAF-CE40-872E-8B748CF48398}" type="datetimeFigureOut">
              <a:rPr lang="id-ID" smtClean="0"/>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365125"/>
            <a:ext cx="10515600" cy="1325563"/>
          </a:xfrm>
        </p:spPr>
        <p:txBody>
          <a:bodyPr/>
          <a:lstStyle/>
          <a:p>
            <a:r>
              <a:rPr lang="id-ID"/>
              <a:t>Klik untuk mengedit gaya judul Master</a:t>
            </a:r>
            <a:endParaRPr lang="id-ID"/>
          </a:p>
        </p:txBody>
      </p:sp>
      <p:sp>
        <p:nvSpPr>
          <p:cNvPr id="3" name="Tampungan Teks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endParaRPr lang="id-ID"/>
          </a:p>
        </p:txBody>
      </p:sp>
      <p:sp>
        <p:nvSpPr>
          <p:cNvPr id="4" name="Tampungan Konten 3"/>
          <p:cNvSpPr>
            <a:spLocks noGrp="1"/>
          </p:cNvSpPr>
          <p:nvPr>
            <p:ph sz="half" idx="2" hasCustomPrompt="1"/>
          </p:nvPr>
        </p:nvSpPr>
        <p:spPr>
          <a:xfrm>
            <a:off x="839788" y="2505075"/>
            <a:ext cx="5157787" cy="368458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5" name="Tampungan Teks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endParaRPr lang="id-ID"/>
          </a:p>
        </p:txBody>
      </p:sp>
      <p:sp>
        <p:nvSpPr>
          <p:cNvPr id="6" name="Tampungan Konten 5"/>
          <p:cNvSpPr>
            <a:spLocks noGrp="1"/>
          </p:cNvSpPr>
          <p:nvPr>
            <p:ph sz="quarter" idx="4" hasCustomPrompt="1"/>
          </p:nvPr>
        </p:nvSpPr>
        <p:spPr>
          <a:xfrm>
            <a:off x="6172200" y="2505075"/>
            <a:ext cx="5183188" cy="368458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7" name="Tampungan Tanggal 6"/>
          <p:cNvSpPr>
            <a:spLocks noGrp="1"/>
          </p:cNvSpPr>
          <p:nvPr>
            <p:ph type="dt" sz="half" idx="10"/>
          </p:nvPr>
        </p:nvSpPr>
        <p:spPr/>
        <p:txBody>
          <a:bodyPr/>
          <a:lstStyle/>
          <a:p>
            <a:fld id="{0DF570D3-5EAF-CE40-872E-8B748CF48398}" type="datetimeFigureOut">
              <a:rPr lang="id-ID" smtClean="0"/>
            </a:fld>
            <a:endParaRPr lang="id-ID"/>
          </a:p>
        </p:txBody>
      </p:sp>
      <p:sp>
        <p:nvSpPr>
          <p:cNvPr id="8" name="Tampungan Kaki 7"/>
          <p:cNvSpPr>
            <a:spLocks noGrp="1"/>
          </p:cNvSpPr>
          <p:nvPr>
            <p:ph type="ftr" sz="quarter" idx="11"/>
          </p:nvPr>
        </p:nvSpPr>
        <p:spPr/>
        <p:txBody>
          <a:bodyPr/>
          <a:lstStyle/>
          <a:p>
            <a:endParaRPr lang="id-ID"/>
          </a:p>
        </p:txBody>
      </p:sp>
      <p:sp>
        <p:nvSpPr>
          <p:cNvPr id="9" name="Tampungan Nomor Slide 8"/>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Tanggal 2"/>
          <p:cNvSpPr>
            <a:spLocks noGrp="1"/>
          </p:cNvSpPr>
          <p:nvPr>
            <p:ph type="dt" sz="half" idx="10"/>
          </p:nvPr>
        </p:nvSpPr>
        <p:spPr/>
        <p:txBody>
          <a:bodyPr/>
          <a:lstStyle/>
          <a:p>
            <a:fld id="{0DF570D3-5EAF-CE40-872E-8B748CF48398}" type="datetimeFigureOut">
              <a:rPr lang="id-ID" smtClean="0"/>
            </a:fld>
            <a:endParaRPr lang="id-ID"/>
          </a:p>
        </p:txBody>
      </p:sp>
      <p:sp>
        <p:nvSpPr>
          <p:cNvPr id="4" name="Tampungan Kaki 3"/>
          <p:cNvSpPr>
            <a:spLocks noGrp="1"/>
          </p:cNvSpPr>
          <p:nvPr>
            <p:ph type="ftr" sz="quarter" idx="11"/>
          </p:nvPr>
        </p:nvSpPr>
        <p:spPr/>
        <p:txBody>
          <a:bodyPr/>
          <a:lstStyle/>
          <a:p>
            <a:endParaRPr lang="id-ID"/>
          </a:p>
        </p:txBody>
      </p:sp>
      <p:sp>
        <p:nvSpPr>
          <p:cNvPr id="5" name="Tampungan Nomor Slide 4"/>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p:cNvSpPr>
            <a:spLocks noGrp="1"/>
          </p:cNvSpPr>
          <p:nvPr>
            <p:ph type="dt" sz="half" idx="10"/>
          </p:nvPr>
        </p:nvSpPr>
        <p:spPr/>
        <p:txBody>
          <a:bodyPr/>
          <a:lstStyle/>
          <a:p>
            <a:fld id="{0DF570D3-5EAF-CE40-872E-8B748CF48398}" type="datetimeFigureOut">
              <a:rPr lang="id-ID" smtClean="0"/>
            </a:fld>
            <a:endParaRPr lang="id-ID"/>
          </a:p>
        </p:txBody>
      </p:sp>
      <p:sp>
        <p:nvSpPr>
          <p:cNvPr id="3" name="Tampungan Kaki 2"/>
          <p:cNvSpPr>
            <a:spLocks noGrp="1"/>
          </p:cNvSpPr>
          <p:nvPr>
            <p:ph type="ftr" sz="quarter" idx="11"/>
          </p:nvPr>
        </p:nvSpPr>
        <p:spPr/>
        <p:txBody>
          <a:bodyPr/>
          <a:lstStyle/>
          <a:p>
            <a:endParaRPr lang="id-ID"/>
          </a:p>
        </p:txBody>
      </p:sp>
      <p:sp>
        <p:nvSpPr>
          <p:cNvPr id="4" name="Tampungan Nomor Slide 3"/>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457200"/>
            <a:ext cx="3932237" cy="1600200"/>
          </a:xfrm>
        </p:spPr>
        <p:txBody>
          <a:bodyPr anchor="b"/>
          <a:lstStyle>
            <a:lvl1pPr>
              <a:defRPr sz="3200"/>
            </a:lvl1pPr>
          </a:lstStyle>
          <a:p>
            <a:r>
              <a:rPr lang="id-ID"/>
              <a:t>Klik untuk mengedit gaya judul Master</a:t>
            </a:r>
            <a:endParaRPr lang="id-ID"/>
          </a:p>
        </p:txBody>
      </p:sp>
      <p:sp>
        <p:nvSpPr>
          <p:cNvPr id="3" name="Tampungan Konten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eks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endParaRPr lang="id-ID"/>
          </a:p>
        </p:txBody>
      </p:sp>
      <p:sp>
        <p:nvSpPr>
          <p:cNvPr id="5" name="Tampungan Tanggal 4"/>
          <p:cNvSpPr>
            <a:spLocks noGrp="1"/>
          </p:cNvSpPr>
          <p:nvPr>
            <p:ph type="dt" sz="half" idx="10"/>
          </p:nvPr>
        </p:nvSpPr>
        <p:spPr/>
        <p:txBody>
          <a:bodyPr/>
          <a:lstStyle/>
          <a:p>
            <a:fld id="{0DF570D3-5EAF-CE40-872E-8B748CF48398}" type="datetimeFigureOut">
              <a:rPr lang="id-ID" smtClean="0"/>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457200"/>
            <a:ext cx="3932237" cy="1600200"/>
          </a:xfrm>
        </p:spPr>
        <p:txBody>
          <a:bodyPr anchor="b"/>
          <a:lstStyle>
            <a:lvl1pPr>
              <a:defRPr sz="3200"/>
            </a:lvl1pPr>
          </a:lstStyle>
          <a:p>
            <a:r>
              <a:rPr lang="id-ID"/>
              <a:t>Klik untuk mengedit gaya judul Master</a:t>
            </a:r>
            <a:endParaRPr lang="id-ID"/>
          </a:p>
        </p:txBody>
      </p:sp>
      <p:sp>
        <p:nvSpPr>
          <p:cNvPr id="3" name="Tampungan Gamba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endParaRPr lang="id-ID"/>
          </a:p>
        </p:txBody>
      </p:sp>
      <p:sp>
        <p:nvSpPr>
          <p:cNvPr id="5" name="Tampungan Tanggal 4"/>
          <p:cNvSpPr>
            <a:spLocks noGrp="1"/>
          </p:cNvSpPr>
          <p:nvPr>
            <p:ph type="dt" sz="half" idx="10"/>
          </p:nvPr>
        </p:nvSpPr>
        <p:spPr/>
        <p:txBody>
          <a:bodyPr/>
          <a:lstStyle/>
          <a:p>
            <a:fld id="{0DF570D3-5EAF-CE40-872E-8B748CF48398}" type="datetimeFigureOut">
              <a:rPr lang="id-ID" smtClean="0"/>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id-ID"/>
          </a:p>
        </p:txBody>
      </p:sp>
      <p:sp>
        <p:nvSpPr>
          <p:cNvPr id="3" name="Tampungan Teks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570D3-5EAF-CE40-872E-8B748CF48398}" type="datetimeFigureOut">
              <a:rPr lang="id-ID" smtClean="0"/>
            </a:fld>
            <a:endParaRPr lang="id-ID"/>
          </a:p>
        </p:txBody>
      </p:sp>
      <p:sp>
        <p:nvSpPr>
          <p:cNvPr id="5" name="Tampungan Ka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85CA-65D1-F147-847B-887120E0FF35}"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ctrTitle"/>
          </p:nvPr>
        </p:nvSpPr>
        <p:spPr>
          <a:xfrm>
            <a:off x="1524000" y="1122363"/>
            <a:ext cx="5812465" cy="2387600"/>
          </a:xfrm>
        </p:spPr>
        <p:txBody>
          <a:bodyPr>
            <a:normAutofit/>
          </a:bodyPr>
          <a:lstStyle/>
          <a:p>
            <a:pPr algn="l"/>
            <a:r>
              <a:rPr lang="id-ID" sz="5000" dirty="0">
                <a:latin typeface="Bangla MN" pitchFamily="2" charset="0"/>
                <a:cs typeface="Bangla MN" pitchFamily="2" charset="0"/>
              </a:rPr>
              <a:t>SYSTEM BASIC CONCEPT</a:t>
            </a:r>
            <a:endParaRPr lang="id-ID" sz="5000" dirty="0">
              <a:latin typeface="Bangla MN" pitchFamily="2" charset="0"/>
              <a:cs typeface="Bangla MN" pitchFamily="2" charset="0"/>
            </a:endParaRPr>
          </a:p>
        </p:txBody>
      </p:sp>
      <p:sp>
        <p:nvSpPr>
          <p:cNvPr id="3" name="Subjudul 2"/>
          <p:cNvSpPr>
            <a:spLocks noGrp="1"/>
          </p:cNvSpPr>
          <p:nvPr>
            <p:ph type="subTitle" idx="1"/>
          </p:nvPr>
        </p:nvSpPr>
        <p:spPr>
          <a:xfrm>
            <a:off x="1524000" y="3602038"/>
            <a:ext cx="5642344" cy="1655762"/>
          </a:xfrm>
        </p:spPr>
        <p:txBody>
          <a:bodyPr>
            <a:normAutofit/>
          </a:bodyPr>
          <a:lstStyle/>
          <a:p>
            <a:pPr algn="l"/>
            <a:r>
              <a:rPr lang="id-ID" sz="2000" dirty="0">
                <a:latin typeface="Bangla MN" pitchFamily="2" charset="0"/>
                <a:cs typeface="Bangla MN" pitchFamily="2" charset="0"/>
              </a:rPr>
              <a:t>MANAGEMENT INFORMATION SYSTEM</a:t>
            </a:r>
            <a:endParaRPr lang="id-ID" sz="2000" dirty="0">
              <a:latin typeface="Bangla MN" pitchFamily="2" charset="0"/>
              <a:cs typeface="Bangla MN" pitchFamily="2" charset="0"/>
            </a:endParaRPr>
          </a:p>
          <a:p>
            <a:pPr algn="l"/>
            <a:r>
              <a:rPr lang="en-US" altLang="id-ID" sz="2000" dirty="0">
                <a:latin typeface="Bangla MN" pitchFamily="2" charset="0"/>
                <a:cs typeface="Bangla MN" pitchFamily="2" charset="0"/>
              </a:rPr>
              <a:t>DEPARTMENT of Information Technology</a:t>
            </a:r>
            <a:endParaRPr lang="en-US" altLang="id-ID" sz="2000" dirty="0">
              <a:latin typeface="Bangla MN" pitchFamily="2" charset="0"/>
              <a:cs typeface="Bangla MN"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Form</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1" y="1825625"/>
            <a:ext cx="6634717" cy="4351338"/>
          </a:xfrm>
        </p:spPr>
        <p:txBody>
          <a:bodyPr>
            <a:normAutofit fontScale="75000"/>
          </a:bodyPr>
          <a:lstStyle/>
          <a:p>
            <a:pPr marL="0" indent="0">
              <a:lnSpc>
                <a:spcPct val="150000"/>
              </a:lnSpc>
              <a:buNone/>
            </a:pPr>
            <a:r>
              <a:rPr lang="id-ID" sz="1800" dirty="0">
                <a:latin typeface="Bangla MN" pitchFamily="2" charset="0"/>
                <a:cs typeface="Bangla MN" pitchFamily="2" charset="0"/>
              </a:rPr>
              <a:t>Systems based on basic principles are generally divided into:</a:t>
            </a:r>
            <a:endParaRPr lang="id-ID" sz="1800" dirty="0">
              <a:latin typeface="Bangla MN" pitchFamily="2" charset="0"/>
              <a:cs typeface="Bangla MN" pitchFamily="2" charset="0"/>
            </a:endParaRPr>
          </a:p>
          <a:p>
            <a:pPr>
              <a:lnSpc>
                <a:spcPct val="150000"/>
              </a:lnSpc>
              <a:buFont typeface="Wingdings" panose="05000000000000000000" pitchFamily="2" charset="2"/>
              <a:buChar char="§"/>
            </a:pPr>
            <a:r>
              <a:rPr lang="id-ID" sz="1800" dirty="0">
                <a:latin typeface="Bangla MN" pitchFamily="2" charset="0"/>
                <a:cs typeface="Bangla MN" pitchFamily="2" charset="0"/>
              </a:rPr>
              <a:t>Specialized system</a:t>
            </a:r>
            <a:endParaRPr lang="id-ID" sz="1800" dirty="0">
              <a:latin typeface="Bangla MN" pitchFamily="2" charset="0"/>
              <a:cs typeface="Bangla MN" pitchFamily="2" charset="0"/>
            </a:endParaRPr>
          </a:p>
          <a:p>
            <a:pPr lvl="1">
              <a:lnSpc>
                <a:spcPct val="150000"/>
              </a:lnSpc>
              <a:buFont typeface="Wingdings" panose="05000000000000000000" pitchFamily="2" charset="2"/>
              <a:buChar char="§"/>
            </a:pPr>
            <a:r>
              <a:rPr lang="en-US" sz="1400">
                <a:solidFill>
                  <a:srgbClr val="000000"/>
                </a:solidFill>
                <a:latin typeface="Myriad-Roman-Identity-H"/>
              </a:rPr>
              <a:t>i.e. systems that are difficult to apply to different environments (e.g. biological systems; fish moved ashore)</a:t>
            </a:r>
            <a:endParaRPr lang="en-US" sz="1400">
              <a:solidFill>
                <a:srgbClr val="000000"/>
              </a:solidFill>
              <a:latin typeface="Myriad-Roman-Identity-H"/>
            </a:endParaRPr>
          </a:p>
          <a:p>
            <a:pPr>
              <a:lnSpc>
                <a:spcPct val="150000"/>
              </a:lnSpc>
              <a:buFont typeface="Wingdings" panose="05000000000000000000" pitchFamily="2" charset="2"/>
              <a:buChar char="§"/>
            </a:pPr>
            <a:r>
              <a:rPr lang="id-ID" sz="1800" dirty="0">
                <a:latin typeface="Bangla MN" pitchFamily="2" charset="0"/>
                <a:cs typeface="Bangla MN" pitchFamily="2" charset="0"/>
              </a:rPr>
              <a:t>Big system</a:t>
            </a:r>
            <a:endParaRPr lang="id-ID" sz="1800" dirty="0">
              <a:latin typeface="Bangla MN" pitchFamily="2" charset="0"/>
              <a:cs typeface="Bangla MN" pitchFamily="2" charset="0"/>
            </a:endParaRPr>
          </a:p>
          <a:p>
            <a:pPr lvl="1">
              <a:lnSpc>
                <a:spcPct val="150000"/>
              </a:lnSpc>
              <a:buFont typeface="Wingdings" panose="05000000000000000000" pitchFamily="2" charset="2"/>
              <a:buChar char="§"/>
            </a:pPr>
            <a:r>
              <a:rPr lang="en-US" sz="1400">
                <a:solidFill>
                  <a:srgbClr val="000000"/>
                </a:solidFill>
                <a:latin typeface="Myriad-Roman-Identity-H"/>
              </a:rPr>
              <a:t>i.e. systems where most of the resources are used to carry out daily maintenance (eg dinosaurs as a biological system spent most of their lives eating);</a:t>
            </a:r>
            <a:endParaRPr lang="en-US" sz="1400">
              <a:solidFill>
                <a:srgbClr val="000000"/>
              </a:solidFill>
              <a:latin typeface="Myriad-Roman-Identity-H"/>
            </a:endParaRPr>
          </a:p>
          <a:p>
            <a:pPr>
              <a:lnSpc>
                <a:spcPct val="150000"/>
              </a:lnSpc>
              <a:buFont typeface="Wingdings" panose="05000000000000000000" pitchFamily="2" charset="2"/>
              <a:buChar char="§"/>
            </a:pPr>
            <a:r>
              <a:rPr lang="id-ID" sz="1800" dirty="0">
                <a:latin typeface="Bangla MN" pitchFamily="2" charset="0"/>
                <a:cs typeface="Bangla MN" pitchFamily="2" charset="0"/>
              </a:rPr>
              <a:t>System as part of another system</a:t>
            </a:r>
            <a:endParaRPr lang="id-ID" sz="1800" dirty="0">
              <a:latin typeface="Bangla MN" pitchFamily="2" charset="0"/>
              <a:cs typeface="Bangla MN" pitchFamily="2" charset="0"/>
            </a:endParaRPr>
          </a:p>
          <a:p>
            <a:pPr lvl="1">
              <a:lnSpc>
                <a:spcPct val="150000"/>
              </a:lnSpc>
              <a:buFont typeface="Wingdings" panose="05000000000000000000" pitchFamily="2" charset="2"/>
              <a:buChar char="§"/>
            </a:pPr>
            <a:r>
              <a:rPr lang="en-US" sz="1400">
                <a:solidFill>
                  <a:srgbClr val="000000"/>
                </a:solidFill>
                <a:latin typeface="Myriad-Roman-Identity-H"/>
              </a:rPr>
              <a:t>a system that is part of a larger system and can be divided into smaller systems</a:t>
            </a:r>
            <a:endParaRPr lang="en-US" sz="1400">
              <a:solidFill>
                <a:srgbClr val="000000"/>
              </a:solidFill>
              <a:latin typeface="Myriad-Roman-Identity-H"/>
            </a:endParaRPr>
          </a:p>
          <a:p>
            <a:pPr>
              <a:lnSpc>
                <a:spcPct val="150000"/>
              </a:lnSpc>
              <a:buFont typeface="Wingdings" panose="05000000000000000000" pitchFamily="2" charset="2"/>
              <a:buChar char="§"/>
            </a:pPr>
            <a:r>
              <a:rPr lang="id-ID" sz="1800" dirty="0">
                <a:latin typeface="Bangla MN" pitchFamily="2" charset="0"/>
                <a:cs typeface="Bangla MN" pitchFamily="2" charset="0"/>
              </a:rPr>
              <a:t>The system develops even though it does not apply to all systems, but almost all systems are always evolving</a:t>
            </a:r>
            <a:endParaRPr lang="id-ID" sz="18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Jenis Sistem</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1" y="1825625"/>
            <a:ext cx="6634717" cy="4351338"/>
          </a:xfrm>
        </p:spPr>
        <p:txBody>
          <a:bodyPr>
            <a:normAutofit/>
          </a:bodyPr>
          <a:lstStyle/>
          <a:p>
            <a:pPr marL="0" indent="0">
              <a:lnSpc>
                <a:spcPct val="150000"/>
              </a:lnSpc>
              <a:buNone/>
            </a:pPr>
            <a:r>
              <a:rPr lang="id-ID" sz="1800" dirty="0">
                <a:latin typeface="Bangla MN" pitchFamily="2" charset="0"/>
                <a:cs typeface="Bangla MN" pitchFamily="2" charset="0"/>
              </a:rPr>
              <a:t>The type of system in general consists of an open system and a closed system.</a:t>
            </a:r>
            <a:endParaRPr lang="id-ID" sz="1800" dirty="0">
              <a:latin typeface="Bangla MN" pitchFamily="2" charset="0"/>
              <a:cs typeface="Bangla MN" pitchFamily="2" charset="0"/>
            </a:endParaRPr>
          </a:p>
          <a:p>
            <a:pPr>
              <a:lnSpc>
                <a:spcPct val="150000"/>
              </a:lnSpc>
            </a:pPr>
            <a:r>
              <a:rPr lang="id-ID" sz="1800" dirty="0">
                <a:latin typeface="Bangla MN" pitchFamily="2" charset="0"/>
                <a:cs typeface="Bangla MN" pitchFamily="2" charset="0"/>
              </a:rPr>
              <a:t>An open system is one that lacks goals, mechanical controls, and feedback.</a:t>
            </a:r>
            <a:endParaRPr lang="id-ID" sz="1800" dirty="0">
              <a:latin typeface="Bangla MN" pitchFamily="2" charset="0"/>
              <a:cs typeface="Bangla MN" pitchFamily="2" charset="0"/>
            </a:endParaRPr>
          </a:p>
          <a:p>
            <a:pPr>
              <a:lnSpc>
                <a:spcPct val="150000"/>
              </a:lnSpc>
            </a:pPr>
            <a:r>
              <a:rPr lang="id-ID" sz="1800" dirty="0">
                <a:latin typeface="Bangla MN" pitchFamily="2" charset="0"/>
                <a:cs typeface="Bangla MN" pitchFamily="2" charset="0"/>
              </a:rPr>
              <a:t>The closed system is a system that has targets, mechanical control, and feedback.</a:t>
            </a:r>
            <a:endParaRPr lang="id-ID" sz="1800" dirty="0">
              <a:latin typeface="Bangla MN" pitchFamily="2" charset="0"/>
              <a:cs typeface="Bangla MN" pitchFamily="2" charset="0"/>
            </a:endParaRPr>
          </a:p>
        </p:txBody>
      </p:sp>
      <p:pic>
        <p:nvPicPr>
          <p:cNvPr id="5" name="Picture 4"/>
          <p:cNvPicPr>
            <a:picLocks noChangeAspect="1"/>
          </p:cNvPicPr>
          <p:nvPr/>
        </p:nvPicPr>
        <p:blipFill>
          <a:blip r:embed="rId2"/>
          <a:stretch>
            <a:fillRect/>
          </a:stretch>
        </p:blipFill>
        <p:spPr>
          <a:xfrm>
            <a:off x="667792" y="4871118"/>
            <a:ext cx="5661021" cy="1155609"/>
          </a:xfrm>
          <a:prstGeom prst="rect">
            <a:avLst/>
          </a:prstGeom>
        </p:spPr>
      </p:pic>
      <p:pic>
        <p:nvPicPr>
          <p:cNvPr id="7" name="Picture 6"/>
          <p:cNvPicPr>
            <a:picLocks noChangeAspect="1"/>
          </p:cNvPicPr>
          <p:nvPr/>
        </p:nvPicPr>
        <p:blipFill>
          <a:blip r:embed="rId3"/>
          <a:stretch>
            <a:fillRect/>
          </a:stretch>
        </p:blipFill>
        <p:spPr>
          <a:xfrm>
            <a:off x="7176538" y="4781433"/>
            <a:ext cx="4173127" cy="16649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Classification</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1" y="1825625"/>
            <a:ext cx="6634717" cy="4351338"/>
          </a:xfrm>
        </p:spPr>
        <p:txBody>
          <a:bodyPr>
            <a:normAutofit lnSpcReduction="10000"/>
          </a:bodyPr>
          <a:lstStyle/>
          <a:p>
            <a:pPr marL="0" indent="0">
              <a:lnSpc>
                <a:spcPct val="160000"/>
              </a:lnSpc>
              <a:buNone/>
            </a:pPr>
            <a:r>
              <a:rPr lang="id-ID" sz="1800" dirty="0">
                <a:latin typeface="Bangla MN" pitchFamily="2" charset="0"/>
                <a:cs typeface="Bangla MN" pitchFamily="2" charset="0"/>
              </a:rPr>
              <a:t>Systems can be classified from several points of view, including the following:</a:t>
            </a:r>
            <a:endParaRPr lang="id-ID" sz="1800" dirty="0">
              <a:latin typeface="Bangla MN" pitchFamily="2" charset="0"/>
              <a:cs typeface="Bangla MN" pitchFamily="2" charset="0"/>
            </a:endParaRPr>
          </a:p>
          <a:p>
            <a:pPr>
              <a:lnSpc>
                <a:spcPct val="160000"/>
              </a:lnSpc>
            </a:pPr>
            <a:r>
              <a:rPr lang="id-ID" sz="1800" dirty="0">
                <a:latin typeface="Bangla MN" pitchFamily="2" charset="0"/>
                <a:cs typeface="Bangla MN" pitchFamily="2" charset="0"/>
              </a:rPr>
              <a:t>Systems are classified as abstract systems and physical systems.</a:t>
            </a:r>
            <a:endParaRPr lang="id-ID" sz="1800" dirty="0">
              <a:latin typeface="Bangla MN" pitchFamily="2" charset="0"/>
              <a:cs typeface="Bangla MN" pitchFamily="2" charset="0"/>
            </a:endParaRPr>
          </a:p>
          <a:p>
            <a:pPr>
              <a:lnSpc>
                <a:spcPct val="160000"/>
              </a:lnSpc>
            </a:pPr>
            <a:r>
              <a:rPr lang="id-ID" sz="1800" dirty="0">
                <a:latin typeface="Bangla MN" pitchFamily="2" charset="0"/>
                <a:cs typeface="Bangla MN" pitchFamily="2" charset="0"/>
              </a:rPr>
              <a:t>Systems are classified as natural systems and man-made systems.</a:t>
            </a:r>
            <a:endParaRPr lang="id-ID" sz="1800" dirty="0">
              <a:latin typeface="Bangla MN" pitchFamily="2" charset="0"/>
              <a:cs typeface="Bangla MN" pitchFamily="2" charset="0"/>
            </a:endParaRPr>
          </a:p>
          <a:p>
            <a:pPr>
              <a:lnSpc>
                <a:spcPct val="160000"/>
              </a:lnSpc>
            </a:pPr>
            <a:r>
              <a:rPr lang="id-ID" sz="1800" dirty="0">
                <a:latin typeface="Bangla MN" pitchFamily="2" charset="0"/>
                <a:cs typeface="Bangla MN" pitchFamily="2" charset="0"/>
              </a:rPr>
              <a:t>Systems are classified as specific systems and indeterminate systems.</a:t>
            </a:r>
            <a:endParaRPr lang="id-ID" sz="1800" dirty="0">
              <a:latin typeface="Bangla MN" pitchFamily="2" charset="0"/>
              <a:cs typeface="Bangla MN" pitchFamily="2" charset="0"/>
            </a:endParaRPr>
          </a:p>
          <a:p>
            <a:pPr>
              <a:lnSpc>
                <a:spcPct val="160000"/>
              </a:lnSpc>
            </a:pPr>
            <a:r>
              <a:rPr lang="id-ID" sz="1800" dirty="0">
                <a:latin typeface="Bangla MN" pitchFamily="2" charset="0"/>
                <a:cs typeface="Bangla MN" pitchFamily="2" charset="0"/>
              </a:rPr>
              <a:t>Systems are classified as closed and open systems.</a:t>
            </a:r>
            <a:endParaRPr lang="id-ID" sz="1800" dirty="0">
              <a:latin typeface="Bangla MN" pitchFamily="2" charset="0"/>
              <a:cs typeface="Bangla MN" pitchFamily="2" charset="0"/>
            </a:endParaRPr>
          </a:p>
          <a:p>
            <a:pPr>
              <a:lnSpc>
                <a:spcPct val="160000"/>
              </a:lnSpc>
            </a:pPr>
            <a:endParaRPr lang="id-ID" sz="18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Actors</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3097530" y="1551305"/>
            <a:ext cx="8662035" cy="4667250"/>
          </a:xfrm>
          <a:solidFill>
            <a:schemeClr val="bg1"/>
          </a:solidFill>
        </p:spPr>
        <p:txBody>
          <a:bodyPr>
            <a:noAutofit/>
          </a:bodyPr>
          <a:lstStyle/>
          <a:p>
            <a:pPr>
              <a:lnSpc>
                <a:spcPct val="160000"/>
              </a:lnSpc>
            </a:pPr>
            <a:r>
              <a:rPr lang="id-ID" sz="1600" dirty="0">
                <a:latin typeface="Bangla MN" pitchFamily="2" charset="0"/>
                <a:cs typeface="Bangla MN" pitchFamily="2" charset="0"/>
              </a:rPr>
              <a:t>User</a:t>
            </a:r>
            <a:endParaRPr lang="id-ID" sz="1600" dirty="0">
              <a:latin typeface="Bangla MN" pitchFamily="2" charset="0"/>
              <a:cs typeface="Bangla MN" pitchFamily="2" charset="0"/>
            </a:endParaRPr>
          </a:p>
          <a:p>
            <a:pPr lvl="1">
              <a:lnSpc>
                <a:spcPct val="160000"/>
              </a:lnSpc>
            </a:pPr>
            <a:r>
              <a:rPr lang="en-US" sz="1400"/>
              <a:t>In general, there are three types of users, namely operational, supervisory, and executive.</a:t>
            </a:r>
            <a:endParaRPr lang="en-US" sz="1400"/>
          </a:p>
          <a:p>
            <a:pPr>
              <a:lnSpc>
                <a:spcPct val="160000"/>
              </a:lnSpc>
            </a:pPr>
            <a:r>
              <a:rPr lang="id-ID" sz="1600" dirty="0">
                <a:latin typeface="Bangla MN" pitchFamily="2" charset="0"/>
                <a:cs typeface="Bangla MN" pitchFamily="2" charset="0"/>
              </a:rPr>
              <a:t>Management</a:t>
            </a:r>
            <a:endParaRPr lang="id-ID" sz="1600" dirty="0">
              <a:latin typeface="Bangla MN" pitchFamily="2" charset="0"/>
              <a:cs typeface="Bangla MN" pitchFamily="2" charset="0"/>
            </a:endParaRPr>
          </a:p>
          <a:p>
            <a:pPr lvl="1">
              <a:lnSpc>
                <a:spcPct val="160000"/>
              </a:lnSpc>
            </a:pPr>
            <a:r>
              <a:rPr lang="en-US" sz="1400"/>
              <a:t>User management is in charge of handling usage when a new system is implemented</a:t>
            </a:r>
            <a:endParaRPr lang="en-US" sz="1400"/>
          </a:p>
          <a:p>
            <a:pPr lvl="1">
              <a:lnSpc>
                <a:spcPct val="160000"/>
              </a:lnSpc>
            </a:pPr>
            <a:r>
              <a:rPr lang="en-US" sz="1400"/>
              <a:t>system management applied in system development</a:t>
            </a:r>
            <a:endParaRPr lang="en-US" sz="1400"/>
          </a:p>
          <a:p>
            <a:pPr lvl="1">
              <a:lnSpc>
                <a:spcPct val="160000"/>
              </a:lnSpc>
            </a:pPr>
            <a:r>
              <a:rPr lang="en-US" sz="1400"/>
              <a:t>general management involved in strategic planning systems and decision support systems</a:t>
            </a:r>
            <a:endParaRPr lang="en-US" sz="1400"/>
          </a:p>
          <a:p>
            <a:pPr>
              <a:lnSpc>
                <a:spcPct val="160000"/>
              </a:lnSpc>
            </a:pPr>
            <a:r>
              <a:rPr lang="id-ID" sz="1600" dirty="0">
                <a:latin typeface="Bangla MN" pitchFamily="2" charset="0"/>
                <a:cs typeface="Bangla MN" pitchFamily="2" charset="0"/>
                <a:sym typeface="+mn-ea"/>
              </a:rPr>
              <a:t>Examiner</a:t>
            </a:r>
            <a:endParaRPr lang="id-ID" sz="1600" dirty="0">
              <a:latin typeface="Bangla MN" pitchFamily="2" charset="0"/>
              <a:cs typeface="Bangla MN" pitchFamily="2" charset="0"/>
              <a:sym typeface="+mn-ea"/>
            </a:endParaRPr>
          </a:p>
          <a:p>
            <a:pPr>
              <a:lnSpc>
                <a:spcPct val="160000"/>
              </a:lnSpc>
            </a:pPr>
            <a:r>
              <a:rPr sz="1600">
                <a:latin typeface="Bangla MN" pitchFamily="2" charset="0"/>
                <a:cs typeface="Bangla MN" pitchFamily="2" charset="0"/>
              </a:rPr>
              <a:t>Systems Analyst: Archaeologist, Innovator, Mediator, Leader</a:t>
            </a:r>
            <a:endParaRPr sz="1600">
              <a:latin typeface="Bangla MN" pitchFamily="2" charset="0"/>
              <a:cs typeface="Bangla MN" pitchFamily="2" charset="0"/>
            </a:endParaRPr>
          </a:p>
          <a:p>
            <a:pPr>
              <a:lnSpc>
                <a:spcPct val="160000"/>
              </a:lnSpc>
            </a:pPr>
            <a:r>
              <a:rPr lang="id-ID" sz="1600" dirty="0">
                <a:latin typeface="Bangla MN" pitchFamily="2" charset="0"/>
                <a:cs typeface="Bangla MN" pitchFamily="2" charset="0"/>
              </a:rPr>
              <a:t>System designer</a:t>
            </a:r>
            <a:endParaRPr lang="id-ID" sz="1600" dirty="0">
              <a:latin typeface="Bangla MN" pitchFamily="2" charset="0"/>
              <a:cs typeface="Bangla MN" pitchFamily="2" charset="0"/>
            </a:endParaRPr>
          </a:p>
          <a:p>
            <a:pPr>
              <a:lnSpc>
                <a:spcPct val="160000"/>
              </a:lnSpc>
            </a:pPr>
            <a:r>
              <a:rPr lang="id-ID" sz="1600" dirty="0" err="1">
                <a:latin typeface="Bangla MN" pitchFamily="2" charset="0"/>
                <a:cs typeface="Bangla MN" pitchFamily="2" charset="0"/>
              </a:rPr>
              <a:t>Programmer</a:t>
            </a:r>
            <a:endParaRPr lang="id-ID" sz="1600" dirty="0">
              <a:latin typeface="Bangla MN" pitchFamily="2" charset="0"/>
              <a:cs typeface="Bangla MN" pitchFamily="2" charset="0"/>
            </a:endParaRPr>
          </a:p>
          <a:p>
            <a:pPr>
              <a:lnSpc>
                <a:spcPct val="160000"/>
              </a:lnSpc>
            </a:pPr>
            <a:r>
              <a:rPr lang="id-ID" sz="1600" dirty="0">
                <a:latin typeface="Bangla MN" pitchFamily="2" charset="0"/>
                <a:cs typeface="Bangla MN" pitchFamily="2" charset="0"/>
              </a:rPr>
              <a:t>Operations personnel</a:t>
            </a:r>
            <a:endParaRPr lang="id-ID" sz="16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fade">
                                      <p:cBhvr>
                                        <p:cTn id="7" dur="500"/>
                                        <p:tgtEl>
                                          <p:spTgt spid="3">
                                            <p:txEl>
                                              <p:p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Model</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1" y="1825625"/>
            <a:ext cx="6634717" cy="4351338"/>
          </a:xfrm>
        </p:spPr>
        <p:txBody>
          <a:bodyPr>
            <a:normAutofit/>
          </a:bodyPr>
          <a:lstStyle/>
          <a:p>
            <a:pPr marL="0" indent="0">
              <a:lnSpc>
                <a:spcPct val="160000"/>
              </a:lnSpc>
              <a:buNone/>
            </a:pPr>
            <a:r>
              <a:rPr lang="id-ID" sz="1800" dirty="0">
                <a:latin typeface="Bangla MN" pitchFamily="2" charset="0"/>
                <a:cs typeface="Bangla MN" pitchFamily="2" charset="0"/>
              </a:rPr>
              <a:t>The model can be used in the analysis process to develop an understanding of the system. This understanding can be seen from different points of view, namely external point of view (where the context or system environment is modeled), behavioral (where system behavior is modeled), and structural (where data structures are modeled).</a:t>
            </a:r>
            <a:endParaRPr lang="id-ID" sz="1800" dirty="0">
              <a:latin typeface="Bangla MN" pitchFamily="2" charset="0"/>
              <a:cs typeface="Bangla MN"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Model (2)</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7435970" y="1825625"/>
            <a:ext cx="4323638" cy="4351338"/>
          </a:xfrm>
        </p:spPr>
        <p:txBody>
          <a:bodyPr>
            <a:normAutofit/>
          </a:bodyPr>
          <a:lstStyle/>
          <a:p>
            <a:pPr marL="342900" indent="-342900">
              <a:lnSpc>
                <a:spcPct val="160000"/>
              </a:lnSpc>
              <a:buFont typeface="+mj-lt"/>
              <a:buAutoNum type="arabicPeriod"/>
            </a:pPr>
            <a:r>
              <a:rPr lang="id-ID" sz="1600" dirty="0">
                <a:latin typeface="Bangla MN" pitchFamily="2" charset="0"/>
                <a:cs typeface="Bangla MN" pitchFamily="2" charset="0"/>
              </a:rPr>
              <a:t>Context model </a:t>
            </a:r>
            <a:endParaRPr lang="id-ID" sz="1600" dirty="0">
              <a:latin typeface="Bangla MN" pitchFamily="2" charset="0"/>
              <a:cs typeface="Bangla MN" pitchFamily="2" charset="0"/>
            </a:endParaRPr>
          </a:p>
          <a:p>
            <a:r>
              <a:rPr lang="id-ID" sz="1600">
                <a:latin typeface="Bangla MN" pitchFamily="2" charset="0"/>
                <a:cs typeface="Bangla MN" pitchFamily="2" charset="0"/>
              </a:rPr>
              <a:t>At an early stage, the requirements elicitation and analysis process should be decided on the system boundaries. This includes working with system stakeholders to differentiate between the system and the environment.</a:t>
            </a:r>
            <a:endParaRPr lang="id-ID" sz="1600">
              <a:latin typeface="Bangla MN" pitchFamily="2" charset="0"/>
              <a:cs typeface="Bangla MN" pitchFamily="2" charset="0"/>
            </a:endParaRPr>
          </a:p>
          <a:p>
            <a:r>
              <a:rPr lang="id-ID" sz="1600">
                <a:latin typeface="Bangla MN" pitchFamily="2" charset="0"/>
                <a:cs typeface="Bangla MN" pitchFamily="2" charset="0"/>
              </a:rPr>
              <a:t>In addition, it is also necessary to limit costs and time. Once the system boundaries are defined, part of the analysis activity is the definition of the context and its dependence on its environment. This is illustrated in the following figure the information structure covering the auto-teller network at the bank.</a:t>
            </a:r>
            <a:endParaRPr lang="id-ID" sz="1600">
              <a:latin typeface="Bangla MN" pitchFamily="2" charset="0"/>
              <a:cs typeface="Bangla MN" pitchFamily="2" charset="0"/>
            </a:endParaRPr>
          </a:p>
          <a:p>
            <a:pPr marL="0" indent="0">
              <a:lnSpc>
                <a:spcPct val="160000"/>
              </a:lnSpc>
              <a:buNone/>
            </a:pPr>
            <a:endParaRPr lang="id-ID" sz="1600" dirty="0">
              <a:latin typeface="Bangla MN" pitchFamily="2" charset="0"/>
              <a:cs typeface="Bangla MN" pitchFamily="2" charset="0"/>
            </a:endParaRPr>
          </a:p>
        </p:txBody>
      </p:sp>
      <p:pic>
        <p:nvPicPr>
          <p:cNvPr id="5" name="Gambar 4"/>
          <p:cNvPicPr>
            <a:picLocks noChangeAspect="1"/>
          </p:cNvPicPr>
          <p:nvPr/>
        </p:nvPicPr>
        <p:blipFill>
          <a:blip r:embed="rId2"/>
          <a:stretch>
            <a:fillRect/>
          </a:stretch>
        </p:blipFill>
        <p:spPr>
          <a:xfrm>
            <a:off x="365118" y="2036104"/>
            <a:ext cx="6760736" cy="414085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Model (3)</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0" y="1825625"/>
            <a:ext cx="6634718" cy="4351338"/>
          </a:xfrm>
        </p:spPr>
        <p:txBody>
          <a:bodyPr>
            <a:noAutofit/>
          </a:bodyPr>
          <a:lstStyle/>
          <a:p>
            <a:pPr marL="0" indent="0">
              <a:lnSpc>
                <a:spcPct val="160000"/>
              </a:lnSpc>
              <a:buNone/>
            </a:pPr>
            <a:r>
              <a:rPr lang="id-ID" sz="1500" dirty="0">
                <a:latin typeface="Bangla MN" pitchFamily="2" charset="0"/>
                <a:cs typeface="Bangla MN" pitchFamily="2" charset="0"/>
              </a:rPr>
              <a:t>2.   Behavioral Model </a:t>
            </a:r>
            <a:endParaRPr lang="id-ID" sz="1500" dirty="0">
              <a:latin typeface="Bangla MN" pitchFamily="2" charset="0"/>
              <a:cs typeface="Bangla MN" pitchFamily="2" charset="0"/>
            </a:endParaRPr>
          </a:p>
          <a:p>
            <a:r>
              <a:rPr lang="id-ID" sz="1500">
                <a:latin typeface="Bangla MN" pitchFamily="2" charset="0"/>
                <a:cs typeface="Bangla MN" pitchFamily="2" charset="0"/>
              </a:rPr>
              <a:t>This model is used to describe the overall behavior of the system. There are 2 types of behavior models: data flow models and state machine models.</a:t>
            </a:r>
            <a:endParaRPr lang="id-ID" sz="1500">
              <a:latin typeface="Bangla MN" pitchFamily="2" charset="0"/>
              <a:cs typeface="Bangla MN" pitchFamily="2" charset="0"/>
            </a:endParaRPr>
          </a:p>
          <a:p>
            <a:r>
              <a:rPr lang="id-ID" sz="1500">
                <a:latin typeface="Bangla MN" pitchFamily="2" charset="0"/>
                <a:cs typeface="Bangla MN" pitchFamily="2" charset="0"/>
              </a:rPr>
              <a:t>Data flow models are an intuitive way to show how data is processed by the system. The notation used in this model represents functional processing. This model is used to show how data flows through a series of processing steps. The processing steps are a function of the software program. The development of the data flow model must use the top down principle.</a:t>
            </a:r>
            <a:endParaRPr lang="id-ID" sz="1500">
              <a:latin typeface="Bangla MN" pitchFamily="2" charset="0"/>
              <a:cs typeface="Bangla MN" pitchFamily="2" charset="0"/>
            </a:endParaRPr>
          </a:p>
          <a:p>
            <a:r>
              <a:rPr lang="id-ID" sz="1500">
                <a:latin typeface="Bangla MN" pitchFamily="2" charset="0"/>
                <a:cs typeface="Bangla MN" pitchFamily="2" charset="0"/>
              </a:rPr>
              <a:t>State machine models are used to model system behavior in response to internal or external events. This model shows the state of the system and the events that cause the transition from one state to another. This model does not show the flow of data in the system. This model is useful for real time processing because the system is often controlled by stimuli from the system environment.</a:t>
            </a:r>
            <a:endParaRPr lang="id-ID" sz="1500">
              <a:latin typeface="Bangla MN" pitchFamily="2" charset="0"/>
              <a:cs typeface="Bangla MN" pitchFamily="2" charset="0"/>
            </a:endParaRPr>
          </a:p>
          <a:p>
            <a:endParaRPr lang="id-ID" sz="1500" dirty="0">
              <a:latin typeface="Bangla MN" pitchFamily="2" charset="0"/>
              <a:cs typeface="Bangla MN" pitchFamily="2" charset="0"/>
            </a:endParaRPr>
          </a:p>
          <a:p>
            <a:pPr marL="0" indent="0">
              <a:lnSpc>
                <a:spcPct val="160000"/>
              </a:lnSpc>
              <a:buNone/>
            </a:pPr>
            <a:endParaRPr lang="id-ID" sz="1500" dirty="0">
              <a:latin typeface="Bangla MN" pitchFamily="2" charset="0"/>
              <a:cs typeface="Bangla MN" pitchFamily="2" charset="0"/>
            </a:endParaRPr>
          </a:p>
        </p:txBody>
      </p:sp>
      <p:pic>
        <p:nvPicPr>
          <p:cNvPr id="5" name="Picture 4"/>
          <p:cNvPicPr>
            <a:picLocks noChangeAspect="1"/>
          </p:cNvPicPr>
          <p:nvPr/>
        </p:nvPicPr>
        <p:blipFill>
          <a:blip r:embed="rId2"/>
          <a:stretch>
            <a:fillRect/>
          </a:stretch>
        </p:blipFill>
        <p:spPr>
          <a:xfrm>
            <a:off x="297310" y="1188318"/>
            <a:ext cx="4660198" cy="2240682"/>
          </a:xfrm>
          <a:prstGeom prst="rect">
            <a:avLst/>
          </a:prstGeom>
        </p:spPr>
      </p:pic>
      <p:pic>
        <p:nvPicPr>
          <p:cNvPr id="7" name="Picture 6"/>
          <p:cNvPicPr>
            <a:picLocks noChangeAspect="1"/>
          </p:cNvPicPr>
          <p:nvPr/>
        </p:nvPicPr>
        <p:blipFill>
          <a:blip r:embed="rId3"/>
          <a:stretch>
            <a:fillRect/>
          </a:stretch>
        </p:blipFill>
        <p:spPr>
          <a:xfrm>
            <a:off x="207933" y="3653494"/>
            <a:ext cx="4544059" cy="30007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id-ID" sz="3200" dirty="0">
                <a:latin typeface="Bangla MN" pitchFamily="2" charset="0"/>
                <a:cs typeface="Bangla MN" pitchFamily="2" charset="0"/>
              </a:rPr>
              <a:t>System Model (3)</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0" y="1825625"/>
            <a:ext cx="6634718" cy="4351338"/>
          </a:xfrm>
        </p:spPr>
        <p:txBody>
          <a:bodyPr>
            <a:noAutofit/>
          </a:bodyPr>
          <a:lstStyle/>
          <a:p>
            <a:pPr marL="0" indent="0">
              <a:lnSpc>
                <a:spcPct val="100000"/>
              </a:lnSpc>
              <a:buNone/>
            </a:pPr>
            <a:r>
              <a:rPr lang="id-ID" sz="1700" dirty="0">
                <a:latin typeface="Bangla MN" pitchFamily="2" charset="0"/>
                <a:cs typeface="Bangla MN" pitchFamily="2" charset="0"/>
              </a:rPr>
              <a:t>3.   Object Model </a:t>
            </a:r>
            <a:endParaRPr lang="id-ID" sz="1700" dirty="0">
              <a:latin typeface="Bangla MN" pitchFamily="2" charset="0"/>
              <a:cs typeface="Bangla MN" pitchFamily="2" charset="0"/>
            </a:endParaRPr>
          </a:p>
          <a:p>
            <a:pPr>
              <a:lnSpc>
                <a:spcPct val="100000"/>
              </a:lnSpc>
            </a:pPr>
            <a:r>
              <a:rPr lang="id-ID" sz="1700" dirty="0">
                <a:latin typeface="Bangla MN" pitchFamily="2" charset="0"/>
                <a:cs typeface="Bangla MN" pitchFamily="2" charset="0"/>
              </a:rPr>
              <a:t>An object-oriented approach to all software development is now commonly used, especially for the development of interactive systems. This means that system requirements are carried out using object models, system design is carried out using objects, and system development is carried out in object-oriented programming languages.</a:t>
            </a:r>
            <a:endParaRPr lang="id-ID" sz="1700" dirty="0">
              <a:latin typeface="Bangla MN" pitchFamily="2" charset="0"/>
              <a:cs typeface="Bangla MN" pitchFamily="2" charset="0"/>
            </a:endParaRPr>
          </a:p>
          <a:p>
            <a:pPr>
              <a:lnSpc>
                <a:spcPct val="100000"/>
              </a:lnSpc>
            </a:pPr>
            <a:r>
              <a:rPr lang="id-ID" sz="1700" dirty="0">
                <a:latin typeface="Bangla MN" pitchFamily="2" charset="0"/>
                <a:cs typeface="Bangla MN" pitchFamily="2" charset="0"/>
              </a:rPr>
              <a:t>Booch, Rambaugh, and Jacobson integrated their approaches to produce a unified method. The Unifield Modeling Language (UML) used in this unified method becomes an effective standard for object modeling. UML includes notations for various types of system models.</a:t>
            </a:r>
            <a:endParaRPr lang="id-ID" sz="1700" dirty="0">
              <a:latin typeface="Bangla MN" pitchFamily="2" charset="0"/>
              <a:cs typeface="Bangla MN" pitchFamily="2" charset="0"/>
            </a:endParaRPr>
          </a:p>
          <a:p>
            <a:pPr marL="0" indent="0">
              <a:lnSpc>
                <a:spcPct val="100000"/>
              </a:lnSpc>
              <a:buNone/>
            </a:pPr>
            <a:endParaRPr lang="id-ID" sz="17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124890" y="365125"/>
            <a:ext cx="5869175" cy="1325563"/>
          </a:xfrm>
        </p:spPr>
        <p:txBody>
          <a:bodyPr>
            <a:normAutofit/>
          </a:bodyPr>
          <a:lstStyle/>
          <a:p>
            <a:r>
              <a:rPr lang="en-US" altLang="id-ID" sz="3200" dirty="0">
                <a:latin typeface="Bangla MN" pitchFamily="2" charset="0"/>
                <a:cs typeface="Bangla MN" pitchFamily="2" charset="0"/>
              </a:rPr>
              <a:t>System Model</a:t>
            </a:r>
            <a:r>
              <a:rPr lang="id-ID" sz="3200" dirty="0">
                <a:latin typeface="Bangla MN" pitchFamily="2" charset="0"/>
                <a:cs typeface="Bangla MN" pitchFamily="2" charset="0"/>
              </a:rPr>
              <a:t> (4)</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5124890" y="1825625"/>
            <a:ext cx="6634718" cy="4351338"/>
          </a:xfrm>
        </p:spPr>
        <p:txBody>
          <a:bodyPr>
            <a:noAutofit/>
          </a:bodyPr>
          <a:lstStyle/>
          <a:p>
            <a:pPr marL="0" indent="0">
              <a:lnSpc>
                <a:spcPct val="100000"/>
              </a:lnSpc>
              <a:buNone/>
            </a:pPr>
            <a:r>
              <a:rPr lang="id-ID" sz="1700" dirty="0">
                <a:latin typeface="Bangla MN" pitchFamily="2" charset="0"/>
                <a:cs typeface="Bangla MN" pitchFamily="2" charset="0"/>
              </a:rPr>
              <a:t>Class Hierarchy for Library System:</a:t>
            </a:r>
            <a:endParaRPr lang="id-ID" sz="1700" dirty="0">
              <a:latin typeface="Bangla MN" pitchFamily="2" charset="0"/>
              <a:cs typeface="Bangla MN" pitchFamily="2" charset="0"/>
            </a:endParaRPr>
          </a:p>
        </p:txBody>
      </p:sp>
      <p:pic>
        <p:nvPicPr>
          <p:cNvPr id="5" name="Gambar 4"/>
          <p:cNvPicPr>
            <a:picLocks noChangeAspect="1"/>
          </p:cNvPicPr>
          <p:nvPr/>
        </p:nvPicPr>
        <p:blipFill>
          <a:blip r:embed="rId2"/>
          <a:stretch>
            <a:fillRect/>
          </a:stretch>
        </p:blipFill>
        <p:spPr>
          <a:xfrm>
            <a:off x="6749590" y="2225183"/>
            <a:ext cx="4551015" cy="414692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5976944" y="3045980"/>
            <a:ext cx="5869175" cy="1325563"/>
          </a:xfrm>
        </p:spPr>
        <p:txBody>
          <a:bodyPr>
            <a:normAutofit/>
          </a:bodyPr>
          <a:lstStyle/>
          <a:p>
            <a:r>
              <a:rPr lang="en-US" sz="3200" dirty="0">
                <a:latin typeface="Bangla MN" pitchFamily="2" charset="0"/>
                <a:cs typeface="Bangla MN" pitchFamily="2" charset="0"/>
              </a:rPr>
              <a:t>Let’s Discuss</a:t>
            </a:r>
            <a:endParaRPr lang="id-ID" sz="3200" dirty="0">
              <a:latin typeface="Bangla MN" pitchFamily="2" charset="0"/>
              <a:cs typeface="Bangla MN"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a:latin typeface="Bangla MN" pitchFamily="2" charset="0"/>
                <a:cs typeface="Bangla MN" pitchFamily="2" charset="0"/>
              </a:rPr>
              <a:t>S</a:t>
            </a:r>
            <a:r>
              <a:rPr lang="en-US" altLang="id-ID" sz="3200" dirty="0">
                <a:latin typeface="Bangla MN" pitchFamily="2" charset="0"/>
                <a:cs typeface="Bangla MN" pitchFamily="2" charset="0"/>
              </a:rPr>
              <a:t>y</a:t>
            </a:r>
            <a:r>
              <a:rPr lang="id-ID" sz="3200" dirty="0">
                <a:latin typeface="Bangla MN" pitchFamily="2" charset="0"/>
                <a:cs typeface="Bangla MN" pitchFamily="2" charset="0"/>
              </a:rPr>
              <a:t>stem</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55182" y="1825625"/>
            <a:ext cx="6377266" cy="4351338"/>
          </a:xfrm>
        </p:spPr>
        <p:txBody>
          <a:bodyPr>
            <a:normAutofit/>
          </a:bodyPr>
          <a:lstStyle/>
          <a:p>
            <a:pPr>
              <a:lnSpc>
                <a:spcPct val="150000"/>
              </a:lnSpc>
              <a:buFont typeface="Wingdings" panose="05000000000000000000" pitchFamily="2" charset="2"/>
              <a:buChar char="§"/>
            </a:pPr>
            <a:r>
              <a:rPr lang="id-ID" sz="1800" dirty="0">
                <a:latin typeface="Bangla MN" pitchFamily="2" charset="0"/>
                <a:cs typeface="Bangla MN" pitchFamily="2" charset="0"/>
              </a:rPr>
              <a:t>The word system comes from the Greek, namely systema, which means a set of parts or components that are interconnected regularly and constitute a whole.</a:t>
            </a:r>
            <a:endParaRPr lang="id-ID" sz="1800" dirty="0">
              <a:latin typeface="Bangla MN" pitchFamily="2" charset="0"/>
              <a:cs typeface="Bangla MN" pitchFamily="2" charset="0"/>
            </a:endParaRPr>
          </a:p>
          <a:p>
            <a:pPr>
              <a:lnSpc>
                <a:spcPct val="150000"/>
              </a:lnSpc>
              <a:buFont typeface="Wingdings" panose="05000000000000000000" pitchFamily="2" charset="2"/>
              <a:buChar char="§"/>
            </a:pPr>
            <a:r>
              <a:rPr lang="en-US" sz="1800">
                <a:latin typeface="Bangla MN" pitchFamily="2" charset="0"/>
                <a:cs typeface="Bangla MN" pitchFamily="2" charset="0"/>
              </a:rPr>
              <a:t>The system is a collection of several parts that are related and work together and form a unity to achieve the goals of the system</a:t>
            </a:r>
            <a:endParaRPr lang="en-US" sz="1800">
              <a:latin typeface="Bangla MN" pitchFamily="2" charset="0"/>
              <a:cs typeface="Bangla MN" pitchFamily="2" charset="0"/>
            </a:endParaRPr>
          </a:p>
          <a:p>
            <a:pPr>
              <a:lnSpc>
                <a:spcPct val="150000"/>
              </a:lnSpc>
              <a:buFont typeface="Wingdings" panose="05000000000000000000" pitchFamily="2" charset="2"/>
              <a:buChar char="§"/>
            </a:pPr>
            <a:r>
              <a:rPr lang="id-ID" sz="1800" dirty="0">
                <a:latin typeface="Bangla MN" pitchFamily="2" charset="0"/>
                <a:cs typeface="Bangla MN" pitchFamily="2" charset="0"/>
              </a:rPr>
              <a:t>The system consists of </a:t>
            </a:r>
            <a:r>
              <a:rPr lang="id-ID" sz="1800" b="1" dirty="0">
                <a:latin typeface="Bangla MN" pitchFamily="2" charset="0"/>
                <a:cs typeface="Bangla MN" pitchFamily="2" charset="0"/>
              </a:rPr>
              <a:t>structures </a:t>
            </a:r>
            <a:r>
              <a:rPr lang="id-ID" sz="1800" dirty="0">
                <a:latin typeface="Bangla MN" pitchFamily="2" charset="0"/>
                <a:cs typeface="Bangla MN" pitchFamily="2" charset="0"/>
              </a:rPr>
              <a:t>and </a:t>
            </a:r>
            <a:r>
              <a:rPr lang="id-ID" sz="1800" b="1" dirty="0">
                <a:latin typeface="Bangla MN" pitchFamily="2" charset="0"/>
                <a:cs typeface="Bangla MN" pitchFamily="2" charset="0"/>
              </a:rPr>
              <a:t>processes</a:t>
            </a:r>
            <a:r>
              <a:rPr lang="id-ID" sz="1800" dirty="0">
                <a:latin typeface="Bangla MN" pitchFamily="2" charset="0"/>
                <a:cs typeface="Bangla MN" pitchFamily="2" charset="0"/>
              </a:rPr>
              <a:t>.</a:t>
            </a:r>
            <a:endParaRPr lang="id-ID" sz="18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a:latin typeface="Bangla MN" pitchFamily="2" charset="0"/>
                <a:cs typeface="Bangla MN" pitchFamily="2" charset="0"/>
              </a:rPr>
              <a:t>System Concept</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55270" y="1470025"/>
            <a:ext cx="6167120" cy="5266690"/>
          </a:xfrm>
        </p:spPr>
        <p:txBody>
          <a:bodyPr>
            <a:normAutofit/>
          </a:bodyPr>
          <a:lstStyle/>
          <a:p>
            <a:pPr>
              <a:lnSpc>
                <a:spcPct val="150000"/>
              </a:lnSpc>
            </a:pPr>
            <a:r>
              <a:rPr lang="id-ID" sz="1800" dirty="0">
                <a:latin typeface="Bangla MN" pitchFamily="2" charset="0"/>
                <a:cs typeface="Bangla MN" pitchFamily="2" charset="0"/>
              </a:rPr>
              <a:t>The system is a relationship between one unit and another that is interconnected with one another and cannot be separated and leads to a unity in order to achieve predetermined goals. For example, if one unit in a company is disturbed, the other units will also be disturbed in achieving the goals that have been set.</a:t>
            </a:r>
            <a:endParaRPr lang="id-ID" sz="1800" dirty="0">
              <a:latin typeface="Bangla MN" pitchFamily="2" charset="0"/>
              <a:cs typeface="Bangla MN" pitchFamily="2" charset="0"/>
            </a:endParaRPr>
          </a:p>
          <a:p>
            <a:pPr>
              <a:lnSpc>
                <a:spcPct val="150000"/>
              </a:lnSpc>
            </a:pPr>
            <a:r>
              <a:rPr lang="id-ID" sz="1800" dirty="0">
                <a:latin typeface="Bangla MN" pitchFamily="2" charset="0"/>
                <a:cs typeface="Bangla MN" pitchFamily="2" charset="0"/>
              </a:rPr>
              <a:t>A concrete example of a system, namely human organs and computer electronic components that make up a communication system.</a:t>
            </a:r>
            <a:endParaRPr lang="id-ID" sz="1800" dirty="0">
              <a:latin typeface="Bangla MN" pitchFamily="2" charset="0"/>
              <a:cs typeface="Bangla MN"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err="1">
                <a:latin typeface="Bangla MN" pitchFamily="2" charset="0"/>
                <a:cs typeface="Bangla MN" pitchFamily="2" charset="0"/>
              </a:rPr>
              <a:t>Subsistem</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55182" y="1825625"/>
            <a:ext cx="6166884" cy="4351338"/>
          </a:xfrm>
        </p:spPr>
        <p:txBody>
          <a:bodyPr>
            <a:normAutofit/>
          </a:bodyPr>
          <a:lstStyle/>
          <a:p>
            <a:pPr>
              <a:lnSpc>
                <a:spcPct val="150000"/>
              </a:lnSpc>
              <a:buFont typeface="Wingdings" panose="05000000000000000000" pitchFamily="2" charset="2"/>
              <a:buChar char="§"/>
            </a:pPr>
            <a:r>
              <a:rPr lang="id-ID" sz="1800">
                <a:latin typeface="Bangla MN" pitchFamily="2" charset="0"/>
                <a:cs typeface="Bangla MN" pitchFamily="2" charset="0"/>
              </a:rPr>
              <a:t>Each system is part of another larger system and consists of various smaller systems, called subsystems.</a:t>
            </a:r>
            <a:endParaRPr lang="id-ID" sz="1800">
              <a:latin typeface="Bangla MN" pitchFamily="2" charset="0"/>
              <a:cs typeface="Bangla MN" pitchFamily="2" charset="0"/>
            </a:endParaRPr>
          </a:p>
          <a:p>
            <a:pPr>
              <a:lnSpc>
                <a:spcPct val="150000"/>
              </a:lnSpc>
              <a:buFont typeface="Wingdings" panose="05000000000000000000" pitchFamily="2" charset="2"/>
              <a:buChar char="§"/>
            </a:pPr>
            <a:r>
              <a:rPr lang="id-ID" sz="1800">
                <a:latin typeface="Bangla MN" pitchFamily="2" charset="0"/>
                <a:cs typeface="Bangla MN" pitchFamily="2" charset="0"/>
              </a:rPr>
              <a:t>Subsystem is a component or part of a system, can be physical or abstract.</a:t>
            </a:r>
            <a:endParaRPr lang="id-ID" sz="1800">
              <a:latin typeface="Bangla MN" pitchFamily="2" charset="0"/>
              <a:cs typeface="Bangla MN" pitchFamily="2" charset="0"/>
            </a:endParaRPr>
          </a:p>
          <a:p>
            <a:pPr>
              <a:lnSpc>
                <a:spcPct val="150000"/>
              </a:lnSpc>
              <a:buFont typeface="Wingdings" panose="05000000000000000000" pitchFamily="2" charset="2"/>
              <a:buChar char="§"/>
            </a:pPr>
            <a:r>
              <a:rPr lang="id-ID" sz="1800">
                <a:latin typeface="Bangla MN" pitchFamily="2" charset="0"/>
                <a:cs typeface="Bangla MN" pitchFamily="2" charset="0"/>
              </a:rPr>
              <a:t>Example: A car is a system consisting of an engine system, a frame system, and a car body system.</a:t>
            </a:r>
            <a:endParaRPr lang="id-ID" sz="180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err="1">
                <a:latin typeface="Bangla MN" pitchFamily="2" charset="0"/>
                <a:cs typeface="Bangla MN" pitchFamily="2" charset="0"/>
              </a:rPr>
              <a:t>Suprasistem</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55182" y="1691005"/>
            <a:ext cx="6166884" cy="4351338"/>
          </a:xfrm>
        </p:spPr>
        <p:txBody>
          <a:bodyPr>
            <a:normAutofit/>
          </a:bodyPr>
          <a:lstStyle/>
          <a:p>
            <a:pPr>
              <a:lnSpc>
                <a:spcPct val="150000"/>
              </a:lnSpc>
            </a:pPr>
            <a:r>
              <a:rPr lang="id-ID" sz="1800">
                <a:latin typeface="Bangla MN" pitchFamily="2" charset="0"/>
                <a:cs typeface="Bangla MN" pitchFamily="2" charset="0"/>
              </a:rPr>
              <a:t>Supersystem is a system that has a wider relationship than the system. If a system becomes part of another larger system, the larger system is known as a suprasystem.</a:t>
            </a:r>
            <a:endParaRPr lang="id-ID" sz="1800">
              <a:latin typeface="Bangla MN" pitchFamily="2" charset="0"/>
              <a:cs typeface="Bangla MN" pitchFamily="2" charset="0"/>
            </a:endParaRPr>
          </a:p>
          <a:p>
            <a:pPr>
              <a:lnSpc>
                <a:spcPct val="150000"/>
              </a:lnSpc>
            </a:pPr>
            <a:r>
              <a:rPr lang="id-ID" sz="1800">
                <a:latin typeface="Bangla MN" pitchFamily="2" charset="0"/>
                <a:cs typeface="Bangla MN" pitchFamily="2" charset="0"/>
              </a:rPr>
              <a:t>Example of a supersystem: if schools are seen as a system, education is the supersystem; If the company is seen as a system, industry is the supersystem and marketing is the subsystem.</a:t>
            </a:r>
            <a:endParaRPr lang="id-ID" sz="180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id-ID" sz="3200" dirty="0">
                <a:latin typeface="Bangla MN" pitchFamily="2" charset="0"/>
                <a:cs typeface="Bangla MN" pitchFamily="2" charset="0"/>
              </a:rPr>
              <a:t>Systems Development Approach</a:t>
            </a:r>
            <a:endParaRPr lang="id-ID" sz="3200" dirty="0">
              <a:latin typeface="Bangla MN" pitchFamily="2" charset="0"/>
              <a:cs typeface="Bangla MN" pitchFamily="2" charset="0"/>
            </a:endParaRPr>
          </a:p>
        </p:txBody>
      </p:sp>
      <p:sp>
        <p:nvSpPr>
          <p:cNvPr id="3" name="Tampungan Konten 2"/>
          <p:cNvSpPr>
            <a:spLocks noGrp="1"/>
          </p:cNvSpPr>
          <p:nvPr>
            <p:ph idx="1"/>
          </p:nvPr>
        </p:nvSpPr>
        <p:spPr/>
        <p:txBody>
          <a:bodyPr>
            <a:normAutofit/>
          </a:bodyPr>
          <a:lstStyle/>
          <a:p>
            <a:pPr>
              <a:lnSpc>
                <a:spcPct val="150000"/>
              </a:lnSpc>
            </a:pPr>
            <a:r>
              <a:rPr lang="id-ID" sz="1800" dirty="0" err="1">
                <a:latin typeface="Bangla MN" pitchFamily="2" charset="0"/>
                <a:cs typeface="Bangla MN" pitchFamily="2" charset="0"/>
              </a:rPr>
              <a:t>Prototyping</a:t>
            </a:r>
            <a:endParaRPr lang="id-ID" sz="1800" dirty="0">
              <a:latin typeface="Bangla MN" pitchFamily="2" charset="0"/>
              <a:cs typeface="Bangla MN" pitchFamily="2" charset="0"/>
            </a:endParaRPr>
          </a:p>
          <a:p>
            <a:pPr>
              <a:lnSpc>
                <a:spcPct val="150000"/>
              </a:lnSpc>
            </a:pPr>
            <a:r>
              <a:rPr lang="id-ID" sz="1800" dirty="0" err="1">
                <a:latin typeface="Bangla MN" pitchFamily="2" charset="0"/>
                <a:cs typeface="Bangla MN" pitchFamily="2" charset="0"/>
              </a:rPr>
              <a:t>Joint</a:t>
            </a:r>
            <a:r>
              <a:rPr lang="id-ID" sz="1800" dirty="0">
                <a:latin typeface="Bangla MN" pitchFamily="2" charset="0"/>
                <a:cs typeface="Bangla MN" pitchFamily="2" charset="0"/>
              </a:rPr>
              <a:t> </a:t>
            </a:r>
            <a:r>
              <a:rPr lang="id-ID" sz="1800" dirty="0" err="1">
                <a:latin typeface="Bangla MN" pitchFamily="2" charset="0"/>
                <a:cs typeface="Bangla MN" pitchFamily="2" charset="0"/>
              </a:rPr>
              <a:t>Application</a:t>
            </a:r>
            <a:r>
              <a:rPr lang="id-ID" sz="1800" dirty="0">
                <a:latin typeface="Bangla MN" pitchFamily="2" charset="0"/>
                <a:cs typeface="Bangla MN" pitchFamily="2" charset="0"/>
              </a:rPr>
              <a:t> Design (JAD)</a:t>
            </a:r>
            <a:endParaRPr lang="id-ID" sz="1800" dirty="0">
              <a:latin typeface="Bangla MN" pitchFamily="2" charset="0"/>
              <a:cs typeface="Bangla MN" pitchFamily="2" charset="0"/>
            </a:endParaRPr>
          </a:p>
          <a:p>
            <a:pPr>
              <a:lnSpc>
                <a:spcPct val="150000"/>
              </a:lnSpc>
            </a:pPr>
            <a:r>
              <a:rPr lang="id-ID" sz="1800" dirty="0" err="1">
                <a:latin typeface="Bangla MN" pitchFamily="2" charset="0"/>
                <a:cs typeface="Bangla MN" pitchFamily="2" charset="0"/>
              </a:rPr>
              <a:t>Structured</a:t>
            </a:r>
            <a:r>
              <a:rPr lang="id-ID" sz="1800" dirty="0">
                <a:latin typeface="Bangla MN" pitchFamily="2" charset="0"/>
                <a:cs typeface="Bangla MN" pitchFamily="2" charset="0"/>
              </a:rPr>
              <a:t> </a:t>
            </a:r>
            <a:r>
              <a:rPr lang="id-ID" sz="1800" dirty="0" err="1">
                <a:latin typeface="Bangla MN" pitchFamily="2" charset="0"/>
                <a:cs typeface="Bangla MN" pitchFamily="2" charset="0"/>
              </a:rPr>
              <a:t>Analysis</a:t>
            </a:r>
            <a:r>
              <a:rPr lang="id-ID" sz="1800" dirty="0">
                <a:latin typeface="Bangla MN" pitchFamily="2" charset="0"/>
                <a:cs typeface="Bangla MN" pitchFamily="2" charset="0"/>
              </a:rPr>
              <a:t> </a:t>
            </a:r>
            <a:r>
              <a:rPr lang="id-ID" sz="1800" dirty="0" err="1">
                <a:latin typeface="Bangla MN" pitchFamily="2" charset="0"/>
                <a:cs typeface="Bangla MN" pitchFamily="2" charset="0"/>
              </a:rPr>
              <a:t>and</a:t>
            </a:r>
            <a:r>
              <a:rPr lang="id-ID" sz="1800" dirty="0">
                <a:latin typeface="Bangla MN" pitchFamily="2" charset="0"/>
                <a:cs typeface="Bangla MN" pitchFamily="2" charset="0"/>
              </a:rPr>
              <a:t> </a:t>
            </a:r>
            <a:r>
              <a:rPr lang="id-ID" sz="1800" dirty="0" err="1">
                <a:latin typeface="Bangla MN" pitchFamily="2" charset="0"/>
                <a:cs typeface="Bangla MN" pitchFamily="2" charset="0"/>
              </a:rPr>
              <a:t>Structures</a:t>
            </a:r>
            <a:r>
              <a:rPr lang="id-ID" sz="1800" dirty="0">
                <a:latin typeface="Bangla MN" pitchFamily="2" charset="0"/>
                <a:cs typeface="Bangla MN" pitchFamily="2" charset="0"/>
              </a:rPr>
              <a:t> Design</a:t>
            </a:r>
            <a:endParaRPr lang="id-ID" sz="1800" dirty="0">
              <a:latin typeface="Bangla MN" pitchFamily="2" charset="0"/>
              <a:cs typeface="Bangla MN" pitchFamily="2" charset="0"/>
            </a:endParaRPr>
          </a:p>
          <a:p>
            <a:pPr>
              <a:lnSpc>
                <a:spcPct val="150000"/>
              </a:lnSpc>
            </a:pPr>
            <a:r>
              <a:rPr lang="id-ID" sz="1800" dirty="0" err="1">
                <a:latin typeface="Bangla MN" pitchFamily="2" charset="0"/>
                <a:cs typeface="Bangla MN" pitchFamily="2" charset="0"/>
              </a:rPr>
              <a:t>Object</a:t>
            </a:r>
            <a:r>
              <a:rPr lang="id-ID" sz="1800" dirty="0">
                <a:latin typeface="Bangla MN" pitchFamily="2" charset="0"/>
                <a:cs typeface="Bangla MN" pitchFamily="2" charset="0"/>
              </a:rPr>
              <a:t> </a:t>
            </a:r>
            <a:r>
              <a:rPr lang="id-ID" sz="1800" dirty="0" err="1">
                <a:latin typeface="Bangla MN" pitchFamily="2" charset="0"/>
                <a:cs typeface="Bangla MN" pitchFamily="2" charset="0"/>
              </a:rPr>
              <a:t>Oriented</a:t>
            </a:r>
            <a:r>
              <a:rPr lang="id-ID" sz="1800" dirty="0">
                <a:latin typeface="Bangla MN" pitchFamily="2" charset="0"/>
                <a:cs typeface="Bangla MN" pitchFamily="2" charset="0"/>
              </a:rPr>
              <a:t> </a:t>
            </a:r>
            <a:r>
              <a:rPr lang="id-ID" sz="1800" dirty="0" err="1">
                <a:latin typeface="Bangla MN" pitchFamily="2" charset="0"/>
                <a:cs typeface="Bangla MN" pitchFamily="2" charset="0"/>
              </a:rPr>
              <a:t>Analysis</a:t>
            </a:r>
            <a:r>
              <a:rPr lang="id-ID" sz="1800" dirty="0">
                <a:latin typeface="Bangla MN" pitchFamily="2" charset="0"/>
                <a:cs typeface="Bangla MN" pitchFamily="2" charset="0"/>
              </a:rPr>
              <a:t> </a:t>
            </a:r>
            <a:r>
              <a:rPr lang="id-ID" sz="1800" dirty="0" err="1">
                <a:latin typeface="Bangla MN" pitchFamily="2" charset="0"/>
                <a:cs typeface="Bangla MN" pitchFamily="2" charset="0"/>
              </a:rPr>
              <a:t>and</a:t>
            </a:r>
            <a:r>
              <a:rPr lang="id-ID" sz="1800" dirty="0">
                <a:latin typeface="Bangla MN" pitchFamily="2" charset="0"/>
                <a:cs typeface="Bangla MN" pitchFamily="2" charset="0"/>
              </a:rPr>
              <a:t> Design (OOAD)</a:t>
            </a:r>
            <a:endParaRPr lang="id-ID" sz="18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id-ID" sz="3200" dirty="0">
                <a:latin typeface="Bangla MN" pitchFamily="2" charset="0"/>
                <a:cs typeface="Bangla MN" pitchFamily="2" charset="0"/>
              </a:rPr>
              <a:t>System Characteristics</a:t>
            </a:r>
            <a:endParaRPr lang="id-ID" sz="3200" dirty="0">
              <a:latin typeface="Bangla MN" pitchFamily="2" charset="0"/>
              <a:cs typeface="Bangla MN" pitchFamily="2" charset="0"/>
            </a:endParaRPr>
          </a:p>
        </p:txBody>
      </p:sp>
      <p:sp>
        <p:nvSpPr>
          <p:cNvPr id="3" name="Tampungan Konten 2"/>
          <p:cNvSpPr>
            <a:spLocks noGrp="1"/>
          </p:cNvSpPr>
          <p:nvPr>
            <p:ph idx="1"/>
          </p:nvPr>
        </p:nvSpPr>
        <p:spPr/>
        <p:txBody>
          <a:bodyPr>
            <a:noAutofit/>
          </a:bodyPr>
          <a:lstStyle/>
          <a:p>
            <a:pPr>
              <a:lnSpc>
                <a:spcPct val="100000"/>
              </a:lnSpc>
            </a:pPr>
            <a:r>
              <a:rPr lang="id-ID" sz="1800" dirty="0">
                <a:latin typeface="Bangla MN" pitchFamily="2" charset="0"/>
                <a:cs typeface="Bangla MN" pitchFamily="2" charset="0"/>
              </a:rPr>
              <a:t>Component</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Limit</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Environment</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Interface</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Input</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Processing</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Output</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Goals and goals</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control</a:t>
            </a:r>
            <a:endParaRPr lang="id-ID" sz="1800" dirty="0">
              <a:latin typeface="Bangla MN" pitchFamily="2" charset="0"/>
              <a:cs typeface="Bangla MN" pitchFamily="2" charset="0"/>
            </a:endParaRPr>
          </a:p>
          <a:p>
            <a:pPr>
              <a:lnSpc>
                <a:spcPct val="100000"/>
              </a:lnSpc>
            </a:pPr>
            <a:r>
              <a:rPr lang="id-ID" sz="1800" dirty="0">
                <a:latin typeface="Bangla MN" pitchFamily="2" charset="0"/>
                <a:cs typeface="Bangla MN" pitchFamily="2" charset="0"/>
              </a:rPr>
              <a:t>Feedback</a:t>
            </a:r>
            <a:endParaRPr lang="id-ID" sz="1800" dirty="0">
              <a:latin typeface="Bangla MN" pitchFamily="2" charset="0"/>
              <a:cs typeface="Bangla MN" pitchFamily="2" charset="0"/>
            </a:endParaRPr>
          </a:p>
        </p:txBody>
      </p:sp>
      <p:pic>
        <p:nvPicPr>
          <p:cNvPr id="5" name="Gambar 4"/>
          <p:cNvPicPr>
            <a:picLocks noChangeAspect="1"/>
          </p:cNvPicPr>
          <p:nvPr/>
        </p:nvPicPr>
        <p:blipFill>
          <a:blip r:embed="rId2"/>
          <a:stretch>
            <a:fillRect/>
          </a:stretch>
        </p:blipFill>
        <p:spPr>
          <a:xfrm>
            <a:off x="4599179" y="1690688"/>
            <a:ext cx="7442194" cy="46212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id-ID" sz="3200" dirty="0">
                <a:latin typeface="Bangla MN" pitchFamily="2" charset="0"/>
                <a:cs typeface="Bangla MN" pitchFamily="2" charset="0"/>
              </a:rPr>
              <a:t>System Design</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838200" y="1825625"/>
            <a:ext cx="8409709" cy="4351338"/>
          </a:xfrm>
        </p:spPr>
        <p:txBody>
          <a:bodyPr>
            <a:noAutofit/>
          </a:bodyPr>
          <a:lstStyle/>
          <a:p>
            <a:pPr marL="0" indent="0">
              <a:lnSpc>
                <a:spcPct val="150000"/>
              </a:lnSpc>
              <a:buNone/>
            </a:pPr>
            <a:r>
              <a:rPr lang="en-US" sz="1800"/>
              <a:t>According to Burch and Grundnitski (Jogiyanto, 2005: 196), system design can be defined as drawing, planning, and making sketches or arrangements of several separate elements in a unified whole and functioning.</a:t>
            </a:r>
            <a:endParaRPr lang="en-US" sz="1800"/>
          </a:p>
          <a:p>
            <a:pPr marL="0" indent="0">
              <a:lnSpc>
                <a:spcPct val="150000"/>
              </a:lnSpc>
              <a:buNone/>
            </a:pPr>
            <a:r>
              <a:rPr lang="en-US" sz="1800"/>
              <a:t>System design can be interpreted:</a:t>
            </a:r>
            <a:endParaRPr lang="en-US" sz="1800"/>
          </a:p>
          <a:p>
            <a:pPr>
              <a:lnSpc>
                <a:spcPct val="150000"/>
              </a:lnSpc>
              <a:buFont typeface="Wingdings" panose="05000000000000000000" pitchFamily="2" charset="2"/>
              <a:buChar char="§"/>
            </a:pPr>
            <a:r>
              <a:rPr lang="id-ID" sz="1800" dirty="0">
                <a:latin typeface="Calibri" panose="020F0502020204030204" charset="0"/>
                <a:cs typeface="Calibri" panose="020F0502020204030204" charset="0"/>
              </a:rPr>
              <a:t>The post-analysis stage of the system development cycle</a:t>
            </a:r>
            <a:endParaRPr lang="id-ID" sz="1800" dirty="0">
              <a:latin typeface="Calibri" panose="020F0502020204030204" charset="0"/>
              <a:cs typeface="Calibri" panose="020F0502020204030204" charset="0"/>
            </a:endParaRPr>
          </a:p>
          <a:p>
            <a:pPr>
              <a:lnSpc>
                <a:spcPct val="150000"/>
              </a:lnSpc>
              <a:buFont typeface="Wingdings" panose="05000000000000000000" pitchFamily="2" charset="2"/>
              <a:buChar char="§"/>
            </a:pPr>
            <a:r>
              <a:rPr lang="id-ID" sz="1800" dirty="0">
                <a:latin typeface="Calibri" panose="020F0502020204030204" charset="0"/>
                <a:cs typeface="Calibri" panose="020F0502020204030204" charset="0"/>
              </a:rPr>
              <a:t>Definition of functional requirements</a:t>
            </a:r>
            <a:endParaRPr lang="id-ID" sz="1800" dirty="0">
              <a:latin typeface="Calibri" panose="020F0502020204030204" charset="0"/>
              <a:cs typeface="Calibri" panose="020F0502020204030204" charset="0"/>
            </a:endParaRPr>
          </a:p>
          <a:p>
            <a:pPr>
              <a:lnSpc>
                <a:spcPct val="150000"/>
              </a:lnSpc>
              <a:buFont typeface="Wingdings" panose="05000000000000000000" pitchFamily="2" charset="2"/>
              <a:buChar char="§"/>
            </a:pPr>
            <a:r>
              <a:rPr lang="id-ID" sz="1800" dirty="0">
                <a:latin typeface="Calibri" panose="020F0502020204030204" charset="0"/>
                <a:cs typeface="Calibri" panose="020F0502020204030204" charset="0"/>
              </a:rPr>
              <a:t>Preparation of design for implementation</a:t>
            </a:r>
            <a:endParaRPr lang="id-ID" sz="1800" dirty="0">
              <a:latin typeface="Calibri" panose="020F0502020204030204" charset="0"/>
              <a:cs typeface="Calibri" panose="020F0502020204030204" charset="0"/>
            </a:endParaRPr>
          </a:p>
          <a:p>
            <a:pPr>
              <a:lnSpc>
                <a:spcPct val="150000"/>
              </a:lnSpc>
              <a:buFont typeface="Wingdings" panose="05000000000000000000" pitchFamily="2" charset="2"/>
              <a:buChar char="§"/>
            </a:pPr>
            <a:r>
              <a:rPr lang="id-ID" sz="1800" dirty="0">
                <a:latin typeface="Calibri" panose="020F0502020204030204" charset="0"/>
                <a:cs typeface="Calibri" panose="020F0502020204030204" charset="0"/>
              </a:rPr>
              <a:t>Describe how a system is formed</a:t>
            </a:r>
            <a:endParaRPr lang="id-ID" sz="1800" dirty="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838200" y="18255"/>
            <a:ext cx="10515600" cy="1325563"/>
          </a:xfrm>
        </p:spPr>
        <p:txBody>
          <a:bodyPr>
            <a:normAutofit/>
          </a:bodyPr>
          <a:lstStyle/>
          <a:p>
            <a:r>
              <a:rPr lang="id-ID" sz="3200" dirty="0">
                <a:latin typeface="Bangla MN" pitchFamily="2" charset="0"/>
                <a:cs typeface="Bangla MN" pitchFamily="2" charset="0"/>
              </a:rPr>
              <a:t>System Life Cycle</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838200" y="1160607"/>
            <a:ext cx="8669482" cy="4351338"/>
          </a:xfrm>
        </p:spPr>
        <p:txBody>
          <a:bodyPr>
            <a:noAutofit/>
          </a:bodyPr>
          <a:lstStyle/>
          <a:p>
            <a:pPr marL="0" indent="0">
              <a:lnSpc>
                <a:spcPct val="150000"/>
              </a:lnSpc>
              <a:buNone/>
            </a:pPr>
            <a:r>
              <a:rPr lang="en-US" sz="1800">
                <a:solidFill>
                  <a:srgbClr val="000000"/>
                </a:solidFill>
              </a:rPr>
              <a:t>The system life cycle is an evolutionary process followed in implementing a computer-based information system or subsystem. The system life cycle consists of a series of tasks that closely follow the steps of the systems approach because these tasks follow a regular pattern and are performed on a top-down basis.</a:t>
            </a:r>
            <a:endParaRPr lang="en-US" sz="1800">
              <a:solidFill>
                <a:srgbClr val="000000"/>
              </a:solidFill>
            </a:endParaRPr>
          </a:p>
          <a:p>
            <a:pPr marL="0" indent="0">
              <a:lnSpc>
                <a:spcPct val="150000"/>
              </a:lnSpc>
              <a:buNone/>
            </a:pPr>
            <a:r>
              <a:rPr lang="en-US" sz="1800">
                <a:solidFill>
                  <a:srgbClr val="000000"/>
                </a:solidFill>
              </a:rPr>
              <a:t>System Lifecycle Phase</a:t>
            </a:r>
            <a:endParaRPr lang="en-US" sz="1800">
              <a:solidFill>
                <a:srgbClr val="000000"/>
              </a:solidFill>
            </a:endParaRPr>
          </a:p>
          <a:p>
            <a:pPr>
              <a:lnSpc>
                <a:spcPct val="150000"/>
              </a:lnSpc>
            </a:pPr>
            <a:r>
              <a:rPr lang="id-ID" sz="1600" dirty="0">
                <a:latin typeface="Arial" panose="020B0604020202020204" pitchFamily="34" charset="0"/>
                <a:cs typeface="Arial" panose="020B0604020202020204" pitchFamily="34" charset="0"/>
              </a:rPr>
              <a:t>Recognizing a need</a:t>
            </a:r>
            <a:endParaRPr lang="id-ID" sz="1600" dirty="0">
              <a:latin typeface="Arial" panose="020B0604020202020204" pitchFamily="34" charset="0"/>
              <a:cs typeface="Arial" panose="020B0604020202020204" pitchFamily="34" charset="0"/>
            </a:endParaRPr>
          </a:p>
          <a:p>
            <a:pPr>
              <a:lnSpc>
                <a:spcPct val="150000"/>
              </a:lnSpc>
            </a:pPr>
            <a:r>
              <a:rPr lang="id-ID" sz="1600" dirty="0">
                <a:latin typeface="Arial" panose="020B0604020202020204" pitchFamily="34" charset="0"/>
                <a:cs typeface="Arial" panose="020B0604020202020204" pitchFamily="34" charset="0"/>
              </a:rPr>
              <a:t>System development</a:t>
            </a:r>
            <a:endParaRPr lang="id-ID" sz="1600" dirty="0">
              <a:latin typeface="Arial" panose="020B0604020202020204" pitchFamily="34" charset="0"/>
              <a:cs typeface="Arial" panose="020B0604020202020204" pitchFamily="34" charset="0"/>
            </a:endParaRPr>
          </a:p>
          <a:p>
            <a:pPr>
              <a:lnSpc>
                <a:spcPct val="150000"/>
              </a:lnSpc>
            </a:pPr>
            <a:r>
              <a:rPr lang="id-ID" sz="1600" dirty="0">
                <a:latin typeface="Arial" panose="020B0604020202020204" pitchFamily="34" charset="0"/>
                <a:cs typeface="Arial" panose="020B0604020202020204" pitchFamily="34" charset="0"/>
              </a:rPr>
              <a:t>System installation</a:t>
            </a:r>
            <a:endParaRPr lang="id-ID" sz="1600" dirty="0">
              <a:latin typeface="Arial" panose="020B0604020202020204" pitchFamily="34" charset="0"/>
              <a:cs typeface="Arial" panose="020B0604020202020204" pitchFamily="34" charset="0"/>
            </a:endParaRPr>
          </a:p>
          <a:p>
            <a:pPr>
              <a:lnSpc>
                <a:spcPct val="150000"/>
              </a:lnSpc>
            </a:pPr>
            <a:r>
              <a:rPr lang="id-ID" sz="1600" dirty="0">
                <a:latin typeface="Arial" panose="020B0604020202020204" pitchFamily="34" charset="0"/>
                <a:cs typeface="Arial" panose="020B0604020202020204" pitchFamily="34" charset="0"/>
              </a:rPr>
              <a:t>System operation</a:t>
            </a:r>
            <a:endParaRPr lang="id-ID" sz="1600" dirty="0">
              <a:latin typeface="Arial" panose="020B0604020202020204" pitchFamily="34" charset="0"/>
              <a:cs typeface="Arial" panose="020B0604020202020204" pitchFamily="34" charset="0"/>
            </a:endParaRPr>
          </a:p>
          <a:p>
            <a:pPr>
              <a:lnSpc>
                <a:spcPct val="150000"/>
              </a:lnSpc>
            </a:pPr>
            <a:r>
              <a:rPr lang="id-ID" sz="1600" dirty="0">
                <a:latin typeface="Arial" panose="020B0604020202020204" pitchFamily="34" charset="0"/>
                <a:cs typeface="Arial" panose="020B0604020202020204" pitchFamily="34" charset="0"/>
              </a:rPr>
              <a:t>The system becomes obsolete</a:t>
            </a:r>
            <a:endParaRPr lang="id-ID" sz="16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6793</Words>
  <Application>WPS Presentation</Application>
  <PresentationFormat>Widescreen</PresentationFormat>
  <Paragraphs>139</Paragraphs>
  <Slides>19</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Bangla MN</vt:lpstr>
      <vt:lpstr>Segoe Print</vt:lpstr>
      <vt:lpstr>Myriad-Roman-Identity-H</vt:lpstr>
      <vt:lpstr>Myriad-Italic-Identity-H</vt:lpstr>
      <vt:lpstr>Calibri</vt:lpstr>
      <vt:lpstr>Microsoft YaHei</vt:lpstr>
      <vt:lpstr>Arial Unicode MS</vt:lpstr>
      <vt:lpstr>Calibri Light</vt:lpstr>
      <vt:lpstr>Tema Office</vt:lpstr>
      <vt:lpstr>SYSTEM BASIC CONCEPT</vt:lpstr>
      <vt:lpstr>System</vt:lpstr>
      <vt:lpstr>System Concept</vt:lpstr>
      <vt:lpstr>Subsistem</vt:lpstr>
      <vt:lpstr>Suprasistem</vt:lpstr>
      <vt:lpstr>Systems Development Approach</vt:lpstr>
      <vt:lpstr>System Characteristics</vt:lpstr>
      <vt:lpstr>System Design</vt:lpstr>
      <vt:lpstr>System Life Cycle</vt:lpstr>
      <vt:lpstr>System Form</vt:lpstr>
      <vt:lpstr>Jenis Sistem</vt:lpstr>
      <vt:lpstr>System Classification</vt:lpstr>
      <vt:lpstr>System Actors</vt:lpstr>
      <vt:lpstr>System Model</vt:lpstr>
      <vt:lpstr>System Model (2)</vt:lpstr>
      <vt:lpstr>System Model (3)</vt:lpstr>
      <vt:lpstr>System Model (3)</vt:lpstr>
      <vt:lpstr>System Model (4)</vt:lpstr>
      <vt:lpstr>Let’s Discuss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SISTEM</dc:title>
  <dc:creator>Microsoft Office User</dc:creator>
  <cp:lastModifiedBy>farid-angga</cp:lastModifiedBy>
  <cp:revision>4</cp:revision>
  <dcterms:created xsi:type="dcterms:W3CDTF">2022-08-28T08:29:00Z</dcterms:created>
  <dcterms:modified xsi:type="dcterms:W3CDTF">2022-08-31T02:25:44Z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B40FAE7AA2D14AA583F20D84E07B3D8A</vt:lpwstr>
  </property>
  <property fmtid="{D5CDD505-2E9C-101B-9397-08002B2CF9AE}" pid="3" name="KSOProductBuildVer">
    <vt:lpwstr>1033-11.2.0.11254</vt:lpwstr>
  </property>
</Properties>
</file>