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68" r:id="rId4"/>
    <p:sldId id="269" r:id="rId5"/>
    <p:sldId id="260" r:id="rId6"/>
    <p:sldId id="261" r:id="rId7"/>
    <p:sldId id="262" r:id="rId8"/>
    <p:sldId id="263" r:id="rId9"/>
    <p:sldId id="264" r:id="rId10"/>
    <p:sldId id="265" r:id="rId11"/>
    <p:sldId id="267" r:id="rId12"/>
    <p:sldId id="270" r:id="rId13"/>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76"/>
    <p:restoredTop sz="91226" autoAdjust="0"/>
  </p:normalViewPr>
  <p:slideViewPr>
    <p:cSldViewPr snapToGrid="0">
      <p:cViewPr varScale="1">
        <p:scale>
          <a:sx n="73" d="100"/>
          <a:sy n="73" d="100"/>
        </p:scale>
        <p:origin x="120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9BD9B-9F34-4C15-858B-FD7EB4577C9F}" type="datetimeFigureOut">
              <a:rPr lang="en-US" smtClean="0"/>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B2E7E-11CF-4DBF-8A2D-CE3B8E306B2F}" type="slidenum">
              <a:rPr lang="en-US" smtClean="0"/>
              <a:t>‹#›</a:t>
            </a:fld>
            <a:endParaRPr lang="en-US"/>
          </a:p>
        </p:txBody>
      </p:sp>
    </p:spTree>
    <p:extLst>
      <p:ext uri="{BB962C8B-B14F-4D97-AF65-F5344CB8AC3E}">
        <p14:creationId xmlns:p14="http://schemas.microsoft.com/office/powerpoint/2010/main" val="189643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FB2E7E-11CF-4DBF-8A2D-CE3B8E306B2F}" type="slidenum">
              <a:rPr lang="en-US" smtClean="0"/>
              <a:t>2</a:t>
            </a:fld>
            <a:endParaRPr lang="en-US"/>
          </a:p>
        </p:txBody>
      </p:sp>
    </p:spTree>
    <p:extLst>
      <p:ext uri="{BB962C8B-B14F-4D97-AF65-F5344CB8AC3E}">
        <p14:creationId xmlns:p14="http://schemas.microsoft.com/office/powerpoint/2010/main" val="1527033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FB2E7E-11CF-4DBF-8A2D-CE3B8E306B2F}" type="slidenum">
              <a:rPr lang="en-US" smtClean="0"/>
              <a:t>4</a:t>
            </a:fld>
            <a:endParaRPr lang="en-US"/>
          </a:p>
        </p:txBody>
      </p:sp>
    </p:spTree>
    <p:extLst>
      <p:ext uri="{BB962C8B-B14F-4D97-AF65-F5344CB8AC3E}">
        <p14:creationId xmlns:p14="http://schemas.microsoft.com/office/powerpoint/2010/main" val="3124034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err="1">
                <a:solidFill>
                  <a:srgbClr val="000000"/>
                </a:solidFill>
                <a:effectLst/>
                <a:latin typeface="Myriad-Roman-Identity-H"/>
              </a:rPr>
              <a:t>Teknologi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penyimpanan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dibedakan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menjadi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dua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kelompok</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yaitu</a:t>
            </a:r>
            <a:r>
              <a:rPr lang="en-US" sz="1800" b="0" i="0" dirty="0">
                <a:solidFill>
                  <a:srgbClr val="000000"/>
                </a:solidFill>
                <a:effectLst/>
                <a:latin typeface="Myriad-Roman-Identity-H"/>
              </a:rPr>
              <a:t> </a:t>
            </a:r>
            <a:r>
              <a:rPr lang="en-US" sz="1800" b="1" i="0" dirty="0" err="1">
                <a:solidFill>
                  <a:srgbClr val="000000"/>
                </a:solidFill>
                <a:effectLst/>
                <a:latin typeface="Myriad-Roman-Identity-H"/>
              </a:rPr>
              <a:t>memori</a:t>
            </a:r>
            <a:r>
              <a:rPr lang="en-US" sz="1800" b="1" i="0" dirty="0">
                <a:solidFill>
                  <a:srgbClr val="000000"/>
                </a:solidFill>
                <a:effectLst/>
                <a:latin typeface="Myriad-Roman-Identity-H"/>
              </a:rPr>
              <a:t> internal dan </a:t>
            </a:r>
            <a:r>
              <a:rPr lang="en-US" sz="1800" b="1" i="0" dirty="0" err="1">
                <a:solidFill>
                  <a:srgbClr val="000000"/>
                </a:solidFill>
                <a:effectLst/>
                <a:latin typeface="Myriad-Roman-Identity-H"/>
              </a:rPr>
              <a:t>penyimpanan</a:t>
            </a:r>
            <a:r>
              <a:rPr lang="en-US" sz="1800" b="1" i="0" dirty="0">
                <a:solidFill>
                  <a:srgbClr val="000000"/>
                </a:solidFill>
                <a:effectLst/>
                <a:latin typeface="Myriad-Roman-Identity-H"/>
              </a:rPr>
              <a:t> </a:t>
            </a:r>
            <a:r>
              <a:rPr lang="en-US" sz="1800" b="1" i="0" dirty="0" err="1">
                <a:solidFill>
                  <a:srgbClr val="000000"/>
                </a:solidFill>
                <a:effectLst/>
                <a:latin typeface="Myriad-Roman-Identity-H"/>
              </a:rPr>
              <a:t>eksternal</a:t>
            </a:r>
            <a:r>
              <a:rPr lang="en-US" sz="1800" b="0" i="0" dirty="0">
                <a:solidFill>
                  <a:srgbClr val="000000"/>
                </a:solidFill>
                <a:effectLst/>
                <a:latin typeface="Myriad-Roman-Identity-H"/>
              </a:rPr>
              <a:t>. </a:t>
            </a:r>
            <a:r>
              <a:rPr lang="en-US" sz="1800" b="1" i="0" dirty="0" err="1">
                <a:solidFill>
                  <a:srgbClr val="000000"/>
                </a:solidFill>
                <a:effectLst/>
                <a:latin typeface="Myriad-Roman-Identity-H"/>
              </a:rPr>
              <a:t>Memori</a:t>
            </a:r>
            <a:r>
              <a:rPr lang="en-US" sz="1800" b="1" i="0" dirty="0">
                <a:solidFill>
                  <a:srgbClr val="000000"/>
                </a:solidFill>
                <a:effectLst/>
                <a:latin typeface="Myriad-Roman-Identity-H"/>
              </a:rPr>
              <a:t> internal </a:t>
            </a:r>
            <a:r>
              <a:rPr lang="en-US" sz="1800" b="0" i="0" dirty="0">
                <a:solidFill>
                  <a:srgbClr val="000000"/>
                </a:solidFill>
                <a:effectLst/>
                <a:latin typeface="Myriad-Roman-Identity-H"/>
              </a:rPr>
              <a:t>(</a:t>
            </a:r>
            <a:r>
              <a:rPr lang="en-US" sz="1800" b="0" i="1" dirty="0">
                <a:solidFill>
                  <a:srgbClr val="000000"/>
                </a:solidFill>
                <a:effectLst/>
                <a:latin typeface="Myriad-Italic-Identity-H"/>
              </a:rPr>
              <a:t>main memory </a:t>
            </a:r>
            <a:r>
              <a:rPr lang="en-US" sz="1800" b="0" i="0" dirty="0" err="1">
                <a:solidFill>
                  <a:srgbClr val="000000"/>
                </a:solidFill>
                <a:effectLst/>
                <a:latin typeface="Myriad-Roman-Identity-H"/>
              </a:rPr>
              <a:t>atau</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memori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utama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berfungsi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sebagai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pengikat</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sementara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baik</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bagi</a:t>
            </a:r>
            <a:r>
              <a:rPr lang="en-US" sz="1800" b="0" i="0" dirty="0">
                <a:solidFill>
                  <a:srgbClr val="000000"/>
                </a:solidFill>
                <a:effectLst/>
                <a:latin typeface="Myriad-Roman-Identity-H"/>
              </a:rPr>
              <a:t> data, program, </a:t>
            </a:r>
            <a:r>
              <a:rPr lang="en-US" sz="1800" b="0" i="0" dirty="0" err="1">
                <a:solidFill>
                  <a:srgbClr val="000000"/>
                </a:solidFill>
                <a:effectLst/>
                <a:latin typeface="Myriad-Roman-Identity-H"/>
              </a:rPr>
              <a:t>maupun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informasi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ketika</a:t>
            </a:r>
            <a:r>
              <a:rPr lang="en-US" sz="1800" b="0" i="0" dirty="0">
                <a:solidFill>
                  <a:srgbClr val="000000"/>
                </a:solidFill>
                <a:effectLst/>
                <a:latin typeface="Myriad-Roman-Identity-H"/>
              </a:rPr>
              <a:t> proses </a:t>
            </a:r>
            <a:r>
              <a:rPr lang="en-US" sz="1800" b="0" i="0" dirty="0" err="1">
                <a:solidFill>
                  <a:srgbClr val="000000"/>
                </a:solidFill>
                <a:effectLst/>
                <a:latin typeface="Myriad-Roman-Identity-H"/>
              </a:rPr>
              <a:t>pengolahannya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dilaksanakan</a:t>
            </a:r>
            <a:r>
              <a:rPr lang="en-US" sz="1800" b="0" i="0" dirty="0">
                <a:solidFill>
                  <a:srgbClr val="000000"/>
                </a:solidFill>
                <a:effectLst/>
                <a:latin typeface="Myriad-Roman-Identity-H"/>
              </a:rPr>
              <a:t> oleh CPU. </a:t>
            </a:r>
            <a:r>
              <a:rPr lang="en-US" sz="1800" b="0" i="0" dirty="0" err="1">
                <a:solidFill>
                  <a:srgbClr val="000000"/>
                </a:solidFill>
                <a:effectLst/>
                <a:latin typeface="Myriad-Roman-Identity-H"/>
              </a:rPr>
              <a:t>Contoh</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memori</a:t>
            </a:r>
            <a:r>
              <a:rPr lang="en-US" sz="1800" b="0" i="0" dirty="0">
                <a:solidFill>
                  <a:srgbClr val="000000"/>
                </a:solidFill>
                <a:effectLst/>
                <a:latin typeface="Myriad-Roman-Identity-H"/>
              </a:rPr>
              <a:t> internal, </a:t>
            </a:r>
            <a:r>
              <a:rPr lang="en-US" sz="1800" b="0" i="0" dirty="0" err="1">
                <a:solidFill>
                  <a:srgbClr val="000000"/>
                </a:solidFill>
                <a:effectLst/>
                <a:latin typeface="Myriad-Roman-Identity-H"/>
              </a:rPr>
              <a:t>yaitu</a:t>
            </a:r>
            <a:r>
              <a:rPr lang="en-US" sz="1800" b="0" i="0" dirty="0">
                <a:solidFill>
                  <a:srgbClr val="000000"/>
                </a:solidFill>
                <a:effectLst/>
                <a:latin typeface="Myriad-Roman-Identity-H"/>
              </a:rPr>
              <a:t> ROM dan RAM. </a:t>
            </a:r>
            <a:r>
              <a:rPr lang="en-US" sz="1800" b="0" i="1" dirty="0">
                <a:solidFill>
                  <a:srgbClr val="000000"/>
                </a:solidFill>
                <a:effectLst/>
                <a:latin typeface="Myriad-Italic-Identity-H"/>
              </a:rPr>
              <a:t>Read Only Memory </a:t>
            </a:r>
            <a:r>
              <a:rPr lang="en-US" sz="1800" b="0" i="0" dirty="0">
                <a:solidFill>
                  <a:srgbClr val="000000"/>
                </a:solidFill>
                <a:effectLst/>
                <a:latin typeface="Myriad-Roman-Identity-H"/>
              </a:rPr>
              <a:t>(ROM) </a:t>
            </a:r>
            <a:r>
              <a:rPr lang="en-US" sz="1800" b="0" i="0" dirty="0" err="1">
                <a:solidFill>
                  <a:srgbClr val="000000"/>
                </a:solidFill>
                <a:effectLst/>
                <a:latin typeface="Myriad-Roman-Identity-H"/>
              </a:rPr>
              <a:t>adalah</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memori</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hanya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dapat</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dibaca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sedangkan</a:t>
            </a:r>
            <a:r>
              <a:rPr lang="en-US" sz="1800" b="0" i="0" dirty="0">
                <a:solidFill>
                  <a:srgbClr val="000000"/>
                </a:solidFill>
                <a:effectLst/>
                <a:latin typeface="Myriad-Roman-Identity-H"/>
              </a:rPr>
              <a:t> </a:t>
            </a:r>
            <a:r>
              <a:rPr lang="en-US" sz="1800" b="0" i="1" dirty="0">
                <a:solidFill>
                  <a:srgbClr val="000000"/>
                </a:solidFill>
                <a:effectLst/>
                <a:latin typeface="Myriad-Italic-Identity-H"/>
              </a:rPr>
              <a:t>Read Access Memory </a:t>
            </a:r>
            <a:r>
              <a:rPr lang="en-US" sz="1800" b="0" i="0" dirty="0">
                <a:solidFill>
                  <a:srgbClr val="000000"/>
                </a:solidFill>
                <a:effectLst/>
                <a:latin typeface="Myriad-Roman-Identity-H"/>
              </a:rPr>
              <a:t>(RAM) </a:t>
            </a:r>
            <a:r>
              <a:rPr lang="en-US" sz="1800" b="0" i="0" dirty="0" err="1">
                <a:solidFill>
                  <a:srgbClr val="000000"/>
                </a:solidFill>
                <a:effectLst/>
                <a:latin typeface="Myriad-Roman-Identity-H"/>
              </a:rPr>
              <a:t>adalah</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memori</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isinya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dapat</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diperbaharui</a:t>
            </a:r>
            <a:r>
              <a:rPr lang="en-US" sz="1800" b="0" i="0" dirty="0">
                <a:solidFill>
                  <a:srgbClr val="000000"/>
                </a:solidFill>
                <a:effectLst/>
                <a:latin typeface="Myriad-Roman-Identity-H"/>
              </a:rPr>
              <a:t>.</a:t>
            </a:r>
            <a:r>
              <a:rPr lang="en-US" dirty="0"/>
              <a:t> </a:t>
            </a:r>
            <a:r>
              <a:rPr lang="sv-SE" sz="1800" b="1" i="0" dirty="0">
                <a:solidFill>
                  <a:srgbClr val="000000"/>
                </a:solidFill>
                <a:effectLst/>
                <a:latin typeface="Myriad-Roman-Identity-H"/>
              </a:rPr>
              <a:t>Penyimpanan eksternal </a:t>
            </a:r>
            <a:r>
              <a:rPr lang="sv-SE" sz="1800" b="0" i="0" dirty="0">
                <a:solidFill>
                  <a:srgbClr val="000000"/>
                </a:solidFill>
                <a:effectLst/>
                <a:latin typeface="Myriad-Roman-Identity-H"/>
              </a:rPr>
              <a:t>(</a:t>
            </a:r>
            <a:r>
              <a:rPr lang="sv-SE" sz="1800" b="0" i="1" dirty="0">
                <a:solidFill>
                  <a:srgbClr val="000000"/>
                </a:solidFill>
                <a:effectLst/>
                <a:latin typeface="Myriad-Italic-Identity-H"/>
              </a:rPr>
              <a:t>external storage</a:t>
            </a:r>
            <a:r>
              <a:rPr lang="sv-SE" sz="1800" b="0" i="0" dirty="0">
                <a:solidFill>
                  <a:srgbClr val="000000"/>
                </a:solidFill>
                <a:effectLst/>
                <a:latin typeface="Myriad-Roman-Identity-H"/>
              </a:rPr>
              <a:t>) dikenal juga dengan sebutan penyimpanan sekunder.</a:t>
            </a:r>
            <a:r>
              <a:rPr lang="sv-SE" dirty="0"/>
              <a:t> </a:t>
            </a:r>
            <a:br>
              <a:rPr lang="sv-SE" dirty="0"/>
            </a:br>
            <a:br>
              <a:rPr lang="en-US" dirty="0"/>
            </a:br>
            <a:r>
              <a:rPr lang="en-US" sz="1800" b="1" i="0" dirty="0" err="1">
                <a:solidFill>
                  <a:srgbClr val="000000"/>
                </a:solidFill>
                <a:effectLst/>
                <a:latin typeface="Myriad-Roman-Identity-H"/>
              </a:rPr>
              <a:t>Teknologi</a:t>
            </a:r>
            <a:r>
              <a:rPr lang="en-US" sz="1800" b="1" i="0" dirty="0">
                <a:solidFill>
                  <a:srgbClr val="000000"/>
                </a:solidFill>
                <a:effectLst/>
                <a:latin typeface="Myriad-Roman-Identity-H"/>
              </a:rPr>
              <a:t> </a:t>
            </a:r>
            <a:r>
              <a:rPr lang="en-US" sz="1800" b="1" i="0" dirty="0" err="1">
                <a:solidFill>
                  <a:srgbClr val="000000"/>
                </a:solidFill>
                <a:effectLst/>
                <a:latin typeface="Myriad-Roman-Identity-H"/>
              </a:rPr>
              <a:t>keluaran</a:t>
            </a:r>
            <a:r>
              <a:rPr lang="en-US" sz="1800" b="1" i="0" dirty="0">
                <a:solidFill>
                  <a:srgbClr val="000000"/>
                </a:solidFill>
                <a:effectLst/>
                <a:latin typeface="Myriad-Roman-Identity-H"/>
              </a:rPr>
              <a:t> (</a:t>
            </a:r>
            <a:r>
              <a:rPr lang="en-US" sz="1800" b="1" i="1" dirty="0">
                <a:solidFill>
                  <a:srgbClr val="000000"/>
                </a:solidFill>
                <a:effectLst/>
                <a:latin typeface="Myriad-Italic-Identity-H"/>
              </a:rPr>
              <a:t>output technology</a:t>
            </a:r>
            <a:r>
              <a:rPr lang="en-US" sz="1800" b="1" i="0" dirty="0">
                <a:solidFill>
                  <a:srgbClr val="000000"/>
                </a:solidFill>
                <a:effectLst/>
                <a:latin typeface="Myriad-Roman-Identity-H"/>
              </a:rPr>
              <a:t>)</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adalah</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teknologi</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berhubungan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dengan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semua</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piranti</a:t>
            </a:r>
            <a:r>
              <a:rPr lang="en-US" sz="1800" b="0" i="0" dirty="0">
                <a:solidFill>
                  <a:srgbClr val="000000"/>
                </a:solidFill>
                <a:effectLst/>
                <a:latin typeface="Myriad-Roman-Identity-H"/>
              </a:rPr>
              <a:t> yang </a:t>
            </a:r>
            <a:r>
              <a:rPr lang="en-US" sz="1800" b="0" i="0" dirty="0" err="1">
                <a:solidFill>
                  <a:srgbClr val="000000"/>
                </a:solidFill>
                <a:effectLst/>
                <a:latin typeface="Myriad-Roman-Identity-H"/>
              </a:rPr>
              <a:t>berfungsi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untuk</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menyajikan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informasi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hasil</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pengolahan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sistem</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Layar</a:t>
            </a:r>
            <a:r>
              <a:rPr lang="en-US" sz="1800" b="0" i="0" dirty="0">
                <a:solidFill>
                  <a:srgbClr val="000000"/>
                </a:solidFill>
                <a:effectLst/>
                <a:latin typeface="Myriad-Roman-Identity-H"/>
              </a:rPr>
              <a:t>, monitor, dan printer </a:t>
            </a:r>
            <a:r>
              <a:rPr lang="en-US" sz="1800" b="0" i="0" dirty="0" err="1">
                <a:solidFill>
                  <a:srgbClr val="000000"/>
                </a:solidFill>
                <a:effectLst/>
                <a:latin typeface="Myriad-Roman-Identity-H"/>
              </a:rPr>
              <a:t>merupakan</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piranti</a:t>
            </a:r>
            <a:r>
              <a:rPr lang="en-US" sz="1800" b="0" i="0" dirty="0">
                <a:solidFill>
                  <a:srgbClr val="000000"/>
                </a:solidFill>
                <a:effectLst/>
                <a:latin typeface="Myriad-Roman-Identity-H"/>
              </a:rPr>
              <a:t> </a:t>
            </a:r>
            <a:r>
              <a:rPr lang="en-US" sz="1800" b="0" i="0" dirty="0" err="1">
                <a:solidFill>
                  <a:srgbClr val="000000"/>
                </a:solidFill>
                <a:effectLst/>
                <a:latin typeface="Myriad-Roman-Identity-H"/>
              </a:rPr>
              <a:t>keluaran</a:t>
            </a:r>
            <a:r>
              <a:rPr lang="en-US" dirty="0"/>
              <a:t> </a:t>
            </a:r>
          </a:p>
        </p:txBody>
      </p:sp>
      <p:sp>
        <p:nvSpPr>
          <p:cNvPr id="4" name="Slide Number Placeholder 3"/>
          <p:cNvSpPr>
            <a:spLocks noGrp="1"/>
          </p:cNvSpPr>
          <p:nvPr>
            <p:ph type="sldNum" sz="quarter" idx="5"/>
          </p:nvPr>
        </p:nvSpPr>
        <p:spPr/>
        <p:txBody>
          <a:bodyPr/>
          <a:lstStyle/>
          <a:p>
            <a:fld id="{C5FB2E7E-11CF-4DBF-8A2D-CE3B8E306B2F}" type="slidenum">
              <a:rPr lang="en-US" smtClean="0"/>
              <a:t>5</a:t>
            </a:fld>
            <a:endParaRPr lang="en-US"/>
          </a:p>
        </p:txBody>
      </p:sp>
    </p:spTree>
    <p:extLst>
      <p:ext uri="{BB962C8B-B14F-4D97-AF65-F5344CB8AC3E}">
        <p14:creationId xmlns:p14="http://schemas.microsoft.com/office/powerpoint/2010/main" val="3101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Fungsi</a:t>
            </a:r>
            <a:r>
              <a:rPr lang="en-US" dirty="0"/>
              <a:t>: Embedded, dedicated, general purpose</a:t>
            </a:r>
          </a:p>
          <a:p>
            <a:r>
              <a:rPr lang="en-US" dirty="0" err="1"/>
              <a:t>Menurut</a:t>
            </a:r>
            <a:r>
              <a:rPr lang="en-US" dirty="0"/>
              <a:t> </a:t>
            </a:r>
            <a:r>
              <a:rPr lang="en-US" dirty="0" err="1"/>
              <a:t>departemen</a:t>
            </a:r>
            <a:r>
              <a:rPr lang="en-US" dirty="0"/>
              <a:t>: SI </a:t>
            </a:r>
            <a:r>
              <a:rPr lang="en-US" dirty="0" err="1"/>
              <a:t>Akutansi</a:t>
            </a:r>
            <a:r>
              <a:rPr lang="en-US" dirty="0"/>
              <a:t>, SI </a:t>
            </a:r>
            <a:r>
              <a:rPr lang="en-US" dirty="0" err="1"/>
              <a:t>pemasaran</a:t>
            </a:r>
            <a:r>
              <a:rPr lang="en-US" dirty="0"/>
              <a:t>, SI </a:t>
            </a:r>
            <a:r>
              <a:rPr lang="en-US" dirty="0" err="1"/>
              <a:t>Produksi</a:t>
            </a:r>
            <a:endParaRPr lang="en-US" dirty="0"/>
          </a:p>
          <a:p>
            <a:r>
              <a:rPr lang="en-US" dirty="0" err="1"/>
              <a:t>Menurut</a:t>
            </a:r>
            <a:r>
              <a:rPr lang="en-US" dirty="0"/>
              <a:t> </a:t>
            </a:r>
            <a:r>
              <a:rPr lang="en-US" dirty="0" err="1"/>
              <a:t>dukungan</a:t>
            </a:r>
            <a:r>
              <a:rPr lang="en-US" dirty="0"/>
              <a:t> </a:t>
            </a:r>
            <a:r>
              <a:rPr lang="en-US" dirty="0" err="1"/>
              <a:t>terhadap</a:t>
            </a:r>
            <a:r>
              <a:rPr lang="en-US" dirty="0"/>
              <a:t> level </a:t>
            </a:r>
            <a:r>
              <a:rPr lang="en-US" dirty="0" err="1"/>
              <a:t>manajemen</a:t>
            </a:r>
            <a:r>
              <a:rPr lang="en-US" dirty="0"/>
              <a:t>: </a:t>
            </a:r>
            <a:r>
              <a:rPr lang="en-US" dirty="0" err="1"/>
              <a:t>sistem</a:t>
            </a:r>
            <a:r>
              <a:rPr lang="en-US" dirty="0"/>
              <a:t> </a:t>
            </a:r>
            <a:r>
              <a:rPr lang="en-US" dirty="0" err="1"/>
              <a:t>pemrosesan</a:t>
            </a:r>
            <a:r>
              <a:rPr lang="en-US" dirty="0"/>
              <a:t> </a:t>
            </a:r>
            <a:r>
              <a:rPr lang="en-US" dirty="0" err="1"/>
              <a:t>transaksi</a:t>
            </a:r>
            <a:r>
              <a:rPr lang="en-US" dirty="0"/>
              <a:t>, </a:t>
            </a:r>
            <a:r>
              <a:rPr lang="en-US" dirty="0" err="1"/>
              <a:t>sistem</a:t>
            </a:r>
            <a:r>
              <a:rPr lang="en-US" dirty="0"/>
              <a:t> </a:t>
            </a:r>
            <a:r>
              <a:rPr lang="en-US" dirty="0" err="1"/>
              <a:t>pendukung</a:t>
            </a:r>
            <a:r>
              <a:rPr lang="en-US" dirty="0"/>
              <a:t> </a:t>
            </a:r>
            <a:r>
              <a:rPr lang="en-US" dirty="0" err="1"/>
              <a:t>keputusan</a:t>
            </a:r>
            <a:r>
              <a:rPr lang="en-US" dirty="0"/>
              <a:t> dan </a:t>
            </a:r>
            <a:r>
              <a:rPr lang="en-US" dirty="0" err="1"/>
              <a:t>sistem</a:t>
            </a:r>
            <a:r>
              <a:rPr lang="en-US" dirty="0"/>
              <a:t> </a:t>
            </a:r>
            <a:r>
              <a:rPr lang="en-US" dirty="0" err="1"/>
              <a:t>informasi</a:t>
            </a:r>
            <a:r>
              <a:rPr lang="en-US" dirty="0"/>
              <a:t> </a:t>
            </a:r>
            <a:r>
              <a:rPr lang="en-US" dirty="0" err="1"/>
              <a:t>eksekutif</a:t>
            </a:r>
            <a:endParaRPr lang="en-US" dirty="0"/>
          </a:p>
        </p:txBody>
      </p:sp>
      <p:sp>
        <p:nvSpPr>
          <p:cNvPr id="4" name="Slide Number Placeholder 3"/>
          <p:cNvSpPr>
            <a:spLocks noGrp="1"/>
          </p:cNvSpPr>
          <p:nvPr>
            <p:ph type="sldNum" sz="quarter" idx="5"/>
          </p:nvPr>
        </p:nvSpPr>
        <p:spPr/>
        <p:txBody>
          <a:bodyPr/>
          <a:lstStyle/>
          <a:p>
            <a:fld id="{C5FB2E7E-11CF-4DBF-8A2D-CE3B8E306B2F}" type="slidenum">
              <a:rPr lang="en-US" smtClean="0"/>
              <a:t>7</a:t>
            </a:fld>
            <a:endParaRPr lang="en-US"/>
          </a:p>
        </p:txBody>
      </p:sp>
    </p:spTree>
    <p:extLst>
      <p:ext uri="{BB962C8B-B14F-4D97-AF65-F5344CB8AC3E}">
        <p14:creationId xmlns:p14="http://schemas.microsoft.com/office/powerpoint/2010/main" val="3004155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p:cNvSpPr>
            <a:spLocks noGrp="1"/>
          </p:cNvSpPr>
          <p:nvPr>
            <p:ph type="ctrTitle" hasCustomPrompt="1"/>
          </p:nvPr>
        </p:nvSpPr>
        <p:spPr>
          <a:xfrm>
            <a:off x="1524000" y="1122363"/>
            <a:ext cx="9144000" cy="2387600"/>
          </a:xfrm>
        </p:spPr>
        <p:txBody>
          <a:bodyPr anchor="b"/>
          <a:lstStyle>
            <a:lvl1pPr algn="ctr">
              <a:defRPr sz="6000"/>
            </a:lvl1pPr>
          </a:lstStyle>
          <a:p>
            <a:r>
              <a:rPr lang="id-ID"/>
              <a:t>Klik untuk mengedit gaya judul Master</a:t>
            </a:r>
          </a:p>
        </p:txBody>
      </p:sp>
      <p:sp>
        <p:nvSpPr>
          <p:cNvPr id="3" name="Subjudul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p>
        </p:txBody>
      </p:sp>
      <p:sp>
        <p:nvSpPr>
          <p:cNvPr id="4" name="Tampungan Tanggal 3"/>
          <p:cNvSpPr>
            <a:spLocks noGrp="1"/>
          </p:cNvSpPr>
          <p:nvPr>
            <p:ph type="dt" sz="half" idx="10"/>
          </p:nvPr>
        </p:nvSpPr>
        <p:spPr/>
        <p:txBody>
          <a:bodyPr/>
          <a:lstStyle/>
          <a:p>
            <a:fld id="{0DF570D3-5EAF-CE40-872E-8B748CF48398}" type="datetimeFigureOut">
              <a:rPr lang="id-ID" smtClean="0"/>
              <a:t>06/09/2022</a:t>
            </a:fld>
            <a:endParaRPr lang="id-ID"/>
          </a:p>
        </p:txBody>
      </p:sp>
      <p:sp>
        <p:nvSpPr>
          <p:cNvPr id="5" name="Tampungan Kaki 4"/>
          <p:cNvSpPr>
            <a:spLocks noGrp="1"/>
          </p:cNvSpPr>
          <p:nvPr>
            <p:ph type="ftr" sz="quarter" idx="11"/>
          </p:nvPr>
        </p:nvSpPr>
        <p:spPr/>
        <p:txBody>
          <a:bodyPr/>
          <a:lstStyle/>
          <a:p>
            <a:endParaRPr lang="id-ID"/>
          </a:p>
        </p:txBody>
      </p:sp>
      <p:sp>
        <p:nvSpPr>
          <p:cNvPr id="6" name="Tampungan Nomor Slide 5"/>
          <p:cNvSpPr>
            <a:spLocks noGrp="1"/>
          </p:cNvSpPr>
          <p:nvPr>
            <p:ph type="sldNum" sz="quarter" idx="12"/>
          </p:nvPr>
        </p:nvSpPr>
        <p:spPr/>
        <p:txBody>
          <a:bodyPr/>
          <a:lstStyle/>
          <a:p>
            <a:fld id="{873D85CA-65D1-F147-847B-887120E0FF35}"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p:cNvSpPr>
            <a:spLocks noGrp="1"/>
          </p:cNvSpPr>
          <p:nvPr>
            <p:ph type="title" hasCustomPrompt="1"/>
          </p:nvPr>
        </p:nvSpPr>
        <p:spPr/>
        <p:txBody>
          <a:bodyPr/>
          <a:lstStyle/>
          <a:p>
            <a:r>
              <a:rPr lang="id-ID"/>
              <a:t>Klik untuk mengedit gaya judul Master</a:t>
            </a:r>
          </a:p>
        </p:txBody>
      </p:sp>
      <p:sp>
        <p:nvSpPr>
          <p:cNvPr id="3" name="Tampungan Teks Vertikal 2"/>
          <p:cNvSpPr>
            <a:spLocks noGrp="1"/>
          </p:cNvSpPr>
          <p:nvPr>
            <p:ph type="body" orient="vert" idx="1" hasCustomPrompt="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p:cNvSpPr>
            <a:spLocks noGrp="1"/>
          </p:cNvSpPr>
          <p:nvPr>
            <p:ph type="dt" sz="half" idx="10"/>
          </p:nvPr>
        </p:nvSpPr>
        <p:spPr/>
        <p:txBody>
          <a:bodyPr/>
          <a:lstStyle/>
          <a:p>
            <a:fld id="{0DF570D3-5EAF-CE40-872E-8B748CF48398}" type="datetimeFigureOut">
              <a:rPr lang="id-ID" smtClean="0"/>
              <a:t>06/09/2022</a:t>
            </a:fld>
            <a:endParaRPr lang="id-ID"/>
          </a:p>
        </p:txBody>
      </p:sp>
      <p:sp>
        <p:nvSpPr>
          <p:cNvPr id="5" name="Tampungan Kaki 4"/>
          <p:cNvSpPr>
            <a:spLocks noGrp="1"/>
          </p:cNvSpPr>
          <p:nvPr>
            <p:ph type="ftr" sz="quarter" idx="11"/>
          </p:nvPr>
        </p:nvSpPr>
        <p:spPr/>
        <p:txBody>
          <a:bodyPr/>
          <a:lstStyle/>
          <a:p>
            <a:endParaRPr lang="id-ID"/>
          </a:p>
        </p:txBody>
      </p:sp>
      <p:sp>
        <p:nvSpPr>
          <p:cNvPr id="6" name="Tampungan Nomor Slide 5"/>
          <p:cNvSpPr>
            <a:spLocks noGrp="1"/>
          </p:cNvSpPr>
          <p:nvPr>
            <p:ph type="sldNum" sz="quarter" idx="12"/>
          </p:nvPr>
        </p:nvSpPr>
        <p:spPr/>
        <p:txBody>
          <a:bodyPr/>
          <a:lstStyle/>
          <a:p>
            <a:fld id="{873D85CA-65D1-F147-847B-887120E0FF35}"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p:cNvSpPr>
            <a:spLocks noGrp="1"/>
          </p:cNvSpPr>
          <p:nvPr>
            <p:ph type="title" orient="vert" hasCustomPrompt="1"/>
          </p:nvPr>
        </p:nvSpPr>
        <p:spPr>
          <a:xfrm>
            <a:off x="8724900" y="365125"/>
            <a:ext cx="2628900" cy="5811838"/>
          </a:xfrm>
        </p:spPr>
        <p:txBody>
          <a:bodyPr vert="eaVert"/>
          <a:lstStyle/>
          <a:p>
            <a:r>
              <a:rPr lang="id-ID"/>
              <a:t>Klik untuk mengedit gaya judul Master</a:t>
            </a:r>
          </a:p>
        </p:txBody>
      </p:sp>
      <p:sp>
        <p:nvSpPr>
          <p:cNvPr id="3" name="Tampungan Teks Vertikal 2"/>
          <p:cNvSpPr>
            <a:spLocks noGrp="1"/>
          </p:cNvSpPr>
          <p:nvPr>
            <p:ph type="body" orient="vert" idx="1" hasCustomPrompt="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p:cNvSpPr>
            <a:spLocks noGrp="1"/>
          </p:cNvSpPr>
          <p:nvPr>
            <p:ph type="dt" sz="half" idx="10"/>
          </p:nvPr>
        </p:nvSpPr>
        <p:spPr/>
        <p:txBody>
          <a:bodyPr/>
          <a:lstStyle/>
          <a:p>
            <a:fld id="{0DF570D3-5EAF-CE40-872E-8B748CF48398}" type="datetimeFigureOut">
              <a:rPr lang="id-ID" smtClean="0"/>
              <a:t>06/09/2022</a:t>
            </a:fld>
            <a:endParaRPr lang="id-ID"/>
          </a:p>
        </p:txBody>
      </p:sp>
      <p:sp>
        <p:nvSpPr>
          <p:cNvPr id="5" name="Tampungan Kaki 4"/>
          <p:cNvSpPr>
            <a:spLocks noGrp="1"/>
          </p:cNvSpPr>
          <p:nvPr>
            <p:ph type="ftr" sz="quarter" idx="11"/>
          </p:nvPr>
        </p:nvSpPr>
        <p:spPr/>
        <p:txBody>
          <a:bodyPr/>
          <a:lstStyle/>
          <a:p>
            <a:endParaRPr lang="id-ID"/>
          </a:p>
        </p:txBody>
      </p:sp>
      <p:sp>
        <p:nvSpPr>
          <p:cNvPr id="6" name="Tampungan Nomor Slide 5"/>
          <p:cNvSpPr>
            <a:spLocks noGrp="1"/>
          </p:cNvSpPr>
          <p:nvPr>
            <p:ph type="sldNum" sz="quarter" idx="12"/>
          </p:nvPr>
        </p:nvSpPr>
        <p:spPr/>
        <p:txBody>
          <a:bodyPr/>
          <a:lstStyle/>
          <a:p>
            <a:fld id="{873D85CA-65D1-F147-847B-887120E0FF35}"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p:cNvSpPr>
            <a:spLocks noGrp="1"/>
          </p:cNvSpPr>
          <p:nvPr>
            <p:ph type="title" hasCustomPrompt="1"/>
          </p:nvPr>
        </p:nvSpPr>
        <p:spPr/>
        <p:txBody>
          <a:bodyPr/>
          <a:lstStyle/>
          <a:p>
            <a:r>
              <a:rPr lang="id-ID"/>
              <a:t>Klik untuk mengedit gaya judul Master</a:t>
            </a:r>
          </a:p>
        </p:txBody>
      </p:sp>
      <p:sp>
        <p:nvSpPr>
          <p:cNvPr id="3" name="Tampungan Konten 2"/>
          <p:cNvSpPr>
            <a:spLocks noGrp="1"/>
          </p:cNvSpPr>
          <p:nvPr>
            <p:ph idx="1" hasCustomPrompt="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p:cNvSpPr>
            <a:spLocks noGrp="1"/>
          </p:cNvSpPr>
          <p:nvPr>
            <p:ph type="dt" sz="half" idx="10"/>
          </p:nvPr>
        </p:nvSpPr>
        <p:spPr/>
        <p:txBody>
          <a:bodyPr/>
          <a:lstStyle/>
          <a:p>
            <a:fld id="{0DF570D3-5EAF-CE40-872E-8B748CF48398}" type="datetimeFigureOut">
              <a:rPr lang="id-ID" smtClean="0"/>
              <a:t>06/09/2022</a:t>
            </a:fld>
            <a:endParaRPr lang="id-ID"/>
          </a:p>
        </p:txBody>
      </p:sp>
      <p:sp>
        <p:nvSpPr>
          <p:cNvPr id="5" name="Tampungan Kaki 4"/>
          <p:cNvSpPr>
            <a:spLocks noGrp="1"/>
          </p:cNvSpPr>
          <p:nvPr>
            <p:ph type="ftr" sz="quarter" idx="11"/>
          </p:nvPr>
        </p:nvSpPr>
        <p:spPr/>
        <p:txBody>
          <a:bodyPr/>
          <a:lstStyle/>
          <a:p>
            <a:endParaRPr lang="id-ID"/>
          </a:p>
        </p:txBody>
      </p:sp>
      <p:sp>
        <p:nvSpPr>
          <p:cNvPr id="6" name="Tampungan Nomor Slide 5"/>
          <p:cNvSpPr>
            <a:spLocks noGrp="1"/>
          </p:cNvSpPr>
          <p:nvPr>
            <p:ph type="sldNum" sz="quarter" idx="12"/>
          </p:nvPr>
        </p:nvSpPr>
        <p:spPr/>
        <p:txBody>
          <a:bodyPr/>
          <a:lstStyle/>
          <a:p>
            <a:fld id="{873D85CA-65D1-F147-847B-887120E0FF35}"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p:cNvSpPr>
            <a:spLocks noGrp="1"/>
          </p:cNvSpPr>
          <p:nvPr>
            <p:ph type="title" hasCustomPrompt="1"/>
          </p:nvPr>
        </p:nvSpPr>
        <p:spPr>
          <a:xfrm>
            <a:off x="831850" y="1709738"/>
            <a:ext cx="10515600" cy="2852737"/>
          </a:xfrm>
        </p:spPr>
        <p:txBody>
          <a:bodyPr anchor="b"/>
          <a:lstStyle>
            <a:lvl1pPr>
              <a:defRPr sz="6000"/>
            </a:lvl1pPr>
          </a:lstStyle>
          <a:p>
            <a:r>
              <a:rPr lang="id-ID"/>
              <a:t>Klik untuk mengedit gaya judul Master</a:t>
            </a:r>
          </a:p>
        </p:txBody>
      </p:sp>
      <p:sp>
        <p:nvSpPr>
          <p:cNvPr id="3" name="Tampungan Teks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p:cNvSpPr>
            <a:spLocks noGrp="1"/>
          </p:cNvSpPr>
          <p:nvPr>
            <p:ph type="dt" sz="half" idx="10"/>
          </p:nvPr>
        </p:nvSpPr>
        <p:spPr/>
        <p:txBody>
          <a:bodyPr/>
          <a:lstStyle/>
          <a:p>
            <a:fld id="{0DF570D3-5EAF-CE40-872E-8B748CF48398}" type="datetimeFigureOut">
              <a:rPr lang="id-ID" smtClean="0"/>
              <a:t>06/09/2022</a:t>
            </a:fld>
            <a:endParaRPr lang="id-ID"/>
          </a:p>
        </p:txBody>
      </p:sp>
      <p:sp>
        <p:nvSpPr>
          <p:cNvPr id="5" name="Tampungan Kaki 4"/>
          <p:cNvSpPr>
            <a:spLocks noGrp="1"/>
          </p:cNvSpPr>
          <p:nvPr>
            <p:ph type="ftr" sz="quarter" idx="11"/>
          </p:nvPr>
        </p:nvSpPr>
        <p:spPr/>
        <p:txBody>
          <a:bodyPr/>
          <a:lstStyle/>
          <a:p>
            <a:endParaRPr lang="id-ID"/>
          </a:p>
        </p:txBody>
      </p:sp>
      <p:sp>
        <p:nvSpPr>
          <p:cNvPr id="6" name="Tampungan Nomor Slide 5"/>
          <p:cNvSpPr>
            <a:spLocks noGrp="1"/>
          </p:cNvSpPr>
          <p:nvPr>
            <p:ph type="sldNum" sz="quarter" idx="12"/>
          </p:nvPr>
        </p:nvSpPr>
        <p:spPr/>
        <p:txBody>
          <a:bodyPr/>
          <a:lstStyle/>
          <a:p>
            <a:fld id="{873D85CA-65D1-F147-847B-887120E0FF35}"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p:cNvSpPr>
            <a:spLocks noGrp="1"/>
          </p:cNvSpPr>
          <p:nvPr>
            <p:ph type="title" hasCustomPrompt="1"/>
          </p:nvPr>
        </p:nvSpPr>
        <p:spPr/>
        <p:txBody>
          <a:bodyPr/>
          <a:lstStyle/>
          <a:p>
            <a:r>
              <a:rPr lang="id-ID"/>
              <a:t>Klik untuk mengedit gaya judul Master</a:t>
            </a:r>
          </a:p>
        </p:txBody>
      </p:sp>
      <p:sp>
        <p:nvSpPr>
          <p:cNvPr id="3" name="Tampungan Konten 2"/>
          <p:cNvSpPr>
            <a:spLocks noGrp="1"/>
          </p:cNvSpPr>
          <p:nvPr>
            <p:ph sz="half" idx="1" hasCustomPrompt="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p:cNvSpPr>
            <a:spLocks noGrp="1"/>
          </p:cNvSpPr>
          <p:nvPr>
            <p:ph sz="half" idx="2" hasCustomPrompt="1"/>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p:cNvSpPr>
            <a:spLocks noGrp="1"/>
          </p:cNvSpPr>
          <p:nvPr>
            <p:ph type="dt" sz="half" idx="10"/>
          </p:nvPr>
        </p:nvSpPr>
        <p:spPr/>
        <p:txBody>
          <a:bodyPr/>
          <a:lstStyle/>
          <a:p>
            <a:fld id="{0DF570D3-5EAF-CE40-872E-8B748CF48398}" type="datetimeFigureOut">
              <a:rPr lang="id-ID" smtClean="0"/>
              <a:t>06/09/2022</a:t>
            </a:fld>
            <a:endParaRPr lang="id-ID"/>
          </a:p>
        </p:txBody>
      </p:sp>
      <p:sp>
        <p:nvSpPr>
          <p:cNvPr id="6" name="Tampungan Kaki 5"/>
          <p:cNvSpPr>
            <a:spLocks noGrp="1"/>
          </p:cNvSpPr>
          <p:nvPr>
            <p:ph type="ftr" sz="quarter" idx="11"/>
          </p:nvPr>
        </p:nvSpPr>
        <p:spPr/>
        <p:txBody>
          <a:bodyPr/>
          <a:lstStyle/>
          <a:p>
            <a:endParaRPr lang="id-ID"/>
          </a:p>
        </p:txBody>
      </p:sp>
      <p:sp>
        <p:nvSpPr>
          <p:cNvPr id="7" name="Tampungan Nomor Slide 6"/>
          <p:cNvSpPr>
            <a:spLocks noGrp="1"/>
          </p:cNvSpPr>
          <p:nvPr>
            <p:ph type="sldNum" sz="quarter" idx="12"/>
          </p:nvPr>
        </p:nvSpPr>
        <p:spPr/>
        <p:txBody>
          <a:bodyPr/>
          <a:lstStyle/>
          <a:p>
            <a:fld id="{873D85CA-65D1-F147-847B-887120E0FF35}"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p:cNvSpPr>
            <a:spLocks noGrp="1"/>
          </p:cNvSpPr>
          <p:nvPr>
            <p:ph type="title" hasCustomPrompt="1"/>
          </p:nvPr>
        </p:nvSpPr>
        <p:spPr>
          <a:xfrm>
            <a:off x="839788" y="365125"/>
            <a:ext cx="10515600" cy="1325563"/>
          </a:xfrm>
        </p:spPr>
        <p:txBody>
          <a:bodyPr/>
          <a:lstStyle/>
          <a:p>
            <a:r>
              <a:rPr lang="id-ID"/>
              <a:t>Klik untuk mengedit gaya judul Master</a:t>
            </a:r>
          </a:p>
        </p:txBody>
      </p:sp>
      <p:sp>
        <p:nvSpPr>
          <p:cNvPr id="3" name="Tampungan Teks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p:cNvSpPr>
            <a:spLocks noGrp="1"/>
          </p:cNvSpPr>
          <p:nvPr>
            <p:ph sz="half" idx="2" hasCustomPrompt="1"/>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p:cNvSpPr>
            <a:spLocks noGrp="1"/>
          </p:cNvSpPr>
          <p:nvPr>
            <p:ph sz="quarter" idx="4" hasCustomPrompt="1"/>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p:cNvSpPr>
            <a:spLocks noGrp="1"/>
          </p:cNvSpPr>
          <p:nvPr>
            <p:ph type="dt" sz="half" idx="10"/>
          </p:nvPr>
        </p:nvSpPr>
        <p:spPr/>
        <p:txBody>
          <a:bodyPr/>
          <a:lstStyle/>
          <a:p>
            <a:fld id="{0DF570D3-5EAF-CE40-872E-8B748CF48398}" type="datetimeFigureOut">
              <a:rPr lang="id-ID" smtClean="0"/>
              <a:t>06/09/2022</a:t>
            </a:fld>
            <a:endParaRPr lang="id-ID"/>
          </a:p>
        </p:txBody>
      </p:sp>
      <p:sp>
        <p:nvSpPr>
          <p:cNvPr id="8" name="Tampungan Kaki 7"/>
          <p:cNvSpPr>
            <a:spLocks noGrp="1"/>
          </p:cNvSpPr>
          <p:nvPr>
            <p:ph type="ftr" sz="quarter" idx="11"/>
          </p:nvPr>
        </p:nvSpPr>
        <p:spPr/>
        <p:txBody>
          <a:bodyPr/>
          <a:lstStyle/>
          <a:p>
            <a:endParaRPr lang="id-ID"/>
          </a:p>
        </p:txBody>
      </p:sp>
      <p:sp>
        <p:nvSpPr>
          <p:cNvPr id="9" name="Tampungan Nomor Slide 8"/>
          <p:cNvSpPr>
            <a:spLocks noGrp="1"/>
          </p:cNvSpPr>
          <p:nvPr>
            <p:ph type="sldNum" sz="quarter" idx="12"/>
          </p:nvPr>
        </p:nvSpPr>
        <p:spPr/>
        <p:txBody>
          <a:bodyPr/>
          <a:lstStyle/>
          <a:p>
            <a:fld id="{873D85CA-65D1-F147-847B-887120E0FF35}"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p:cNvSpPr>
            <a:spLocks noGrp="1"/>
          </p:cNvSpPr>
          <p:nvPr>
            <p:ph type="title" hasCustomPrompt="1"/>
          </p:nvPr>
        </p:nvSpPr>
        <p:spPr/>
        <p:txBody>
          <a:bodyPr/>
          <a:lstStyle/>
          <a:p>
            <a:r>
              <a:rPr lang="id-ID"/>
              <a:t>Klik untuk mengedit gaya judul Master</a:t>
            </a:r>
          </a:p>
        </p:txBody>
      </p:sp>
      <p:sp>
        <p:nvSpPr>
          <p:cNvPr id="3" name="Tampungan Tanggal 2"/>
          <p:cNvSpPr>
            <a:spLocks noGrp="1"/>
          </p:cNvSpPr>
          <p:nvPr>
            <p:ph type="dt" sz="half" idx="10"/>
          </p:nvPr>
        </p:nvSpPr>
        <p:spPr/>
        <p:txBody>
          <a:bodyPr/>
          <a:lstStyle/>
          <a:p>
            <a:fld id="{0DF570D3-5EAF-CE40-872E-8B748CF48398}" type="datetimeFigureOut">
              <a:rPr lang="id-ID" smtClean="0"/>
              <a:t>06/09/2022</a:t>
            </a:fld>
            <a:endParaRPr lang="id-ID"/>
          </a:p>
        </p:txBody>
      </p:sp>
      <p:sp>
        <p:nvSpPr>
          <p:cNvPr id="4" name="Tampungan Kaki 3"/>
          <p:cNvSpPr>
            <a:spLocks noGrp="1"/>
          </p:cNvSpPr>
          <p:nvPr>
            <p:ph type="ftr" sz="quarter" idx="11"/>
          </p:nvPr>
        </p:nvSpPr>
        <p:spPr/>
        <p:txBody>
          <a:bodyPr/>
          <a:lstStyle/>
          <a:p>
            <a:endParaRPr lang="id-ID"/>
          </a:p>
        </p:txBody>
      </p:sp>
      <p:sp>
        <p:nvSpPr>
          <p:cNvPr id="5" name="Tampungan Nomor Slide 4"/>
          <p:cNvSpPr>
            <a:spLocks noGrp="1"/>
          </p:cNvSpPr>
          <p:nvPr>
            <p:ph type="sldNum" sz="quarter" idx="12"/>
          </p:nvPr>
        </p:nvSpPr>
        <p:spPr/>
        <p:txBody>
          <a:bodyPr/>
          <a:lstStyle/>
          <a:p>
            <a:fld id="{873D85CA-65D1-F147-847B-887120E0FF35}"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p:cNvSpPr>
            <a:spLocks noGrp="1"/>
          </p:cNvSpPr>
          <p:nvPr>
            <p:ph type="dt" sz="half" idx="10"/>
          </p:nvPr>
        </p:nvSpPr>
        <p:spPr/>
        <p:txBody>
          <a:bodyPr/>
          <a:lstStyle/>
          <a:p>
            <a:fld id="{0DF570D3-5EAF-CE40-872E-8B748CF48398}" type="datetimeFigureOut">
              <a:rPr lang="id-ID" smtClean="0"/>
              <a:t>06/09/2022</a:t>
            </a:fld>
            <a:endParaRPr lang="id-ID"/>
          </a:p>
        </p:txBody>
      </p:sp>
      <p:sp>
        <p:nvSpPr>
          <p:cNvPr id="3" name="Tampungan Kaki 2"/>
          <p:cNvSpPr>
            <a:spLocks noGrp="1"/>
          </p:cNvSpPr>
          <p:nvPr>
            <p:ph type="ftr" sz="quarter" idx="11"/>
          </p:nvPr>
        </p:nvSpPr>
        <p:spPr/>
        <p:txBody>
          <a:bodyPr/>
          <a:lstStyle/>
          <a:p>
            <a:endParaRPr lang="id-ID"/>
          </a:p>
        </p:txBody>
      </p:sp>
      <p:sp>
        <p:nvSpPr>
          <p:cNvPr id="4" name="Tampungan Nomor Slide 3"/>
          <p:cNvSpPr>
            <a:spLocks noGrp="1"/>
          </p:cNvSpPr>
          <p:nvPr>
            <p:ph type="sldNum" sz="quarter" idx="12"/>
          </p:nvPr>
        </p:nvSpPr>
        <p:spPr/>
        <p:txBody>
          <a:bodyPr/>
          <a:lstStyle/>
          <a:p>
            <a:fld id="{873D85CA-65D1-F147-847B-887120E0FF35}"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p:cNvSpPr>
            <a:spLocks noGrp="1"/>
          </p:cNvSpPr>
          <p:nvPr>
            <p:ph type="title" hasCustomPrompt="1"/>
          </p:nvPr>
        </p:nvSpPr>
        <p:spPr>
          <a:xfrm>
            <a:off x="839788" y="457200"/>
            <a:ext cx="3932237" cy="1600200"/>
          </a:xfrm>
        </p:spPr>
        <p:txBody>
          <a:bodyPr anchor="b"/>
          <a:lstStyle>
            <a:lvl1pPr>
              <a:defRPr sz="3200"/>
            </a:lvl1pPr>
          </a:lstStyle>
          <a:p>
            <a:r>
              <a:rPr lang="id-ID"/>
              <a:t>Klik untuk mengedit gaya judul Master</a:t>
            </a:r>
          </a:p>
        </p:txBody>
      </p:sp>
      <p:sp>
        <p:nvSpPr>
          <p:cNvPr id="3" name="Tampungan Konten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p:cNvSpPr>
            <a:spLocks noGrp="1"/>
          </p:cNvSpPr>
          <p:nvPr>
            <p:ph type="dt" sz="half" idx="10"/>
          </p:nvPr>
        </p:nvSpPr>
        <p:spPr/>
        <p:txBody>
          <a:bodyPr/>
          <a:lstStyle/>
          <a:p>
            <a:fld id="{0DF570D3-5EAF-CE40-872E-8B748CF48398}" type="datetimeFigureOut">
              <a:rPr lang="id-ID" smtClean="0"/>
              <a:t>06/09/2022</a:t>
            </a:fld>
            <a:endParaRPr lang="id-ID"/>
          </a:p>
        </p:txBody>
      </p:sp>
      <p:sp>
        <p:nvSpPr>
          <p:cNvPr id="6" name="Tampungan Kaki 5"/>
          <p:cNvSpPr>
            <a:spLocks noGrp="1"/>
          </p:cNvSpPr>
          <p:nvPr>
            <p:ph type="ftr" sz="quarter" idx="11"/>
          </p:nvPr>
        </p:nvSpPr>
        <p:spPr/>
        <p:txBody>
          <a:bodyPr/>
          <a:lstStyle/>
          <a:p>
            <a:endParaRPr lang="id-ID"/>
          </a:p>
        </p:txBody>
      </p:sp>
      <p:sp>
        <p:nvSpPr>
          <p:cNvPr id="7" name="Tampungan Nomor Slide 6"/>
          <p:cNvSpPr>
            <a:spLocks noGrp="1"/>
          </p:cNvSpPr>
          <p:nvPr>
            <p:ph type="sldNum" sz="quarter" idx="12"/>
          </p:nvPr>
        </p:nvSpPr>
        <p:spPr/>
        <p:txBody>
          <a:bodyPr/>
          <a:lstStyle/>
          <a:p>
            <a:fld id="{873D85CA-65D1-F147-847B-887120E0FF35}"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p:cNvSpPr>
            <a:spLocks noGrp="1"/>
          </p:cNvSpPr>
          <p:nvPr>
            <p:ph type="title" hasCustomPrompt="1"/>
          </p:nvPr>
        </p:nvSpPr>
        <p:spPr>
          <a:xfrm>
            <a:off x="839788" y="457200"/>
            <a:ext cx="3932237" cy="1600200"/>
          </a:xfrm>
        </p:spPr>
        <p:txBody>
          <a:bodyPr anchor="b"/>
          <a:lstStyle>
            <a:lvl1pPr>
              <a:defRPr sz="3200"/>
            </a:lvl1pPr>
          </a:lstStyle>
          <a:p>
            <a:r>
              <a:rPr lang="id-ID"/>
              <a:t>Klik untuk mengedit gaya judul Master</a:t>
            </a:r>
          </a:p>
        </p:txBody>
      </p:sp>
      <p:sp>
        <p:nvSpPr>
          <p:cNvPr id="3" name="Tampungan Gamba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p:cNvSpPr>
            <a:spLocks noGrp="1"/>
          </p:cNvSpPr>
          <p:nvPr>
            <p:ph type="dt" sz="half" idx="10"/>
          </p:nvPr>
        </p:nvSpPr>
        <p:spPr/>
        <p:txBody>
          <a:bodyPr/>
          <a:lstStyle/>
          <a:p>
            <a:fld id="{0DF570D3-5EAF-CE40-872E-8B748CF48398}" type="datetimeFigureOut">
              <a:rPr lang="id-ID" smtClean="0"/>
              <a:t>06/09/2022</a:t>
            </a:fld>
            <a:endParaRPr lang="id-ID"/>
          </a:p>
        </p:txBody>
      </p:sp>
      <p:sp>
        <p:nvSpPr>
          <p:cNvPr id="6" name="Tampungan Kaki 5"/>
          <p:cNvSpPr>
            <a:spLocks noGrp="1"/>
          </p:cNvSpPr>
          <p:nvPr>
            <p:ph type="ftr" sz="quarter" idx="11"/>
          </p:nvPr>
        </p:nvSpPr>
        <p:spPr/>
        <p:txBody>
          <a:bodyPr/>
          <a:lstStyle/>
          <a:p>
            <a:endParaRPr lang="id-ID"/>
          </a:p>
        </p:txBody>
      </p:sp>
      <p:sp>
        <p:nvSpPr>
          <p:cNvPr id="7" name="Tampungan Nomor Slide 6"/>
          <p:cNvSpPr>
            <a:spLocks noGrp="1"/>
          </p:cNvSpPr>
          <p:nvPr>
            <p:ph type="sldNum" sz="quarter" idx="12"/>
          </p:nvPr>
        </p:nvSpPr>
        <p:spPr/>
        <p:txBody>
          <a:bodyPr/>
          <a:lstStyle/>
          <a:p>
            <a:fld id="{873D85CA-65D1-F147-847B-887120E0FF35}"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p>
        </p:txBody>
      </p:sp>
      <p:sp>
        <p:nvSpPr>
          <p:cNvPr id="3" name="Tampungan Teks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570D3-5EAF-CE40-872E-8B748CF48398}" type="datetimeFigureOut">
              <a:rPr lang="id-ID" smtClean="0"/>
              <a:t>06/09/2022</a:t>
            </a:fld>
            <a:endParaRPr lang="id-ID"/>
          </a:p>
        </p:txBody>
      </p:sp>
      <p:sp>
        <p:nvSpPr>
          <p:cNvPr id="5" name="Tampungan Ka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D85CA-65D1-F147-847B-887120E0FF35}"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ctrTitle"/>
          </p:nvPr>
        </p:nvSpPr>
        <p:spPr>
          <a:xfrm>
            <a:off x="1524000" y="1122363"/>
            <a:ext cx="6064332" cy="2387600"/>
          </a:xfrm>
        </p:spPr>
        <p:txBody>
          <a:bodyPr>
            <a:normAutofit/>
          </a:bodyPr>
          <a:lstStyle/>
          <a:p>
            <a:pPr algn="l"/>
            <a:r>
              <a:rPr lang="en-US" sz="4000" dirty="0">
                <a:latin typeface="Bangla MN" pitchFamily="2" charset="0"/>
                <a:cs typeface="Bangla MN" pitchFamily="2" charset="0"/>
              </a:rPr>
              <a:t>BASIC CONCEPTS OF INFORMATION TECHNOLOGY</a:t>
            </a:r>
            <a:endParaRPr lang="id-ID" sz="4000" dirty="0">
              <a:latin typeface="Bangla MN" pitchFamily="2" charset="0"/>
              <a:cs typeface="Bangla MN" pitchFamily="2" charset="0"/>
            </a:endParaRPr>
          </a:p>
        </p:txBody>
      </p:sp>
      <p:sp>
        <p:nvSpPr>
          <p:cNvPr id="3" name="Subjudul 2"/>
          <p:cNvSpPr>
            <a:spLocks noGrp="1"/>
          </p:cNvSpPr>
          <p:nvPr>
            <p:ph type="subTitle" idx="1"/>
          </p:nvPr>
        </p:nvSpPr>
        <p:spPr>
          <a:xfrm>
            <a:off x="1524000" y="3602038"/>
            <a:ext cx="5642344" cy="1655762"/>
          </a:xfrm>
        </p:spPr>
        <p:txBody>
          <a:bodyPr>
            <a:normAutofit/>
          </a:bodyPr>
          <a:lstStyle/>
          <a:p>
            <a:pPr algn="l"/>
            <a:r>
              <a:rPr lang="id-ID" sz="2000" dirty="0">
                <a:latin typeface="Bangla MN" pitchFamily="2" charset="0"/>
                <a:cs typeface="Bangla MN" pitchFamily="2" charset="0"/>
              </a:rPr>
              <a:t>SISTEM INFORMASI MANAJEMEN</a:t>
            </a:r>
          </a:p>
          <a:p>
            <a:pPr algn="l"/>
            <a:r>
              <a:rPr lang="id-ID" sz="2000" dirty="0">
                <a:latin typeface="Bangla MN" pitchFamily="2" charset="0"/>
                <a:cs typeface="Bangla MN" pitchFamily="2" charset="0"/>
              </a:rPr>
              <a:t>JURUSAN TEKNOLOGI INFORMASI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465670" y="365125"/>
            <a:ext cx="10515600" cy="1325563"/>
          </a:xfrm>
        </p:spPr>
        <p:txBody>
          <a:bodyPr>
            <a:normAutofit/>
          </a:bodyPr>
          <a:lstStyle/>
          <a:p>
            <a:r>
              <a:rPr lang="id-ID" sz="3200" dirty="0">
                <a:latin typeface="Bangla MN" pitchFamily="2" charset="0"/>
                <a:cs typeface="Bangla MN" pitchFamily="2" charset="0"/>
              </a:rPr>
              <a:t>Information Technology Development (1)</a:t>
            </a:r>
          </a:p>
        </p:txBody>
      </p:sp>
      <p:sp>
        <p:nvSpPr>
          <p:cNvPr id="3" name="Tampungan Konten 2"/>
          <p:cNvSpPr>
            <a:spLocks noGrp="1"/>
          </p:cNvSpPr>
          <p:nvPr>
            <p:ph idx="1"/>
          </p:nvPr>
        </p:nvSpPr>
        <p:spPr>
          <a:xfrm>
            <a:off x="364067" y="1521354"/>
            <a:ext cx="6680200" cy="4351338"/>
          </a:xfrm>
        </p:spPr>
        <p:txBody>
          <a:bodyPr>
            <a:noAutofit/>
          </a:bodyPr>
          <a:lstStyle/>
          <a:p>
            <a:pPr algn="just">
              <a:lnSpc>
                <a:spcPct val="150000"/>
              </a:lnSpc>
            </a:pPr>
            <a:r>
              <a:rPr lang="en-US" sz="1500" b="1" dirty="0">
                <a:latin typeface="Bangla MN" pitchFamily="2" charset="0"/>
                <a:cs typeface="Bangla MN" pitchFamily="2" charset="0"/>
              </a:rPr>
              <a:t>Understanding the development of information technology</a:t>
            </a:r>
            <a:endParaRPr lang="id-ID" sz="1500" dirty="0">
              <a:latin typeface="Bangla MN" pitchFamily="2" charset="0"/>
              <a:cs typeface="Bangla MN" pitchFamily="2" charset="0"/>
            </a:endParaRPr>
          </a:p>
          <a:p>
            <a:pPr marL="0" indent="0" algn="just">
              <a:lnSpc>
                <a:spcPct val="150000"/>
              </a:lnSpc>
              <a:buNone/>
            </a:pPr>
            <a:r>
              <a:rPr lang="en-US" sz="1500" dirty="0">
                <a:latin typeface="Bangla MN" pitchFamily="2" charset="0"/>
                <a:cs typeface="Bangla MN" pitchFamily="2" charset="0"/>
              </a:rPr>
              <a:t>The development of information technology spurred a new way of life, from life begins to end. This life is known as e-life, meaning that life has been influenced by various needs electronically.</a:t>
            </a:r>
            <a:endParaRPr lang="id-ID" sz="1500" dirty="0">
              <a:latin typeface="Bangla MN" pitchFamily="2" charset="0"/>
              <a:cs typeface="Bangla MN" pitchFamily="2" charset="0"/>
            </a:endParaRPr>
          </a:p>
          <a:p>
            <a:pPr algn="just">
              <a:lnSpc>
                <a:spcPct val="150000"/>
              </a:lnSpc>
            </a:pPr>
            <a:r>
              <a:rPr lang="id-ID" sz="1500" b="1" dirty="0">
                <a:latin typeface="Bangla MN" pitchFamily="2" charset="0"/>
                <a:cs typeface="Bangla MN" pitchFamily="2" charset="0"/>
              </a:rPr>
              <a:t>Technological discovery</a:t>
            </a:r>
            <a:r>
              <a:rPr lang="id-ID" sz="1500" dirty="0">
                <a:latin typeface="Bangla MN" pitchFamily="2" charset="0"/>
                <a:cs typeface="Bangla MN" pitchFamily="2" charset="0"/>
              </a:rPr>
              <a:t> </a:t>
            </a:r>
          </a:p>
          <a:p>
            <a:pPr marL="0" indent="0" algn="just">
              <a:lnSpc>
                <a:spcPct val="150000"/>
              </a:lnSpc>
              <a:buNone/>
            </a:pPr>
            <a:r>
              <a:rPr lang="en-US" sz="1500" dirty="0">
                <a:latin typeface="Bangla MN" pitchFamily="2" charset="0"/>
                <a:cs typeface="Bangla MN" pitchFamily="2" charset="0"/>
              </a:rPr>
              <a:t>Towards the turn of the current century, humans tend to occupy a central place in the production process because this economic stage is knowledge based and information focused. In this case, telecommunications and informatics play a role as a key technology (enabler technology).</a:t>
            </a:r>
            <a:endParaRPr lang="id-ID" sz="1500" dirty="0">
              <a:latin typeface="Bangla MN" pitchFamily="2" charset="0"/>
              <a:cs typeface="Bangla MN"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ampungan Konten 2"/>
          <p:cNvSpPr>
            <a:spLocks noGrp="1"/>
          </p:cNvSpPr>
          <p:nvPr>
            <p:ph idx="1"/>
          </p:nvPr>
        </p:nvSpPr>
        <p:spPr>
          <a:xfrm>
            <a:off x="364065" y="1622427"/>
            <a:ext cx="7374468" cy="4351338"/>
          </a:xfrm>
        </p:spPr>
        <p:txBody>
          <a:bodyPr>
            <a:noAutofit/>
          </a:bodyPr>
          <a:lstStyle/>
          <a:p>
            <a:pPr algn="just">
              <a:lnSpc>
                <a:spcPct val="100000"/>
              </a:lnSpc>
            </a:pPr>
            <a:r>
              <a:rPr lang="id-ID" sz="1500" b="1" dirty="0">
                <a:latin typeface="Bangla MN" pitchFamily="2" charset="0"/>
                <a:cs typeface="Bangla MN" pitchFamily="2" charset="0"/>
              </a:rPr>
              <a:t>Information technology advancement</a:t>
            </a:r>
            <a:endParaRPr lang="id-ID" sz="1500" dirty="0">
              <a:latin typeface="Bangla MN" pitchFamily="2" charset="0"/>
              <a:cs typeface="Bangla MN" pitchFamily="2" charset="0"/>
            </a:endParaRPr>
          </a:p>
          <a:p>
            <a:pPr marL="0" indent="0">
              <a:lnSpc>
                <a:spcPct val="100000"/>
              </a:lnSpc>
              <a:buNone/>
            </a:pPr>
            <a:r>
              <a:rPr lang="en-US" sz="1500" dirty="0">
                <a:latin typeface="Bangla MN" pitchFamily="2" charset="0"/>
                <a:cs typeface="Bangla MN" pitchFamily="2" charset="0"/>
              </a:rPr>
              <a:t>Advances in information technology and telecommunications are so rapid that new, more efficient ways of producing, distributing, and consuming goods and services are applied. It is this process that brings people into the information society or economy. Life in the future, the information technology and telecommunications sector is the most dominant sector. Information technology has many roles in education (e-education).</a:t>
            </a:r>
            <a:endParaRPr lang="id-ID" sz="1500" dirty="0">
              <a:latin typeface="Bangla MN" pitchFamily="2" charset="0"/>
              <a:cs typeface="Bangla MN" pitchFamily="2" charset="0"/>
            </a:endParaRPr>
          </a:p>
          <a:p>
            <a:pPr marL="0" indent="0" algn="just">
              <a:lnSpc>
                <a:spcPct val="100000"/>
              </a:lnSpc>
              <a:buNone/>
            </a:pPr>
            <a:endParaRPr lang="id-ID" sz="1500" dirty="0">
              <a:latin typeface="Bangla MN" pitchFamily="2" charset="0"/>
              <a:cs typeface="Bangla MN" pitchFamily="2" charset="0"/>
            </a:endParaRPr>
          </a:p>
          <a:p>
            <a:pPr algn="just">
              <a:lnSpc>
                <a:spcPct val="100000"/>
              </a:lnSpc>
            </a:pPr>
            <a:r>
              <a:rPr lang="id-ID" sz="1500" b="1" dirty="0">
                <a:latin typeface="Bangla MN" pitchFamily="2" charset="0"/>
                <a:cs typeface="Bangla MN" pitchFamily="2" charset="0"/>
              </a:rPr>
              <a:t>Use of information technology</a:t>
            </a:r>
            <a:r>
              <a:rPr lang="id-ID" sz="1500" dirty="0">
                <a:latin typeface="Bangla MN" pitchFamily="2" charset="0"/>
                <a:cs typeface="Bangla MN" pitchFamily="2" charset="0"/>
              </a:rPr>
              <a:t> </a:t>
            </a:r>
          </a:p>
          <a:p>
            <a:pPr marL="0" indent="0" algn="just">
              <a:lnSpc>
                <a:spcPct val="100000"/>
              </a:lnSpc>
              <a:buNone/>
            </a:pPr>
            <a:r>
              <a:rPr lang="en-US" sz="1500" dirty="0">
                <a:latin typeface="Bangla MN" pitchFamily="2" charset="0"/>
                <a:cs typeface="Bangla MN" pitchFamily="2" charset="0"/>
              </a:rPr>
              <a:t>Humans are social creatures. Besides clothing, food, and shelter as their main needs, as social beings, humans need communication between each other so that they can be interconnected. Therefore, humans seek and create systems and tools to interact with each other. The communication tools and systems created by humans are then called information technology or "IT", an abbreviation of Information Technology.</a:t>
            </a:r>
            <a:endParaRPr lang="id-ID" sz="1500" dirty="0">
              <a:latin typeface="Bangla MN" pitchFamily="2" charset="0"/>
              <a:cs typeface="Bangla MN" pitchFamily="2" charset="0"/>
            </a:endParaRPr>
          </a:p>
          <a:p>
            <a:pPr>
              <a:lnSpc>
                <a:spcPct val="100000"/>
              </a:lnSpc>
            </a:pPr>
            <a:endParaRPr lang="id-ID" sz="1500" dirty="0">
              <a:latin typeface="Bangla MN" pitchFamily="2" charset="0"/>
              <a:cs typeface="Bangla MN" pitchFamily="2" charset="0"/>
            </a:endParaRPr>
          </a:p>
          <a:p>
            <a:pPr>
              <a:lnSpc>
                <a:spcPct val="100000"/>
              </a:lnSpc>
            </a:pPr>
            <a:endParaRPr lang="id-ID" sz="1500" dirty="0">
              <a:latin typeface="Bangla MN" pitchFamily="2" charset="0"/>
              <a:cs typeface="Bangla MN" pitchFamily="2" charset="0"/>
            </a:endParaRPr>
          </a:p>
        </p:txBody>
      </p:sp>
      <p:sp>
        <p:nvSpPr>
          <p:cNvPr id="6" name="Judul 1"/>
          <p:cNvSpPr>
            <a:spLocks noGrp="1"/>
          </p:cNvSpPr>
          <p:nvPr>
            <p:ph type="title"/>
          </p:nvPr>
        </p:nvSpPr>
        <p:spPr>
          <a:xfrm>
            <a:off x="465670" y="365125"/>
            <a:ext cx="10515600" cy="1325563"/>
          </a:xfrm>
        </p:spPr>
        <p:txBody>
          <a:bodyPr>
            <a:normAutofit/>
          </a:bodyPr>
          <a:lstStyle/>
          <a:p>
            <a:r>
              <a:rPr lang="id-ID" sz="3200" dirty="0">
                <a:latin typeface="Bangla MN" pitchFamily="2" charset="0"/>
                <a:cs typeface="Bangla MN" pitchFamily="2" charset="0"/>
              </a:rPr>
              <a:t>Information Technology Development(2)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Judul 1"/>
          <p:cNvSpPr>
            <a:spLocks noGrp="1"/>
          </p:cNvSpPr>
          <p:nvPr>
            <p:ph type="title"/>
          </p:nvPr>
        </p:nvSpPr>
        <p:spPr>
          <a:xfrm>
            <a:off x="4183560" y="2374795"/>
            <a:ext cx="3312510" cy="1325563"/>
          </a:xfrm>
        </p:spPr>
        <p:txBody>
          <a:bodyPr>
            <a:normAutofit/>
          </a:bodyPr>
          <a:lstStyle/>
          <a:p>
            <a:r>
              <a:rPr lang="en-US" sz="3200" dirty="0">
                <a:latin typeface="Bangla MN" pitchFamily="2" charset="0"/>
                <a:cs typeface="Bangla MN" pitchFamily="2" charset="0"/>
              </a:rPr>
              <a:t>Let’s Discuss</a:t>
            </a:r>
            <a:endParaRPr lang="id-ID" sz="3200" dirty="0">
              <a:latin typeface="Bangla MN" pitchFamily="2" charset="0"/>
              <a:cs typeface="Bangla MN" pitchFamily="2" charset="0"/>
            </a:endParaRPr>
          </a:p>
        </p:txBody>
      </p:sp>
    </p:spTree>
    <p:extLst>
      <p:ext uri="{BB962C8B-B14F-4D97-AF65-F5344CB8AC3E}">
        <p14:creationId xmlns:p14="http://schemas.microsoft.com/office/powerpoint/2010/main" val="299631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132044"/>
            <a:ext cx="6166884" cy="1325563"/>
          </a:xfrm>
        </p:spPr>
        <p:txBody>
          <a:bodyPr>
            <a:normAutofit/>
          </a:bodyPr>
          <a:lstStyle/>
          <a:p>
            <a:r>
              <a:rPr lang="en-US" sz="3200" dirty="0">
                <a:latin typeface="Bangla MN" pitchFamily="2" charset="0"/>
                <a:cs typeface="Bangla MN" pitchFamily="2" charset="0"/>
              </a:rPr>
              <a:t>Introduction</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129677" y="1413250"/>
            <a:ext cx="6450418" cy="4351338"/>
          </a:xfrm>
        </p:spPr>
        <p:txBody>
          <a:bodyPr>
            <a:noAutofit/>
          </a:bodyPr>
          <a:lstStyle/>
          <a:p>
            <a:pPr algn="just">
              <a:lnSpc>
                <a:spcPct val="150000"/>
              </a:lnSpc>
            </a:pPr>
            <a:r>
              <a:rPr lang="en-US" sz="1600" dirty="0">
                <a:solidFill>
                  <a:srgbClr val="000000"/>
                </a:solidFill>
                <a:latin typeface="Myriad-Roman-Identity-H"/>
              </a:rPr>
              <a:t>All leaders or managers who are responsible for an organization need to use a holistic approach in the decision-making process, especially in setting goals, allocating resources, and making plans.</a:t>
            </a:r>
          </a:p>
          <a:p>
            <a:pPr algn="just">
              <a:lnSpc>
                <a:spcPct val="150000"/>
              </a:lnSpc>
            </a:pPr>
            <a:r>
              <a:rPr lang="en-US" sz="1600" dirty="0">
                <a:solidFill>
                  <a:srgbClr val="000000"/>
                </a:solidFill>
                <a:latin typeface="Myriad-Roman-Identity-H"/>
              </a:rPr>
              <a:t>Data and information is a basic material in the preparation of information systems so that an understanding of data and information and information systems is very important.</a:t>
            </a:r>
            <a:endParaRPr lang="id-ID" sz="1500" dirty="0">
              <a:latin typeface="Bangla MN" pitchFamily="2" charset="0"/>
              <a:cs typeface="Bangla MN"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132044"/>
            <a:ext cx="6166884" cy="1325563"/>
          </a:xfrm>
        </p:spPr>
        <p:txBody>
          <a:bodyPr>
            <a:normAutofit/>
          </a:bodyPr>
          <a:lstStyle/>
          <a:p>
            <a:r>
              <a:rPr lang="id-ID" sz="3200" dirty="0">
                <a:latin typeface="Bangla MN" pitchFamily="2" charset="0"/>
                <a:cs typeface="Bangla MN" pitchFamily="2" charset="0"/>
              </a:rPr>
              <a:t>Information Technology</a:t>
            </a:r>
          </a:p>
        </p:txBody>
      </p:sp>
      <p:sp>
        <p:nvSpPr>
          <p:cNvPr id="3" name="Tampungan Konten 2"/>
          <p:cNvSpPr>
            <a:spLocks noGrp="1"/>
          </p:cNvSpPr>
          <p:nvPr>
            <p:ph idx="1"/>
          </p:nvPr>
        </p:nvSpPr>
        <p:spPr>
          <a:xfrm>
            <a:off x="129677" y="1413250"/>
            <a:ext cx="6450418" cy="4351338"/>
          </a:xfrm>
        </p:spPr>
        <p:txBody>
          <a:bodyPr>
            <a:noAutofit/>
          </a:bodyPr>
          <a:lstStyle/>
          <a:p>
            <a:pPr algn="just">
              <a:lnSpc>
                <a:spcPct val="150000"/>
              </a:lnSpc>
            </a:pPr>
            <a:r>
              <a:rPr lang="en-US" sz="1500" dirty="0">
                <a:latin typeface="Bangla MN" pitchFamily="2" charset="0"/>
                <a:cs typeface="Bangla MN" pitchFamily="2" charset="0"/>
              </a:rPr>
              <a:t>Information technology is the study or electronic equipment, especially computers, for storing, analyzing, and distributing information including words, numbers, and images (Oxford Dictionary, 1995).</a:t>
            </a:r>
          </a:p>
          <a:p>
            <a:pPr algn="just">
              <a:lnSpc>
                <a:spcPct val="150000"/>
              </a:lnSpc>
            </a:pPr>
            <a:r>
              <a:rPr lang="en-US" sz="1500" dirty="0">
                <a:latin typeface="Bangla MN" pitchFamily="2" charset="0"/>
                <a:cs typeface="Bangla MN" pitchFamily="2" charset="0"/>
              </a:rPr>
              <a:t>Information technology is not only limited to computer technology (software &amp; hardware) used to process or store information, but also includes communication technology to transmit information (Martin, 1999).</a:t>
            </a:r>
          </a:p>
          <a:p>
            <a:pPr algn="just">
              <a:lnSpc>
                <a:spcPct val="150000"/>
              </a:lnSpc>
            </a:pPr>
            <a:r>
              <a:rPr lang="en-US" sz="1500" dirty="0">
                <a:latin typeface="Bangla MN" pitchFamily="2" charset="0"/>
                <a:cs typeface="Bangla MN" pitchFamily="2" charset="0"/>
              </a:rPr>
              <a:t>Implicitly and explicitly, information technology is not only in the form of computer technology, but also includes communication technology. In other words, what is called information technology is a combination of computer technology and telecommunications technology.</a:t>
            </a:r>
            <a:endParaRPr lang="id-ID" sz="1500" dirty="0">
              <a:latin typeface="Bangla MN" pitchFamily="2" charset="0"/>
              <a:cs typeface="Bangla MN" pitchFamily="2" charset="0"/>
            </a:endParaRPr>
          </a:p>
        </p:txBody>
      </p:sp>
    </p:spTree>
    <p:extLst>
      <p:ext uri="{BB962C8B-B14F-4D97-AF65-F5344CB8AC3E}">
        <p14:creationId xmlns:p14="http://schemas.microsoft.com/office/powerpoint/2010/main" val="247898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132044"/>
            <a:ext cx="6166884" cy="1325563"/>
          </a:xfrm>
        </p:spPr>
        <p:txBody>
          <a:bodyPr>
            <a:normAutofit/>
          </a:bodyPr>
          <a:lstStyle/>
          <a:p>
            <a:r>
              <a:rPr lang="en-US" sz="3200" dirty="0">
                <a:latin typeface="Bangla MN" pitchFamily="2" charset="0"/>
                <a:cs typeface="Bangla MN" pitchFamily="2" charset="0"/>
              </a:rPr>
              <a:t>Information Technology Concept</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129677" y="1413250"/>
            <a:ext cx="6450418" cy="4351338"/>
          </a:xfrm>
        </p:spPr>
        <p:txBody>
          <a:bodyPr>
            <a:noAutofit/>
          </a:bodyPr>
          <a:lstStyle/>
          <a:p>
            <a:r>
              <a:rPr lang="en-US" sz="1600" dirty="0">
                <a:solidFill>
                  <a:srgbClr val="000000"/>
                </a:solidFill>
                <a:latin typeface="Myriad-Roman-Identity-H"/>
              </a:rPr>
              <a:t>The term information technology began to be widely used to replace management information systems. The term information technology (IT) is more technology-oriented. Information technology (IT) is a sub-system or system part of an information system.</a:t>
            </a:r>
          </a:p>
          <a:p>
            <a:r>
              <a:rPr lang="en-US" sz="1600" dirty="0">
                <a:solidFill>
                  <a:srgbClr val="000000"/>
                </a:solidFill>
                <a:latin typeface="Myriad-Roman-Identity-H"/>
              </a:rPr>
              <a:t>The term information systems technology (TSI) or information systems technology (IST) also denotes the technology used by information systems. The term information systems technology has a similar meaning to information technology (IT) or information technology (IT).</a:t>
            </a:r>
          </a:p>
          <a:p>
            <a:r>
              <a:rPr lang="en-US" sz="1600" dirty="0">
                <a:solidFill>
                  <a:srgbClr val="000000"/>
                </a:solidFill>
                <a:latin typeface="Myriad-Roman-Identity-H"/>
              </a:rPr>
              <a:t>A computer system is also an information technology used in information systems. Information technology can be any technology that can produce information, including computer technology and telecommunications technology. Thus, the computer system is a subsystem or system part of information technology.</a:t>
            </a:r>
            <a:endParaRPr lang="en-US" sz="1600" dirty="0"/>
          </a:p>
        </p:txBody>
      </p:sp>
    </p:spTree>
    <p:extLst>
      <p:ext uri="{BB962C8B-B14F-4D97-AF65-F5344CB8AC3E}">
        <p14:creationId xmlns:p14="http://schemas.microsoft.com/office/powerpoint/2010/main" val="362112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365125"/>
            <a:ext cx="6166884" cy="1325563"/>
          </a:xfrm>
        </p:spPr>
        <p:txBody>
          <a:bodyPr>
            <a:normAutofit/>
          </a:bodyPr>
          <a:lstStyle/>
          <a:p>
            <a:r>
              <a:rPr lang="id-ID" sz="3200" dirty="0">
                <a:latin typeface="Bangla MN" pitchFamily="2" charset="0"/>
                <a:cs typeface="Bangla MN" pitchFamily="2" charset="0"/>
              </a:rPr>
              <a:t>Information Technology Grouping</a:t>
            </a:r>
          </a:p>
        </p:txBody>
      </p:sp>
      <p:sp>
        <p:nvSpPr>
          <p:cNvPr id="3" name="Tampungan Konten 2"/>
          <p:cNvSpPr>
            <a:spLocks noGrp="1"/>
          </p:cNvSpPr>
          <p:nvPr>
            <p:ph idx="1"/>
          </p:nvPr>
        </p:nvSpPr>
        <p:spPr>
          <a:xfrm>
            <a:off x="255182" y="1825625"/>
            <a:ext cx="6166884" cy="4351338"/>
          </a:xfrm>
        </p:spPr>
        <p:txBody>
          <a:bodyPr>
            <a:normAutofit/>
          </a:bodyPr>
          <a:lstStyle/>
          <a:p>
            <a:pPr>
              <a:lnSpc>
                <a:spcPct val="200000"/>
              </a:lnSpc>
            </a:pPr>
            <a:r>
              <a:rPr lang="en-US" sz="1600" dirty="0">
                <a:latin typeface="Bangla MN" pitchFamily="2" charset="0"/>
                <a:cs typeface="Bangla MN" pitchFamily="2" charset="0"/>
              </a:rPr>
              <a:t>I</a:t>
            </a:r>
            <a:r>
              <a:rPr lang="id-ID" sz="1600" dirty="0">
                <a:latin typeface="Bangla MN" pitchFamily="2" charset="0"/>
                <a:cs typeface="Bangla MN" pitchFamily="2" charset="0"/>
              </a:rPr>
              <a:t>nput technology</a:t>
            </a:r>
          </a:p>
          <a:p>
            <a:pPr>
              <a:lnSpc>
                <a:spcPct val="200000"/>
              </a:lnSpc>
            </a:pPr>
            <a:r>
              <a:rPr lang="en-US" sz="1600" dirty="0">
                <a:latin typeface="Bangla MN" pitchFamily="2" charset="0"/>
                <a:cs typeface="Bangla MN" pitchFamily="2" charset="0"/>
              </a:rPr>
              <a:t>P</a:t>
            </a:r>
            <a:r>
              <a:rPr lang="id-ID" sz="1600" dirty="0">
                <a:latin typeface="Bangla MN" pitchFamily="2" charset="0"/>
                <a:cs typeface="Bangla MN" pitchFamily="2" charset="0"/>
              </a:rPr>
              <a:t>rocessing machine</a:t>
            </a:r>
          </a:p>
          <a:p>
            <a:pPr>
              <a:lnSpc>
                <a:spcPct val="200000"/>
              </a:lnSpc>
            </a:pPr>
            <a:r>
              <a:rPr lang="en-US" sz="1600" dirty="0">
                <a:latin typeface="Bangla MN" pitchFamily="2" charset="0"/>
                <a:cs typeface="Bangla MN" pitchFamily="2" charset="0"/>
              </a:rPr>
              <a:t>Storage technology (internal and external)</a:t>
            </a:r>
          </a:p>
          <a:p>
            <a:pPr>
              <a:lnSpc>
                <a:spcPct val="200000"/>
              </a:lnSpc>
            </a:pPr>
            <a:r>
              <a:rPr lang="en-US" sz="1600" dirty="0">
                <a:latin typeface="Bangla MN" pitchFamily="2" charset="0"/>
                <a:cs typeface="Bangla MN" pitchFamily="2" charset="0"/>
              </a:rPr>
              <a:t>O</a:t>
            </a:r>
            <a:r>
              <a:rPr lang="id-ID" sz="1600" dirty="0">
                <a:latin typeface="Bangla MN" pitchFamily="2" charset="0"/>
                <a:cs typeface="Bangla MN" pitchFamily="2" charset="0"/>
              </a:rPr>
              <a:t>utput technology</a:t>
            </a:r>
          </a:p>
          <a:p>
            <a:pPr>
              <a:lnSpc>
                <a:spcPct val="200000"/>
              </a:lnSpc>
            </a:pPr>
            <a:r>
              <a:rPr lang="en-US" sz="1600" dirty="0">
                <a:latin typeface="Bangla MN" pitchFamily="2" charset="0"/>
                <a:cs typeface="Bangla MN" pitchFamily="2" charset="0"/>
              </a:rPr>
              <a:t>S</a:t>
            </a:r>
            <a:r>
              <a:rPr lang="id-ID" sz="1600" dirty="0">
                <a:latin typeface="Bangla MN" pitchFamily="2" charset="0"/>
                <a:cs typeface="Bangla MN" pitchFamily="2" charset="0"/>
              </a:rPr>
              <a:t>oftware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365125"/>
            <a:ext cx="6166884" cy="1325563"/>
          </a:xfrm>
        </p:spPr>
        <p:txBody>
          <a:bodyPr>
            <a:normAutofit/>
          </a:bodyPr>
          <a:lstStyle/>
          <a:p>
            <a:r>
              <a:rPr lang="id-ID" sz="3200" dirty="0">
                <a:latin typeface="Bangla MN" pitchFamily="2" charset="0"/>
                <a:cs typeface="Bangla MN" pitchFamily="2" charset="0"/>
              </a:rPr>
              <a:t>Information Technology System Components</a:t>
            </a:r>
          </a:p>
        </p:txBody>
      </p:sp>
      <p:pic>
        <p:nvPicPr>
          <p:cNvPr id="4" name="Gambar 3"/>
          <p:cNvPicPr>
            <a:picLocks noChangeAspect="1"/>
          </p:cNvPicPr>
          <p:nvPr/>
        </p:nvPicPr>
        <p:blipFill>
          <a:blip r:embed="rId3"/>
          <a:stretch>
            <a:fillRect/>
          </a:stretch>
        </p:blipFill>
        <p:spPr>
          <a:xfrm>
            <a:off x="643890" y="1690688"/>
            <a:ext cx="4797011" cy="41005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365125"/>
            <a:ext cx="6166884" cy="1325563"/>
          </a:xfrm>
        </p:spPr>
        <p:txBody>
          <a:bodyPr>
            <a:normAutofit/>
          </a:bodyPr>
          <a:lstStyle/>
          <a:p>
            <a:r>
              <a:rPr lang="id-ID" sz="3200" dirty="0">
                <a:latin typeface="Bangla MN" pitchFamily="2" charset="0"/>
                <a:cs typeface="Bangla MN" pitchFamily="2" charset="0"/>
              </a:rPr>
              <a:t>Information Technology System Classification</a:t>
            </a:r>
          </a:p>
        </p:txBody>
      </p:sp>
      <p:sp>
        <p:nvSpPr>
          <p:cNvPr id="3" name="Tampungan Konten 2"/>
          <p:cNvSpPr>
            <a:spLocks noGrp="1"/>
          </p:cNvSpPr>
          <p:nvPr>
            <p:ph idx="1"/>
          </p:nvPr>
        </p:nvSpPr>
        <p:spPr>
          <a:xfrm>
            <a:off x="255182" y="1825625"/>
            <a:ext cx="6166884" cy="4351338"/>
          </a:xfrm>
        </p:spPr>
        <p:txBody>
          <a:bodyPr>
            <a:normAutofit/>
          </a:bodyPr>
          <a:lstStyle/>
          <a:p>
            <a:pPr>
              <a:lnSpc>
                <a:spcPct val="150000"/>
              </a:lnSpc>
            </a:pPr>
            <a:r>
              <a:rPr lang="en-US" sz="1500" dirty="0">
                <a:latin typeface="Bangla MN" pitchFamily="2" charset="0"/>
                <a:cs typeface="Bangla MN" pitchFamily="2" charset="0"/>
              </a:rPr>
              <a:t>According to system function: Embedded IT system, dedicated IT system, and general-purpose IT system.</a:t>
            </a:r>
          </a:p>
          <a:p>
            <a:pPr>
              <a:lnSpc>
                <a:spcPct val="150000"/>
              </a:lnSpc>
            </a:pPr>
            <a:r>
              <a:rPr lang="en-US" sz="1500" dirty="0">
                <a:latin typeface="Bangla MN" pitchFamily="2" charset="0"/>
                <a:cs typeface="Bangla MN" pitchFamily="2" charset="0"/>
              </a:rPr>
              <a:t>By department: Accounting information system and marketing information system.</a:t>
            </a:r>
          </a:p>
          <a:p>
            <a:pPr>
              <a:lnSpc>
                <a:spcPct val="150000"/>
              </a:lnSpc>
            </a:pPr>
            <a:r>
              <a:rPr lang="en-US" sz="1500" dirty="0">
                <a:latin typeface="Bangla MN" pitchFamily="2" charset="0"/>
                <a:cs typeface="Bangla MN" pitchFamily="2" charset="0"/>
              </a:rPr>
              <a:t>According to support for management level within the company: Transaction processing systems and decision support systems.</a:t>
            </a:r>
          </a:p>
          <a:p>
            <a:pPr>
              <a:lnSpc>
                <a:spcPct val="150000"/>
              </a:lnSpc>
            </a:pPr>
            <a:r>
              <a:rPr lang="en-US" sz="1500" dirty="0">
                <a:latin typeface="Bangla MN" pitchFamily="2" charset="0"/>
                <a:cs typeface="Bangla MN" pitchFamily="2" charset="0"/>
              </a:rPr>
              <a:t>By size and way of serving requests: Client-server.</a:t>
            </a:r>
            <a:endParaRPr lang="id-ID" sz="1500" dirty="0">
              <a:latin typeface="Bangla MN" pitchFamily="2" charset="0"/>
              <a:cs typeface="Bangla MN"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p:txBody>
          <a:bodyPr>
            <a:normAutofit/>
          </a:bodyPr>
          <a:lstStyle/>
          <a:p>
            <a:r>
              <a:rPr lang="en-US" sz="3200" dirty="0">
                <a:latin typeface="Bangla MN" pitchFamily="2" charset="0"/>
                <a:cs typeface="Bangla MN" pitchFamily="2" charset="0"/>
              </a:rPr>
              <a:t>The Role of Information Technology</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279402" y="1707094"/>
            <a:ext cx="7492998" cy="4351338"/>
          </a:xfrm>
        </p:spPr>
        <p:txBody>
          <a:bodyPr>
            <a:normAutofit/>
          </a:bodyPr>
          <a:lstStyle/>
          <a:p>
            <a:pPr algn="just">
              <a:lnSpc>
                <a:spcPct val="150000"/>
              </a:lnSpc>
            </a:pPr>
            <a:r>
              <a:rPr lang="en-US" sz="1600" dirty="0">
                <a:latin typeface="Bangla MN" pitchFamily="2" charset="0"/>
                <a:cs typeface="Bangla MN" pitchFamily="2" charset="0"/>
              </a:rPr>
              <a:t>Information technology has become the main facilitator for business activities, contributing greatly to fundamental changes in organizational structure, operations and management.</a:t>
            </a:r>
          </a:p>
          <a:p>
            <a:pPr algn="just">
              <a:lnSpc>
                <a:spcPct val="150000"/>
              </a:lnSpc>
            </a:pPr>
            <a:r>
              <a:rPr lang="en-US" sz="1600" dirty="0">
                <a:latin typeface="Bangla MN" pitchFamily="2" charset="0"/>
                <a:cs typeface="Bangla MN" pitchFamily="2" charset="0"/>
              </a:rPr>
              <a:t>Examples of the results of the application of information technology: withdrawal of money through Automated Teller Machines (ATM), transactions via the internet known as e-commerce or electronic commerce, money transfers through e-banking facilities that can be done from home.</a:t>
            </a:r>
          </a:p>
          <a:p>
            <a:pPr algn="just">
              <a:lnSpc>
                <a:spcPct val="150000"/>
              </a:lnSpc>
            </a:pPr>
            <a:r>
              <a:rPr lang="en-US" sz="1600" dirty="0">
                <a:latin typeface="Bangla MN" pitchFamily="2" charset="0"/>
                <a:cs typeface="Bangla MN" pitchFamily="2" charset="0"/>
              </a:rPr>
              <a:t>The role of information technology can be used as a means of cooperation between individuals or groups with other individuals or groups without recognizing the boundaries of distance and time, country, race, economic class, ideology, or other factors that can hinder the exchange of ideas.</a:t>
            </a:r>
            <a:endParaRPr lang="id-ID" sz="1600" dirty="0">
              <a:latin typeface="Bangla MN" pitchFamily="2" charset="0"/>
              <a:cs typeface="Bangla MN"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p:txBody>
          <a:bodyPr>
            <a:normAutofit/>
          </a:bodyPr>
          <a:lstStyle/>
          <a:p>
            <a:r>
              <a:rPr lang="id-ID" sz="3200" dirty="0">
                <a:latin typeface="Bangla MN" pitchFamily="2" charset="0"/>
                <a:cs typeface="Bangla MN" pitchFamily="2" charset="0"/>
              </a:rPr>
              <a:t>Information Technology Trends</a:t>
            </a:r>
          </a:p>
        </p:txBody>
      </p:sp>
      <p:sp>
        <p:nvSpPr>
          <p:cNvPr id="3" name="Tampungan Konten 2"/>
          <p:cNvSpPr>
            <a:spLocks noGrp="1"/>
          </p:cNvSpPr>
          <p:nvPr>
            <p:ph idx="1"/>
          </p:nvPr>
        </p:nvSpPr>
        <p:spPr>
          <a:xfrm>
            <a:off x="364067" y="1690688"/>
            <a:ext cx="10515600" cy="4351338"/>
          </a:xfrm>
        </p:spPr>
        <p:txBody>
          <a:bodyPr>
            <a:normAutofit/>
          </a:bodyPr>
          <a:lstStyle/>
          <a:p>
            <a:pPr>
              <a:lnSpc>
                <a:spcPct val="200000"/>
              </a:lnSpc>
            </a:pPr>
            <a:r>
              <a:rPr lang="en-US" sz="1600" dirty="0">
                <a:latin typeface="Bangla MN" pitchFamily="2" charset="0"/>
                <a:cs typeface="Bangla MN" pitchFamily="2" charset="0"/>
              </a:rPr>
              <a:t>Increased speed and capacity of electronic components</a:t>
            </a:r>
          </a:p>
          <a:p>
            <a:pPr>
              <a:lnSpc>
                <a:spcPct val="200000"/>
              </a:lnSpc>
            </a:pPr>
            <a:r>
              <a:rPr lang="en-US" sz="1600" dirty="0">
                <a:latin typeface="Bangla MN" pitchFamily="2" charset="0"/>
                <a:cs typeface="Bangla MN" pitchFamily="2" charset="0"/>
              </a:rPr>
              <a:t>The availability of information in digital form is increasing</a:t>
            </a:r>
          </a:p>
          <a:p>
            <a:pPr>
              <a:lnSpc>
                <a:spcPct val="200000"/>
              </a:lnSpc>
            </a:pPr>
            <a:r>
              <a:rPr lang="en-US" sz="1600" dirty="0">
                <a:latin typeface="Bangla MN" pitchFamily="2" charset="0"/>
                <a:cs typeface="Bangla MN" pitchFamily="2" charset="0"/>
              </a:rPr>
              <a:t>The portability of electronic equipment is increasing</a:t>
            </a:r>
          </a:p>
          <a:p>
            <a:pPr>
              <a:lnSpc>
                <a:spcPct val="200000"/>
              </a:lnSpc>
            </a:pPr>
            <a:r>
              <a:rPr lang="en-US" sz="1600" dirty="0">
                <a:latin typeface="Bangla MN" pitchFamily="2" charset="0"/>
                <a:cs typeface="Bangla MN" pitchFamily="2" charset="0"/>
              </a:rPr>
              <a:t>Improved connectivity</a:t>
            </a:r>
          </a:p>
          <a:p>
            <a:pPr>
              <a:lnSpc>
                <a:spcPct val="200000"/>
              </a:lnSpc>
            </a:pPr>
            <a:r>
              <a:rPr lang="en-US" sz="1600" dirty="0">
                <a:latin typeface="Bangla MN" pitchFamily="2" charset="0"/>
                <a:cs typeface="Bangla MN" pitchFamily="2" charset="0"/>
              </a:rPr>
              <a:t>Ease of use increased</a:t>
            </a:r>
            <a:endParaRPr lang="id-ID" sz="1600" dirty="0">
              <a:latin typeface="Bangla MN" pitchFamily="2" charset="0"/>
              <a:cs typeface="Bangla MN" pitchFamily="2" charset="0"/>
            </a:endParaRPr>
          </a:p>
          <a:p>
            <a:pPr>
              <a:lnSpc>
                <a:spcPct val="200000"/>
              </a:lnSpc>
            </a:pPr>
            <a:endParaRPr lang="id-ID" sz="1600" dirty="0">
              <a:latin typeface="Bangla MN" pitchFamily="2" charset="0"/>
              <a:cs typeface="Bangla MN"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980</Words>
  <Application>Microsoft Office PowerPoint</Application>
  <PresentationFormat>Widescreen</PresentationFormat>
  <Paragraphs>56</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Bangla MN</vt:lpstr>
      <vt:lpstr>Calibri</vt:lpstr>
      <vt:lpstr>Calibri Light</vt:lpstr>
      <vt:lpstr>Myriad-Italic-Identity-H</vt:lpstr>
      <vt:lpstr>Myriad-Roman-Identity-H</vt:lpstr>
      <vt:lpstr>Tema Office</vt:lpstr>
      <vt:lpstr>BASIC CONCEPTS OF INFORMATION TECHNOLOGY</vt:lpstr>
      <vt:lpstr>Introduction</vt:lpstr>
      <vt:lpstr>Information Technology</vt:lpstr>
      <vt:lpstr>Information Technology Concept</vt:lpstr>
      <vt:lpstr>Information Technology Grouping</vt:lpstr>
      <vt:lpstr>Information Technology System Components</vt:lpstr>
      <vt:lpstr>Information Technology System Classification</vt:lpstr>
      <vt:lpstr>The Role of Information Technology</vt:lpstr>
      <vt:lpstr>Information Technology Trends</vt:lpstr>
      <vt:lpstr>Information Technology Development (1)</vt:lpstr>
      <vt:lpstr>Information Technology Development(2)</vt:lpstr>
      <vt:lpstr>Let’s Discuss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KONSEP DASAR SISTEM</dc:title>
  <dc:creator>Microsoft Office User</dc:creator>
  <cp:lastModifiedBy>Farid Angga Pribadi</cp:lastModifiedBy>
  <cp:revision>12</cp:revision>
  <dcterms:created xsi:type="dcterms:W3CDTF">2022-08-28T08:29:00Z</dcterms:created>
  <dcterms:modified xsi:type="dcterms:W3CDTF">2022-09-06T15:41:11Z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8E74C65988BB41268A406E6478826CF4</vt:lpwstr>
  </property>
  <property fmtid="{D5CDD505-2E9C-101B-9397-08002B2CF9AE}" pid="3" name="KSOProductBuildVer">
    <vt:lpwstr>1033-11.2.0.11254</vt:lpwstr>
  </property>
</Properties>
</file>