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438" r:id="rId3"/>
    <p:sldId id="433" r:id="rId4"/>
    <p:sldId id="419" r:id="rId5"/>
    <p:sldId id="434" r:id="rId6"/>
    <p:sldId id="420" r:id="rId7"/>
    <p:sldId id="440" r:id="rId8"/>
    <p:sldId id="435" r:id="rId9"/>
    <p:sldId id="422" r:id="rId10"/>
    <p:sldId id="423" r:id="rId11"/>
    <p:sldId id="425" r:id="rId12"/>
    <p:sldId id="427" r:id="rId13"/>
    <p:sldId id="436" r:id="rId14"/>
    <p:sldId id="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88473-BFE3-4B83-8DD2-B52BEC4E56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98063-20C3-41CA-B9F9-F65904C0B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4: Managing Security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2786B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3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10154"/>
            <a:ext cx="6286500" cy="69179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6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98431"/>
            <a:ext cx="6286500" cy="6929682"/>
          </a:xfrm>
        </p:spPr>
        <p:txBody>
          <a:bodyPr/>
          <a:lstStyle/>
          <a:p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8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98431"/>
            <a:ext cx="6286500" cy="6929682"/>
          </a:xfrm>
        </p:spPr>
        <p:txBody>
          <a:bodyPr/>
          <a:lstStyle/>
          <a:p>
            <a:endParaRPr lang="en-US" sz="10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6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3118CA-D3C8-40C0-8794-C732600242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2184400"/>
            <a:ext cx="6286500" cy="684371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1DA2331-76C4-4406-A6C4-B6D4114D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SQL Server Functions are useful objects in SQL Server databases. A SQL Server function is a code snippet that can be executed on a SQL Server. In this article, I will explain how to create and use a function in SQL Server.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 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In T-SQL, a function is considered an object. Here are some of the rules when creating functions in SQL Server.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A function must have a name and a function name can never start with a special character such as @, $, #, and so 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Functions only work with select statements.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Functions can be used anywhere in SQL, like AVG, COUNT, SUM, MIN, DATE and so on with select statements.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Functions compile every time.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Functions must return a value or result.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/>
              </a:rPr>
              <a:t>Functions only work with input parameters.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33600"/>
            <a:ext cx="6286500" cy="689451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A derived table is a subquery nested within a FROM clause.  Because of being in a FROM clause, the subquery's result set can be used similarly to a SQL Server table.  The subquery in the FROM clause must have a name.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98431"/>
            <a:ext cx="6286500" cy="69296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13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077809"/>
            <a:ext cx="6286500" cy="69062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0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4325" y="2110154"/>
            <a:ext cx="6286500" cy="691795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 CTE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digambarkan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hasil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query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sementara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ada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lingkup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eksekusi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operasi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SELECT, INSERT, UPDATE, DELETE,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CREATE VIEW. CTE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mirip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tabel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turunan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disimpan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obyek</a:t>
            </a:r>
            <a:r>
              <a:rPr lang="en-US" b="0" i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11: Using Table Expressions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10774A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DD145-17A8-454E-9AC4-066C461668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1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59F-9B2B-4237-8765-0E151698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030E2-611A-444A-9E49-3FAF1C83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286A-E44D-4876-B341-36AE16BB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C6EE-853E-4F3D-BC3F-9F0351EF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5FAD-6721-47B3-91CE-1CC3DB14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4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3B5-F8C5-4FEB-BEEF-83589E61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D1AED-55DF-4974-953F-05D2AD0A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C1A0-F4FB-44F0-9F3A-6ADE0AF1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F16D-B354-4374-8062-ADF5BD31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C693-DAA9-42AE-9D6E-A0C5ED8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E872C-5FE3-4493-A651-4AA227E6A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4F7DF-3523-4623-B443-B6028C307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8BD8-1755-44FF-B629-5A985C52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DC826-319C-4DCA-B33B-F909BA4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516A-175F-44E9-A083-ACE7EFB2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2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5744" y="4771506"/>
            <a:ext cx="10487627" cy="16043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68595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DCFF"/>
              </a:buClr>
              <a:buSzPct val="90000"/>
              <a:buFont typeface="Arial" pitchFamily="34" charset="0"/>
              <a:buNone/>
              <a:tabLst/>
              <a:defRPr sz="2101" b="1" cap="all" baseline="0">
                <a:solidFill>
                  <a:schemeClr val="bg1">
                    <a:alpha val="99000"/>
                  </a:schemeClr>
                </a:solidFill>
              </a:defRPr>
            </a:lvl1pPr>
            <a:lvl2pPr marL="3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0" dirty="0"/>
              <a:t>{Sample Code Location e.g., Codeshow.codeplex.com} </a:t>
            </a:r>
          </a:p>
          <a:p>
            <a:r>
              <a:rPr lang="en-US" dirty="0"/>
              <a:t>(</a:t>
            </a:r>
            <a:r>
              <a:rPr lang="en-US" dirty="0" err="1"/>
              <a:t>dEMO</a:t>
            </a:r>
            <a:r>
              <a:rPr lang="en-US" dirty="0"/>
              <a:t> NAME)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745" y="3117273"/>
            <a:ext cx="10723468" cy="1383983"/>
          </a:xfrm>
          <a:prstGeom prst="rect">
            <a:avLst/>
          </a:prstGeom>
        </p:spPr>
        <p:txBody>
          <a:bodyPr anchor="ctr"/>
          <a:lstStyle>
            <a:lvl1pPr algn="l">
              <a:defRPr sz="5401" baseline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2pPr>
            <a:lvl3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3pPr>
            <a:lvl4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4pPr>
            <a:lvl5pPr>
              <a:defRPr sz="4501">
                <a:solidFill>
                  <a:schemeClr val="bg1">
                    <a:alpha val="99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079180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ma Mata Kuli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E529-D53B-CC4F-BB4C-77FD2F22625B}" type="datetime1">
              <a:rPr lang="id-ID" smtClean="0"/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JTI </a:t>
            </a:r>
            <a:r>
              <a:rPr lang="mr-IN" dirty="0"/>
              <a:t>–</a:t>
            </a:r>
            <a:r>
              <a:rPr lang="id-ID" dirty="0"/>
              <a:t> Politeknik Negeri Malang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7799" y="4552793"/>
            <a:ext cx="10750167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39844" y="3139439"/>
            <a:ext cx="1075396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2" y="4648200"/>
            <a:ext cx="10519515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625334"/>
            <a:ext cx="10570313" cy="8209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58" y="390901"/>
            <a:ext cx="3072341" cy="27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3407775" y="3255013"/>
            <a:ext cx="5376597" cy="286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19492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9560277" cy="10293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680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C827-39D6-BA4B-88CB-CF83F8088C97}" type="datetime1">
              <a:rPr lang="id-ID" smtClean="0"/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724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E7C05-4617-D64A-8173-C36F8E8163D0}" type="datetime1">
              <a:rPr lang="id-ID" smtClean="0"/>
              <a:t>02/10/2023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37987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ACB0-EC8C-F24D-8B33-0F73388FBC9D}" type="datetime1">
              <a:rPr lang="id-ID" smtClean="0"/>
              <a:t>02/10/2023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67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729F4-40FE-ED40-8CC6-09D653B93C77}" type="datetime1">
              <a:rPr lang="id-ID" smtClean="0"/>
              <a:t>02/10/2023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229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C560-28EA-B645-8D56-BDED5ABA3334}" type="datetime1">
              <a:rPr lang="id-ID" smtClean="0"/>
              <a:t>02/10/2023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3374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7B48-B7FC-8147-B4D6-FF6DEF628229}" type="datetime1">
              <a:rPr lang="id-ID" smtClean="0"/>
              <a:t>02/10/2023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85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BB3-CABB-460D-A0CD-5888FF6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9E96-D071-474A-8E12-86A44884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EC65-E3C2-4EE0-B5A8-06C1E62E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904A-CE90-4457-B65A-4CE1665C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C6BC-FE52-4F5D-9BEE-2B3C551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1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59BE-C7B3-8D47-90E7-289B88BF52BA}" type="datetime1">
              <a:rPr lang="id-ID" smtClean="0"/>
              <a:t>02/10/2023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2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6030-E9C3-CC41-9663-F12C5392D2C0}" type="datetime1">
              <a:rPr lang="id-ID" smtClean="0"/>
              <a:t>02/10/2023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44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F4D5-C164-9042-80D4-35B7BA3710E1}" type="datetime1">
              <a:rPr lang="id-ID" smtClean="0"/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502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D921-0F49-5F40-9C79-3458AABCA7A5}" type="datetime1">
              <a:rPr lang="id-ID" smtClean="0"/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3659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1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1032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1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7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EC38-8179-4136-AEF0-4AAA178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69AA-7ED8-4D77-B66E-A9B56737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E5FC-825A-49F0-B168-0380FD2D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3FA1-7E99-4949-A256-02C6C165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404A-FD80-4A40-AF03-7D7D0CF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448F-174F-482C-B18B-28C42B85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15A7-14A8-49DE-82D9-68BAC26E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1298-8761-4222-948F-71FD4664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9282-3CDB-4A89-97F4-98D64339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6714-8FBC-4E5E-8079-FB39639E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C6F3D-9E30-4D75-84C0-D21DBF27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E075-EA46-43C5-BF8B-7D48F23F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11CA-07F2-4385-9DDC-269F0385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6C78-A5DA-42BB-8AA1-ADB031FD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0DB0C-393B-43D5-9D69-8ACDBDF4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87EF9-4F0A-43E7-83B6-787F68592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A291E-0C6A-49FB-A43C-1E4FEFFD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DBE5-FC38-4717-A7BE-5D34603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155A8-5DB1-4DC6-9DE6-F8D7EB16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65C8-1572-41D3-AF1D-0C717BA7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3F515-BEF2-4D94-A6B5-D4DAB3A9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B641-7BBD-4534-9F9C-0065C641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C906-C15F-4F74-B6AF-CD969111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3E8D-7C83-43EF-9197-DB25838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5427-3D0B-4DF6-85F7-689F08A8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14F7-E29C-4D5C-9F99-CB24661C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C960-0ED5-4925-AA91-F9466ECE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04C1-0C47-445E-AC83-B24A87B9C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5280-8637-4B04-B370-3504B63C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065B-6002-4106-AA73-17F974CD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F5C5-A47D-4523-8096-F84C6D5B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257EB-3587-4FE2-80C6-24C2F67B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D837-1ACC-466B-B5F3-F2FF55F0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686C5-EE24-49E7-A344-31A747E43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ED52A-2AA0-41BA-9A94-C08A4E605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11F7-A2ED-40E2-88D4-09F9BE72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12B1-08FE-4ABB-B9D6-D5CA423E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41847-AF09-4B15-8C48-DC5F4F8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D2373-1697-468A-91D7-C2DDD2C3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09488-950C-4355-8FD4-988E418BE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8819-FEB6-4FC1-A86C-98E2A29EF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62AA-3ECE-43D4-B1BA-16AAC91A824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BD8E-1C3C-4589-90C7-EB8B2CA9D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D85B-36DA-45CC-94E2-15F9C4384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5945-169C-4298-8119-7F8D0327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noFill/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55E488-F5F5-D341-BCBC-55420D805977}" type="datetime1">
              <a:rPr lang="id-ID" smtClean="0"/>
              <a:t>02/10/2023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5D243CA-806E-402E-87EA-B001B6507DFC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2" descr="C:\Users\TOSHIBA\Pictures\logo_polinema copy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69" y="278166"/>
            <a:ext cx="1292331" cy="11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8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F4CAF6-729A-464E-A197-B2533F6A8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685" y="4613030"/>
            <a:ext cx="10519515" cy="820899"/>
          </a:xfrm>
        </p:spPr>
        <p:txBody>
          <a:bodyPr>
            <a:normAutofit/>
          </a:bodyPr>
          <a:lstStyle/>
          <a:p>
            <a:r>
              <a:rPr lang="en-US" sz="1400" b="1" dirty="0"/>
              <a:t>Basis data </a:t>
            </a:r>
            <a:r>
              <a:rPr lang="en-US" sz="1400" b="1" dirty="0" err="1"/>
              <a:t>lanjut</a:t>
            </a:r>
            <a:endParaRPr lang="en-US" sz="1400" b="1" dirty="0"/>
          </a:p>
          <a:p>
            <a:r>
              <a:rPr lang="en-US" sz="1400" b="1" dirty="0"/>
              <a:t>Jurusan </a:t>
            </a:r>
            <a:r>
              <a:rPr lang="en-US" sz="1400" b="1" dirty="0" err="1"/>
              <a:t>teknologi</a:t>
            </a:r>
            <a:r>
              <a:rPr lang="en-US" sz="1400" b="1" dirty="0"/>
              <a:t> </a:t>
            </a:r>
            <a:r>
              <a:rPr lang="en-US" sz="1400" b="1" dirty="0" err="1"/>
              <a:t>informasi</a:t>
            </a:r>
            <a:r>
              <a:rPr lang="en-US" sz="1400" b="1" dirty="0"/>
              <a:t> (</a:t>
            </a:r>
            <a:r>
              <a:rPr lang="en-US" sz="1400" b="1"/>
              <a:t>Ta 2023/2024)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6AD55-1103-41B4-A7E8-1D7F33E46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7</a:t>
            </a:r>
            <a:br>
              <a:rPr lang="en-US" dirty="0"/>
            </a:br>
            <a:r>
              <a:rPr lang="en-US" dirty="0"/>
              <a:t>basis data </a:t>
            </a:r>
            <a:r>
              <a:rPr lang="en-US" dirty="0" err="1"/>
              <a:t>lanjut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3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DERIVED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Tabel</a:t>
            </a:r>
            <a:r>
              <a:rPr lang="en-US" sz="2000" dirty="0"/>
              <a:t> TURUNAN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merujuk</a:t>
            </a:r>
            <a:r>
              <a:rPr lang="en-US" sz="2000" dirty="0"/>
              <a:t> pada </a:t>
            </a:r>
            <a:r>
              <a:rPr lang="en-US" sz="2000" dirty="0" err="1"/>
              <a:t>argumen</a:t>
            </a:r>
            <a:r>
              <a:rPr lang="en-US" sz="2000" dirty="0"/>
              <a:t>
</a:t>
            </a:r>
            <a:r>
              <a:rPr lang="en-US" sz="2000" dirty="0" err="1"/>
              <a:t>Argumen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VARIABEL yang </a:t>
            </a:r>
            <a:r>
              <a:rPr lang="en-US" sz="1600" dirty="0" err="1"/>
              <a:t>dideklarasikan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batch yang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pernyataan</a:t>
            </a:r>
            <a:r>
              <a:rPr lang="en-US" sz="1600" dirty="0"/>
              <a:t> SELECT
Parameter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-VALUED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prosedur</a:t>
            </a:r>
            <a:r>
              <a:rPr lang="en-US" sz="1600" dirty="0"/>
              <a:t> </a:t>
            </a:r>
            <a:r>
              <a:rPr lang="en-US" sz="1600" dirty="0" err="1"/>
              <a:t>tersimpan</a:t>
            </a:r>
            <a:endParaRPr lang="en-US" sz="16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16796" y="3429000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@emp_id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9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Lucida Sans Typewriter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DISTINCT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custid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cust_count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FROM 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Lucida Sans Typewriter" pitchFamily="49" charset="0"/>
              </a:rPr>
              <a:t>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orderdate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custid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Sales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Orders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empid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@emp_id</a:t>
            </a:r>
          </a:p>
          <a:p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derived_year</a:t>
            </a:r>
          </a:p>
          <a:p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GROUP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Sans Typewriter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orderyear</a:t>
            </a:r>
            <a:r>
              <a:rPr lang="en-US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694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rgbClr val="FFFFFF"/>
                </a:solidFill>
              </a:rPr>
              <a:t>Membuat</a:t>
            </a:r>
            <a:r>
              <a:rPr lang="en-US" sz="2000" dirty="0">
                <a:solidFill>
                  <a:srgbClr val="FFFFFF"/>
                </a:solidFill>
              </a:rPr>
              <a:t> QUERIES </a:t>
            </a:r>
            <a:r>
              <a:rPr lang="en-US" sz="2000" dirty="0" err="1">
                <a:solidFill>
                  <a:srgbClr val="FFFFFF"/>
                </a:solidFill>
              </a:rPr>
              <a:t>dengan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9FFA4-BD30-414D-8AB6-844A65D2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367320"/>
            <a:ext cx="7188199" cy="298310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16" y="4695092"/>
            <a:ext cx="7358184" cy="148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Common Table Expression </a:t>
            </a:r>
            <a:r>
              <a:rPr lang="en-US" sz="1600" dirty="0"/>
              <a:t>(CTE) </a:t>
            </a:r>
            <a:r>
              <a:rPr lang="en-US" sz="1600" dirty="0" err="1"/>
              <a:t>adalah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query SQL yang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menyederhanakan</a:t>
            </a:r>
            <a:r>
              <a:rPr lang="en-US" sz="1600" b="1" dirty="0"/>
              <a:t> JOIN pada SQL </a:t>
            </a:r>
            <a:r>
              <a:rPr lang="en-US" sz="1600" b="1" dirty="0" err="1"/>
              <a:t>kedalam</a:t>
            </a:r>
            <a:r>
              <a:rPr lang="en-US" sz="1600" b="1" dirty="0"/>
              <a:t> subqueries dan </a:t>
            </a:r>
            <a:r>
              <a:rPr lang="en-US" sz="1600" b="1" dirty="0" err="1"/>
              <a:t>mampu</a:t>
            </a:r>
            <a:r>
              <a:rPr lang="en-US" sz="1600" b="1" dirty="0"/>
              <a:t> </a:t>
            </a:r>
            <a:r>
              <a:rPr lang="en-US" sz="1600" b="1" dirty="0" err="1"/>
              <a:t>memberikan</a:t>
            </a:r>
            <a:r>
              <a:rPr lang="en-US" sz="1600" b="1" dirty="0"/>
              <a:t> query yang </a:t>
            </a:r>
            <a:r>
              <a:rPr lang="en-US" sz="1600" b="1" dirty="0" err="1"/>
              <a:t>bersifat</a:t>
            </a:r>
            <a:r>
              <a:rPr lang="en-US" sz="1600" b="1" dirty="0"/>
              <a:t> </a:t>
            </a:r>
            <a:r>
              <a:rPr lang="en-US" sz="1600" b="1" dirty="0" err="1"/>
              <a:t>hieararki</a:t>
            </a:r>
            <a:r>
              <a:rPr lang="en-US" sz="1600" b="1" dirty="0"/>
              <a:t>. </a:t>
            </a:r>
          </a:p>
          <a:p>
            <a:pPr marL="0" indent="0">
              <a:buNone/>
            </a:pPr>
            <a:r>
              <a:rPr lang="en-US" sz="1600" b="1" dirty="0" err="1"/>
              <a:t>Hirarki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CTE</a:t>
            </a:r>
          </a:p>
          <a:p>
            <a:pPr marL="0" indent="0">
              <a:buNone/>
            </a:pPr>
            <a:r>
              <a:rPr lang="en-US" sz="1600" dirty="0" err="1"/>
              <a:t>contohnya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design pada </a:t>
            </a:r>
            <a:r>
              <a:rPr lang="en-US" sz="1600" dirty="0" err="1"/>
              <a:t>masalah</a:t>
            </a:r>
            <a:r>
              <a:rPr lang="en-US" sz="1600" dirty="0"/>
              <a:t> employee-manager</a:t>
            </a:r>
          </a:p>
        </p:txBody>
      </p:sp>
    </p:spTree>
    <p:extLst>
      <p:ext uri="{BB962C8B-B14F-4D97-AF65-F5344CB8AC3E}">
        <p14:creationId xmlns:p14="http://schemas.microsoft.com/office/powerpoint/2010/main" val="24039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Membuat</a:t>
            </a:r>
            <a:r>
              <a:rPr lang="en-US" sz="3200" dirty="0"/>
              <a:t> QUERIES </a:t>
            </a:r>
            <a:r>
              <a:rPr lang="en-US" sz="3200" dirty="0" err="1"/>
              <a:t>dengancommon</a:t>
            </a:r>
            <a:r>
              <a:rPr lang="en-US" sz="3200" dirty="0"/>
              <a:t> table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Use WITH clause to create a CTE:</a:t>
            </a:r>
          </a:p>
          <a:p>
            <a:pPr lvl="1"/>
            <a:r>
              <a:rPr lang="en-US" sz="2000" dirty="0" err="1"/>
              <a:t>Definisikan</a:t>
            </a:r>
            <a:r>
              <a:rPr lang="en-US" sz="2000" dirty="0"/>
              <a:t> CTE </a:t>
            </a:r>
            <a:r>
              <a:rPr lang="en-US" sz="2000" dirty="0" err="1"/>
              <a:t>dengan</a:t>
            </a:r>
            <a:r>
              <a:rPr lang="en-US" sz="2000" dirty="0"/>
              <a:t> WITH</a:t>
            </a:r>
          </a:p>
          <a:p>
            <a:pPr lvl="1"/>
            <a:r>
              <a:rPr lang="en-US" sz="2000" dirty="0" err="1"/>
              <a:t>Panggil</a:t>
            </a:r>
            <a:r>
              <a:rPr lang="en-US" sz="2000" dirty="0"/>
              <a:t> CTE di outer QUERY</a:t>
            </a:r>
          </a:p>
          <a:p>
            <a:pPr lvl="1"/>
            <a:r>
              <a:rPr lang="en-US" sz="2000" dirty="0" err="1"/>
              <a:t>berikan</a:t>
            </a:r>
            <a:r>
              <a:rPr lang="en-US" sz="2000" dirty="0"/>
              <a:t> alias (inline or external)</a:t>
            </a:r>
          </a:p>
          <a:p>
            <a:pPr lvl="1"/>
            <a:r>
              <a:rPr lang="en-US" sz="2000" dirty="0" err="1"/>
              <a:t>Berikan</a:t>
            </a:r>
            <a:r>
              <a:rPr lang="en-US" sz="2000" dirty="0"/>
              <a:t> arguments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diinginkan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92162" y="3661550"/>
            <a:ext cx="7983580" cy="2397621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CTE_year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AS</a:t>
            </a:r>
          </a:p>
          <a:p>
            <a:r>
              <a:rPr lang="en-US" dirty="0"/>
              <a:t>(</a:t>
            </a:r>
          </a:p>
          <a:p>
            <a:r>
              <a:rPr lang="en-US" dirty="0">
                <a:solidFill>
                  <a:srgbClr val="0000CC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33CC"/>
                </a:solidFill>
              </a:rPr>
              <a:t>YEAR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) </a:t>
            </a:r>
            <a:r>
              <a:rPr lang="en-US" dirty="0">
                <a:solidFill>
                  <a:srgbClr val="0000CC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OrderYear</a:t>
            </a:r>
            <a:r>
              <a:rPr lang="en-US" dirty="0"/>
              <a:t>,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Sales.SalesOrderHeader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>
                <a:solidFill>
                  <a:srgbClr val="0000CC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orderyear</a:t>
            </a:r>
            <a:r>
              <a:rPr lang="en-US" dirty="0"/>
              <a:t>, </a:t>
            </a:r>
            <a:r>
              <a:rPr lang="en-US" dirty="0">
                <a:solidFill>
                  <a:srgbClr val="FF33CC"/>
                </a:solidFill>
              </a:rPr>
              <a:t>COUNT</a:t>
            </a:r>
            <a:r>
              <a:rPr lang="en-US" dirty="0"/>
              <a:t>(DISTINCT </a:t>
            </a:r>
            <a:r>
              <a:rPr lang="en-US" dirty="0" err="1"/>
              <a:t>CustomerID</a:t>
            </a:r>
            <a:r>
              <a:rPr lang="en-US" dirty="0"/>
              <a:t>) </a:t>
            </a:r>
            <a:r>
              <a:rPr lang="en-US" dirty="0">
                <a:solidFill>
                  <a:srgbClr val="0000CC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CustCount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FROM </a:t>
            </a:r>
            <a:r>
              <a:rPr lang="en-US" dirty="0" err="1"/>
              <a:t>CTE_year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GROUP BY </a:t>
            </a:r>
            <a:r>
              <a:rPr lang="en-US" dirty="0" err="1"/>
              <a:t>OrderYear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0715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853" y="2340574"/>
            <a:ext cx="10515600" cy="1325563"/>
          </a:xfrm>
        </p:spPr>
        <p:txBody>
          <a:bodyPr/>
          <a:lstStyle/>
          <a:p>
            <a:r>
              <a:rPr lang="en-ID" dirty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8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1725929" y="2960473"/>
            <a:ext cx="8740142" cy="1796217"/>
          </a:xfrm>
          <a:prstGeom prst="rect">
            <a:avLst/>
          </a:prstGeom>
        </p:spPr>
        <p:txBody>
          <a:bodyPr/>
          <a:lstStyle>
            <a:lvl1pPr algn="l" defTabSz="6859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1" b="0" kern="1200" cap="none" spc="-150" baseline="0" dirty="0" smtClean="0">
                <a:ln w="3175">
                  <a:noFill/>
                </a:ln>
                <a:solidFill>
                  <a:schemeClr val="accent6">
                    <a:alpha val="98824"/>
                  </a:schemeClr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GB" sz="6000" dirty="0">
                <a:solidFill>
                  <a:schemeClr val="bg1">
                    <a:alpha val="98824"/>
                  </a:schemeClr>
                </a:solidFill>
              </a:rPr>
              <a:t>Table Expression</a:t>
            </a:r>
          </a:p>
        </p:txBody>
      </p:sp>
    </p:spTree>
    <p:extLst>
      <p:ext uri="{BB962C8B-B14F-4D97-AF65-F5344CB8AC3E}">
        <p14:creationId xmlns:p14="http://schemas.microsoft.com/office/powerpoint/2010/main" val="35647139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Membuat view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View </a:t>
            </a:r>
            <a:r>
              <a:rPr lang="en-US" sz="2000" dirty="0" err="1"/>
              <a:t>adalah</a:t>
            </a:r>
            <a:r>
              <a:rPr lang="en-US" sz="2000" dirty="0"/>
              <a:t> QUERY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database oleh administrator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0BE5359-9021-4FE9-8D65-31B64AF63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171" y="643467"/>
            <a:ext cx="614795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56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view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dirty="0"/>
              <a:t>View </a:t>
            </a:r>
            <a:r>
              <a:rPr lang="en-US" sz="2000" dirty="0" err="1"/>
              <a:t>adalah</a:t>
            </a:r>
            <a:r>
              <a:rPr lang="en-US" sz="2000" dirty="0"/>
              <a:t> QUERY yang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database oleh administrator dan developer
View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pernyataan</a:t>
            </a:r>
            <a:r>
              <a:rPr lang="en-US" sz="2000" dirty="0"/>
              <a:t> SELECT
ORDER BY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diizinkan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View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TOP, OFFSET/FETCH, </a:t>
            </a:r>
            <a:r>
              <a:rPr lang="en-US" sz="2000" dirty="0" err="1"/>
              <a:t>atau</a:t>
            </a:r>
            <a:r>
              <a:rPr lang="en-US" sz="2000" dirty="0"/>
              <a:t> FOR XML
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menyortir</a:t>
            </a:r>
            <a:r>
              <a:rPr lang="en-US" sz="2000" dirty="0"/>
              <a:t> output, </a:t>
            </a:r>
            <a:r>
              <a:rPr lang="en-US" sz="2000" dirty="0" err="1"/>
              <a:t>gunakan</a:t>
            </a:r>
            <a:r>
              <a:rPr lang="en-US" sz="2000" dirty="0"/>
              <a:t> ORDER BY di </a:t>
            </a:r>
            <a:r>
              <a:rPr lang="en-US" sz="2000" dirty="0" err="1"/>
              <a:t>luar</a:t>
            </a:r>
            <a:r>
              <a:rPr lang="en-US" sz="2000" dirty="0"/>
              <a:t> QUERY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170944" y="3866357"/>
            <a:ext cx="7574692" cy="2333685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CREATE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VIEW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dirty="0" err="1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EmployeeList</a:t>
            </a:r>
            <a:endParaRPr lang="en-US" sz="200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BusinessEntityID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JobTitle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HireDate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VacationHours</a:t>
            </a:r>
            <a:endParaRPr lang="en-US" sz="200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HumanResources</a:t>
            </a:r>
            <a:r>
              <a:rPr lang="en-US" sz="2000" dirty="0" err="1">
                <a:solidFill>
                  <a:srgbClr val="808080"/>
                </a:solidFill>
                <a:latin typeface="Lucida Sans Typewriter" pitchFamily="49" charset="0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Lucida Sans Typewriter" pitchFamily="49" charset="0"/>
              </a:rPr>
              <a:t>Employee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;</a:t>
            </a:r>
          </a:p>
          <a:p>
            <a:endParaRPr lang="en-US" sz="2000" dirty="0">
              <a:solidFill>
                <a:srgbClr val="808080"/>
              </a:solidFill>
              <a:latin typeface="Lucida Sans Typewriter" pitchFamily="49" charset="0"/>
            </a:endParaRPr>
          </a:p>
          <a:p>
            <a:r>
              <a:rPr lang="en-US" sz="2000" dirty="0">
                <a:solidFill>
                  <a:srgbClr val="0000CC"/>
                </a:solidFill>
                <a:latin typeface="Lucida Sans Typewriter" pitchFamily="49" charset="0"/>
              </a:rPr>
              <a:t>SELECT</a:t>
            </a:r>
            <a:r>
              <a:rPr lang="en-US" sz="2000" dirty="0">
                <a:latin typeface="Lucida Sans Typewriter" pitchFamily="49" charset="0"/>
              </a:rPr>
              <a:t> * </a:t>
            </a:r>
            <a:r>
              <a:rPr lang="en-US" sz="2000" dirty="0">
                <a:solidFill>
                  <a:srgbClr val="0000CC"/>
                </a:solidFill>
                <a:latin typeface="Lucida Sans Typewriter" pitchFamily="49" charset="0"/>
              </a:rPr>
              <a:t>FROM</a:t>
            </a:r>
            <a:r>
              <a:rPr lang="en-US" sz="2000" dirty="0">
                <a:latin typeface="Lucida Sans Typewriter" pitchFamily="49" charset="0"/>
              </a:rPr>
              <a:t> </a:t>
            </a:r>
            <a:r>
              <a:rPr lang="en-US" sz="2000" dirty="0" err="1">
                <a:latin typeface="Lucida Sans Typewriter" pitchFamily="49" charset="0"/>
              </a:rPr>
              <a:t>HumanResources.EmployeeList</a:t>
            </a:r>
            <a:endParaRPr lang="en-US" sz="20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4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 err="1"/>
              <a:t>Membuat</a:t>
            </a:r>
            <a:r>
              <a:rPr lang="en-US" sz="2800" dirty="0"/>
              <a:t> inline TABLE-VALUED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TABLE-VALUED FUNCTIONS </a:t>
            </a:r>
            <a:r>
              <a:rPr lang="en-US" sz="2000" dirty="0" err="1"/>
              <a:t>dibuat</a:t>
            </a:r>
            <a:r>
              <a:rPr lang="en-US" sz="2000" dirty="0"/>
              <a:t> oleh administrator dan developers</a:t>
            </a:r>
          </a:p>
          <a:p>
            <a:r>
              <a:rPr lang="en-US" sz="2000" dirty="0"/>
              <a:t>TABLE VALUE FUNCTION.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berupa</a:t>
            </a:r>
            <a:r>
              <a:rPr lang="en-US" sz="2000" b="1" dirty="0"/>
              <a:t> table yang </a:t>
            </a:r>
            <a:r>
              <a:rPr lang="en-US" sz="2000" b="1" dirty="0" err="1"/>
              <a:t>berisi</a:t>
            </a:r>
            <a:r>
              <a:rPr lang="en-US" sz="2000" b="1" dirty="0"/>
              <a:t> record-record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eksekusi</a:t>
            </a:r>
            <a:r>
              <a:rPr lang="en-US" sz="2000" b="1" dirty="0"/>
              <a:t> QUERY yang </a:t>
            </a:r>
            <a:r>
              <a:rPr lang="en-US" sz="2000" b="1" dirty="0" err="1"/>
              <a:t>didefinisikan</a:t>
            </a:r>
            <a:r>
              <a:rPr lang="en-US" sz="2000" b="1" dirty="0"/>
              <a:t> </a:t>
            </a:r>
            <a:r>
              <a:rPr lang="en-US" sz="2000" b="1" dirty="0" err="1"/>
              <a:t>didalam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FE622-8712-4235-A8CF-6C39E400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990148"/>
            <a:ext cx="6250769" cy="47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0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E6A-1B2E-494A-AAB3-FE32AE5D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706A-9392-47DF-8EC7-3EAAA86FE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Membuat</a:t>
            </a:r>
            <a:r>
              <a:rPr lang="en-US" sz="3200" dirty="0"/>
              <a:t> inline TABLE-VALUED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82788" y="1449762"/>
            <a:ext cx="7999412" cy="4386262"/>
          </a:xfrm>
        </p:spPr>
        <p:txBody>
          <a:bodyPr/>
          <a:lstStyle/>
          <a:p>
            <a:r>
              <a:rPr lang="en-US" sz="2000" b="1" dirty="0" err="1"/>
              <a:t>Membuat</a:t>
            </a:r>
            <a:r>
              <a:rPr lang="en-US" sz="2000" b="1" dirty="0"/>
              <a:t> dan </a:t>
            </a:r>
            <a:r>
              <a:rPr lang="en-US" sz="2000" b="1" dirty="0" err="1"/>
              <a:t>beri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b="1" dirty="0"/>
              <a:t>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dirty="0"/>
              <a:t>dan parameter </a:t>
            </a:r>
            <a:r>
              <a:rPr lang="en-US" sz="2000" dirty="0" err="1"/>
              <a:t>opsional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CREATE FUNCTION</a:t>
            </a:r>
          </a:p>
          <a:p>
            <a:r>
              <a:rPr lang="en-US" sz="2000" b="1" dirty="0" err="1"/>
              <a:t>Nyatakan</a:t>
            </a:r>
            <a:r>
              <a:rPr lang="en-US" sz="2000" b="1" dirty="0"/>
              <a:t> return type </a:t>
            </a:r>
            <a:r>
              <a:rPr lang="en-US" sz="2000" dirty="0" err="1"/>
              <a:t>Sebagai</a:t>
            </a:r>
            <a:r>
              <a:rPr lang="en-US" sz="2000" dirty="0"/>
              <a:t> TABLE</a:t>
            </a:r>
          </a:p>
          <a:p>
            <a:r>
              <a:rPr lang="en-US" sz="2000" b="1" dirty="0" err="1"/>
              <a:t>Nyatakan</a:t>
            </a:r>
            <a:r>
              <a:rPr lang="en-US" sz="2000" b="1" dirty="0"/>
              <a:t> inline SELECT </a:t>
            </a:r>
            <a:r>
              <a:rPr lang="en-US" sz="2000" dirty="0"/>
              <a:t>statement </a:t>
            </a:r>
            <a:r>
              <a:rPr lang="en-US" sz="2000" b="1" dirty="0" err="1"/>
              <a:t>setelah</a:t>
            </a:r>
            <a:r>
              <a:rPr lang="en-US" sz="2000" b="1" dirty="0"/>
              <a:t> RETURN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982788" y="2985809"/>
            <a:ext cx="7747686" cy="26853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CREATE FUNCTION </a:t>
            </a:r>
            <a:r>
              <a:rPr lang="en-US" dirty="0" err="1"/>
              <a:t>Sales.fn_LineTotal</a:t>
            </a:r>
            <a:r>
              <a:rPr lang="en-US" dirty="0"/>
              <a:t> (@</a:t>
            </a:r>
            <a:r>
              <a:rPr lang="en-US" dirty="0" err="1"/>
              <a:t>SalesOrderID</a:t>
            </a: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INT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00CC"/>
                </a:solidFill>
              </a:rPr>
              <a:t>RETURNS TABLE</a:t>
            </a:r>
          </a:p>
          <a:p>
            <a:r>
              <a:rPr lang="en-US" dirty="0">
                <a:solidFill>
                  <a:srgbClr val="0000CC"/>
                </a:solidFill>
              </a:rPr>
              <a:t>AS</a:t>
            </a:r>
          </a:p>
          <a:p>
            <a:r>
              <a:rPr lang="en-US" dirty="0">
                <a:solidFill>
                  <a:srgbClr val="0000CC"/>
                </a:solidFill>
              </a:rPr>
              <a:t>RETURN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SalesOrderID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33CC"/>
                </a:solidFill>
              </a:rPr>
              <a:t> CAST</a:t>
            </a:r>
            <a:r>
              <a:rPr lang="en-US" dirty="0"/>
              <a:t>((</a:t>
            </a:r>
            <a:r>
              <a:rPr lang="en-US" dirty="0" err="1"/>
              <a:t>OrderQty</a:t>
            </a:r>
            <a:r>
              <a:rPr lang="en-US" dirty="0"/>
              <a:t> * </a:t>
            </a:r>
            <a:r>
              <a:rPr lang="en-US" dirty="0" err="1"/>
              <a:t>UnitPrice</a:t>
            </a:r>
            <a:r>
              <a:rPr lang="en-US" dirty="0"/>
              <a:t> * (1 - </a:t>
            </a:r>
            <a:r>
              <a:rPr lang="en-US" dirty="0" err="1"/>
              <a:t>SpecialOfferID</a:t>
            </a:r>
            <a:r>
              <a:rPr lang="en-US" dirty="0"/>
              <a:t>))</a:t>
            </a:r>
          </a:p>
          <a:p>
            <a:r>
              <a:rPr lang="pt-BR" dirty="0"/>
              <a:t>    </a:t>
            </a:r>
            <a:r>
              <a:rPr lang="pt-BR" dirty="0">
                <a:solidFill>
                  <a:srgbClr val="0000CC"/>
                </a:solidFill>
              </a:rPr>
              <a:t>AS DECIMAL</a:t>
            </a:r>
            <a:r>
              <a:rPr lang="pt-BR" dirty="0"/>
              <a:t>(8, 2)) </a:t>
            </a:r>
            <a:r>
              <a:rPr lang="pt-BR" dirty="0">
                <a:solidFill>
                  <a:srgbClr val="0000CC"/>
                </a:solidFill>
              </a:rPr>
              <a:t>AS</a:t>
            </a:r>
            <a:r>
              <a:rPr lang="pt-BR" dirty="0"/>
              <a:t> LineTotal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FROM </a:t>
            </a:r>
            <a:r>
              <a:rPr lang="en-US" dirty="0"/>
              <a:t>   </a:t>
            </a:r>
            <a:r>
              <a:rPr lang="en-US" dirty="0" err="1"/>
              <a:t>Sales.SalesOrderDetail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WHERE</a:t>
            </a:r>
            <a:r>
              <a:rPr lang="en-US" dirty="0"/>
              <a:t>   </a:t>
            </a:r>
            <a:r>
              <a:rPr lang="en-US" dirty="0" err="1"/>
              <a:t>SalesOrderID</a:t>
            </a:r>
            <a:r>
              <a:rPr lang="en-US" dirty="0"/>
              <a:t> = @</a:t>
            </a:r>
            <a:r>
              <a:rPr lang="en-US" dirty="0" err="1"/>
              <a:t>SalesOrderID</a:t>
            </a:r>
            <a:r>
              <a:rPr lang="en-US" dirty="0"/>
              <a:t> 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CA437-8672-494B-B0D9-AEB3A99FAF8F}"/>
              </a:ext>
            </a:extLst>
          </p:cNvPr>
          <p:cNvSpPr/>
          <p:nvPr/>
        </p:nvSpPr>
        <p:spPr>
          <a:xfrm>
            <a:off x="1982788" y="5846544"/>
            <a:ext cx="851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TABLE VALUE FUNCTION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RETURNS TABLE. Setelah </a:t>
            </a:r>
            <a:r>
              <a:rPr lang="en-US" dirty="0" err="1"/>
              <a:t>itu</a:t>
            </a:r>
            <a:r>
              <a:rPr lang="en-US" dirty="0"/>
              <a:t> QUERY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RETURN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AS.</a:t>
            </a:r>
          </a:p>
        </p:txBody>
      </p:sp>
    </p:spTree>
    <p:extLst>
      <p:ext uri="{BB962C8B-B14F-4D97-AF65-F5344CB8AC3E}">
        <p14:creationId xmlns:p14="http://schemas.microsoft.com/office/powerpoint/2010/main" val="313879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chemeClr val="accent6"/>
                </a:solidFill>
              </a:rPr>
              <a:t>Menulis</a:t>
            </a:r>
            <a:r>
              <a:rPr lang="en-US" sz="3600" dirty="0">
                <a:solidFill>
                  <a:schemeClr val="accent6"/>
                </a:solidFill>
              </a:rPr>
              <a:t> QUERIES </a:t>
            </a:r>
            <a:r>
              <a:rPr lang="en-US" sz="3600" dirty="0" err="1">
                <a:solidFill>
                  <a:schemeClr val="accent6"/>
                </a:solidFill>
              </a:rPr>
              <a:t>dengan</a:t>
            </a:r>
            <a:r>
              <a:rPr lang="en-US" sz="3600" dirty="0">
                <a:solidFill>
                  <a:schemeClr val="accent6"/>
                </a:solidFill>
              </a:rPr>
              <a:t> DERIVED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DERIVED TABLES </a:t>
            </a:r>
            <a:r>
              <a:rPr lang="en-US" sz="2000" b="1" dirty="0" err="1"/>
              <a:t>adalah</a:t>
            </a:r>
            <a:r>
              <a:rPr lang="en-US" sz="2000" b="1" dirty="0"/>
              <a:t> QUERY yang </a:t>
            </a:r>
            <a:r>
              <a:rPr lang="en-US" sz="2000" b="1" dirty="0" err="1"/>
              <a:t>diberi</a:t>
            </a:r>
            <a:r>
              <a:rPr lang="en-US" sz="2000" b="1" dirty="0"/>
              <a:t> </a:t>
            </a:r>
            <a:r>
              <a:rPr lang="en-US" sz="2000" b="1" dirty="0" err="1"/>
              <a:t>nama</a:t>
            </a:r>
            <a:r>
              <a:rPr lang="en-US" sz="2000" dirty="0"/>
              <a:t>,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outer SELECT statement</a:t>
            </a:r>
          </a:p>
          <a:p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disimpan</a:t>
            </a:r>
            <a:r>
              <a:rPr lang="en-US" sz="2000" b="1" dirty="0"/>
              <a:t> pada database</a:t>
            </a:r>
            <a:r>
              <a:rPr lang="en-US" sz="2000" dirty="0"/>
              <a:t> – </a:t>
            </a:r>
            <a:r>
              <a:rPr lang="en-US" sz="2000" dirty="0" err="1"/>
              <a:t>merepresentasikan</a:t>
            </a:r>
            <a:r>
              <a:rPr lang="en-US" sz="2000" dirty="0"/>
              <a:t> virtual relational table</a:t>
            </a:r>
          </a:p>
          <a:p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modular QUERIES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DERIVED TABLE </a:t>
            </a:r>
            <a:r>
              <a:rPr lang="en-US" dirty="0" err="1"/>
              <a:t>adalah</a:t>
            </a:r>
            <a:r>
              <a:rPr lang="en-US" dirty="0"/>
              <a:t> pada QUERY </a:t>
            </a:r>
            <a:r>
              <a:rPr lang="en-US" dirty="0" err="1"/>
              <a:t>dimana</a:t>
            </a:r>
            <a:r>
              <a:rPr lang="en-US" dirty="0"/>
              <a:t> DERIVED TABLE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71028" y="3552725"/>
            <a:ext cx="7574692" cy="1374636"/>
          </a:xfrm>
          <a:prstGeom prst="roundRect">
            <a:avLst>
              <a:gd name="adj" fmla="val 7093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column_list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FROM	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(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derived_table_definition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&gt;</a:t>
            </a:r>
          </a:p>
          <a:p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	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)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Lucida Sans Typewriter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&lt;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derived_table_alias</a:t>
            </a:r>
            <a:r>
              <a:rPr lang="en-US" sz="2000" dirty="0">
                <a:solidFill>
                  <a:srgbClr val="808080"/>
                </a:solidFill>
                <a:latin typeface="Lucida Sans Typewriter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04967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042"/>
            <a:ext cx="10515600" cy="874395"/>
          </a:xfrm>
        </p:spPr>
        <p:txBody>
          <a:bodyPr/>
          <a:lstStyle/>
          <a:p>
            <a:r>
              <a:rPr lang="en-US" dirty="0"/>
              <a:t>Guidelines for DERIVED TABLES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03623" y="1085649"/>
            <a:ext cx="3511534" cy="5161948"/>
            <a:chOff x="274639" y="1069975"/>
            <a:chExt cx="2711450" cy="3692828"/>
          </a:xfrm>
        </p:grpSpPr>
        <p:sp>
          <p:nvSpPr>
            <p:cNvPr id="4" name="AutoShape 22"/>
            <p:cNvSpPr>
              <a:spLocks noChangeArrowheads="1"/>
            </p:cNvSpPr>
            <p:nvPr/>
          </p:nvSpPr>
          <p:spPr bwMode="auto">
            <a:xfrm>
              <a:off x="276225" y="1799628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indent="109538" algn="ctr">
                <a:defRPr/>
              </a:pPr>
              <a:endParaRPr lang="en-US" dirty="0"/>
            </a:p>
          </p:txBody>
        </p:sp>
        <p:sp>
          <p:nvSpPr>
            <p:cNvPr id="5" name="Text Box 99"/>
            <p:cNvSpPr txBox="1">
              <a:spLocks noChangeArrowheads="1"/>
            </p:cNvSpPr>
            <p:nvPr/>
          </p:nvSpPr>
          <p:spPr bwMode="auto">
            <a:xfrm>
              <a:off x="274639" y="106997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algn="ctr"/>
              <a:r>
                <a:rPr lang="en-US" dirty="0"/>
                <a:t>DERIVED TABLES Must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0850" y="1876425"/>
              <a:ext cx="2409825" cy="272287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Have an alias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Have names for all columns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Have unique names for all columns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Not use an ORDER BY clause (without TOP or OFFSET/FETCH)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Not be referred to multiple times in the same QUERY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6066" y="1085650"/>
            <a:ext cx="3524455" cy="5169633"/>
            <a:chOff x="4035282" y="1098805"/>
            <a:chExt cx="2711450" cy="3698325"/>
          </a:xfrm>
        </p:grpSpPr>
        <p:sp>
          <p:nvSpPr>
            <p:cNvPr id="6" name="AutoShape 22"/>
            <p:cNvSpPr>
              <a:spLocks noChangeArrowheads="1"/>
            </p:cNvSpPr>
            <p:nvPr/>
          </p:nvSpPr>
          <p:spPr bwMode="auto">
            <a:xfrm>
              <a:off x="4036869" y="1833955"/>
              <a:ext cx="2709863" cy="2963175"/>
            </a:xfrm>
            <a:prstGeom prst="roundRect">
              <a:avLst>
                <a:gd name="adj" fmla="val 4167"/>
              </a:avLst>
            </a:prstGeom>
            <a:solidFill>
              <a:srgbClr val="BBCDE3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/>
            <a:lstStyle/>
            <a:p>
              <a:pPr indent="109538" algn="ctr">
                <a:defRPr/>
              </a:pPr>
              <a:endParaRPr lang="en-US" dirty="0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>
              <a:off x="4035282" y="1098805"/>
              <a:ext cx="2711450" cy="723900"/>
            </a:xfrm>
            <a:prstGeom prst="rect">
              <a:avLst/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5400000" scaled="1"/>
            </a:gradFill>
            <a:ln w="9525" algn="ctr">
              <a:solidFill>
                <a:srgbClr val="CCB8E4"/>
              </a:solidFill>
              <a:round/>
              <a:headEnd/>
              <a:tailEnd/>
            </a:ln>
          </p:spPr>
          <p:txBody>
            <a:bodyPr lIns="274320" tIns="109728" anchor="ctr"/>
            <a:lstStyle/>
            <a:p>
              <a:pPr algn="ctr"/>
              <a:r>
                <a:rPr lang="en-US" dirty="0"/>
                <a:t>DERIVED TABLES May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01969" y="1915812"/>
              <a:ext cx="2409825" cy="272287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Use internal or external aliases for columns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Refer to parameters and/or VARIABLES</a:t>
              </a:r>
            </a:p>
            <a:p>
              <a:pPr marL="166688" indent="-166688">
                <a:buFont typeface="Arial" pitchFamily="34" charset="0"/>
                <a:buChar char="•"/>
                <a:defRPr/>
              </a:pPr>
              <a:r>
                <a:rPr lang="en-US" sz="2000" dirty="0"/>
                <a:t>Be nested within other DERIVED TABLES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6832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pothecar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900</Words>
  <Application>Microsoft Office PowerPoint</Application>
  <PresentationFormat>Widescreen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helvetica neue</vt:lpstr>
      <vt:lpstr>Arial</vt:lpstr>
      <vt:lpstr>Book Antiqua</vt:lpstr>
      <vt:lpstr>Calibri</vt:lpstr>
      <vt:lpstr>Calibri Light</vt:lpstr>
      <vt:lpstr>Century Gothic</vt:lpstr>
      <vt:lpstr>Lucida Sans Typewriter</vt:lpstr>
      <vt:lpstr>open sans</vt:lpstr>
      <vt:lpstr>Segoe UI Light</vt:lpstr>
      <vt:lpstr>Trebuchet MS</vt:lpstr>
      <vt:lpstr>Office Theme</vt:lpstr>
      <vt:lpstr>Apothecary</vt:lpstr>
      <vt:lpstr>Minggu ke – 7 basis data lanjut</vt:lpstr>
      <vt:lpstr>PowerPoint Presentation</vt:lpstr>
      <vt:lpstr>Membuat view sederhana</vt:lpstr>
      <vt:lpstr>Membuat view sederhana</vt:lpstr>
      <vt:lpstr>Membuat inline TABLE-VALUED FUNCTIONS</vt:lpstr>
      <vt:lpstr>PowerPoint Presentation</vt:lpstr>
      <vt:lpstr>Membuat inline TABLE-VALUED FUNCTIONS</vt:lpstr>
      <vt:lpstr>Menulis QUERIES dengan DERIVED TABLES</vt:lpstr>
      <vt:lpstr>Guidelines for DERIVED TABLES</vt:lpstr>
      <vt:lpstr>Passing arguments to DERIVED TABLES</vt:lpstr>
      <vt:lpstr>Membuat QUERIES dengan CTE</vt:lpstr>
      <vt:lpstr>Membuat QUERIES dengancommon table expressions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agung pramudhita</dc:creator>
  <cp:lastModifiedBy>Yan WS</cp:lastModifiedBy>
  <cp:revision>8</cp:revision>
  <dcterms:created xsi:type="dcterms:W3CDTF">2019-09-27T09:19:35Z</dcterms:created>
  <dcterms:modified xsi:type="dcterms:W3CDTF">2023-10-02T02:40:14Z</dcterms:modified>
</cp:coreProperties>
</file>