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5"/>
  </p:notesMasterIdLst>
  <p:sldIdLst>
    <p:sldId id="27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0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3B681-F286-458F-9841-EE1203C9AF6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0186E-DBEA-4F29-B0CD-B5EFD7FB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0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are represented by lowercase/small letters</a:t>
            </a:r>
          </a:p>
          <a:p>
            <a:r>
              <a:rPr lang="en-US" dirty="0"/>
              <a:t>Sets are represented by capital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0186E-DBEA-4F29-B0CD-B5EFD7FB8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9072"/>
            <a:ext cx="12192000" cy="15270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46120"/>
            <a:ext cx="12192000" cy="36118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9481" y="190627"/>
            <a:ext cx="881303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312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0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885"/>
                </a:solidFill>
                <a:latin typeface="Trebuchet MS" panose="020B0603020202020204" pitchFamily="34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747" y="1148537"/>
            <a:ext cx="11144504" cy="392415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346" y="190627"/>
            <a:ext cx="46233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747" y="1148537"/>
            <a:ext cx="11144504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>
        <a:defRPr>
          <a:latin typeface="Trebuchet MS" panose="020B0603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5B2979-FDFE-489F-B7DA-59932DF48D8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2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81BF-0070-489C-BBC9-D083617DA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248F3-DABB-11D6-9F08-C1872D9A3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34686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472" y="1104279"/>
            <a:ext cx="9799955" cy="319318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lang="en-US" sz="2550" spc="15" dirty="0">
                <a:latin typeface="Arial MT"/>
                <a:cs typeface="Arial MT"/>
              </a:rPr>
              <a:t>Universal sets</a:t>
            </a:r>
          </a:p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lang="en-US" sz="2550" spc="15" dirty="0">
                <a:latin typeface="Arial MT"/>
                <a:cs typeface="Arial MT"/>
              </a:rPr>
              <a:t>Empty sets</a:t>
            </a:r>
          </a:p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lang="en-US" sz="2550" spc="15" dirty="0">
                <a:latin typeface="Arial MT"/>
                <a:cs typeface="Arial MT"/>
              </a:rPr>
              <a:t>Equal sets</a:t>
            </a:r>
          </a:p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lang="en-US" sz="2550" spc="15" dirty="0">
                <a:latin typeface="Arial MT"/>
                <a:cs typeface="Arial MT"/>
              </a:rPr>
              <a:t>Subsets</a:t>
            </a:r>
          </a:p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lang="en-US" sz="2550" spc="15" dirty="0">
                <a:latin typeface="Arial MT"/>
                <a:cs typeface="Arial MT"/>
              </a:rPr>
              <a:t>Power set</a:t>
            </a:r>
          </a:p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lang="en-US" sz="2550" spc="15" dirty="0">
                <a:latin typeface="Arial MT"/>
                <a:cs typeface="Arial MT"/>
              </a:rPr>
              <a:t>Finite &amp; Infinite set</a:t>
            </a:r>
          </a:p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endParaRPr lang="en-US" sz="255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1070" y="168325"/>
            <a:ext cx="444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Type of 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68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148537"/>
            <a:ext cx="10102215" cy="8140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03860" marR="5080" indent="-391795">
              <a:lnSpc>
                <a:spcPct val="101699"/>
              </a:lnSpc>
              <a:spcBef>
                <a:spcPts val="8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universal</a:t>
            </a:r>
            <a:r>
              <a:rPr sz="2550" i="1" spc="-20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set</a:t>
            </a:r>
            <a:r>
              <a:rPr sz="2550" i="1" dirty="0">
                <a:latin typeface="Arial"/>
                <a:cs typeface="Arial"/>
              </a:rPr>
              <a:t> </a:t>
            </a:r>
            <a:r>
              <a:rPr sz="2550" i="1" spc="20" dirty="0">
                <a:latin typeface="Arial"/>
                <a:cs typeface="Arial"/>
              </a:rPr>
              <a:t>U</a:t>
            </a:r>
            <a:r>
              <a:rPr sz="2550" i="1" spc="-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containing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everything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currently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under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consideration.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332" y="1937489"/>
            <a:ext cx="4470400" cy="11912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635" indent="-369570">
              <a:lnSpc>
                <a:spcPct val="100000"/>
              </a:lnSpc>
              <a:spcBef>
                <a:spcPts val="509"/>
              </a:spcBef>
              <a:buChar char="–"/>
              <a:tabLst>
                <a:tab pos="381635" algn="l"/>
                <a:tab pos="382270" algn="l"/>
              </a:tabLst>
            </a:pPr>
            <a:r>
              <a:rPr sz="2200" spc="5" dirty="0">
                <a:latin typeface="Arial MT"/>
                <a:cs typeface="Arial MT"/>
              </a:rPr>
              <a:t>Sometimes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implicit</a:t>
            </a:r>
            <a:endParaRPr sz="2200" dirty="0">
              <a:latin typeface="Arial MT"/>
              <a:cs typeface="Arial MT"/>
            </a:endParaRPr>
          </a:p>
          <a:p>
            <a:pPr marL="381635" indent="-369570">
              <a:lnSpc>
                <a:spcPct val="100000"/>
              </a:lnSpc>
              <a:spcBef>
                <a:spcPts val="420"/>
              </a:spcBef>
              <a:buChar char="–"/>
              <a:tabLst>
                <a:tab pos="381635" algn="l"/>
                <a:tab pos="382270" algn="l"/>
              </a:tabLst>
            </a:pPr>
            <a:r>
              <a:rPr sz="2200" spc="10" dirty="0">
                <a:latin typeface="Arial MT"/>
                <a:cs typeface="Arial MT"/>
              </a:rPr>
              <a:t>Sometimes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explicitly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stated.</a:t>
            </a:r>
            <a:endParaRPr sz="2200" dirty="0">
              <a:latin typeface="Arial MT"/>
              <a:cs typeface="Arial MT"/>
            </a:endParaRPr>
          </a:p>
          <a:p>
            <a:pPr marL="381635" indent="-369570">
              <a:lnSpc>
                <a:spcPct val="100000"/>
              </a:lnSpc>
              <a:spcBef>
                <a:spcPts val="425"/>
              </a:spcBef>
              <a:buChar char="–"/>
              <a:tabLst>
                <a:tab pos="381635" algn="l"/>
                <a:tab pos="382270" algn="l"/>
              </a:tabLst>
            </a:pPr>
            <a:r>
              <a:rPr sz="2200" spc="5" dirty="0">
                <a:latin typeface="Arial MT"/>
                <a:cs typeface="Arial MT"/>
              </a:rPr>
              <a:t>Contents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depend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context.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72" y="3102085"/>
            <a:ext cx="5017770" cy="1398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3860" marR="5080" indent="-403860">
              <a:lnSpc>
                <a:spcPct val="117600"/>
              </a:lnSpc>
              <a:spcBef>
                <a:spcPts val="9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empty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with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no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elements.</a:t>
            </a:r>
            <a:r>
              <a:rPr sz="2550" spc="-4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Symbolized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∅,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but</a:t>
            </a:r>
            <a:endParaRPr sz="2550" dirty="0">
              <a:latin typeface="Cambria Math"/>
              <a:cs typeface="Cambria Math"/>
            </a:endParaRPr>
          </a:p>
          <a:p>
            <a:pPr marL="523240">
              <a:lnSpc>
                <a:spcPct val="100000"/>
              </a:lnSpc>
              <a:spcBef>
                <a:spcPts val="555"/>
              </a:spcBef>
            </a:pPr>
            <a:r>
              <a:rPr sz="2550" spc="10" dirty="0">
                <a:latin typeface="Arial MT"/>
                <a:cs typeface="Arial MT"/>
              </a:rPr>
              <a:t>{}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also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used.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1053" y="190627"/>
            <a:ext cx="622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Universal</a:t>
            </a:r>
            <a:r>
              <a:rPr spc="-30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Empty</a:t>
            </a:r>
            <a:r>
              <a:rPr spc="-15" dirty="0"/>
              <a:t> </a:t>
            </a:r>
            <a:r>
              <a:rPr dirty="0"/>
              <a:t>Set</a:t>
            </a:r>
          </a:p>
        </p:txBody>
      </p:sp>
      <p:sp>
        <p:nvSpPr>
          <p:cNvPr id="6" name="object 6"/>
          <p:cNvSpPr/>
          <p:nvPr/>
        </p:nvSpPr>
        <p:spPr>
          <a:xfrm>
            <a:off x="7163561" y="3582161"/>
            <a:ext cx="2590800" cy="1676400"/>
          </a:xfrm>
          <a:custGeom>
            <a:avLst/>
            <a:gdLst/>
            <a:ahLst/>
            <a:cxnLst/>
            <a:rect l="l" t="t" r="r" b="b"/>
            <a:pathLst>
              <a:path w="2590800" h="1676400">
                <a:moveTo>
                  <a:pt x="0" y="1676400"/>
                </a:moveTo>
                <a:lnTo>
                  <a:pt x="2590800" y="1676400"/>
                </a:lnTo>
                <a:lnTo>
                  <a:pt x="2590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  <a:path w="2590800" h="1676400">
                <a:moveTo>
                  <a:pt x="1066800" y="990600"/>
                </a:moveTo>
                <a:lnTo>
                  <a:pt x="1070277" y="949253"/>
                </a:lnTo>
                <a:lnTo>
                  <a:pt x="1080408" y="909593"/>
                </a:lnTo>
                <a:lnTo>
                  <a:pt x="1096738" y="871983"/>
                </a:lnTo>
                <a:lnTo>
                  <a:pt x="1118813" y="836788"/>
                </a:lnTo>
                <a:lnTo>
                  <a:pt x="1146180" y="804371"/>
                </a:lnTo>
                <a:lnTo>
                  <a:pt x="1178385" y="775096"/>
                </a:lnTo>
                <a:lnTo>
                  <a:pt x="1214974" y="749327"/>
                </a:lnTo>
                <a:lnTo>
                  <a:pt x="1255493" y="727427"/>
                </a:lnTo>
                <a:lnTo>
                  <a:pt x="1299489" y="709761"/>
                </a:lnTo>
                <a:lnTo>
                  <a:pt x="1346508" y="696692"/>
                </a:lnTo>
                <a:lnTo>
                  <a:pt x="1396096" y="688583"/>
                </a:lnTo>
                <a:lnTo>
                  <a:pt x="1447800" y="685800"/>
                </a:lnTo>
                <a:lnTo>
                  <a:pt x="1499503" y="688583"/>
                </a:lnTo>
                <a:lnTo>
                  <a:pt x="1549091" y="696692"/>
                </a:lnTo>
                <a:lnTo>
                  <a:pt x="1596110" y="709761"/>
                </a:lnTo>
                <a:lnTo>
                  <a:pt x="1640106" y="727427"/>
                </a:lnTo>
                <a:lnTo>
                  <a:pt x="1680625" y="749327"/>
                </a:lnTo>
                <a:lnTo>
                  <a:pt x="1717214" y="775096"/>
                </a:lnTo>
                <a:lnTo>
                  <a:pt x="1749419" y="804371"/>
                </a:lnTo>
                <a:lnTo>
                  <a:pt x="1776786" y="836788"/>
                </a:lnTo>
                <a:lnTo>
                  <a:pt x="1798861" y="871983"/>
                </a:lnTo>
                <a:lnTo>
                  <a:pt x="1815191" y="909593"/>
                </a:lnTo>
                <a:lnTo>
                  <a:pt x="1825322" y="949253"/>
                </a:lnTo>
                <a:lnTo>
                  <a:pt x="1828800" y="990600"/>
                </a:lnTo>
                <a:lnTo>
                  <a:pt x="1825322" y="1031946"/>
                </a:lnTo>
                <a:lnTo>
                  <a:pt x="1815191" y="1071606"/>
                </a:lnTo>
                <a:lnTo>
                  <a:pt x="1798861" y="1109216"/>
                </a:lnTo>
                <a:lnTo>
                  <a:pt x="1776786" y="1144411"/>
                </a:lnTo>
                <a:lnTo>
                  <a:pt x="1749419" y="1176828"/>
                </a:lnTo>
                <a:lnTo>
                  <a:pt x="1717214" y="1206103"/>
                </a:lnTo>
                <a:lnTo>
                  <a:pt x="1680625" y="1231872"/>
                </a:lnTo>
                <a:lnTo>
                  <a:pt x="1640106" y="1253772"/>
                </a:lnTo>
                <a:lnTo>
                  <a:pt x="1596110" y="1271438"/>
                </a:lnTo>
                <a:lnTo>
                  <a:pt x="1549091" y="1284507"/>
                </a:lnTo>
                <a:lnTo>
                  <a:pt x="1499503" y="1292616"/>
                </a:lnTo>
                <a:lnTo>
                  <a:pt x="1447800" y="1295400"/>
                </a:lnTo>
                <a:lnTo>
                  <a:pt x="1396096" y="1292616"/>
                </a:lnTo>
                <a:lnTo>
                  <a:pt x="1346508" y="1284507"/>
                </a:lnTo>
                <a:lnTo>
                  <a:pt x="1299489" y="1271438"/>
                </a:lnTo>
                <a:lnTo>
                  <a:pt x="1255493" y="1253772"/>
                </a:lnTo>
                <a:lnTo>
                  <a:pt x="1214974" y="1231872"/>
                </a:lnTo>
                <a:lnTo>
                  <a:pt x="1178385" y="1206103"/>
                </a:lnTo>
                <a:lnTo>
                  <a:pt x="1146180" y="1176828"/>
                </a:lnTo>
                <a:lnTo>
                  <a:pt x="1118813" y="1144411"/>
                </a:lnTo>
                <a:lnTo>
                  <a:pt x="1096738" y="1109216"/>
                </a:lnTo>
                <a:lnTo>
                  <a:pt x="1080408" y="1071606"/>
                </a:lnTo>
                <a:lnTo>
                  <a:pt x="1070277" y="1031946"/>
                </a:lnTo>
                <a:lnTo>
                  <a:pt x="1066800" y="990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312909" y="3685413"/>
            <a:ext cx="141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U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2029" y="2923158"/>
            <a:ext cx="1162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Venn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17129" y="4295013"/>
            <a:ext cx="72517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26720">
              <a:lnSpc>
                <a:spcPct val="100000"/>
              </a:lnSpc>
              <a:spcBef>
                <a:spcPts val="100"/>
              </a:spcBef>
              <a:tabLst>
                <a:tab pos="375920" algn="l"/>
              </a:tabLst>
            </a:pPr>
            <a:r>
              <a:rPr sz="1400" i="1" dirty="0">
                <a:latin typeface="Arial"/>
                <a:cs typeface="Arial"/>
              </a:rPr>
              <a:t>V	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5486400"/>
            <a:ext cx="893063" cy="10363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47229" y="5666638"/>
            <a:ext cx="18916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John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Venn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(1834-1923)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Cambridge,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UK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104279"/>
            <a:ext cx="9366885" cy="22942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Sets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can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be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elements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sets.</a:t>
            </a:r>
            <a:endParaRPr sz="2550" dirty="0">
              <a:latin typeface="Arial MT"/>
              <a:cs typeface="Arial MT"/>
            </a:endParaRPr>
          </a:p>
          <a:p>
            <a:pPr marL="669290">
              <a:lnSpc>
                <a:spcPct val="100000"/>
              </a:lnSpc>
              <a:spcBef>
                <a:spcPts val="390"/>
              </a:spcBef>
            </a:pPr>
            <a:r>
              <a:rPr sz="2550" dirty="0">
                <a:latin typeface="Cambria Math"/>
                <a:cs typeface="Cambria Math"/>
              </a:rPr>
              <a:t>{{1,2,3},</a:t>
            </a:r>
            <a:r>
              <a:rPr sz="2700" dirty="0">
                <a:latin typeface="Cambria Math"/>
                <a:cs typeface="Cambria Math"/>
              </a:rPr>
              <a:t>a</a:t>
            </a:r>
            <a:r>
              <a:rPr sz="2550" dirty="0">
                <a:latin typeface="Cambria Math"/>
                <a:cs typeface="Cambria Math"/>
              </a:rPr>
              <a:t>,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spc="-25" dirty="0">
                <a:latin typeface="Cambria Math"/>
                <a:cs typeface="Cambria Math"/>
              </a:rPr>
              <a:t>{</a:t>
            </a:r>
            <a:r>
              <a:rPr sz="2700" spc="-25" dirty="0">
                <a:latin typeface="Cambria Math"/>
                <a:cs typeface="Cambria Math"/>
              </a:rPr>
              <a:t>b,c</a:t>
            </a:r>
            <a:r>
              <a:rPr sz="2550" spc="-25" dirty="0">
                <a:latin typeface="Cambria Math"/>
                <a:cs typeface="Cambria Math"/>
              </a:rPr>
              <a:t>}}</a:t>
            </a:r>
            <a:endParaRPr sz="2550" dirty="0">
              <a:latin typeface="Cambria Math"/>
              <a:cs typeface="Cambria Math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550" dirty="0">
                <a:latin typeface="Cambria Math"/>
                <a:cs typeface="Cambria Math"/>
              </a:rPr>
              <a:t>{N,Z,Q,R}</a:t>
            </a:r>
          </a:p>
          <a:p>
            <a:pPr marL="403860" indent="-391795">
              <a:lnSpc>
                <a:spcPct val="100000"/>
              </a:lnSpc>
              <a:spcBef>
                <a:spcPts val="54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empty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different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from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containing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empty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set.</a:t>
            </a:r>
            <a:endParaRPr sz="2550" dirty="0">
              <a:latin typeface="Arial MT"/>
              <a:cs typeface="Arial MT"/>
            </a:endParaRPr>
          </a:p>
          <a:p>
            <a:pPr marL="646430">
              <a:lnSpc>
                <a:spcPct val="100000"/>
              </a:lnSpc>
              <a:spcBef>
                <a:spcPts val="540"/>
              </a:spcBef>
              <a:tabLst>
                <a:tab pos="1033780" algn="l"/>
              </a:tabLst>
            </a:pPr>
            <a:r>
              <a:rPr sz="2550" spc="15" dirty="0">
                <a:latin typeface="Cambria Math"/>
                <a:cs typeface="Cambria Math"/>
              </a:rPr>
              <a:t>∅	</a:t>
            </a:r>
            <a:r>
              <a:rPr sz="2550" spc="20" dirty="0">
                <a:latin typeface="Cambria Math"/>
                <a:cs typeface="Cambria Math"/>
              </a:rPr>
              <a:t>≠</a:t>
            </a:r>
            <a:r>
              <a:rPr sz="2550" spc="-1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{</a:t>
            </a:r>
            <a:r>
              <a:rPr sz="2550" spc="-1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∅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8421" y="190627"/>
            <a:ext cx="566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20" dirty="0"/>
              <a:t> </a:t>
            </a:r>
            <a:r>
              <a:rPr spc="-5" dirty="0"/>
              <a:t>things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remember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544" y="1087890"/>
            <a:ext cx="10785475" cy="29495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550" b="1" spc="10" dirty="0">
                <a:latin typeface="Arial"/>
                <a:cs typeface="Arial"/>
              </a:rPr>
              <a:t>Definition</a:t>
            </a:r>
            <a:r>
              <a:rPr sz="2550" spc="10" dirty="0">
                <a:latin typeface="Arial MT"/>
                <a:cs typeface="Arial MT"/>
              </a:rPr>
              <a:t>: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Two</a:t>
            </a:r>
            <a:r>
              <a:rPr sz="2550" spc="10" dirty="0">
                <a:latin typeface="Arial MT"/>
                <a:cs typeface="Arial MT"/>
              </a:rPr>
              <a:t> sets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are </a:t>
            </a:r>
            <a:r>
              <a:rPr sz="2550" i="1" spc="15" dirty="0">
                <a:latin typeface="Arial"/>
                <a:cs typeface="Arial"/>
              </a:rPr>
              <a:t>equal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only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they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have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 </a:t>
            </a:r>
            <a:r>
              <a:rPr sz="2550" spc="20" dirty="0">
                <a:latin typeface="Arial MT"/>
                <a:cs typeface="Arial MT"/>
              </a:rPr>
              <a:t>same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elements.</a:t>
            </a:r>
            <a:endParaRPr sz="2550" dirty="0">
              <a:latin typeface="Arial MT"/>
              <a:cs typeface="Arial MT"/>
            </a:endParaRPr>
          </a:p>
          <a:p>
            <a:pPr marL="590550" marR="3329940" indent="-369570">
              <a:lnSpc>
                <a:spcPct val="115900"/>
              </a:lnSpc>
              <a:spcBef>
                <a:spcPts val="15"/>
              </a:spcBef>
              <a:buChar char="–"/>
              <a:tabLst>
                <a:tab pos="589915" algn="l"/>
                <a:tab pos="590550" algn="l"/>
              </a:tabLst>
            </a:pPr>
            <a:r>
              <a:rPr sz="2200" spc="5" dirty="0">
                <a:latin typeface="Arial MT"/>
                <a:cs typeface="Arial MT"/>
              </a:rPr>
              <a:t>Therefore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and B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sets,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then</a:t>
            </a:r>
            <a:r>
              <a:rPr sz="2200" spc="10" dirty="0">
                <a:latin typeface="Arial MT"/>
                <a:cs typeface="Arial MT"/>
              </a:rPr>
              <a:t> 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and B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equal if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only if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3000" dirty="0">
              <a:latin typeface="Arial MT"/>
              <a:cs typeface="Arial MT"/>
            </a:endParaRPr>
          </a:p>
          <a:p>
            <a:pPr marL="590550" indent="-369570">
              <a:lnSpc>
                <a:spcPct val="100000"/>
              </a:lnSpc>
              <a:buChar char="–"/>
              <a:tabLst>
                <a:tab pos="589915" algn="l"/>
                <a:tab pos="590550" algn="l"/>
              </a:tabLst>
            </a:pPr>
            <a:r>
              <a:rPr sz="2200" spc="15" dirty="0">
                <a:latin typeface="Arial MT"/>
                <a:cs typeface="Arial MT"/>
              </a:rPr>
              <a:t>We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write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i="1" spc="10" dirty="0">
                <a:latin typeface="Arial"/>
                <a:cs typeface="Arial"/>
              </a:rPr>
              <a:t>A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i="1" spc="10" dirty="0">
                <a:latin typeface="Arial"/>
                <a:cs typeface="Arial"/>
              </a:rPr>
              <a:t>B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i="1" spc="10" dirty="0">
                <a:latin typeface="Arial"/>
                <a:cs typeface="Arial"/>
              </a:rPr>
              <a:t>A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 MT"/>
                <a:cs typeface="Arial MT"/>
              </a:rPr>
              <a:t>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i="1" spc="10" dirty="0">
                <a:latin typeface="Arial"/>
                <a:cs typeface="Arial"/>
              </a:rPr>
              <a:t>B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equal sets.</a:t>
            </a:r>
            <a:endParaRPr sz="2200" dirty="0">
              <a:latin typeface="Arial MT"/>
              <a:cs typeface="Arial MT"/>
            </a:endParaRPr>
          </a:p>
          <a:p>
            <a:pPr marL="1099185">
              <a:lnSpc>
                <a:spcPct val="100000"/>
              </a:lnSpc>
              <a:spcBef>
                <a:spcPts val="540"/>
              </a:spcBef>
              <a:tabLst>
                <a:tab pos="2251075" algn="l"/>
              </a:tabLst>
            </a:pPr>
            <a:r>
              <a:rPr sz="2550" spc="5" dirty="0">
                <a:latin typeface="Cambria Math"/>
                <a:cs typeface="Cambria Math"/>
              </a:rPr>
              <a:t>{1,3,5}	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-15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{3, </a:t>
            </a:r>
            <a:r>
              <a:rPr sz="2550" spc="10" dirty="0">
                <a:latin typeface="Cambria Math"/>
                <a:cs typeface="Cambria Math"/>
              </a:rPr>
              <a:t>5,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1}</a:t>
            </a:r>
            <a:endParaRPr sz="2550" dirty="0">
              <a:latin typeface="Cambria Math"/>
              <a:cs typeface="Cambria Math"/>
            </a:endParaRPr>
          </a:p>
          <a:p>
            <a:pPr marL="1055370">
              <a:lnSpc>
                <a:spcPct val="100000"/>
              </a:lnSpc>
              <a:spcBef>
                <a:spcPts val="540"/>
              </a:spcBef>
            </a:pPr>
            <a:r>
              <a:rPr sz="2550" spc="5" dirty="0">
                <a:latin typeface="Cambria Math"/>
                <a:cs typeface="Cambria Math"/>
              </a:rPr>
              <a:t>{1,5,5,5,3,3,1}</a:t>
            </a:r>
            <a:r>
              <a:rPr sz="2550" spc="3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-1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{1,3,5}</a:t>
            </a:r>
            <a:endParaRPr sz="255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753" y="190627"/>
            <a:ext cx="264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</a:t>
            </a:r>
            <a:r>
              <a:rPr spc="-55" dirty="0"/>
              <a:t> </a:t>
            </a:r>
            <a:r>
              <a:rPr spc="-5" dirty="0"/>
              <a:t>Equality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3596" y="2057400"/>
            <a:ext cx="3232404" cy="382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544" y="1148537"/>
            <a:ext cx="10617835" cy="8140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2715" marR="5080" indent="-120650">
              <a:lnSpc>
                <a:spcPct val="101699"/>
              </a:lnSpc>
              <a:spcBef>
                <a:spcPts val="80"/>
              </a:spcBef>
              <a:tabLst>
                <a:tab pos="1795145" algn="l"/>
              </a:tabLst>
            </a:pPr>
            <a:r>
              <a:rPr sz="2550" b="1" spc="10" dirty="0">
                <a:latin typeface="Arial"/>
                <a:cs typeface="Arial"/>
              </a:rPr>
              <a:t>Definition</a:t>
            </a:r>
            <a:r>
              <a:rPr sz="2550" spc="10" dirty="0">
                <a:latin typeface="Arial MT"/>
                <a:cs typeface="Arial MT"/>
              </a:rPr>
              <a:t>:	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subset</a:t>
            </a:r>
            <a:r>
              <a:rPr sz="2550" i="1" spc="-2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,</a:t>
            </a:r>
            <a:r>
              <a:rPr sz="2550" spc="5" dirty="0">
                <a:latin typeface="Arial MT"/>
                <a:cs typeface="Arial MT"/>
              </a:rPr>
              <a:t> if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only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 </a:t>
            </a:r>
            <a:r>
              <a:rPr sz="2550" spc="15" dirty="0">
                <a:latin typeface="Arial MT"/>
                <a:cs typeface="Arial MT"/>
              </a:rPr>
              <a:t>every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3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also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25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8032" y="1940536"/>
            <a:ext cx="8530590" cy="802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8935" indent="-369570">
              <a:lnSpc>
                <a:spcPct val="100000"/>
              </a:lnSpc>
              <a:spcBef>
                <a:spcPts val="340"/>
              </a:spcBef>
              <a:buChar char="–"/>
              <a:tabLst>
                <a:tab pos="368935" algn="l"/>
                <a:tab pos="369570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notation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350" spc="-85" dirty="0">
                <a:latin typeface="Cambria Math"/>
                <a:cs typeface="Cambria Math"/>
              </a:rPr>
              <a:t>A</a:t>
            </a:r>
            <a:r>
              <a:rPr sz="2350" spc="-4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⊆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350" spc="-80" dirty="0">
                <a:latin typeface="Cambria Math"/>
                <a:cs typeface="Cambria Math"/>
              </a:rPr>
              <a:t>B</a:t>
            </a:r>
            <a:r>
              <a:rPr sz="2350" spc="45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is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used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to</a:t>
            </a:r>
            <a:r>
              <a:rPr sz="2200" dirty="0">
                <a:latin typeface="Cambria Math"/>
                <a:cs typeface="Cambria Math"/>
              </a:rPr>
              <a:t> indicate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that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350" spc="-85" dirty="0">
                <a:latin typeface="Cambria Math"/>
                <a:cs typeface="Cambria Math"/>
              </a:rPr>
              <a:t>A</a:t>
            </a:r>
            <a:r>
              <a:rPr sz="2350" spc="-4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is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 </a:t>
            </a:r>
            <a:r>
              <a:rPr sz="2200" spc="10" dirty="0">
                <a:latin typeface="Cambria Math"/>
                <a:cs typeface="Cambria Math"/>
              </a:rPr>
              <a:t>subset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of the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set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350" spc="-45" dirty="0">
                <a:latin typeface="Cambria Math"/>
                <a:cs typeface="Cambria Math"/>
              </a:rPr>
              <a:t>B</a:t>
            </a:r>
            <a:r>
              <a:rPr sz="2200" spc="-45" dirty="0">
                <a:latin typeface="Cambria Math"/>
                <a:cs typeface="Cambria Math"/>
              </a:rPr>
              <a:t>.</a:t>
            </a:r>
            <a:endParaRPr sz="2200" dirty="0">
              <a:latin typeface="Cambria Math"/>
              <a:cs typeface="Cambria Math"/>
            </a:endParaRPr>
          </a:p>
          <a:p>
            <a:pPr marL="368935" indent="-369570">
              <a:lnSpc>
                <a:spcPct val="100000"/>
              </a:lnSpc>
              <a:spcBef>
                <a:spcPts val="240"/>
              </a:spcBef>
              <a:buSzPct val="93617"/>
              <a:buFont typeface="Arial MT"/>
              <a:buChar char="–"/>
              <a:tabLst>
                <a:tab pos="368935" algn="l"/>
                <a:tab pos="369570" algn="l"/>
              </a:tabLst>
            </a:pPr>
            <a:r>
              <a:rPr sz="2350" spc="-80" dirty="0">
                <a:latin typeface="Cambria Math"/>
                <a:cs typeface="Cambria Math"/>
              </a:rPr>
              <a:t>A</a:t>
            </a:r>
            <a:r>
              <a:rPr sz="2350" spc="-4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⊆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350" spc="-80" dirty="0">
                <a:latin typeface="Cambria Math"/>
                <a:cs typeface="Cambria Math"/>
              </a:rPr>
              <a:t>B</a:t>
            </a:r>
            <a:endParaRPr sz="235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0026" y="2375738"/>
            <a:ext cx="592582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66665" algn="l"/>
              </a:tabLst>
            </a:pPr>
            <a:r>
              <a:rPr sz="2200" spc="5" dirty="0">
                <a:latin typeface="Cambria Math"/>
                <a:cs typeface="Cambria Math"/>
              </a:rPr>
              <a:t>holds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if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and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only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if	</a:t>
            </a:r>
            <a:r>
              <a:rPr sz="2200" spc="5" dirty="0">
                <a:latin typeface="Arial MT"/>
                <a:cs typeface="Arial MT"/>
              </a:rPr>
              <a:t>is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true.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952" y="2719906"/>
            <a:ext cx="6147435" cy="6902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7200" indent="-457834">
              <a:lnSpc>
                <a:spcPct val="100000"/>
              </a:lnSpc>
              <a:spcBef>
                <a:spcPts val="375"/>
              </a:spcBef>
              <a:buSzPct val="97297"/>
              <a:buAutoNum type="arabicPeriod"/>
              <a:tabLst>
                <a:tab pos="457200" algn="l"/>
                <a:tab pos="457834" algn="l"/>
                <a:tab pos="2110740" algn="l"/>
                <a:tab pos="2410460" algn="l"/>
                <a:tab pos="5534660" algn="l"/>
              </a:tabLst>
            </a:pPr>
            <a:r>
              <a:rPr sz="1850" dirty="0">
                <a:latin typeface="Arial MT"/>
                <a:cs typeface="Arial MT"/>
              </a:rPr>
              <a:t>Because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950" spc="-50" dirty="0">
                <a:latin typeface="Cambria Math"/>
                <a:cs typeface="Cambria Math"/>
              </a:rPr>
              <a:t>a</a:t>
            </a:r>
            <a:r>
              <a:rPr sz="1950" spc="-2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∈</a:t>
            </a:r>
            <a:r>
              <a:rPr sz="185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∅	</a:t>
            </a:r>
            <a:r>
              <a:rPr sz="1850" spc="-5" dirty="0">
                <a:latin typeface="Arial MT"/>
                <a:cs typeface="Arial MT"/>
              </a:rPr>
              <a:t>is	</a:t>
            </a:r>
            <a:r>
              <a:rPr sz="1850" spc="-10" dirty="0">
                <a:latin typeface="Arial MT"/>
                <a:cs typeface="Arial MT"/>
              </a:rPr>
              <a:t>always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false, </a:t>
            </a:r>
            <a:r>
              <a:rPr sz="1850" spc="-5" dirty="0">
                <a:latin typeface="Cambria Math"/>
                <a:cs typeface="Cambria Math"/>
              </a:rPr>
              <a:t>∅</a:t>
            </a:r>
            <a:r>
              <a:rPr sz="1850" spc="2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⊆ </a:t>
            </a:r>
            <a:r>
              <a:rPr sz="1950" spc="-55" dirty="0">
                <a:latin typeface="Cambria Math"/>
                <a:cs typeface="Cambria Math"/>
              </a:rPr>
              <a:t>S</a:t>
            </a:r>
            <a:r>
              <a:rPr sz="1950" spc="85" dirty="0">
                <a:latin typeface="Cambria Math"/>
                <a:cs typeface="Cambria Math"/>
              </a:rPr>
              <a:t> </a:t>
            </a:r>
            <a:r>
              <a:rPr sz="1850" dirty="0">
                <a:latin typeface="Arial MT"/>
                <a:cs typeface="Arial MT"/>
              </a:rPr>
              <a:t>,for</a:t>
            </a:r>
            <a:r>
              <a:rPr sz="1850" spc="-5" dirty="0">
                <a:latin typeface="Arial MT"/>
                <a:cs typeface="Arial MT"/>
              </a:rPr>
              <a:t> every	</a:t>
            </a:r>
            <a:r>
              <a:rPr sz="1850" dirty="0">
                <a:latin typeface="Arial MT"/>
                <a:cs typeface="Arial MT"/>
              </a:rPr>
              <a:t>set</a:t>
            </a:r>
            <a:r>
              <a:rPr sz="1850" spc="-85" dirty="0">
                <a:latin typeface="Arial MT"/>
                <a:cs typeface="Arial MT"/>
              </a:rPr>
              <a:t> </a:t>
            </a:r>
            <a:r>
              <a:rPr sz="1850" i="1" spc="-5" dirty="0">
                <a:latin typeface="Arial"/>
                <a:cs typeface="Arial"/>
              </a:rPr>
              <a:t>S</a:t>
            </a:r>
            <a:r>
              <a:rPr sz="1850" spc="-5" dirty="0">
                <a:latin typeface="Arial MT"/>
                <a:cs typeface="Arial MT"/>
              </a:rPr>
              <a:t>.</a:t>
            </a:r>
            <a:endParaRPr sz="1850" dirty="0">
              <a:latin typeface="Arial MT"/>
              <a:cs typeface="Arial MT"/>
            </a:endParaRPr>
          </a:p>
          <a:p>
            <a:pPr marL="522605" indent="-523240">
              <a:lnSpc>
                <a:spcPct val="100000"/>
              </a:lnSpc>
              <a:spcBef>
                <a:spcPts val="275"/>
              </a:spcBef>
              <a:buSzPct val="97297"/>
              <a:buAutoNum type="arabicPeriod"/>
              <a:tabLst>
                <a:tab pos="522605" algn="l"/>
                <a:tab pos="523240" algn="l"/>
                <a:tab pos="4643120" algn="l"/>
              </a:tabLst>
            </a:pPr>
            <a:r>
              <a:rPr sz="1850" dirty="0">
                <a:latin typeface="Arial MT"/>
                <a:cs typeface="Arial MT"/>
              </a:rPr>
              <a:t>Because</a:t>
            </a:r>
            <a:r>
              <a:rPr sz="1850" spc="-40" dirty="0">
                <a:latin typeface="Arial MT"/>
                <a:cs typeface="Arial MT"/>
              </a:rPr>
              <a:t> </a:t>
            </a:r>
            <a:r>
              <a:rPr sz="1950" spc="-50" dirty="0">
                <a:latin typeface="Cambria Math"/>
                <a:cs typeface="Cambria Math"/>
              </a:rPr>
              <a:t>a</a:t>
            </a:r>
            <a:r>
              <a:rPr sz="19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∈</a:t>
            </a:r>
            <a:r>
              <a:rPr sz="1850" spc="5" dirty="0">
                <a:latin typeface="Cambria Math"/>
                <a:cs typeface="Cambria Math"/>
              </a:rPr>
              <a:t> </a:t>
            </a:r>
            <a:r>
              <a:rPr sz="1950" spc="-55" dirty="0">
                <a:latin typeface="Cambria Math"/>
                <a:cs typeface="Cambria Math"/>
              </a:rPr>
              <a:t>S</a:t>
            </a:r>
            <a:r>
              <a:rPr sz="1950" spc="22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→</a:t>
            </a:r>
            <a:r>
              <a:rPr sz="1850" spc="10" dirty="0">
                <a:latin typeface="Cambria Math"/>
                <a:cs typeface="Cambria Math"/>
              </a:rPr>
              <a:t> </a:t>
            </a:r>
            <a:r>
              <a:rPr sz="1950" spc="-50" dirty="0">
                <a:latin typeface="Cambria Math"/>
                <a:cs typeface="Cambria Math"/>
              </a:rPr>
              <a:t>a</a:t>
            </a:r>
            <a:r>
              <a:rPr sz="1950" spc="-2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∈</a:t>
            </a:r>
            <a:r>
              <a:rPr sz="1850" spc="5" dirty="0">
                <a:latin typeface="Cambria Math"/>
                <a:cs typeface="Cambria Math"/>
              </a:rPr>
              <a:t> </a:t>
            </a:r>
            <a:r>
              <a:rPr sz="1950" spc="-30" dirty="0">
                <a:latin typeface="Cambria Math"/>
                <a:cs typeface="Cambria Math"/>
              </a:rPr>
              <a:t>S</a:t>
            </a:r>
            <a:r>
              <a:rPr sz="1850" i="1" spc="-30" dirty="0">
                <a:latin typeface="Verdana"/>
                <a:cs typeface="Verdana"/>
              </a:rPr>
              <a:t>,</a:t>
            </a:r>
            <a:r>
              <a:rPr sz="1850" i="1" spc="10" dirty="0">
                <a:latin typeface="Verdana"/>
                <a:cs typeface="Verdana"/>
              </a:rPr>
              <a:t> </a:t>
            </a:r>
            <a:r>
              <a:rPr sz="1950" spc="-55" dirty="0">
                <a:latin typeface="Cambria Math"/>
                <a:cs typeface="Cambria Math"/>
              </a:rPr>
              <a:t>S</a:t>
            </a:r>
            <a:r>
              <a:rPr sz="1950" spc="-2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⊆</a:t>
            </a:r>
            <a:r>
              <a:rPr sz="1850" spc="5" dirty="0">
                <a:latin typeface="Cambria Math"/>
                <a:cs typeface="Cambria Math"/>
              </a:rPr>
              <a:t> </a:t>
            </a:r>
            <a:r>
              <a:rPr sz="1950" spc="-30" dirty="0">
                <a:latin typeface="Cambria Math"/>
                <a:cs typeface="Cambria Math"/>
              </a:rPr>
              <a:t>S</a:t>
            </a:r>
            <a:r>
              <a:rPr sz="1850" spc="-30" dirty="0">
                <a:latin typeface="Arial MT"/>
                <a:cs typeface="Arial MT"/>
              </a:rPr>
              <a:t>,</a:t>
            </a:r>
            <a:r>
              <a:rPr sz="1850" dirty="0">
                <a:latin typeface="Arial MT"/>
                <a:cs typeface="Arial MT"/>
              </a:rPr>
              <a:t> for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every	</a:t>
            </a:r>
            <a:r>
              <a:rPr sz="1850" dirty="0">
                <a:latin typeface="Arial MT"/>
                <a:cs typeface="Arial MT"/>
              </a:rPr>
              <a:t>set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i="1" dirty="0">
                <a:latin typeface="Arial"/>
                <a:cs typeface="Arial"/>
              </a:rPr>
              <a:t>S</a:t>
            </a:r>
            <a:r>
              <a:rPr sz="185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71108" y="190627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Subsets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9808" y="2424683"/>
            <a:ext cx="2692908" cy="318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148537"/>
            <a:ext cx="11260455" cy="3971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130"/>
              </a:spcBef>
              <a:buSzPct val="101960"/>
              <a:buFont typeface="Arial MT"/>
              <a:buChar char="•"/>
              <a:tabLst>
                <a:tab pos="403860" algn="l"/>
                <a:tab pos="404495" algn="l"/>
                <a:tab pos="1950085" algn="l"/>
              </a:tabLst>
            </a:pPr>
            <a:r>
              <a:rPr sz="2550" b="1" spc="20" dirty="0">
                <a:latin typeface="Arial"/>
                <a:cs typeface="Arial"/>
              </a:rPr>
              <a:t>Showing	</a:t>
            </a:r>
            <a:r>
              <a:rPr sz="2550" b="1" spc="10" dirty="0">
                <a:latin typeface="Arial"/>
                <a:cs typeface="Arial"/>
              </a:rPr>
              <a:t>that</a:t>
            </a:r>
            <a:r>
              <a:rPr sz="2550" b="1" dirty="0">
                <a:latin typeface="Arial"/>
                <a:cs typeface="Arial"/>
              </a:rPr>
              <a:t> </a:t>
            </a:r>
            <a:r>
              <a:rPr sz="2550" b="1" spc="20" dirty="0">
                <a:latin typeface="Arial"/>
                <a:cs typeface="Arial"/>
              </a:rPr>
              <a:t>A</a:t>
            </a:r>
            <a:r>
              <a:rPr sz="2550" b="1" spc="-10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is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b="1" spc="15" dirty="0">
                <a:latin typeface="Arial"/>
                <a:cs typeface="Arial"/>
              </a:rPr>
              <a:t>a</a:t>
            </a:r>
            <a:r>
              <a:rPr sz="2550" b="1" spc="-5" dirty="0">
                <a:latin typeface="Arial"/>
                <a:cs typeface="Arial"/>
              </a:rPr>
              <a:t> </a:t>
            </a:r>
            <a:r>
              <a:rPr sz="2550" b="1" spc="15" dirty="0">
                <a:latin typeface="Arial"/>
                <a:cs typeface="Arial"/>
              </a:rPr>
              <a:t>Subset</a:t>
            </a:r>
            <a:r>
              <a:rPr sz="2550" b="1" spc="10" dirty="0">
                <a:latin typeface="Arial"/>
                <a:cs typeface="Arial"/>
              </a:rPr>
              <a:t> </a:t>
            </a:r>
            <a:r>
              <a:rPr sz="2550" b="1" spc="15" dirty="0">
                <a:latin typeface="Arial"/>
                <a:cs typeface="Arial"/>
              </a:rPr>
              <a:t>of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b="1" spc="20" dirty="0">
                <a:latin typeface="Arial"/>
                <a:cs typeface="Arial"/>
              </a:rPr>
              <a:t>B</a:t>
            </a:r>
            <a:r>
              <a:rPr sz="2550" spc="20" dirty="0">
                <a:latin typeface="Arial MT"/>
                <a:cs typeface="Arial MT"/>
              </a:rPr>
              <a:t>: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To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show</a:t>
            </a:r>
            <a:r>
              <a:rPr sz="2550" spc="2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that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⊆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Cambria Math"/>
                <a:cs typeface="Cambria Math"/>
              </a:rPr>
              <a:t>,</a:t>
            </a:r>
            <a:r>
              <a:rPr sz="2550" spc="20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show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that </a:t>
            </a:r>
            <a:r>
              <a:rPr sz="2550" spc="5" dirty="0">
                <a:latin typeface="Cambria Math"/>
                <a:cs typeface="Cambria Math"/>
              </a:rPr>
              <a:t>if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endParaRPr sz="2550" dirty="0">
              <a:latin typeface="Arial"/>
              <a:cs typeface="Arial"/>
            </a:endParaRPr>
          </a:p>
          <a:p>
            <a:pPr marL="403860">
              <a:lnSpc>
                <a:spcPct val="100000"/>
              </a:lnSpc>
              <a:spcBef>
                <a:spcPts val="50"/>
              </a:spcBef>
            </a:pPr>
            <a:r>
              <a:rPr sz="2550" spc="5" dirty="0">
                <a:latin typeface="Cambria Math"/>
                <a:cs typeface="Cambria Math"/>
              </a:rPr>
              <a:t>belongs</a:t>
            </a:r>
            <a:r>
              <a:rPr sz="2550" spc="10" dirty="0">
                <a:latin typeface="Cambria Math"/>
                <a:cs typeface="Cambria Math"/>
              </a:rPr>
              <a:t> to</a:t>
            </a:r>
            <a:r>
              <a:rPr sz="2550" spc="45" dirty="0">
                <a:latin typeface="Cambria Math"/>
                <a:cs typeface="Cambria Math"/>
              </a:rPr>
              <a:t> </a:t>
            </a:r>
            <a:r>
              <a:rPr sz="2550" i="1" spc="10" dirty="0">
                <a:latin typeface="Arial"/>
                <a:cs typeface="Arial"/>
              </a:rPr>
              <a:t>A,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then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x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also</a:t>
            </a:r>
            <a:r>
              <a:rPr sz="2550" spc="25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belongs</a:t>
            </a:r>
            <a:r>
              <a:rPr sz="2550" spc="10" dirty="0">
                <a:latin typeface="Cambria Math"/>
                <a:cs typeface="Cambria Math"/>
              </a:rPr>
              <a:t> to</a:t>
            </a:r>
            <a:r>
              <a:rPr sz="2550" spc="50" dirty="0">
                <a:latin typeface="Cambria Math"/>
                <a:cs typeface="Cambria Math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Cambria Math"/>
                <a:cs typeface="Cambria Math"/>
              </a:rPr>
              <a:t>.</a:t>
            </a:r>
            <a:endParaRPr sz="2550" dirty="0">
              <a:latin typeface="Cambria Math"/>
              <a:cs typeface="Cambria Math"/>
            </a:endParaRPr>
          </a:p>
          <a:p>
            <a:pPr marL="403860" marR="5080" indent="-391795">
              <a:lnSpc>
                <a:spcPct val="101400"/>
              </a:lnSpc>
              <a:spcBef>
                <a:spcPts val="500"/>
              </a:spcBef>
              <a:buSzPct val="101960"/>
              <a:buFont typeface="Arial MT"/>
              <a:buChar char="•"/>
              <a:tabLst>
                <a:tab pos="403860" algn="l"/>
                <a:tab pos="404495" algn="l"/>
                <a:tab pos="1480185" algn="l"/>
                <a:tab pos="6280150" algn="l"/>
              </a:tabLst>
            </a:pPr>
            <a:r>
              <a:rPr sz="2550" b="1" spc="20" dirty="0">
                <a:latin typeface="Arial"/>
                <a:cs typeface="Arial"/>
              </a:rPr>
              <a:t>Showing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that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b="1" spc="20" dirty="0">
                <a:latin typeface="Arial"/>
                <a:cs typeface="Arial"/>
              </a:rPr>
              <a:t>A</a:t>
            </a:r>
            <a:r>
              <a:rPr sz="2550" b="1" spc="10" dirty="0">
                <a:latin typeface="Arial"/>
                <a:cs typeface="Arial"/>
              </a:rPr>
              <a:t> is</a:t>
            </a:r>
            <a:r>
              <a:rPr sz="2550" b="1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not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b="1" spc="15" dirty="0">
                <a:latin typeface="Arial"/>
                <a:cs typeface="Arial"/>
              </a:rPr>
              <a:t>a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Subset</a:t>
            </a:r>
            <a:r>
              <a:rPr sz="2550" b="1" spc="25" dirty="0">
                <a:latin typeface="Arial"/>
                <a:cs typeface="Arial"/>
              </a:rPr>
              <a:t> </a:t>
            </a:r>
            <a:r>
              <a:rPr sz="2550" b="1" spc="10" dirty="0">
                <a:latin typeface="Arial"/>
                <a:cs typeface="Arial"/>
              </a:rPr>
              <a:t>of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b="1" spc="20" dirty="0">
                <a:latin typeface="Arial"/>
                <a:cs typeface="Arial"/>
              </a:rPr>
              <a:t>B</a:t>
            </a:r>
            <a:r>
              <a:rPr sz="2550" spc="20" dirty="0">
                <a:latin typeface="Cambria Math"/>
                <a:cs typeface="Cambria Math"/>
              </a:rPr>
              <a:t>: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To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show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that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 </a:t>
            </a:r>
            <a:r>
              <a:rPr sz="2550" spc="15" dirty="0">
                <a:latin typeface="Arial MT"/>
                <a:cs typeface="Arial MT"/>
              </a:rPr>
              <a:t>not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subset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, </a:t>
            </a:r>
            <a:r>
              <a:rPr sz="2550" spc="-69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25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⊈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i="1" spc="5" dirty="0">
                <a:latin typeface="Arial"/>
                <a:cs typeface="Arial"/>
              </a:rPr>
              <a:t>B</a:t>
            </a:r>
            <a:r>
              <a:rPr sz="2550" spc="5" dirty="0">
                <a:latin typeface="Cambria Math"/>
                <a:cs typeface="Cambria Math"/>
              </a:rPr>
              <a:t>,	</a:t>
            </a:r>
            <a:r>
              <a:rPr sz="2550" spc="10" dirty="0">
                <a:latin typeface="Arial MT"/>
                <a:cs typeface="Arial MT"/>
              </a:rPr>
              <a:t>find</a:t>
            </a:r>
            <a:r>
              <a:rPr sz="2550" spc="15" dirty="0">
                <a:latin typeface="Arial MT"/>
                <a:cs typeface="Arial MT"/>
              </a:rPr>
              <a:t> an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25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∈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25" dirty="0">
                <a:latin typeface="Arial"/>
                <a:cs typeface="Arial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with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35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∉ </a:t>
            </a:r>
            <a:r>
              <a:rPr sz="2550" i="1" spc="5" dirty="0">
                <a:latin typeface="Arial"/>
                <a:cs typeface="Arial"/>
              </a:rPr>
              <a:t>B</a:t>
            </a:r>
            <a:r>
              <a:rPr sz="2550" spc="5" dirty="0">
                <a:latin typeface="Cambria Math"/>
                <a:cs typeface="Cambria Math"/>
              </a:rPr>
              <a:t>.	</a:t>
            </a:r>
            <a:r>
              <a:rPr sz="2550" spc="10" dirty="0">
                <a:latin typeface="Arial MT"/>
                <a:cs typeface="Arial MT"/>
              </a:rPr>
              <a:t>(</a:t>
            </a:r>
            <a:r>
              <a:rPr sz="2550" spc="10" dirty="0">
                <a:latin typeface="Cambria Math"/>
                <a:cs typeface="Cambria Math"/>
              </a:rPr>
              <a:t>Such an </a:t>
            </a:r>
            <a:r>
              <a:rPr sz="2550" i="1" spc="15" dirty="0">
                <a:latin typeface="Arial"/>
                <a:cs typeface="Arial"/>
              </a:rPr>
              <a:t>x </a:t>
            </a:r>
            <a:r>
              <a:rPr sz="2550" spc="10" dirty="0">
                <a:latin typeface="Cambria Math"/>
                <a:cs typeface="Cambria Math"/>
              </a:rPr>
              <a:t>is </a:t>
            </a:r>
            <a:r>
              <a:rPr sz="2550" spc="15" dirty="0">
                <a:latin typeface="Cambria Math"/>
                <a:cs typeface="Cambria Math"/>
              </a:rPr>
              <a:t>a counterexample </a:t>
            </a:r>
            <a:r>
              <a:rPr sz="2550" spc="5" dirty="0">
                <a:latin typeface="Cambria Math"/>
                <a:cs typeface="Cambria Math"/>
              </a:rPr>
              <a:t>to </a:t>
            </a:r>
            <a:r>
              <a:rPr sz="2550" spc="10" dirty="0">
                <a:latin typeface="Cambria Math"/>
                <a:cs typeface="Cambria Math"/>
              </a:rPr>
              <a:t> the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claim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that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∈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40" dirty="0">
                <a:latin typeface="Arial"/>
                <a:cs typeface="Arial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implies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∈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.)</a:t>
            </a:r>
            <a:endParaRPr sz="2550" dirty="0">
              <a:latin typeface="Arial MT"/>
              <a:cs typeface="Arial MT"/>
            </a:endParaRPr>
          </a:p>
          <a:p>
            <a:pPr marL="297180">
              <a:lnSpc>
                <a:spcPct val="100000"/>
              </a:lnSpc>
              <a:spcBef>
                <a:spcPts val="540"/>
              </a:spcBef>
            </a:pPr>
            <a:r>
              <a:rPr sz="2550" b="1" spc="15" dirty="0">
                <a:latin typeface="Arial"/>
                <a:cs typeface="Arial"/>
              </a:rPr>
              <a:t>Examples</a:t>
            </a:r>
            <a:r>
              <a:rPr sz="2550" spc="15" dirty="0">
                <a:latin typeface="Arial MT"/>
                <a:cs typeface="Arial MT"/>
              </a:rPr>
              <a:t>:</a:t>
            </a:r>
            <a:endParaRPr sz="2550" dirty="0">
              <a:latin typeface="Arial MT"/>
              <a:cs typeface="Arial MT"/>
            </a:endParaRPr>
          </a:p>
          <a:p>
            <a:pPr marL="797560" lvl="1" indent="-45847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797560" algn="l"/>
                <a:tab pos="798195" algn="l"/>
              </a:tabLst>
            </a:pPr>
            <a:r>
              <a:rPr sz="2200" spc="10" dirty="0">
                <a:latin typeface="Cambria Math"/>
                <a:cs typeface="Cambria Math"/>
              </a:rPr>
              <a:t>The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set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of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all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computer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science</a:t>
            </a:r>
            <a:r>
              <a:rPr sz="2200" spc="-4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majors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at your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school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is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a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subset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of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all</a:t>
            </a:r>
            <a:r>
              <a:rPr sz="2200" spc="5" dirty="0">
                <a:latin typeface="Cambria Math"/>
                <a:cs typeface="Cambria Math"/>
              </a:rPr>
              <a:t> students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at your</a:t>
            </a:r>
            <a:endParaRPr sz="2200" dirty="0">
              <a:latin typeface="Cambria Math"/>
              <a:cs typeface="Cambria Math"/>
            </a:endParaRPr>
          </a:p>
          <a:p>
            <a:pPr marL="797560">
              <a:lnSpc>
                <a:spcPct val="100000"/>
              </a:lnSpc>
              <a:spcBef>
                <a:spcPts val="15"/>
              </a:spcBef>
            </a:pPr>
            <a:r>
              <a:rPr sz="2200" spc="5" dirty="0">
                <a:latin typeface="Cambria Math"/>
                <a:cs typeface="Cambria Math"/>
              </a:rPr>
              <a:t>school.</a:t>
            </a:r>
            <a:endParaRPr sz="2200" dirty="0">
              <a:latin typeface="Cambria Math"/>
              <a:cs typeface="Cambria Math"/>
            </a:endParaRPr>
          </a:p>
          <a:p>
            <a:pPr marL="797560" marR="208279" lvl="1" indent="-457834">
              <a:lnSpc>
                <a:spcPct val="100899"/>
              </a:lnSpc>
              <a:spcBef>
                <a:spcPts val="395"/>
              </a:spcBef>
              <a:buAutoNum type="arabicPeriod" startAt="2"/>
              <a:tabLst>
                <a:tab pos="797560" algn="l"/>
                <a:tab pos="798195" algn="l"/>
              </a:tabLst>
            </a:pPr>
            <a:r>
              <a:rPr sz="2200" spc="10" dirty="0">
                <a:latin typeface="Cambria Math"/>
                <a:cs typeface="Cambria Math"/>
              </a:rPr>
              <a:t>The </a:t>
            </a:r>
            <a:r>
              <a:rPr sz="2200" spc="5" dirty="0">
                <a:latin typeface="Cambria Math"/>
                <a:cs typeface="Cambria Math"/>
              </a:rPr>
              <a:t>set of </a:t>
            </a:r>
            <a:r>
              <a:rPr sz="2200" dirty="0">
                <a:latin typeface="Cambria Math"/>
                <a:cs typeface="Cambria Math"/>
              </a:rPr>
              <a:t>integers with </a:t>
            </a:r>
            <a:r>
              <a:rPr sz="2200" spc="5" dirty="0">
                <a:latin typeface="Cambria Math"/>
                <a:cs typeface="Cambria Math"/>
              </a:rPr>
              <a:t>squares </a:t>
            </a:r>
            <a:r>
              <a:rPr sz="2200" dirty="0">
                <a:latin typeface="Cambria Math"/>
                <a:cs typeface="Cambria Math"/>
              </a:rPr>
              <a:t>less </a:t>
            </a:r>
            <a:r>
              <a:rPr sz="2200" spc="5" dirty="0">
                <a:latin typeface="Cambria Math"/>
                <a:cs typeface="Cambria Math"/>
              </a:rPr>
              <a:t>than 100 </a:t>
            </a:r>
            <a:r>
              <a:rPr sz="2200" dirty="0">
                <a:latin typeface="Cambria Math"/>
                <a:cs typeface="Cambria Math"/>
              </a:rPr>
              <a:t>is not </a:t>
            </a:r>
            <a:r>
              <a:rPr sz="2200" spc="5" dirty="0">
                <a:latin typeface="Cambria Math"/>
                <a:cs typeface="Cambria Math"/>
              </a:rPr>
              <a:t>a </a:t>
            </a:r>
            <a:r>
              <a:rPr sz="2200" spc="10" dirty="0">
                <a:latin typeface="Cambria Math"/>
                <a:cs typeface="Cambria Math"/>
              </a:rPr>
              <a:t>subset </a:t>
            </a:r>
            <a:r>
              <a:rPr sz="2200" spc="5" dirty="0">
                <a:latin typeface="Cambria Math"/>
                <a:cs typeface="Cambria Math"/>
              </a:rPr>
              <a:t>of the set of </a:t>
            </a:r>
            <a:r>
              <a:rPr sz="2200" dirty="0">
                <a:latin typeface="Cambria Math"/>
                <a:cs typeface="Cambria Math"/>
              </a:rPr>
              <a:t>nonnegative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integers.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836" y="0"/>
            <a:ext cx="89344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0360" marR="5080" indent="-413829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Showing</a:t>
            </a:r>
            <a:r>
              <a:rPr sz="3200" spc="-50" dirty="0"/>
              <a:t> </a:t>
            </a:r>
            <a:r>
              <a:rPr sz="3200" dirty="0"/>
              <a:t>a</a:t>
            </a:r>
            <a:r>
              <a:rPr sz="3200" spc="-5" dirty="0"/>
              <a:t> Set </a:t>
            </a:r>
            <a:r>
              <a:rPr sz="3200" dirty="0"/>
              <a:t>is</a:t>
            </a:r>
            <a:r>
              <a:rPr sz="3200" spc="-10" dirty="0"/>
              <a:t> </a:t>
            </a:r>
            <a:r>
              <a:rPr sz="3200" dirty="0"/>
              <a:t>or</a:t>
            </a:r>
            <a:r>
              <a:rPr sz="3200" spc="-20" dirty="0"/>
              <a:t> </a:t>
            </a:r>
            <a:r>
              <a:rPr sz="3200" dirty="0"/>
              <a:t>is</a:t>
            </a:r>
            <a:r>
              <a:rPr sz="3200" spc="-15" dirty="0"/>
              <a:t> </a:t>
            </a:r>
            <a:r>
              <a:rPr sz="3200" dirty="0"/>
              <a:t>not</a:t>
            </a:r>
            <a:r>
              <a:rPr sz="3200" spc="-15" dirty="0"/>
              <a:t> </a:t>
            </a:r>
            <a:r>
              <a:rPr sz="3200" dirty="0"/>
              <a:t>a</a:t>
            </a:r>
            <a:r>
              <a:rPr sz="3200" spc="-25" dirty="0"/>
              <a:t> </a:t>
            </a:r>
            <a:r>
              <a:rPr sz="3200" dirty="0"/>
              <a:t>Subset</a:t>
            </a:r>
            <a:r>
              <a:rPr sz="3200" spc="-2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dirty="0"/>
              <a:t>Another </a:t>
            </a:r>
            <a:r>
              <a:rPr sz="3200" spc="-875" dirty="0"/>
              <a:t> </a:t>
            </a:r>
            <a:r>
              <a:rPr sz="3200" dirty="0"/>
              <a:t>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084149"/>
            <a:ext cx="7775575" cy="18580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64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Recall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that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two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B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are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equal</a:t>
            </a:r>
            <a:r>
              <a:rPr sz="2550" spc="10" dirty="0">
                <a:latin typeface="Arial MT"/>
                <a:cs typeface="Arial MT"/>
              </a:rPr>
              <a:t>,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denoted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by</a:t>
            </a:r>
            <a:endParaRPr sz="2550" dirty="0">
              <a:latin typeface="Arial MT"/>
              <a:cs typeface="Arial MT"/>
            </a:endParaRPr>
          </a:p>
          <a:p>
            <a:pPr marL="861694">
              <a:lnSpc>
                <a:spcPct val="100000"/>
              </a:lnSpc>
              <a:spcBef>
                <a:spcPts val="540"/>
              </a:spcBef>
            </a:pP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20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,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iff</a:t>
            </a:r>
            <a:endParaRPr sz="2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Using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logical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equivalences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we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have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that</a:t>
            </a:r>
            <a:r>
              <a:rPr sz="2550" spc="35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B</a:t>
            </a:r>
            <a:r>
              <a:rPr sz="2550" i="1" spc="15" dirty="0">
                <a:latin typeface="Arial"/>
                <a:cs typeface="Arial"/>
              </a:rPr>
              <a:t> </a:t>
            </a:r>
            <a:r>
              <a:rPr sz="2550" spc="5" dirty="0">
                <a:latin typeface="Arial MT"/>
                <a:cs typeface="Arial MT"/>
              </a:rPr>
              <a:t>iff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272" y="3830573"/>
            <a:ext cx="3400425" cy="9398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94030" indent="-481965">
              <a:lnSpc>
                <a:spcPct val="100000"/>
              </a:lnSpc>
              <a:spcBef>
                <a:spcPts val="635"/>
              </a:spcBef>
              <a:buSzPct val="101960"/>
              <a:buChar char="•"/>
              <a:tabLst>
                <a:tab pos="494030" algn="l"/>
                <a:tab pos="494665" algn="l"/>
              </a:tabLst>
            </a:pPr>
            <a:r>
              <a:rPr sz="2550" spc="10" dirty="0">
                <a:latin typeface="Arial MT"/>
                <a:cs typeface="Arial MT"/>
              </a:rPr>
              <a:t>This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equivalent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to</a:t>
            </a:r>
            <a:endParaRPr sz="2550" dirty="0">
              <a:latin typeface="Arial MT"/>
              <a:cs typeface="Arial MT"/>
            </a:endParaRPr>
          </a:p>
          <a:p>
            <a:pPr marL="1913255">
              <a:lnSpc>
                <a:spcPct val="100000"/>
              </a:lnSpc>
              <a:spcBef>
                <a:spcPts val="540"/>
              </a:spcBef>
            </a:pP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6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⊆</a:t>
            </a:r>
            <a:r>
              <a:rPr sz="2550" spc="-25" dirty="0">
                <a:latin typeface="Cambria Math"/>
                <a:cs typeface="Cambria Math"/>
              </a:rPr>
              <a:t> </a:t>
            </a:r>
            <a:r>
              <a:rPr sz="2550" i="1" spc="20" dirty="0">
                <a:latin typeface="Arial"/>
                <a:cs typeface="Arial"/>
              </a:rPr>
              <a:t>B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9290" y="4351782"/>
            <a:ext cx="1961514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03630" algn="l"/>
              </a:tabLst>
            </a:pPr>
            <a:r>
              <a:rPr sz="2550" spc="15" dirty="0">
                <a:latin typeface="Arial MT"/>
                <a:cs typeface="Arial MT"/>
              </a:rPr>
              <a:t>and	</a:t>
            </a:r>
            <a:r>
              <a:rPr sz="2550" i="1" spc="20" dirty="0">
                <a:latin typeface="Arial"/>
                <a:cs typeface="Arial"/>
              </a:rPr>
              <a:t>B</a:t>
            </a:r>
            <a:r>
              <a:rPr sz="2550" i="1" spc="-6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⊆</a:t>
            </a:r>
            <a:r>
              <a:rPr sz="2550" spc="-25" dirty="0">
                <a:latin typeface="Cambria Math"/>
                <a:cs typeface="Cambria Math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4438" y="190627"/>
            <a:ext cx="693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spc="-5" dirty="0"/>
              <a:t>look</a:t>
            </a:r>
            <a:r>
              <a:rPr spc="-15" dirty="0"/>
              <a:t> </a:t>
            </a:r>
            <a:r>
              <a:rPr spc="-5" dirty="0"/>
              <a:t>at</a:t>
            </a:r>
            <a:r>
              <a:rPr spc="-10" dirty="0"/>
              <a:t> </a:t>
            </a:r>
            <a:r>
              <a:rPr dirty="0"/>
              <a:t>Equality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Sets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44" y="3145535"/>
            <a:ext cx="6701028" cy="3840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6955" y="1844039"/>
            <a:ext cx="3232404" cy="382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1148537"/>
            <a:ext cx="10069830" cy="31007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885" marR="5080" indent="-210820">
              <a:lnSpc>
                <a:spcPct val="101699"/>
              </a:lnSpc>
              <a:spcBef>
                <a:spcPts val="80"/>
              </a:spcBef>
              <a:tabLst>
                <a:tab pos="3896360" algn="l"/>
              </a:tabLst>
            </a:pPr>
            <a:r>
              <a:rPr sz="2550" b="1" spc="10" dirty="0">
                <a:latin typeface="Arial"/>
                <a:cs typeface="Arial"/>
              </a:rPr>
              <a:t>Definition</a:t>
            </a:r>
            <a:r>
              <a:rPr sz="2550" spc="10" dirty="0">
                <a:latin typeface="Arial MT"/>
                <a:cs typeface="Arial MT"/>
              </a:rPr>
              <a:t>: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2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⊆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,</a:t>
            </a:r>
            <a:r>
              <a:rPr sz="2550" spc="15" dirty="0">
                <a:latin typeface="Arial MT"/>
                <a:cs typeface="Arial MT"/>
              </a:rPr>
              <a:t> but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	</a:t>
            </a:r>
            <a:r>
              <a:rPr sz="2550" spc="15" dirty="0">
                <a:latin typeface="Cambria Math"/>
                <a:cs typeface="Cambria Math"/>
              </a:rPr>
              <a:t>≠</a:t>
            </a:r>
            <a:r>
              <a:rPr sz="2550" i="1" spc="15" dirty="0">
                <a:latin typeface="Arial"/>
                <a:cs typeface="Arial"/>
              </a:rPr>
              <a:t>B</a:t>
            </a:r>
            <a:r>
              <a:rPr sz="2550" spc="15" dirty="0">
                <a:latin typeface="Arial MT"/>
                <a:cs typeface="Arial MT"/>
              </a:rPr>
              <a:t>,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then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20" dirty="0">
                <a:latin typeface="Arial MT"/>
                <a:cs typeface="Arial MT"/>
              </a:rPr>
              <a:t>we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say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proper</a:t>
            </a:r>
            <a:r>
              <a:rPr sz="2550" i="1" spc="-15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subset</a:t>
            </a:r>
            <a:r>
              <a:rPr sz="2550" i="1" spc="-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,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denoted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by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⊂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Cambria Math"/>
                <a:cs typeface="Cambria Math"/>
              </a:rPr>
              <a:t>.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If</a:t>
            </a:r>
            <a:r>
              <a:rPr sz="2550" spc="30" dirty="0">
                <a:latin typeface="Cambria Math"/>
                <a:cs typeface="Cambria Math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4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⊂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i="1" spc="10" dirty="0">
                <a:latin typeface="Arial"/>
                <a:cs typeface="Arial"/>
              </a:rPr>
              <a:t>B</a:t>
            </a:r>
            <a:r>
              <a:rPr sz="2550" spc="10" dirty="0">
                <a:latin typeface="Arial MT"/>
                <a:cs typeface="Arial MT"/>
              </a:rPr>
              <a:t>,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then</a:t>
            </a:r>
            <a:endParaRPr sz="2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 dirty="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</a:pPr>
            <a:r>
              <a:rPr sz="2550" spc="10" dirty="0">
                <a:latin typeface="Cambria Math"/>
                <a:cs typeface="Cambria Math"/>
              </a:rPr>
              <a:t>is</a:t>
            </a:r>
            <a:r>
              <a:rPr sz="2550" spc="-3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true.</a:t>
            </a:r>
            <a:endParaRPr sz="255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 dirty="0">
              <a:latin typeface="Cambria Math"/>
              <a:cs typeface="Cambria Math"/>
            </a:endParaRP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sz="2550" spc="15" dirty="0">
                <a:latin typeface="Arial MT"/>
                <a:cs typeface="Arial MT"/>
              </a:rPr>
              <a:t>Venn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Diagram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0753" y="190627"/>
            <a:ext cx="340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</a:t>
            </a:r>
            <a:r>
              <a:rPr spc="-50" dirty="0"/>
              <a:t> </a:t>
            </a:r>
            <a:r>
              <a:rPr spc="-5" dirty="0"/>
              <a:t>Subsets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8483" y="2362200"/>
            <a:ext cx="6755892" cy="3825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172961" y="4648961"/>
            <a:ext cx="1219200" cy="1295400"/>
          </a:xfrm>
          <a:custGeom>
            <a:avLst/>
            <a:gdLst/>
            <a:ahLst/>
            <a:cxnLst/>
            <a:rect l="l" t="t" r="r" b="b"/>
            <a:pathLst>
              <a:path w="1219200" h="1295400">
                <a:moveTo>
                  <a:pt x="0" y="647700"/>
                </a:moveTo>
                <a:lnTo>
                  <a:pt x="1672" y="599355"/>
                </a:lnTo>
                <a:lnTo>
                  <a:pt x="6609" y="551977"/>
                </a:lnTo>
                <a:lnTo>
                  <a:pt x="14694" y="505690"/>
                </a:lnTo>
                <a:lnTo>
                  <a:pt x="25809" y="460619"/>
                </a:lnTo>
                <a:lnTo>
                  <a:pt x="39836" y="416889"/>
                </a:lnTo>
                <a:lnTo>
                  <a:pt x="56657" y="374626"/>
                </a:lnTo>
                <a:lnTo>
                  <a:pt x="76154" y="333955"/>
                </a:lnTo>
                <a:lnTo>
                  <a:pt x="98209" y="295001"/>
                </a:lnTo>
                <a:lnTo>
                  <a:pt x="122704" y="257888"/>
                </a:lnTo>
                <a:lnTo>
                  <a:pt x="149523" y="222743"/>
                </a:lnTo>
                <a:lnTo>
                  <a:pt x="178546" y="189690"/>
                </a:lnTo>
                <a:lnTo>
                  <a:pt x="209655" y="158854"/>
                </a:lnTo>
                <a:lnTo>
                  <a:pt x="242734" y="130362"/>
                </a:lnTo>
                <a:lnTo>
                  <a:pt x="277664" y="104337"/>
                </a:lnTo>
                <a:lnTo>
                  <a:pt x="314327" y="80905"/>
                </a:lnTo>
                <a:lnTo>
                  <a:pt x="352606" y="60191"/>
                </a:lnTo>
                <a:lnTo>
                  <a:pt x="392382" y="42321"/>
                </a:lnTo>
                <a:lnTo>
                  <a:pt x="433537" y="27419"/>
                </a:lnTo>
                <a:lnTo>
                  <a:pt x="475955" y="15611"/>
                </a:lnTo>
                <a:lnTo>
                  <a:pt x="519516" y="7021"/>
                </a:lnTo>
                <a:lnTo>
                  <a:pt x="564104" y="1776"/>
                </a:lnTo>
                <a:lnTo>
                  <a:pt x="609599" y="0"/>
                </a:lnTo>
                <a:lnTo>
                  <a:pt x="655095" y="1776"/>
                </a:lnTo>
                <a:lnTo>
                  <a:pt x="699683" y="7021"/>
                </a:lnTo>
                <a:lnTo>
                  <a:pt x="743244" y="15611"/>
                </a:lnTo>
                <a:lnTo>
                  <a:pt x="785662" y="27419"/>
                </a:lnTo>
                <a:lnTo>
                  <a:pt x="826817" y="42321"/>
                </a:lnTo>
                <a:lnTo>
                  <a:pt x="866593" y="60191"/>
                </a:lnTo>
                <a:lnTo>
                  <a:pt x="904872" y="80905"/>
                </a:lnTo>
                <a:lnTo>
                  <a:pt x="941535" y="104337"/>
                </a:lnTo>
                <a:lnTo>
                  <a:pt x="976465" y="130362"/>
                </a:lnTo>
                <a:lnTo>
                  <a:pt x="1009544" y="158854"/>
                </a:lnTo>
                <a:lnTo>
                  <a:pt x="1040653" y="189690"/>
                </a:lnTo>
                <a:lnTo>
                  <a:pt x="1069676" y="222743"/>
                </a:lnTo>
                <a:lnTo>
                  <a:pt x="1096495" y="257888"/>
                </a:lnTo>
                <a:lnTo>
                  <a:pt x="1120990" y="295001"/>
                </a:lnTo>
                <a:lnTo>
                  <a:pt x="1143045" y="333955"/>
                </a:lnTo>
                <a:lnTo>
                  <a:pt x="1162542" y="374626"/>
                </a:lnTo>
                <a:lnTo>
                  <a:pt x="1179363" y="416889"/>
                </a:lnTo>
                <a:lnTo>
                  <a:pt x="1193390" y="460619"/>
                </a:lnTo>
                <a:lnTo>
                  <a:pt x="1204505" y="505690"/>
                </a:lnTo>
                <a:lnTo>
                  <a:pt x="1212590" y="551977"/>
                </a:lnTo>
                <a:lnTo>
                  <a:pt x="1217527" y="599355"/>
                </a:lnTo>
                <a:lnTo>
                  <a:pt x="1219199" y="647700"/>
                </a:lnTo>
                <a:lnTo>
                  <a:pt x="1217527" y="696037"/>
                </a:lnTo>
                <a:lnTo>
                  <a:pt x="1212590" y="743410"/>
                </a:lnTo>
                <a:lnTo>
                  <a:pt x="1204505" y="789693"/>
                </a:lnTo>
                <a:lnTo>
                  <a:pt x="1193390" y="834761"/>
                </a:lnTo>
                <a:lnTo>
                  <a:pt x="1179363" y="878489"/>
                </a:lnTo>
                <a:lnTo>
                  <a:pt x="1162542" y="920751"/>
                </a:lnTo>
                <a:lnTo>
                  <a:pt x="1143045" y="961421"/>
                </a:lnTo>
                <a:lnTo>
                  <a:pt x="1120990" y="1000376"/>
                </a:lnTo>
                <a:lnTo>
                  <a:pt x="1096495" y="1037489"/>
                </a:lnTo>
                <a:lnTo>
                  <a:pt x="1069676" y="1072636"/>
                </a:lnTo>
                <a:lnTo>
                  <a:pt x="1040653" y="1105690"/>
                </a:lnTo>
                <a:lnTo>
                  <a:pt x="1009544" y="1136527"/>
                </a:lnTo>
                <a:lnTo>
                  <a:pt x="976465" y="1165022"/>
                </a:lnTo>
                <a:lnTo>
                  <a:pt x="941535" y="1191049"/>
                </a:lnTo>
                <a:lnTo>
                  <a:pt x="904872" y="1214484"/>
                </a:lnTo>
                <a:lnTo>
                  <a:pt x="866593" y="1235200"/>
                </a:lnTo>
                <a:lnTo>
                  <a:pt x="826817" y="1253072"/>
                </a:lnTo>
                <a:lnTo>
                  <a:pt x="785662" y="1267976"/>
                </a:lnTo>
                <a:lnTo>
                  <a:pt x="743244" y="1279786"/>
                </a:lnTo>
                <a:lnTo>
                  <a:pt x="699683" y="1288377"/>
                </a:lnTo>
                <a:lnTo>
                  <a:pt x="655095" y="1293623"/>
                </a:lnTo>
                <a:lnTo>
                  <a:pt x="609599" y="1295400"/>
                </a:lnTo>
                <a:lnTo>
                  <a:pt x="564104" y="1293623"/>
                </a:lnTo>
                <a:lnTo>
                  <a:pt x="519516" y="1288377"/>
                </a:lnTo>
                <a:lnTo>
                  <a:pt x="475955" y="1279786"/>
                </a:lnTo>
                <a:lnTo>
                  <a:pt x="433537" y="1267976"/>
                </a:lnTo>
                <a:lnTo>
                  <a:pt x="392382" y="1253072"/>
                </a:lnTo>
                <a:lnTo>
                  <a:pt x="352606" y="1235200"/>
                </a:lnTo>
                <a:lnTo>
                  <a:pt x="314327" y="1214484"/>
                </a:lnTo>
                <a:lnTo>
                  <a:pt x="277664" y="1191049"/>
                </a:lnTo>
                <a:lnTo>
                  <a:pt x="242734" y="1165022"/>
                </a:lnTo>
                <a:lnTo>
                  <a:pt x="209655" y="1136527"/>
                </a:lnTo>
                <a:lnTo>
                  <a:pt x="178546" y="1105690"/>
                </a:lnTo>
                <a:lnTo>
                  <a:pt x="149523" y="1072636"/>
                </a:lnTo>
                <a:lnTo>
                  <a:pt x="122704" y="1037489"/>
                </a:lnTo>
                <a:lnTo>
                  <a:pt x="98209" y="1000376"/>
                </a:lnTo>
                <a:lnTo>
                  <a:pt x="76154" y="961421"/>
                </a:lnTo>
                <a:lnTo>
                  <a:pt x="56657" y="920751"/>
                </a:lnTo>
                <a:lnTo>
                  <a:pt x="39836" y="878489"/>
                </a:lnTo>
                <a:lnTo>
                  <a:pt x="25809" y="834761"/>
                </a:lnTo>
                <a:lnTo>
                  <a:pt x="14694" y="789693"/>
                </a:lnTo>
                <a:lnTo>
                  <a:pt x="6609" y="743410"/>
                </a:lnTo>
                <a:lnTo>
                  <a:pt x="1672" y="696037"/>
                </a:lnTo>
                <a:lnTo>
                  <a:pt x="0" y="647700"/>
                </a:lnTo>
                <a:close/>
              </a:path>
              <a:path w="1219200" h="1295400">
                <a:moveTo>
                  <a:pt x="380999" y="647700"/>
                </a:moveTo>
                <a:lnTo>
                  <a:pt x="387038" y="604037"/>
                </a:lnTo>
                <a:lnTo>
                  <a:pt x="404237" y="563946"/>
                </a:lnTo>
                <a:lnTo>
                  <a:pt x="431225" y="528574"/>
                </a:lnTo>
                <a:lnTo>
                  <a:pt x="466628" y="499067"/>
                </a:lnTo>
                <a:lnTo>
                  <a:pt x="509073" y="476572"/>
                </a:lnTo>
                <a:lnTo>
                  <a:pt x="557188" y="462234"/>
                </a:lnTo>
                <a:lnTo>
                  <a:pt x="609599" y="457200"/>
                </a:lnTo>
                <a:lnTo>
                  <a:pt x="662011" y="462234"/>
                </a:lnTo>
                <a:lnTo>
                  <a:pt x="710126" y="476572"/>
                </a:lnTo>
                <a:lnTo>
                  <a:pt x="752571" y="499067"/>
                </a:lnTo>
                <a:lnTo>
                  <a:pt x="787974" y="528574"/>
                </a:lnTo>
                <a:lnTo>
                  <a:pt x="814962" y="563946"/>
                </a:lnTo>
                <a:lnTo>
                  <a:pt x="832161" y="604037"/>
                </a:lnTo>
                <a:lnTo>
                  <a:pt x="838199" y="647700"/>
                </a:lnTo>
                <a:lnTo>
                  <a:pt x="832161" y="691362"/>
                </a:lnTo>
                <a:lnTo>
                  <a:pt x="814962" y="731453"/>
                </a:lnTo>
                <a:lnTo>
                  <a:pt x="787974" y="766825"/>
                </a:lnTo>
                <a:lnTo>
                  <a:pt x="752571" y="796332"/>
                </a:lnTo>
                <a:lnTo>
                  <a:pt x="710126" y="818827"/>
                </a:lnTo>
                <a:lnTo>
                  <a:pt x="662011" y="833165"/>
                </a:lnTo>
                <a:lnTo>
                  <a:pt x="609599" y="838200"/>
                </a:lnTo>
                <a:lnTo>
                  <a:pt x="557188" y="833165"/>
                </a:lnTo>
                <a:lnTo>
                  <a:pt x="509073" y="818827"/>
                </a:lnTo>
                <a:lnTo>
                  <a:pt x="466628" y="796332"/>
                </a:lnTo>
                <a:lnTo>
                  <a:pt x="431225" y="766825"/>
                </a:lnTo>
                <a:lnTo>
                  <a:pt x="404237" y="731453"/>
                </a:lnTo>
                <a:lnTo>
                  <a:pt x="387038" y="691362"/>
                </a:lnTo>
                <a:lnTo>
                  <a:pt x="380999" y="6477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648961" y="4496561"/>
            <a:ext cx="3962400" cy="182880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054985" algn="ctr">
              <a:lnSpc>
                <a:spcPct val="100000"/>
              </a:lnSpc>
              <a:spcBef>
                <a:spcPts val="320"/>
              </a:spcBef>
            </a:pPr>
            <a:r>
              <a:rPr sz="1400" i="1" dirty="0">
                <a:latin typeface="Arial"/>
                <a:cs typeface="Arial"/>
              </a:rPr>
              <a:t>U</a:t>
            </a:r>
            <a:endParaRPr sz="1400" dirty="0">
              <a:latin typeface="Arial"/>
              <a:cs typeface="Arial"/>
            </a:endParaRPr>
          </a:p>
          <a:p>
            <a:pPr marL="149225" algn="ctr">
              <a:lnSpc>
                <a:spcPct val="100000"/>
              </a:lnSpc>
              <a:spcBef>
                <a:spcPts val="120"/>
              </a:spcBef>
            </a:pPr>
            <a:r>
              <a:rPr sz="1400" i="1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  <a:p>
            <a:pPr marL="149225" algn="ctr">
              <a:lnSpc>
                <a:spcPct val="100000"/>
              </a:lnSpc>
              <a:spcBef>
                <a:spcPts val="1320"/>
              </a:spcBef>
            </a:pPr>
            <a:r>
              <a:rPr sz="1400" i="1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48537"/>
            <a:ext cx="11163935" cy="44107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1102995" indent="-120650">
              <a:lnSpc>
                <a:spcPct val="101699"/>
              </a:lnSpc>
              <a:spcBef>
                <a:spcPts val="80"/>
              </a:spcBef>
            </a:pPr>
            <a:r>
              <a:rPr sz="2550" b="1" spc="10" dirty="0">
                <a:latin typeface="Arial"/>
                <a:cs typeface="Arial"/>
              </a:rPr>
              <a:t>Definition</a:t>
            </a:r>
            <a:r>
              <a:rPr sz="2550" spc="10" dirty="0">
                <a:latin typeface="Arial MT"/>
                <a:cs typeface="Arial MT"/>
              </a:rPr>
              <a:t>: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there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are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exactly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</a:t>
            </a:r>
            <a:r>
              <a:rPr sz="2550" spc="10" dirty="0">
                <a:latin typeface="Arial MT"/>
                <a:cs typeface="Arial MT"/>
              </a:rPr>
              <a:t> distinct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elements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in</a:t>
            </a:r>
            <a:r>
              <a:rPr sz="2550" spc="4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S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where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n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 </a:t>
            </a:r>
            <a:r>
              <a:rPr sz="2550" spc="15" dirty="0">
                <a:latin typeface="Arial MT"/>
                <a:cs typeface="Arial MT"/>
              </a:rPr>
              <a:t>a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nonnegative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integer,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we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say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that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S</a:t>
            </a:r>
            <a:r>
              <a:rPr sz="2550" i="1" spc="10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finite</a:t>
            </a:r>
            <a:r>
              <a:rPr sz="2550" spc="10" dirty="0">
                <a:latin typeface="Arial MT"/>
                <a:cs typeface="Arial MT"/>
              </a:rPr>
              <a:t>.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Otherwise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it</a:t>
            </a:r>
            <a:r>
              <a:rPr sz="2550" spc="10" dirty="0">
                <a:latin typeface="Arial MT"/>
                <a:cs typeface="Arial MT"/>
              </a:rPr>
              <a:t> is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infinite</a:t>
            </a:r>
            <a:r>
              <a:rPr sz="2550" spc="10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  <a:p>
            <a:pPr marL="469900" marR="5080" indent="-120650">
              <a:lnSpc>
                <a:spcPct val="101200"/>
              </a:lnSpc>
              <a:spcBef>
                <a:spcPts val="500"/>
              </a:spcBef>
              <a:tabLst>
                <a:tab pos="2787650" algn="l"/>
                <a:tab pos="4808220" algn="l"/>
                <a:tab pos="9166225" algn="l"/>
              </a:tabLst>
            </a:pPr>
            <a:r>
              <a:rPr sz="2550" b="1" spc="10" dirty="0">
                <a:latin typeface="Arial"/>
                <a:cs typeface="Arial"/>
              </a:rPr>
              <a:t>Definition</a:t>
            </a:r>
            <a:r>
              <a:rPr sz="2550" spc="10" dirty="0">
                <a:latin typeface="Arial MT"/>
                <a:cs typeface="Arial MT"/>
              </a:rPr>
              <a:t>:</a:t>
            </a:r>
            <a:r>
              <a:rPr sz="2550" spc="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	</a:t>
            </a:r>
            <a:r>
              <a:rPr sz="2550" i="1" spc="10" dirty="0">
                <a:latin typeface="Arial"/>
                <a:cs typeface="Arial"/>
              </a:rPr>
              <a:t>cardinality</a:t>
            </a:r>
            <a:r>
              <a:rPr sz="2550" i="1" spc="-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of	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finite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A,</a:t>
            </a:r>
            <a:r>
              <a:rPr sz="2550" i="1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denoted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by</a:t>
            </a:r>
            <a:r>
              <a:rPr sz="2550" dirty="0">
                <a:latin typeface="Arial MT"/>
                <a:cs typeface="Arial MT"/>
              </a:rPr>
              <a:t> |</a:t>
            </a:r>
            <a:r>
              <a:rPr sz="2550" i="1" dirty="0">
                <a:latin typeface="Arial"/>
                <a:cs typeface="Arial"/>
              </a:rPr>
              <a:t>A</a:t>
            </a:r>
            <a:r>
              <a:rPr sz="2550" dirty="0">
                <a:latin typeface="Arial MT"/>
                <a:cs typeface="Arial MT"/>
              </a:rPr>
              <a:t>|,	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-4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4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number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(distinct)</a:t>
            </a:r>
            <a:r>
              <a:rPr sz="2550" spc="-4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A</a:t>
            </a:r>
            <a:r>
              <a:rPr sz="2550" spc="10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545"/>
              </a:spcBef>
            </a:pPr>
            <a:r>
              <a:rPr sz="2550" b="1" spc="15" dirty="0">
                <a:latin typeface="Arial"/>
                <a:cs typeface="Arial"/>
              </a:rPr>
              <a:t>Examples</a:t>
            </a:r>
            <a:r>
              <a:rPr sz="2550" spc="15" dirty="0">
                <a:latin typeface="Arial MT"/>
                <a:cs typeface="Arial MT"/>
              </a:rPr>
              <a:t>:</a:t>
            </a:r>
            <a:endParaRPr sz="2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527685" algn="l"/>
              </a:tabLst>
            </a:pPr>
            <a:r>
              <a:rPr sz="2600" dirty="0">
                <a:latin typeface="Arial MT"/>
                <a:cs typeface="Arial MT"/>
              </a:rPr>
              <a:t>1.	</a:t>
            </a:r>
            <a:r>
              <a:rPr sz="2550" dirty="0">
                <a:latin typeface="Arial MT"/>
                <a:cs typeface="Arial MT"/>
              </a:rPr>
              <a:t>|ø|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0</a:t>
            </a:r>
            <a:endParaRPr sz="25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7685" algn="l"/>
              </a:tabLst>
            </a:pPr>
            <a:r>
              <a:rPr sz="2600" dirty="0">
                <a:latin typeface="Arial MT"/>
                <a:cs typeface="Arial MT"/>
              </a:rPr>
              <a:t>2.	</a:t>
            </a:r>
            <a:r>
              <a:rPr sz="2550" spc="15" dirty="0">
                <a:latin typeface="Arial MT"/>
                <a:cs typeface="Arial MT"/>
              </a:rPr>
              <a:t>Let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20" dirty="0">
                <a:latin typeface="Arial MT"/>
                <a:cs typeface="Arial MT"/>
              </a:rPr>
              <a:t>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be</a:t>
            </a:r>
            <a:r>
              <a:rPr sz="2550" spc="10" dirty="0">
                <a:latin typeface="Arial MT"/>
                <a:cs typeface="Arial MT"/>
              </a:rPr>
              <a:t> the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letters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English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alphabet.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Then</a:t>
            </a:r>
            <a:r>
              <a:rPr sz="2550" spc="5" dirty="0">
                <a:latin typeface="Arial MT"/>
                <a:cs typeface="Arial MT"/>
              </a:rPr>
              <a:t> |</a:t>
            </a:r>
            <a:r>
              <a:rPr sz="2550" i="1" spc="5" dirty="0">
                <a:latin typeface="Arial"/>
                <a:cs typeface="Arial"/>
              </a:rPr>
              <a:t>S</a:t>
            </a:r>
            <a:r>
              <a:rPr sz="2550" spc="5" dirty="0">
                <a:latin typeface="Arial MT"/>
                <a:cs typeface="Arial MT"/>
              </a:rPr>
              <a:t>|</a:t>
            </a:r>
            <a:r>
              <a:rPr sz="2550" spc="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25" dirty="0">
                <a:latin typeface="Arial MT"/>
                <a:cs typeface="Arial MT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26</a:t>
            </a:r>
            <a:endParaRPr sz="25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527685" algn="l"/>
              </a:tabLst>
            </a:pPr>
            <a:r>
              <a:rPr sz="2600" dirty="0">
                <a:latin typeface="Arial MT"/>
                <a:cs typeface="Arial MT"/>
              </a:rPr>
              <a:t>3.	</a:t>
            </a:r>
            <a:r>
              <a:rPr sz="2550" spc="5" dirty="0">
                <a:latin typeface="Arial MT"/>
                <a:cs typeface="Arial MT"/>
              </a:rPr>
              <a:t>|{</a:t>
            </a:r>
            <a:r>
              <a:rPr sz="2550" spc="5" dirty="0">
                <a:latin typeface="Cambria Math"/>
                <a:cs typeface="Cambria Math"/>
              </a:rPr>
              <a:t>1,2,3</a:t>
            </a:r>
            <a:r>
              <a:rPr sz="2550" spc="5" dirty="0">
                <a:latin typeface="Arial MT"/>
                <a:cs typeface="Arial MT"/>
              </a:rPr>
              <a:t>}|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3</a:t>
            </a:r>
            <a:endParaRPr sz="25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7685" algn="l"/>
              </a:tabLst>
            </a:pPr>
            <a:r>
              <a:rPr sz="2600" dirty="0">
                <a:latin typeface="Arial MT"/>
                <a:cs typeface="Arial MT"/>
              </a:rPr>
              <a:t>4.	</a:t>
            </a:r>
            <a:r>
              <a:rPr sz="2550" spc="5" dirty="0">
                <a:latin typeface="Arial MT"/>
                <a:cs typeface="Arial MT"/>
              </a:rPr>
              <a:t>|{ø}|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1</a:t>
            </a:r>
            <a:endParaRPr sz="255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27685" algn="l"/>
              </a:tabLst>
            </a:pPr>
            <a:r>
              <a:rPr sz="2600" dirty="0">
                <a:latin typeface="Arial MT"/>
                <a:cs typeface="Arial MT"/>
              </a:rPr>
              <a:t>5.	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integers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infinite.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146" y="190627"/>
            <a:ext cx="322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</a:t>
            </a:r>
            <a:r>
              <a:rPr spc="-80" dirty="0"/>
              <a:t> </a:t>
            </a:r>
            <a:r>
              <a:rPr dirty="0"/>
              <a:t>Cardinality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148537"/>
            <a:ext cx="10581640" cy="26457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30"/>
              </a:spcBef>
            </a:pPr>
            <a:r>
              <a:rPr sz="2550" b="1" spc="10" dirty="0">
                <a:latin typeface="Arial"/>
                <a:cs typeface="Arial"/>
              </a:rPr>
              <a:t>Definition</a:t>
            </a:r>
            <a:r>
              <a:rPr sz="2550" spc="10" dirty="0">
                <a:latin typeface="Arial MT"/>
                <a:cs typeface="Arial MT"/>
              </a:rPr>
              <a:t>: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10" dirty="0">
                <a:latin typeface="Arial MT"/>
                <a:cs typeface="Arial MT"/>
              </a:rPr>
              <a:t> set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all </a:t>
            </a:r>
            <a:r>
              <a:rPr sz="2550" spc="15" dirty="0">
                <a:latin typeface="Arial MT"/>
                <a:cs typeface="Arial MT"/>
              </a:rPr>
              <a:t>subsets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 </a:t>
            </a:r>
            <a:r>
              <a:rPr sz="2550" i="1" spc="10" dirty="0">
                <a:latin typeface="Arial"/>
                <a:cs typeface="Arial"/>
              </a:rPr>
              <a:t>A</a:t>
            </a:r>
            <a:r>
              <a:rPr sz="2550" spc="10" dirty="0">
                <a:latin typeface="Arial MT"/>
                <a:cs typeface="Arial MT"/>
              </a:rPr>
              <a:t>,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denoted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P</a:t>
            </a:r>
            <a:r>
              <a:rPr sz="2550" b="1" spc="10" dirty="0">
                <a:latin typeface="Arial"/>
                <a:cs typeface="Arial"/>
              </a:rPr>
              <a:t>(</a:t>
            </a:r>
            <a:r>
              <a:rPr sz="2550" i="1" spc="10" dirty="0">
                <a:latin typeface="Arial"/>
                <a:cs typeface="Arial"/>
              </a:rPr>
              <a:t>A</a:t>
            </a:r>
            <a:r>
              <a:rPr sz="2550" b="1" spc="10" dirty="0">
                <a:latin typeface="Arial"/>
                <a:cs typeface="Arial"/>
              </a:rPr>
              <a:t>)</a:t>
            </a:r>
            <a:r>
              <a:rPr sz="2550" spc="10" dirty="0">
                <a:latin typeface="Arial MT"/>
                <a:cs typeface="Arial MT"/>
              </a:rPr>
              <a:t>, is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called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</a:t>
            </a:r>
            <a:endParaRPr sz="2550" dirty="0">
              <a:latin typeface="Arial MT"/>
              <a:cs typeface="Arial MT"/>
            </a:endParaRPr>
          </a:p>
          <a:p>
            <a:pPr marL="403860">
              <a:lnSpc>
                <a:spcPct val="100000"/>
              </a:lnSpc>
              <a:spcBef>
                <a:spcPts val="50"/>
              </a:spcBef>
            </a:pPr>
            <a:r>
              <a:rPr sz="2550" i="1" spc="15" dirty="0">
                <a:latin typeface="Arial"/>
                <a:cs typeface="Arial"/>
              </a:rPr>
              <a:t>power</a:t>
            </a:r>
            <a:r>
              <a:rPr sz="2550" i="1" spc="-15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set</a:t>
            </a:r>
            <a:r>
              <a:rPr sz="2550" i="1" spc="-2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A</a:t>
            </a:r>
            <a:r>
              <a:rPr sz="2550" spc="10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  <a:p>
            <a:pPr marL="283845">
              <a:lnSpc>
                <a:spcPct val="100000"/>
              </a:lnSpc>
              <a:spcBef>
                <a:spcPts val="540"/>
              </a:spcBef>
            </a:pPr>
            <a:r>
              <a:rPr sz="2550" b="1" spc="15" dirty="0">
                <a:latin typeface="Arial"/>
                <a:cs typeface="Arial"/>
              </a:rPr>
              <a:t>Example</a:t>
            </a:r>
            <a:r>
              <a:rPr sz="2550" spc="15" dirty="0">
                <a:latin typeface="Arial MT"/>
                <a:cs typeface="Arial MT"/>
              </a:rPr>
              <a:t>: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{a,b}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then</a:t>
            </a:r>
            <a:endParaRPr sz="2550" dirty="0">
              <a:latin typeface="Arial MT"/>
              <a:cs typeface="Arial MT"/>
            </a:endParaRPr>
          </a:p>
          <a:p>
            <a:pPr marL="1280795">
              <a:lnSpc>
                <a:spcPct val="100000"/>
              </a:lnSpc>
              <a:spcBef>
                <a:spcPts val="340"/>
              </a:spcBef>
            </a:pPr>
            <a:r>
              <a:rPr sz="2550" i="1" spc="15" dirty="0">
                <a:latin typeface="Roboto Lt"/>
                <a:cs typeface="Roboto Lt"/>
              </a:rPr>
              <a:t>P</a:t>
            </a:r>
            <a:r>
              <a:rPr sz="2550" spc="15" dirty="0">
                <a:latin typeface="Arial MT"/>
                <a:cs typeface="Arial MT"/>
              </a:rPr>
              <a:t>(A)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{ø,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{a},{b},{a,b}}</a:t>
            </a:r>
            <a:endParaRPr sz="2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 dirty="0">
              <a:latin typeface="Arial MT"/>
              <a:cs typeface="Arial MT"/>
            </a:endParaRPr>
          </a:p>
          <a:p>
            <a:pPr marL="403860" marR="238125" indent="-391795">
              <a:lnSpc>
                <a:spcPct val="101600"/>
              </a:lnSpc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has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n </a:t>
            </a:r>
            <a:r>
              <a:rPr sz="2550" spc="15" dirty="0">
                <a:latin typeface="Arial MT"/>
                <a:cs typeface="Arial MT"/>
              </a:rPr>
              <a:t>elements,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then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cardinality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power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60" dirty="0">
                <a:latin typeface="Arial MT"/>
                <a:cs typeface="Arial MT"/>
              </a:rPr>
              <a:t> </a:t>
            </a:r>
            <a:r>
              <a:rPr sz="2550" dirty="0">
                <a:latin typeface="Cambria Math"/>
                <a:cs typeface="Cambria Math"/>
              </a:rPr>
              <a:t>2</a:t>
            </a:r>
            <a:r>
              <a:rPr sz="2550" i="1" dirty="0">
                <a:latin typeface="Arial"/>
                <a:cs typeface="Arial"/>
              </a:rPr>
              <a:t>ⁿ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7953" y="190627"/>
            <a:ext cx="249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</a:t>
            </a:r>
            <a:r>
              <a:rPr spc="-75" dirty="0"/>
              <a:t> </a:t>
            </a:r>
            <a:r>
              <a:rPr spc="-5" dirty="0"/>
              <a:t>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087765"/>
            <a:ext cx="5790565" cy="4848763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61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0" dirty="0">
                <a:latin typeface="Arial MT"/>
                <a:cs typeface="Arial MT"/>
              </a:rPr>
              <a:t>Definition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sets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54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Describing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Sets</a:t>
            </a:r>
            <a:endParaRPr sz="2550" dirty="0">
              <a:latin typeface="Arial MT"/>
              <a:cs typeface="Arial MT"/>
            </a:endParaRPr>
          </a:p>
          <a:p>
            <a:pPr marL="861694" lvl="1" indent="-369570">
              <a:lnSpc>
                <a:spcPct val="100000"/>
              </a:lnSpc>
              <a:spcBef>
                <a:spcPts val="434"/>
              </a:spcBef>
              <a:buChar char="–"/>
              <a:tabLst>
                <a:tab pos="861694" algn="l"/>
                <a:tab pos="862330" algn="l"/>
              </a:tabLst>
            </a:pPr>
            <a:r>
              <a:rPr sz="2200" spc="5" dirty="0">
                <a:latin typeface="Arial MT"/>
                <a:cs typeface="Arial MT"/>
              </a:rPr>
              <a:t>Roster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Method</a:t>
            </a:r>
            <a:endParaRPr sz="2200" dirty="0">
              <a:latin typeface="Arial MT"/>
              <a:cs typeface="Arial MT"/>
            </a:endParaRPr>
          </a:p>
          <a:p>
            <a:pPr marL="861694" lvl="1" indent="-369570">
              <a:lnSpc>
                <a:spcPct val="100000"/>
              </a:lnSpc>
              <a:spcBef>
                <a:spcPts val="420"/>
              </a:spcBef>
              <a:buChar char="–"/>
              <a:tabLst>
                <a:tab pos="861694" algn="l"/>
                <a:tab pos="862330" algn="l"/>
              </a:tabLst>
            </a:pPr>
            <a:r>
              <a:rPr sz="2200" spc="5" dirty="0">
                <a:latin typeface="Arial MT"/>
                <a:cs typeface="Arial MT"/>
              </a:rPr>
              <a:t>Set-Builder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Notation</a:t>
            </a:r>
            <a:endParaRPr lang="en-US" sz="2200" spc="5" dirty="0">
              <a:latin typeface="Arial MT"/>
              <a:cs typeface="Arial MT"/>
            </a:endParaRPr>
          </a:p>
          <a:p>
            <a:pPr marL="861694" lvl="1" indent="-369570">
              <a:lnSpc>
                <a:spcPct val="100000"/>
              </a:lnSpc>
              <a:spcBef>
                <a:spcPts val="420"/>
              </a:spcBef>
              <a:buChar char="–"/>
              <a:tabLst>
                <a:tab pos="861694" algn="l"/>
                <a:tab pos="862330" algn="l"/>
              </a:tabLst>
            </a:pPr>
            <a:r>
              <a:rPr lang="en-US" sz="2200" spc="5" dirty="0">
                <a:latin typeface="Arial MT"/>
                <a:cs typeface="Arial MT"/>
              </a:rPr>
              <a:t>Interval Notation</a:t>
            </a:r>
            <a:endParaRPr sz="220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53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Some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Important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in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Mathematics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54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Empty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Universal</a:t>
            </a:r>
            <a:r>
              <a:rPr sz="2550" spc="-4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54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Subsets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Equality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555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0" dirty="0">
                <a:latin typeface="Arial MT"/>
                <a:cs typeface="Arial MT"/>
              </a:rPr>
              <a:t>Cardinality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Sets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54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Tuples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54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Cartesian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Product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8438" y="190627"/>
            <a:ext cx="3887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Outline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572" y="1148537"/>
            <a:ext cx="11236325" cy="2977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6559" marR="17780" indent="-391795">
              <a:lnSpc>
                <a:spcPct val="101400"/>
              </a:lnSpc>
              <a:spcBef>
                <a:spcPts val="90"/>
              </a:spcBef>
              <a:buSzPct val="101960"/>
              <a:buChar char="•"/>
              <a:tabLst>
                <a:tab pos="416559" algn="l"/>
                <a:tab pos="417195" algn="l"/>
                <a:tab pos="3439160" algn="l"/>
                <a:tab pos="3570604" algn="l"/>
                <a:tab pos="3901440" algn="l"/>
                <a:tab pos="5450840" algn="l"/>
                <a:tab pos="9845675" algn="l"/>
                <a:tab pos="10349865" algn="l"/>
              </a:tabLst>
            </a:pP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ordered </a:t>
            </a:r>
            <a:r>
              <a:rPr sz="2550" i="1" spc="10" dirty="0">
                <a:latin typeface="Arial"/>
                <a:cs typeface="Arial"/>
              </a:rPr>
              <a:t>n-tuple		</a:t>
            </a:r>
            <a:r>
              <a:rPr sz="2550" dirty="0">
                <a:latin typeface="Cambria Math"/>
                <a:cs typeface="Cambria Math"/>
              </a:rPr>
              <a:t>(a</a:t>
            </a:r>
            <a:r>
              <a:rPr sz="2550" baseline="-21241" dirty="0">
                <a:latin typeface="Cambria Math"/>
                <a:cs typeface="Cambria Math"/>
              </a:rPr>
              <a:t>1</a:t>
            </a:r>
            <a:r>
              <a:rPr sz="2550" dirty="0">
                <a:latin typeface="Cambria Math"/>
                <a:cs typeface="Cambria Math"/>
              </a:rPr>
              <a:t>,a</a:t>
            </a:r>
            <a:r>
              <a:rPr sz="2550" baseline="-21241" dirty="0">
                <a:latin typeface="Cambria Math"/>
                <a:cs typeface="Cambria Math"/>
              </a:rPr>
              <a:t>2</a:t>
            </a:r>
            <a:r>
              <a:rPr sz="2550" dirty="0">
                <a:latin typeface="Cambria Math"/>
                <a:cs typeface="Cambria Math"/>
              </a:rPr>
              <a:t>,…..,a</a:t>
            </a:r>
            <a:r>
              <a:rPr sz="2700" baseline="-20061" dirty="0">
                <a:latin typeface="Cambria Math"/>
                <a:cs typeface="Cambria Math"/>
              </a:rPr>
              <a:t>n</a:t>
            </a:r>
            <a:r>
              <a:rPr sz="2550" dirty="0">
                <a:latin typeface="Cambria Math"/>
                <a:cs typeface="Cambria Math"/>
              </a:rPr>
              <a:t>)	</a:t>
            </a:r>
            <a:r>
              <a:rPr sz="2550" spc="10" dirty="0">
                <a:latin typeface="Arial MT"/>
                <a:cs typeface="Arial MT"/>
              </a:rPr>
              <a:t>is the</a:t>
            </a:r>
            <a:r>
              <a:rPr sz="2550" spc="15" dirty="0">
                <a:latin typeface="Arial MT"/>
                <a:cs typeface="Arial MT"/>
              </a:rPr>
              <a:t> ordered</a:t>
            </a:r>
            <a:r>
              <a:rPr sz="2550" spc="10" dirty="0">
                <a:latin typeface="Arial MT"/>
                <a:cs typeface="Arial MT"/>
              </a:rPr>
              <a:t> collection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that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has	</a:t>
            </a:r>
            <a:r>
              <a:rPr sz="2550" spc="10" dirty="0">
                <a:latin typeface="Cambria Math"/>
                <a:cs typeface="Cambria Math"/>
              </a:rPr>
              <a:t>a</a:t>
            </a:r>
            <a:r>
              <a:rPr sz="2550" spc="15" baseline="-21241" dirty="0">
                <a:latin typeface="Cambria Math"/>
                <a:cs typeface="Cambria Math"/>
              </a:rPr>
              <a:t>1</a:t>
            </a:r>
            <a:r>
              <a:rPr sz="2550" spc="22" baseline="-21241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Arial MT"/>
                <a:cs typeface="Arial MT"/>
              </a:rPr>
              <a:t>as </a:t>
            </a:r>
            <a:r>
              <a:rPr sz="2550" spc="2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its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first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	</a:t>
            </a:r>
            <a:r>
              <a:rPr sz="2550" spc="15" dirty="0">
                <a:latin typeface="Cambria Math"/>
                <a:cs typeface="Cambria Math"/>
              </a:rPr>
              <a:t>a</a:t>
            </a:r>
            <a:r>
              <a:rPr sz="2550" spc="22" baseline="-21241" dirty="0">
                <a:latin typeface="Cambria Math"/>
                <a:cs typeface="Cambria Math"/>
              </a:rPr>
              <a:t>2	</a:t>
            </a:r>
            <a:r>
              <a:rPr sz="2550" spc="15" dirty="0">
                <a:latin typeface="Arial MT"/>
                <a:cs typeface="Arial MT"/>
              </a:rPr>
              <a:t>as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its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second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so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on</a:t>
            </a:r>
            <a:r>
              <a:rPr sz="2550" spc="10" dirty="0">
                <a:latin typeface="Arial MT"/>
                <a:cs typeface="Arial MT"/>
              </a:rPr>
              <a:t> until</a:t>
            </a:r>
            <a:r>
              <a:rPr sz="2550" spc="40" dirty="0">
                <a:latin typeface="Arial MT"/>
                <a:cs typeface="Arial MT"/>
              </a:rPr>
              <a:t> </a:t>
            </a:r>
            <a:r>
              <a:rPr sz="2550" spc="-15" dirty="0">
                <a:latin typeface="Cambria Math"/>
                <a:cs typeface="Cambria Math"/>
              </a:rPr>
              <a:t>a</a:t>
            </a:r>
            <a:r>
              <a:rPr sz="2700" spc="-22" baseline="-20061" dirty="0">
                <a:latin typeface="Cambria Math"/>
                <a:cs typeface="Cambria Math"/>
              </a:rPr>
              <a:t>n	</a:t>
            </a:r>
            <a:r>
              <a:rPr sz="2550" spc="15" dirty="0">
                <a:latin typeface="Arial MT"/>
                <a:cs typeface="Arial MT"/>
              </a:rPr>
              <a:t>as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its</a:t>
            </a:r>
            <a:r>
              <a:rPr sz="2550" spc="-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last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element.</a:t>
            </a:r>
            <a:endParaRPr sz="2550" dirty="0">
              <a:latin typeface="Arial MT"/>
              <a:cs typeface="Arial MT"/>
            </a:endParaRPr>
          </a:p>
          <a:p>
            <a:pPr marL="416559" marR="757555" indent="-391795">
              <a:lnSpc>
                <a:spcPct val="101600"/>
              </a:lnSpc>
              <a:spcBef>
                <a:spcPts val="490"/>
              </a:spcBef>
              <a:buSzPct val="101960"/>
              <a:buChar char="•"/>
              <a:tabLst>
                <a:tab pos="416559" algn="l"/>
                <a:tab pos="417195" algn="l"/>
              </a:tabLst>
            </a:pPr>
            <a:r>
              <a:rPr sz="2550" spc="15" dirty="0">
                <a:latin typeface="Arial MT"/>
                <a:cs typeface="Arial MT"/>
              </a:rPr>
              <a:t>Two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n-tuples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are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equal</a:t>
            </a:r>
            <a:r>
              <a:rPr sz="2550" spc="5" dirty="0">
                <a:latin typeface="Arial MT"/>
                <a:cs typeface="Arial MT"/>
              </a:rPr>
              <a:t> if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only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their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corresponding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elements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are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equal.</a:t>
            </a:r>
            <a:endParaRPr sz="2550" dirty="0">
              <a:latin typeface="Arial MT"/>
              <a:cs typeface="Arial MT"/>
            </a:endParaRPr>
          </a:p>
          <a:p>
            <a:pPr marL="416559" indent="-391795">
              <a:lnSpc>
                <a:spcPct val="100000"/>
              </a:lnSpc>
              <a:spcBef>
                <a:spcPts val="540"/>
              </a:spcBef>
              <a:buSzPct val="101960"/>
              <a:buChar char="•"/>
              <a:tabLst>
                <a:tab pos="416559" algn="l"/>
                <a:tab pos="417195" algn="l"/>
              </a:tabLst>
            </a:pPr>
            <a:r>
              <a:rPr sz="2550" spc="15" dirty="0">
                <a:latin typeface="Arial MT"/>
                <a:cs typeface="Arial MT"/>
              </a:rPr>
              <a:t>2-tuples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are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called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ordered</a:t>
            </a:r>
            <a:r>
              <a:rPr sz="2550" i="1" spc="-20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pairs</a:t>
            </a:r>
            <a:r>
              <a:rPr sz="2550" spc="15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  <a:p>
            <a:pPr marL="416559" indent="-391795">
              <a:lnSpc>
                <a:spcPct val="100000"/>
              </a:lnSpc>
              <a:spcBef>
                <a:spcPts val="390"/>
              </a:spcBef>
              <a:buSzPct val="101960"/>
              <a:buChar char="•"/>
              <a:tabLst>
                <a:tab pos="416559" algn="l"/>
                <a:tab pos="417195" algn="l"/>
              </a:tabLst>
            </a:pP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ordered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pairs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20" dirty="0">
                <a:latin typeface="Arial MT"/>
                <a:cs typeface="Arial MT"/>
              </a:rPr>
              <a:t>(</a:t>
            </a:r>
            <a:r>
              <a:rPr sz="2700" spc="-20" dirty="0">
                <a:latin typeface="Cambria Math"/>
                <a:cs typeface="Cambria Math"/>
              </a:rPr>
              <a:t>a</a:t>
            </a:r>
            <a:r>
              <a:rPr sz="2550" spc="-20" dirty="0">
                <a:latin typeface="Cambria Math"/>
                <a:cs typeface="Cambria Math"/>
              </a:rPr>
              <a:t>,</a:t>
            </a:r>
            <a:r>
              <a:rPr sz="2700" spc="-20" dirty="0">
                <a:latin typeface="Cambria Math"/>
                <a:cs typeface="Cambria Math"/>
              </a:rPr>
              <a:t>b</a:t>
            </a:r>
            <a:r>
              <a:rPr sz="2550" spc="-20" dirty="0">
                <a:latin typeface="Arial MT"/>
                <a:cs typeface="Arial MT"/>
              </a:rPr>
              <a:t>)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-30" dirty="0">
                <a:latin typeface="Arial MT"/>
                <a:cs typeface="Arial MT"/>
              </a:rPr>
              <a:t>(</a:t>
            </a:r>
            <a:r>
              <a:rPr sz="2700" spc="-30" dirty="0">
                <a:latin typeface="Cambria Math"/>
                <a:cs typeface="Cambria Math"/>
              </a:rPr>
              <a:t>c,d</a:t>
            </a:r>
            <a:r>
              <a:rPr sz="2550" spc="-30" dirty="0">
                <a:latin typeface="Arial MT"/>
                <a:cs typeface="Arial MT"/>
              </a:rPr>
              <a:t>)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are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equal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only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700" spc="-90" dirty="0">
                <a:latin typeface="Cambria Math"/>
                <a:cs typeface="Cambria Math"/>
              </a:rPr>
              <a:t>=</a:t>
            </a:r>
            <a:r>
              <a:rPr sz="2700" spc="-20" dirty="0">
                <a:latin typeface="Cambria Math"/>
                <a:cs typeface="Cambria Math"/>
              </a:rPr>
              <a:t> </a:t>
            </a:r>
            <a:r>
              <a:rPr sz="2700" spc="-55" dirty="0">
                <a:latin typeface="Cambria Math"/>
                <a:cs typeface="Cambria Math"/>
              </a:rPr>
              <a:t>c</a:t>
            </a:r>
            <a:r>
              <a:rPr sz="2700" spc="-1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700" spc="-65" dirty="0">
                <a:latin typeface="Cambria Math"/>
                <a:cs typeface="Cambria Math"/>
              </a:rPr>
              <a:t>b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700" spc="-90" dirty="0">
                <a:latin typeface="Cambria Math"/>
                <a:cs typeface="Cambria Math"/>
              </a:rPr>
              <a:t>=</a:t>
            </a:r>
            <a:r>
              <a:rPr sz="2700" spc="-20" dirty="0">
                <a:latin typeface="Cambria Math"/>
                <a:cs typeface="Cambria Math"/>
              </a:rPr>
              <a:t> </a:t>
            </a:r>
            <a:r>
              <a:rPr sz="2700" spc="-35" dirty="0">
                <a:latin typeface="Cambria Math"/>
                <a:cs typeface="Cambria Math"/>
              </a:rPr>
              <a:t>d</a:t>
            </a:r>
            <a:r>
              <a:rPr sz="2550" spc="-35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3508" y="190627"/>
            <a:ext cx="149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Tup</a:t>
            </a:r>
            <a:r>
              <a:rPr spc="-15" dirty="0"/>
              <a:t>l</a:t>
            </a:r>
            <a:r>
              <a:rPr spc="-5" dirty="0"/>
              <a:t>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052524"/>
            <a:ext cx="11033125" cy="47237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03860" marR="662940" indent="-62865">
              <a:lnSpc>
                <a:spcPct val="86800"/>
              </a:lnSpc>
              <a:spcBef>
                <a:spcPts val="590"/>
              </a:spcBef>
              <a:tabLst>
                <a:tab pos="1678305" algn="l"/>
                <a:tab pos="2484755" algn="l"/>
                <a:tab pos="2682875" algn="l"/>
              </a:tabLst>
            </a:pPr>
            <a:r>
              <a:rPr sz="3100" b="1" spc="-5" dirty="0">
                <a:latin typeface="Arial"/>
                <a:cs typeface="Arial"/>
              </a:rPr>
              <a:t>Definition</a:t>
            </a:r>
            <a:r>
              <a:rPr sz="3100" spc="-5" dirty="0">
                <a:latin typeface="Arial MT"/>
                <a:cs typeface="Arial MT"/>
              </a:rPr>
              <a:t>:	The </a:t>
            </a:r>
            <a:r>
              <a:rPr sz="3100" i="1" spc="-5" dirty="0">
                <a:latin typeface="Arial"/>
                <a:cs typeface="Arial"/>
              </a:rPr>
              <a:t>Cartesian</a:t>
            </a:r>
            <a:r>
              <a:rPr sz="3100" i="1" spc="40" dirty="0">
                <a:latin typeface="Arial"/>
                <a:cs typeface="Arial"/>
              </a:rPr>
              <a:t> </a:t>
            </a:r>
            <a:r>
              <a:rPr sz="3100" i="1" spc="-5" dirty="0">
                <a:latin typeface="Arial"/>
                <a:cs typeface="Arial"/>
              </a:rPr>
              <a:t>Product</a:t>
            </a:r>
            <a:r>
              <a:rPr sz="3100" i="1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of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two sets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i="1" spc="-5" dirty="0">
                <a:latin typeface="Arial"/>
                <a:cs typeface="Arial"/>
              </a:rPr>
              <a:t>A </a:t>
            </a:r>
            <a:r>
              <a:rPr sz="3100" spc="-10" dirty="0">
                <a:latin typeface="Arial MT"/>
                <a:cs typeface="Arial MT"/>
              </a:rPr>
              <a:t>and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i="1" spc="-5" dirty="0">
                <a:latin typeface="Arial"/>
                <a:cs typeface="Arial"/>
              </a:rPr>
              <a:t>B</a:t>
            </a:r>
            <a:r>
              <a:rPr sz="3100" spc="-5" dirty="0">
                <a:latin typeface="Arial MT"/>
                <a:cs typeface="Arial MT"/>
              </a:rPr>
              <a:t>,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denoted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by		</a:t>
            </a:r>
            <a:r>
              <a:rPr sz="3100" i="1" spc="-5" dirty="0">
                <a:latin typeface="Arial"/>
                <a:cs typeface="Arial"/>
              </a:rPr>
              <a:t>A </a:t>
            </a:r>
            <a:r>
              <a:rPr sz="3100" spc="-5" dirty="0">
                <a:latin typeface="Cambria Math"/>
                <a:cs typeface="Cambria Math"/>
              </a:rPr>
              <a:t>×</a:t>
            </a:r>
            <a:r>
              <a:rPr sz="3100" spc="180" dirty="0">
                <a:latin typeface="Cambria Math"/>
                <a:cs typeface="Cambria Math"/>
              </a:rPr>
              <a:t> </a:t>
            </a:r>
            <a:r>
              <a:rPr sz="3100" i="1" spc="-5" dirty="0">
                <a:latin typeface="Arial"/>
                <a:cs typeface="Arial"/>
              </a:rPr>
              <a:t>B</a:t>
            </a:r>
            <a:r>
              <a:rPr sz="3100" i="1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 set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of ordered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pairs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(a,b)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where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i="1" spc="-5" dirty="0">
                <a:latin typeface="Arial"/>
                <a:cs typeface="Arial"/>
              </a:rPr>
              <a:t>a</a:t>
            </a:r>
            <a:r>
              <a:rPr sz="3100" i="1" spc="5" dirty="0">
                <a:latin typeface="Arial"/>
                <a:cs typeface="Arial"/>
              </a:rPr>
              <a:t> </a:t>
            </a:r>
            <a:r>
              <a:rPr sz="3100" spc="-5" dirty="0">
                <a:latin typeface="Cambria Math"/>
                <a:cs typeface="Cambria Math"/>
              </a:rPr>
              <a:t>∈</a:t>
            </a:r>
            <a:r>
              <a:rPr sz="3100" spc="185" dirty="0">
                <a:latin typeface="Cambria Math"/>
                <a:cs typeface="Cambria Math"/>
              </a:rPr>
              <a:t> </a:t>
            </a:r>
            <a:r>
              <a:rPr sz="3100" i="1" spc="-5" dirty="0">
                <a:latin typeface="Arial"/>
                <a:cs typeface="Arial"/>
              </a:rPr>
              <a:t>A	</a:t>
            </a:r>
            <a:r>
              <a:rPr sz="3100" spc="-10" dirty="0">
                <a:latin typeface="Arial MT"/>
                <a:cs typeface="Arial MT"/>
              </a:rPr>
              <a:t>and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i="1" spc="-5" dirty="0">
                <a:latin typeface="Arial"/>
                <a:cs typeface="Arial"/>
              </a:rPr>
              <a:t>b </a:t>
            </a:r>
            <a:r>
              <a:rPr sz="3100" spc="-5" dirty="0">
                <a:latin typeface="Cambria Math"/>
                <a:cs typeface="Cambria Math"/>
              </a:rPr>
              <a:t>∈</a:t>
            </a:r>
            <a:r>
              <a:rPr sz="3100" spc="190" dirty="0">
                <a:latin typeface="Cambria Math"/>
                <a:cs typeface="Cambria Math"/>
              </a:rPr>
              <a:t> </a:t>
            </a:r>
            <a:r>
              <a:rPr sz="3100" i="1" spc="-5" dirty="0">
                <a:latin typeface="Arial"/>
                <a:cs typeface="Arial"/>
              </a:rPr>
              <a:t>B</a:t>
            </a:r>
            <a:r>
              <a:rPr sz="3100" i="1" spc="-10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.</a:t>
            </a:r>
            <a:endParaRPr sz="3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 MT"/>
              <a:cs typeface="Arial MT"/>
            </a:endParaRPr>
          </a:p>
          <a:p>
            <a:pPr marL="341630">
              <a:lnSpc>
                <a:spcPts val="3600"/>
              </a:lnSpc>
              <a:spcBef>
                <a:spcPts val="5"/>
              </a:spcBef>
            </a:pPr>
            <a:r>
              <a:rPr sz="3100" b="1" spc="-5" dirty="0">
                <a:latin typeface="Arial"/>
                <a:cs typeface="Arial"/>
              </a:rPr>
              <a:t>Example</a:t>
            </a:r>
            <a:r>
              <a:rPr sz="3100" spc="-5" dirty="0">
                <a:latin typeface="Arial MT"/>
                <a:cs typeface="Arial MT"/>
              </a:rPr>
              <a:t>:</a:t>
            </a:r>
            <a:endParaRPr sz="3100" dirty="0">
              <a:latin typeface="Arial MT"/>
              <a:cs typeface="Arial MT"/>
            </a:endParaRPr>
          </a:p>
          <a:p>
            <a:pPr marL="341630">
              <a:lnSpc>
                <a:spcPts val="3475"/>
              </a:lnSpc>
              <a:tabLst>
                <a:tab pos="2192020" algn="l"/>
              </a:tabLst>
            </a:pPr>
            <a:r>
              <a:rPr sz="3100" i="1" spc="-5" dirty="0">
                <a:latin typeface="Arial"/>
                <a:cs typeface="Arial"/>
              </a:rPr>
              <a:t>A</a:t>
            </a:r>
            <a:r>
              <a:rPr sz="3100" i="1" spc="-15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=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{</a:t>
            </a:r>
            <a:r>
              <a:rPr sz="3100" i="1" spc="-5" dirty="0">
                <a:latin typeface="Arial"/>
                <a:cs typeface="Arial"/>
              </a:rPr>
              <a:t>a,b</a:t>
            </a:r>
            <a:r>
              <a:rPr sz="3100" spc="-5" dirty="0">
                <a:latin typeface="Arial MT"/>
                <a:cs typeface="Arial MT"/>
              </a:rPr>
              <a:t>}	</a:t>
            </a:r>
            <a:r>
              <a:rPr sz="3100" i="1" spc="-5" dirty="0">
                <a:latin typeface="Arial"/>
                <a:cs typeface="Arial"/>
              </a:rPr>
              <a:t>B</a:t>
            </a:r>
            <a:r>
              <a:rPr sz="3100" i="1" spc="-25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=</a:t>
            </a:r>
            <a:r>
              <a:rPr sz="3100" spc="-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{1,2,3}</a:t>
            </a:r>
            <a:endParaRPr sz="3100" dirty="0">
              <a:latin typeface="Arial MT"/>
              <a:cs typeface="Arial MT"/>
            </a:endParaRPr>
          </a:p>
          <a:p>
            <a:pPr marL="341630">
              <a:lnSpc>
                <a:spcPts val="3595"/>
              </a:lnSpc>
            </a:pPr>
            <a:r>
              <a:rPr sz="3100" i="1" spc="-5" dirty="0">
                <a:latin typeface="Arial"/>
                <a:cs typeface="Arial"/>
              </a:rPr>
              <a:t>A</a:t>
            </a:r>
            <a:r>
              <a:rPr sz="3100" i="1" spc="-10" dirty="0">
                <a:latin typeface="Arial"/>
                <a:cs typeface="Arial"/>
              </a:rPr>
              <a:t> </a:t>
            </a:r>
            <a:r>
              <a:rPr sz="3100" spc="-5" dirty="0">
                <a:latin typeface="Cambria Math"/>
                <a:cs typeface="Cambria Math"/>
              </a:rPr>
              <a:t>×</a:t>
            </a:r>
            <a:r>
              <a:rPr sz="3100" spc="195" dirty="0">
                <a:latin typeface="Cambria Math"/>
                <a:cs typeface="Cambria Math"/>
              </a:rPr>
              <a:t> </a:t>
            </a:r>
            <a:r>
              <a:rPr sz="3100" i="1" spc="-5" dirty="0">
                <a:latin typeface="Arial"/>
                <a:cs typeface="Arial"/>
              </a:rPr>
              <a:t>B</a:t>
            </a:r>
            <a:r>
              <a:rPr sz="3100" i="1" spc="-10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=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{(</a:t>
            </a:r>
            <a:r>
              <a:rPr sz="3100" i="1" spc="-5" dirty="0">
                <a:latin typeface="Arial"/>
                <a:cs typeface="Arial"/>
              </a:rPr>
              <a:t>a</a:t>
            </a:r>
            <a:r>
              <a:rPr sz="3100" spc="-5" dirty="0">
                <a:latin typeface="Arial MT"/>
                <a:cs typeface="Arial MT"/>
              </a:rPr>
              <a:t>,1),(</a:t>
            </a:r>
            <a:r>
              <a:rPr sz="3100" i="1" spc="-5" dirty="0">
                <a:latin typeface="Arial"/>
                <a:cs typeface="Arial"/>
              </a:rPr>
              <a:t>a</a:t>
            </a:r>
            <a:r>
              <a:rPr sz="3100" spc="-5" dirty="0">
                <a:latin typeface="Arial MT"/>
                <a:cs typeface="Arial MT"/>
              </a:rPr>
              <a:t>,2),(</a:t>
            </a:r>
            <a:r>
              <a:rPr sz="3100" i="1" spc="-5" dirty="0">
                <a:latin typeface="Arial"/>
                <a:cs typeface="Arial"/>
              </a:rPr>
              <a:t>a</a:t>
            </a:r>
            <a:r>
              <a:rPr sz="3100" spc="-5" dirty="0">
                <a:latin typeface="Arial MT"/>
                <a:cs typeface="Arial MT"/>
              </a:rPr>
              <a:t>,3),</a:t>
            </a:r>
            <a:r>
              <a:rPr sz="3100" spc="6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</a:t>
            </a:r>
            <a:r>
              <a:rPr sz="3100" i="1" spc="-5" dirty="0">
                <a:latin typeface="Arial"/>
                <a:cs typeface="Arial"/>
              </a:rPr>
              <a:t>b</a:t>
            </a:r>
            <a:r>
              <a:rPr sz="3100" spc="-5" dirty="0">
                <a:latin typeface="Arial MT"/>
                <a:cs typeface="Arial MT"/>
              </a:rPr>
              <a:t>,1),(</a:t>
            </a:r>
            <a:r>
              <a:rPr sz="3100" i="1" spc="-5" dirty="0">
                <a:latin typeface="Arial"/>
                <a:cs typeface="Arial"/>
              </a:rPr>
              <a:t>b,</a:t>
            </a:r>
            <a:r>
              <a:rPr sz="3100" spc="-5" dirty="0">
                <a:latin typeface="Arial MT"/>
                <a:cs typeface="Arial MT"/>
              </a:rPr>
              <a:t>2),(</a:t>
            </a:r>
            <a:r>
              <a:rPr sz="3100" i="1" spc="-5" dirty="0">
                <a:latin typeface="Arial"/>
                <a:cs typeface="Arial"/>
              </a:rPr>
              <a:t>b,</a:t>
            </a:r>
            <a:r>
              <a:rPr sz="3100" spc="-5" dirty="0">
                <a:latin typeface="Arial MT"/>
                <a:cs typeface="Arial MT"/>
              </a:rPr>
              <a:t>3)}</a:t>
            </a:r>
            <a:endParaRPr sz="3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 dirty="0">
              <a:latin typeface="Arial MT"/>
              <a:cs typeface="Arial MT"/>
            </a:endParaRPr>
          </a:p>
          <a:p>
            <a:pPr marL="403860" marR="5080" indent="-391795">
              <a:lnSpc>
                <a:spcPts val="2980"/>
              </a:lnSpc>
              <a:spcBef>
                <a:spcPts val="5"/>
              </a:spcBef>
              <a:buSzPct val="83870"/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3100" b="1" spc="-5" dirty="0">
                <a:latin typeface="Arial"/>
                <a:cs typeface="Arial"/>
              </a:rPr>
              <a:t>Definition</a:t>
            </a:r>
            <a:r>
              <a:rPr sz="3100" spc="-5" dirty="0">
                <a:latin typeface="Arial MT"/>
                <a:cs typeface="Arial MT"/>
              </a:rPr>
              <a:t>: A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subset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i="1" spc="-5" dirty="0">
                <a:latin typeface="Arial"/>
                <a:cs typeface="Arial"/>
              </a:rPr>
              <a:t>R</a:t>
            </a:r>
            <a:r>
              <a:rPr sz="3100" i="1" spc="10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of the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Cartesian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product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i="1" spc="-5" dirty="0">
                <a:latin typeface="Arial"/>
                <a:cs typeface="Arial"/>
              </a:rPr>
              <a:t>A</a:t>
            </a:r>
            <a:r>
              <a:rPr sz="3100" i="1" dirty="0">
                <a:latin typeface="Arial"/>
                <a:cs typeface="Arial"/>
              </a:rPr>
              <a:t> </a:t>
            </a:r>
            <a:r>
              <a:rPr sz="3100" spc="-5" dirty="0">
                <a:latin typeface="Cambria Math"/>
                <a:cs typeface="Cambria Math"/>
              </a:rPr>
              <a:t>×</a:t>
            </a:r>
            <a:r>
              <a:rPr sz="3100" spc="175" dirty="0">
                <a:latin typeface="Cambria Math"/>
                <a:cs typeface="Cambria Math"/>
              </a:rPr>
              <a:t> </a:t>
            </a:r>
            <a:r>
              <a:rPr sz="3100" i="1" spc="-5" dirty="0">
                <a:latin typeface="Arial"/>
                <a:cs typeface="Arial"/>
              </a:rPr>
              <a:t>B</a:t>
            </a:r>
            <a:r>
              <a:rPr sz="3100" i="1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is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called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i="1" spc="-5" dirty="0">
                <a:latin typeface="Arial"/>
                <a:cs typeface="Arial"/>
              </a:rPr>
              <a:t>relation</a:t>
            </a:r>
            <a:r>
              <a:rPr sz="3100" i="1" spc="45" dirty="0">
                <a:latin typeface="Arial"/>
                <a:cs typeface="Arial"/>
              </a:rPr>
              <a:t> </a:t>
            </a:r>
            <a:r>
              <a:rPr sz="3100" spc="-5" dirty="0">
                <a:latin typeface="Arial MT"/>
                <a:cs typeface="Arial MT"/>
              </a:rPr>
              <a:t>from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set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A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to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set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B.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(Relations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will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be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covered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 depth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in Chapter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spc="-5" dirty="0">
                <a:latin typeface="Cambria Math"/>
                <a:cs typeface="Cambria Math"/>
              </a:rPr>
              <a:t>9</a:t>
            </a:r>
            <a:r>
              <a:rPr sz="3100" spc="-5" dirty="0">
                <a:latin typeface="Arial MT"/>
                <a:cs typeface="Arial MT"/>
              </a:rPr>
              <a:t>. )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861" y="190627"/>
            <a:ext cx="396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Cartesian</a:t>
            </a:r>
            <a:r>
              <a:rPr spc="-80" dirty="0"/>
              <a:t> </a:t>
            </a:r>
            <a:r>
              <a:rPr spc="-5" dirty="0"/>
              <a:t>Product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1311" y="2310383"/>
            <a:ext cx="5143499" cy="382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5019" y="91439"/>
            <a:ext cx="899159" cy="1042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64190" y="254888"/>
            <a:ext cx="122301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n</a:t>
            </a:r>
            <a:r>
              <a:rPr sz="1400" dirty="0">
                <a:latin typeface="Cambria Math"/>
                <a:cs typeface="Cambria Math"/>
              </a:rPr>
              <a:t>é D</a:t>
            </a:r>
            <a:r>
              <a:rPr sz="1400" spc="-5" dirty="0">
                <a:latin typeface="Cambria Math"/>
                <a:cs typeface="Cambria Math"/>
              </a:rPr>
              <a:t>e</a:t>
            </a:r>
            <a:r>
              <a:rPr sz="1400" dirty="0">
                <a:latin typeface="Cambria Math"/>
                <a:cs typeface="Cambria Math"/>
              </a:rPr>
              <a:t>sca</a:t>
            </a:r>
            <a:r>
              <a:rPr sz="1400" spc="-10" dirty="0">
                <a:latin typeface="Cambria Math"/>
                <a:cs typeface="Cambria Math"/>
              </a:rPr>
              <a:t>r</a:t>
            </a:r>
            <a:r>
              <a:rPr sz="1400" dirty="0">
                <a:latin typeface="Cambria Math"/>
                <a:cs typeface="Cambria Math"/>
              </a:rPr>
              <a:t>tes  (1596-1650)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144" y="1130800"/>
            <a:ext cx="10992485" cy="12287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58115" marR="30480" indent="-120650">
              <a:lnSpc>
                <a:spcPct val="95800"/>
              </a:lnSpc>
              <a:spcBef>
                <a:spcPts val="254"/>
              </a:spcBef>
              <a:tabLst>
                <a:tab pos="2298065" algn="l"/>
                <a:tab pos="8414385" algn="l"/>
                <a:tab pos="9578975" algn="l"/>
              </a:tabLst>
            </a:pPr>
            <a:r>
              <a:rPr sz="2550" b="1" spc="10" dirty="0">
                <a:latin typeface="Arial"/>
                <a:cs typeface="Arial"/>
              </a:rPr>
              <a:t>Definition</a:t>
            </a:r>
            <a:r>
              <a:rPr sz="2550" spc="10" dirty="0">
                <a:latin typeface="Arial MT"/>
                <a:cs typeface="Arial MT"/>
              </a:rPr>
              <a:t>: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 cartesian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products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 the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sets </a:t>
            </a:r>
            <a:r>
              <a:rPr sz="2700" spc="-20" dirty="0">
                <a:latin typeface="Cambria Math"/>
                <a:cs typeface="Cambria Math"/>
              </a:rPr>
              <a:t>A</a:t>
            </a:r>
            <a:r>
              <a:rPr sz="2550" spc="-30" baseline="-21241" dirty="0">
                <a:latin typeface="Cambria Math"/>
                <a:cs typeface="Cambria Math"/>
              </a:rPr>
              <a:t>1</a:t>
            </a:r>
            <a:r>
              <a:rPr sz="2550" spc="-20" dirty="0">
                <a:latin typeface="Cambria Math"/>
                <a:cs typeface="Cambria Math"/>
              </a:rPr>
              <a:t>,</a:t>
            </a:r>
            <a:r>
              <a:rPr sz="2700" spc="-20" dirty="0">
                <a:latin typeface="Cambria Math"/>
                <a:cs typeface="Cambria Math"/>
              </a:rPr>
              <a:t>A</a:t>
            </a:r>
            <a:r>
              <a:rPr sz="2550" spc="-30" baseline="-21241" dirty="0">
                <a:latin typeface="Cambria Math"/>
                <a:cs typeface="Cambria Math"/>
              </a:rPr>
              <a:t>2</a:t>
            </a:r>
            <a:r>
              <a:rPr sz="2550" spc="-20" dirty="0">
                <a:latin typeface="Cambria Math"/>
                <a:cs typeface="Cambria Math"/>
              </a:rPr>
              <a:t>,……,</a:t>
            </a:r>
            <a:r>
              <a:rPr sz="2700" spc="-20" dirty="0">
                <a:latin typeface="Cambria Math"/>
                <a:cs typeface="Cambria Math"/>
              </a:rPr>
              <a:t>A</a:t>
            </a:r>
            <a:r>
              <a:rPr sz="2700" spc="-30" baseline="-20061" dirty="0">
                <a:latin typeface="Cambria Math"/>
                <a:cs typeface="Cambria Math"/>
              </a:rPr>
              <a:t>n</a:t>
            </a:r>
            <a:r>
              <a:rPr sz="2550" spc="-20" dirty="0">
                <a:latin typeface="Arial MT"/>
                <a:cs typeface="Arial MT"/>
              </a:rPr>
              <a:t>,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denoted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by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A</a:t>
            </a:r>
            <a:r>
              <a:rPr sz="2550" spc="-44" baseline="-21241" dirty="0">
                <a:latin typeface="Cambria Math"/>
                <a:cs typeface="Cambria Math"/>
              </a:rPr>
              <a:t>1</a:t>
            </a:r>
            <a:r>
              <a:rPr sz="2550" spc="292" baseline="-21241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× </a:t>
            </a:r>
            <a:r>
              <a:rPr sz="2550" spc="-545" dirty="0">
                <a:latin typeface="Cambria Math"/>
                <a:cs typeface="Cambria Math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A</a:t>
            </a:r>
            <a:r>
              <a:rPr sz="2550" spc="-44" baseline="-21241" dirty="0">
                <a:latin typeface="Cambria Math"/>
                <a:cs typeface="Cambria Math"/>
              </a:rPr>
              <a:t>2</a:t>
            </a:r>
            <a:r>
              <a:rPr sz="2550" baseline="-21241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×</a:t>
            </a:r>
            <a:r>
              <a:rPr sz="2550" spc="-18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……</a:t>
            </a:r>
            <a:r>
              <a:rPr sz="2550" spc="3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×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89" baseline="-20061" dirty="0">
                <a:latin typeface="Cambria Math"/>
                <a:cs typeface="Cambria Math"/>
              </a:rPr>
              <a:t>n</a:t>
            </a:r>
            <a:r>
              <a:rPr sz="2700" spc="277" baseline="-20061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, </a:t>
            </a:r>
            <a:r>
              <a:rPr sz="2550" spc="10" dirty="0">
                <a:latin typeface="Arial MT"/>
                <a:cs typeface="Arial MT"/>
              </a:rPr>
              <a:t>is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 </a:t>
            </a:r>
            <a:r>
              <a:rPr sz="2550" spc="15" dirty="0">
                <a:latin typeface="Arial MT"/>
                <a:cs typeface="Arial MT"/>
              </a:rPr>
              <a:t>ordered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n</a:t>
            </a:r>
            <a:r>
              <a:rPr sz="2550" spc="15" dirty="0">
                <a:latin typeface="Arial MT"/>
                <a:cs typeface="Arial MT"/>
              </a:rPr>
              <a:t>-tuples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(</a:t>
            </a:r>
            <a:r>
              <a:rPr sz="2700" spc="-10" dirty="0">
                <a:latin typeface="Cambria Math"/>
                <a:cs typeface="Cambria Math"/>
              </a:rPr>
              <a:t>a</a:t>
            </a:r>
            <a:r>
              <a:rPr sz="2550" spc="-15" baseline="-21241" dirty="0">
                <a:latin typeface="Cambria Math"/>
                <a:cs typeface="Cambria Math"/>
              </a:rPr>
              <a:t>1</a:t>
            </a:r>
            <a:r>
              <a:rPr sz="2550" spc="-10" dirty="0">
                <a:latin typeface="Cambria Math"/>
                <a:cs typeface="Cambria Math"/>
              </a:rPr>
              <a:t>,</a:t>
            </a:r>
            <a:r>
              <a:rPr sz="2700" spc="-10" dirty="0">
                <a:latin typeface="Cambria Math"/>
                <a:cs typeface="Cambria Math"/>
              </a:rPr>
              <a:t>a</a:t>
            </a:r>
            <a:r>
              <a:rPr sz="2550" spc="-15" baseline="-21241" dirty="0">
                <a:latin typeface="Cambria Math"/>
                <a:cs typeface="Cambria Math"/>
              </a:rPr>
              <a:t>2</a:t>
            </a:r>
            <a:r>
              <a:rPr sz="2550" spc="-10" dirty="0">
                <a:latin typeface="Cambria Math"/>
                <a:cs typeface="Cambria Math"/>
              </a:rPr>
              <a:t>,……,</a:t>
            </a:r>
            <a:r>
              <a:rPr sz="2700" spc="-10" dirty="0">
                <a:latin typeface="Cambria Math"/>
                <a:cs typeface="Cambria Math"/>
              </a:rPr>
              <a:t>a</a:t>
            </a:r>
            <a:r>
              <a:rPr sz="2700" spc="-15" baseline="-20061" dirty="0">
                <a:latin typeface="Cambria Math"/>
                <a:cs typeface="Cambria Math"/>
              </a:rPr>
              <a:t>n</a:t>
            </a:r>
            <a:r>
              <a:rPr sz="2550" spc="-10" dirty="0">
                <a:latin typeface="Arial MT"/>
                <a:cs typeface="Arial MT"/>
              </a:rPr>
              <a:t>)	</a:t>
            </a:r>
            <a:r>
              <a:rPr sz="2550" spc="15" dirty="0">
                <a:latin typeface="Arial MT"/>
                <a:cs typeface="Arial MT"/>
              </a:rPr>
              <a:t>where	</a:t>
            </a:r>
            <a:r>
              <a:rPr sz="2700" spc="-40" dirty="0">
                <a:latin typeface="Cambria Math"/>
                <a:cs typeface="Cambria Math"/>
              </a:rPr>
              <a:t>a</a:t>
            </a:r>
            <a:r>
              <a:rPr sz="2700" spc="-60" baseline="-20061" dirty="0">
                <a:latin typeface="Cambria Math"/>
                <a:cs typeface="Cambria Math"/>
              </a:rPr>
              <a:t>i </a:t>
            </a:r>
            <a:r>
              <a:rPr sz="2700" spc="-52" baseline="-20061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belongs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to </a:t>
            </a:r>
            <a:r>
              <a:rPr sz="2700" spc="-35" dirty="0">
                <a:latin typeface="Cambria Math"/>
                <a:cs typeface="Cambria Math"/>
              </a:rPr>
              <a:t>A</a:t>
            </a:r>
            <a:r>
              <a:rPr sz="2550" spc="-52" baseline="-21241" dirty="0">
                <a:latin typeface="Cambria Math"/>
                <a:cs typeface="Cambria Math"/>
              </a:rPr>
              <a:t>i	</a:t>
            </a:r>
            <a:r>
              <a:rPr sz="2550" spc="10" dirty="0">
                <a:latin typeface="Arial MT"/>
                <a:cs typeface="Arial MT"/>
              </a:rPr>
              <a:t>for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i="1" spc="5" dirty="0">
                <a:latin typeface="Arial"/>
                <a:cs typeface="Arial"/>
              </a:rPr>
              <a:t>i</a:t>
            </a:r>
            <a:r>
              <a:rPr sz="2550" i="1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1</a:t>
            </a:r>
            <a:r>
              <a:rPr sz="2550" spc="10" dirty="0">
                <a:latin typeface="Arial MT"/>
                <a:cs typeface="Arial MT"/>
              </a:rPr>
              <a:t>,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30" dirty="0">
                <a:latin typeface="Arial MT"/>
                <a:cs typeface="Arial MT"/>
              </a:rPr>
              <a:t>…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n</a:t>
            </a:r>
            <a:r>
              <a:rPr sz="2550" spc="-30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3703016"/>
            <a:ext cx="8967470" cy="13341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50" b="1" spc="15" dirty="0">
                <a:latin typeface="Arial"/>
                <a:cs typeface="Arial"/>
              </a:rPr>
              <a:t>Example</a:t>
            </a:r>
            <a:r>
              <a:rPr sz="2550" spc="15" dirty="0">
                <a:latin typeface="Arial MT"/>
                <a:cs typeface="Arial MT"/>
              </a:rPr>
              <a:t>: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What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×</a:t>
            </a:r>
            <a:r>
              <a:rPr sz="2550" spc="150" dirty="0">
                <a:latin typeface="Cambria Math"/>
                <a:cs typeface="Cambria Math"/>
              </a:rPr>
              <a:t> </a:t>
            </a:r>
            <a:r>
              <a:rPr sz="2550" i="1" spc="20" dirty="0">
                <a:latin typeface="Arial"/>
                <a:cs typeface="Arial"/>
              </a:rPr>
              <a:t>B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×</a:t>
            </a:r>
            <a:r>
              <a:rPr sz="2550" spc="16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Arial MT"/>
                <a:cs typeface="Arial MT"/>
              </a:rPr>
              <a:t>C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where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{0,1},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i="1" spc="20" dirty="0">
                <a:latin typeface="Arial"/>
                <a:cs typeface="Arial"/>
              </a:rPr>
              <a:t>B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{1,2}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and</a:t>
            </a:r>
            <a:endParaRPr sz="2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550" b="1" spc="10" dirty="0">
                <a:latin typeface="Arial"/>
                <a:cs typeface="Arial"/>
              </a:rPr>
              <a:t>Solution:</a:t>
            </a:r>
            <a:r>
              <a:rPr sz="2550" b="1" spc="5" dirty="0">
                <a:latin typeface="Arial"/>
                <a:cs typeface="Arial"/>
              </a:rPr>
              <a:t> </a:t>
            </a:r>
            <a:r>
              <a:rPr sz="2550" i="1" spc="20" dirty="0">
                <a:latin typeface="Arial"/>
                <a:cs typeface="Arial"/>
              </a:rPr>
              <a:t>A</a:t>
            </a:r>
            <a:r>
              <a:rPr sz="2550" i="1" spc="-12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×</a:t>
            </a:r>
            <a:r>
              <a:rPr sz="2550" spc="170" dirty="0">
                <a:latin typeface="Cambria Math"/>
                <a:cs typeface="Cambria Math"/>
              </a:rPr>
              <a:t> </a:t>
            </a:r>
            <a:r>
              <a:rPr sz="2550" i="1" spc="20" dirty="0">
                <a:latin typeface="Arial"/>
                <a:cs typeface="Arial"/>
              </a:rPr>
              <a:t>B</a:t>
            </a:r>
            <a:r>
              <a:rPr sz="2550" i="1" spc="1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×</a:t>
            </a:r>
            <a:r>
              <a:rPr sz="2550" spc="16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Arial MT"/>
                <a:cs typeface="Arial MT"/>
              </a:rPr>
              <a:t>C </a:t>
            </a:r>
            <a:r>
              <a:rPr sz="2550" b="1" spc="15" dirty="0">
                <a:latin typeface="Arial"/>
                <a:cs typeface="Arial"/>
              </a:rPr>
              <a:t>=</a:t>
            </a:r>
            <a:r>
              <a:rPr sz="2550" b="1" spc="10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{(0,1,0),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(0,1,1),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(0,1,2),(0,2,0),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(0,2,1),</a:t>
            </a:r>
            <a:endParaRPr sz="2550" dirty="0">
              <a:latin typeface="Arial MT"/>
              <a:cs typeface="Arial MT"/>
            </a:endParaRPr>
          </a:p>
          <a:p>
            <a:pPr marL="222885">
              <a:lnSpc>
                <a:spcPct val="100000"/>
              </a:lnSpc>
              <a:spcBef>
                <a:spcPts val="35"/>
              </a:spcBef>
            </a:pPr>
            <a:r>
              <a:rPr sz="2550" spc="10" dirty="0">
                <a:latin typeface="Arial MT"/>
                <a:cs typeface="Arial MT"/>
              </a:rPr>
              <a:t>(0,2,2),(1,1,0),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(1,1,1),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(1,1,2),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(1,2,0),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(1,2,1),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(1,1,2)}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9497" y="3767404"/>
            <a:ext cx="158496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i="1" spc="20" dirty="0">
                <a:latin typeface="Arial"/>
                <a:cs typeface="Arial"/>
              </a:rPr>
              <a:t>C</a:t>
            </a:r>
            <a:r>
              <a:rPr sz="2550" i="1" spc="-50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{0,1,2}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1861" y="190627"/>
            <a:ext cx="396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Cartesian</a:t>
            </a:r>
            <a:r>
              <a:rPr spc="-80" dirty="0"/>
              <a:t> </a:t>
            </a:r>
            <a:r>
              <a:rPr spc="-5" dirty="0"/>
              <a:t>Product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104" y="2740151"/>
            <a:ext cx="6385560" cy="688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148537"/>
            <a:ext cx="10057765" cy="23701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03860" marR="395605" indent="-391795">
              <a:lnSpc>
                <a:spcPct val="101699"/>
              </a:lnSpc>
              <a:spcBef>
                <a:spcPts val="8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Sets</a:t>
            </a:r>
            <a:r>
              <a:rPr sz="2550" spc="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are</a:t>
            </a:r>
            <a:r>
              <a:rPr sz="2550" spc="-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one</a:t>
            </a:r>
            <a:r>
              <a:rPr sz="2550" spc="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0" dirty="0">
                <a:latin typeface="Arial MT"/>
                <a:ea typeface="Cambria" panose="02040503050406030204" pitchFamily="18" charset="0"/>
                <a:cs typeface="Arial MT"/>
              </a:rPr>
              <a:t>of</a:t>
            </a:r>
            <a:r>
              <a:rPr sz="255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0" dirty="0">
                <a:latin typeface="Arial MT"/>
                <a:ea typeface="Cambria" panose="02040503050406030204" pitchFamily="18" charset="0"/>
                <a:cs typeface="Arial MT"/>
              </a:rPr>
              <a:t>the</a:t>
            </a:r>
            <a:r>
              <a:rPr sz="255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basic</a:t>
            </a:r>
            <a:r>
              <a:rPr sz="2550" spc="-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0" dirty="0">
                <a:latin typeface="Arial MT"/>
                <a:ea typeface="Cambria" panose="02040503050406030204" pitchFamily="18" charset="0"/>
                <a:cs typeface="Arial MT"/>
              </a:rPr>
              <a:t>building</a:t>
            </a:r>
            <a:r>
              <a:rPr sz="255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blocks</a:t>
            </a:r>
            <a:r>
              <a:rPr sz="2550" spc="-3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0" dirty="0">
                <a:latin typeface="Arial MT"/>
                <a:ea typeface="Cambria" panose="02040503050406030204" pitchFamily="18" charset="0"/>
                <a:cs typeface="Arial MT"/>
              </a:rPr>
              <a:t>for the</a:t>
            </a:r>
            <a:r>
              <a:rPr sz="255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types</a:t>
            </a:r>
            <a:r>
              <a:rPr sz="2550" spc="-2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0" dirty="0">
                <a:latin typeface="Arial MT"/>
                <a:ea typeface="Cambria" panose="02040503050406030204" pitchFamily="18" charset="0"/>
                <a:cs typeface="Arial MT"/>
              </a:rPr>
              <a:t>of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objects </a:t>
            </a:r>
            <a:r>
              <a:rPr sz="2550" spc="-69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considered</a:t>
            </a:r>
            <a:r>
              <a:rPr sz="2550" spc="-2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0" dirty="0">
                <a:latin typeface="Arial MT"/>
                <a:ea typeface="Cambria" panose="02040503050406030204" pitchFamily="18" charset="0"/>
                <a:cs typeface="Arial MT"/>
              </a:rPr>
              <a:t>in</a:t>
            </a:r>
            <a:r>
              <a:rPr sz="255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discrete</a:t>
            </a:r>
            <a:r>
              <a:rPr sz="2550" spc="-3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550" spc="15" dirty="0">
                <a:latin typeface="Arial MT"/>
                <a:ea typeface="Cambria" panose="02040503050406030204" pitchFamily="18" charset="0"/>
                <a:cs typeface="Arial MT"/>
              </a:rPr>
              <a:t>mathematics.</a:t>
            </a:r>
            <a:endParaRPr sz="2550" dirty="0">
              <a:latin typeface="Arial MT"/>
              <a:ea typeface="Cambria" panose="02040503050406030204" pitchFamily="18" charset="0"/>
              <a:cs typeface="Arial MT"/>
            </a:endParaRPr>
          </a:p>
          <a:p>
            <a:pPr marL="861694" lvl="1" indent="-369570">
              <a:lnSpc>
                <a:spcPct val="100000"/>
              </a:lnSpc>
              <a:spcBef>
                <a:spcPts val="420"/>
              </a:spcBef>
              <a:buChar char="–"/>
              <a:tabLst>
                <a:tab pos="861694" algn="l"/>
                <a:tab pos="862330" algn="l"/>
              </a:tabLst>
            </a:pP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Important</a:t>
            </a:r>
            <a:r>
              <a:rPr sz="2200" spc="-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for</a:t>
            </a:r>
            <a:r>
              <a:rPr sz="2200" spc="1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counting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unordered</a:t>
            </a:r>
            <a:r>
              <a:rPr sz="2200" spc="1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collection</a:t>
            </a:r>
            <a:r>
              <a:rPr sz="2200" spc="-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of</a:t>
            </a:r>
            <a:r>
              <a:rPr sz="220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objects</a:t>
            </a:r>
            <a:endParaRPr sz="2200" dirty="0">
              <a:latin typeface="Arial MT"/>
              <a:ea typeface="Cambria" panose="02040503050406030204" pitchFamily="18" charset="0"/>
              <a:cs typeface="Arial MT"/>
            </a:endParaRPr>
          </a:p>
          <a:p>
            <a:pPr marL="861694" lvl="1" indent="-369570">
              <a:lnSpc>
                <a:spcPct val="100000"/>
              </a:lnSpc>
              <a:spcBef>
                <a:spcPts val="420"/>
              </a:spcBef>
              <a:buChar char="–"/>
              <a:tabLst>
                <a:tab pos="861694" algn="l"/>
                <a:tab pos="862330" algn="l"/>
              </a:tabLst>
            </a:pP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Programming</a:t>
            </a:r>
            <a:r>
              <a:rPr sz="2200" spc="-2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languages have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set</a:t>
            </a:r>
            <a:r>
              <a:rPr sz="220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operations.</a:t>
            </a:r>
            <a:endParaRPr sz="2200" dirty="0">
              <a:latin typeface="Arial MT"/>
              <a:ea typeface="Cambria" panose="02040503050406030204" pitchFamily="18" charset="0"/>
              <a:cs typeface="Arial MT"/>
            </a:endParaRPr>
          </a:p>
          <a:p>
            <a:pPr marL="861694" lvl="1" indent="-369570">
              <a:lnSpc>
                <a:spcPct val="100000"/>
              </a:lnSpc>
              <a:spcBef>
                <a:spcPts val="425"/>
              </a:spcBef>
              <a:buChar char="–"/>
              <a:tabLst>
                <a:tab pos="861694" algn="l"/>
                <a:tab pos="862330" algn="l"/>
              </a:tabLst>
            </a:pP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Relations,</a:t>
            </a:r>
            <a:r>
              <a:rPr sz="2200" spc="-1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set</a:t>
            </a:r>
            <a:r>
              <a:rPr sz="2200" spc="-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of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ordered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pairs</a:t>
            </a:r>
            <a:r>
              <a:rPr sz="220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representing</a:t>
            </a:r>
            <a:r>
              <a:rPr sz="2200" spc="1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relationships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between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objects</a:t>
            </a:r>
            <a:endParaRPr sz="2200" dirty="0">
              <a:latin typeface="Arial MT"/>
              <a:ea typeface="Cambria" panose="02040503050406030204" pitchFamily="18" charset="0"/>
              <a:cs typeface="Arial MT"/>
            </a:endParaRPr>
          </a:p>
          <a:p>
            <a:pPr marL="861694" lvl="1" indent="-369570">
              <a:lnSpc>
                <a:spcPct val="100000"/>
              </a:lnSpc>
              <a:spcBef>
                <a:spcPts val="420"/>
              </a:spcBef>
              <a:buChar char="–"/>
              <a:tabLst>
                <a:tab pos="861694" algn="l"/>
                <a:tab pos="862330" algn="l"/>
              </a:tabLst>
            </a:pP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Graphs,</a:t>
            </a:r>
            <a:r>
              <a:rPr sz="2200" spc="-2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sets of</a:t>
            </a:r>
            <a:r>
              <a:rPr sz="220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vertices</a:t>
            </a:r>
            <a:r>
              <a:rPr sz="2200" spc="-1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and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edges</a:t>
            </a:r>
            <a:r>
              <a:rPr sz="2200" spc="20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dirty="0">
                <a:latin typeface="Arial MT"/>
                <a:ea typeface="Cambria" panose="02040503050406030204" pitchFamily="18" charset="0"/>
                <a:cs typeface="Arial MT"/>
              </a:rPr>
              <a:t>that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 </a:t>
            </a:r>
            <a:r>
              <a:rPr sz="2200" spc="10" dirty="0">
                <a:latin typeface="Arial MT"/>
                <a:ea typeface="Cambria" panose="02040503050406030204" pitchFamily="18" charset="0"/>
                <a:cs typeface="Arial MT"/>
              </a:rPr>
              <a:t>connect </a:t>
            </a:r>
            <a:r>
              <a:rPr sz="2200" spc="5" dirty="0">
                <a:latin typeface="Arial MT"/>
                <a:ea typeface="Cambria" panose="02040503050406030204" pitchFamily="18" charset="0"/>
                <a:cs typeface="Arial MT"/>
              </a:rPr>
              <a:t>vertices</a:t>
            </a:r>
            <a:endParaRPr sz="2200" dirty="0">
              <a:latin typeface="Arial MT"/>
              <a:ea typeface="Cambria" panose="02040503050406030204" pitchFamily="18" charset="0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7370" y="190627"/>
            <a:ext cx="2691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087890"/>
            <a:ext cx="11033125" cy="42102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61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20" dirty="0">
                <a:latin typeface="Arial MT"/>
                <a:cs typeface="Arial MT"/>
              </a:rPr>
              <a:t>A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set</a:t>
            </a:r>
            <a:r>
              <a:rPr sz="2550" i="1" spc="-15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unordered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collection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objects.</a:t>
            </a:r>
            <a:endParaRPr sz="2550" dirty="0">
              <a:latin typeface="Arial MT"/>
              <a:cs typeface="Arial MT"/>
            </a:endParaRPr>
          </a:p>
          <a:p>
            <a:pPr marL="939165" lvl="1" indent="-447040">
              <a:lnSpc>
                <a:spcPct val="100000"/>
              </a:lnSpc>
              <a:spcBef>
                <a:spcPts val="434"/>
              </a:spcBef>
              <a:buChar char="–"/>
              <a:tabLst>
                <a:tab pos="939165" algn="l"/>
                <a:tab pos="939800" algn="l"/>
              </a:tabLst>
            </a:pPr>
            <a:r>
              <a:rPr lang="en-US" sz="2200" spc="5" dirty="0">
                <a:latin typeface="Arial MT"/>
                <a:cs typeface="Arial MT"/>
              </a:rPr>
              <a:t>A pack of cards</a:t>
            </a:r>
          </a:p>
          <a:p>
            <a:pPr marL="939165" lvl="1" indent="-447040">
              <a:lnSpc>
                <a:spcPct val="100000"/>
              </a:lnSpc>
              <a:spcBef>
                <a:spcPts val="434"/>
              </a:spcBef>
              <a:buChar char="–"/>
              <a:tabLst>
                <a:tab pos="939165" algn="l"/>
                <a:tab pos="939800" algn="l"/>
              </a:tabLst>
            </a:pPr>
            <a:r>
              <a:rPr lang="en-US" sz="2200" spc="5" dirty="0">
                <a:latin typeface="Arial MT"/>
                <a:cs typeface="Arial MT"/>
              </a:rPr>
              <a:t>A crowd of people </a:t>
            </a:r>
          </a:p>
          <a:p>
            <a:pPr marL="939165" lvl="1" indent="-447040">
              <a:lnSpc>
                <a:spcPct val="100000"/>
              </a:lnSpc>
              <a:spcBef>
                <a:spcPts val="434"/>
              </a:spcBef>
              <a:buChar char="–"/>
              <a:tabLst>
                <a:tab pos="939165" algn="l"/>
                <a:tab pos="939800" algn="l"/>
              </a:tabLst>
            </a:pPr>
            <a:r>
              <a:rPr lang="en-US" sz="2200" spc="5" dirty="0">
                <a:latin typeface="Arial MT"/>
                <a:cs typeface="Arial MT"/>
              </a:rPr>
              <a:t>A basketball team </a:t>
            </a:r>
          </a:p>
          <a:p>
            <a:pPr marL="939165" lvl="1" indent="-447040">
              <a:lnSpc>
                <a:spcPct val="100000"/>
              </a:lnSpc>
              <a:spcBef>
                <a:spcPts val="434"/>
              </a:spcBef>
              <a:buChar char="–"/>
              <a:tabLst>
                <a:tab pos="939165" algn="l"/>
                <a:tab pos="939800" algn="l"/>
              </a:tabLst>
            </a:pPr>
            <a:r>
              <a:rPr lang="en-US" sz="2200" spc="5" dirty="0">
                <a:latin typeface="Arial MT"/>
                <a:cs typeface="Arial MT"/>
              </a:rPr>
              <a:t>T</a:t>
            </a:r>
            <a:r>
              <a:rPr sz="2200" spc="5" dirty="0">
                <a:latin typeface="Arial MT"/>
                <a:cs typeface="Arial MT"/>
              </a:rPr>
              <a:t>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students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class</a:t>
            </a:r>
            <a:endParaRPr sz="2200" dirty="0">
              <a:latin typeface="Arial MT"/>
              <a:cs typeface="Arial MT"/>
            </a:endParaRPr>
          </a:p>
          <a:p>
            <a:pPr marL="939165" lvl="1" indent="-447040">
              <a:lnSpc>
                <a:spcPct val="100000"/>
              </a:lnSpc>
              <a:spcBef>
                <a:spcPts val="420"/>
              </a:spcBef>
              <a:buChar char="–"/>
              <a:tabLst>
                <a:tab pos="939165" algn="l"/>
                <a:tab pos="939800" algn="l"/>
              </a:tabLst>
            </a:pPr>
            <a:r>
              <a:rPr lang="en-US" sz="2200" spc="5" dirty="0">
                <a:latin typeface="Arial MT"/>
                <a:cs typeface="Arial MT"/>
              </a:rPr>
              <a:t>T</a:t>
            </a:r>
            <a:r>
              <a:rPr sz="2200" spc="5" dirty="0">
                <a:latin typeface="Arial MT"/>
                <a:cs typeface="Arial MT"/>
              </a:rPr>
              <a:t>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chairs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room</a:t>
            </a:r>
            <a:endParaRPr sz="2200" dirty="0">
              <a:latin typeface="Arial MT"/>
              <a:cs typeface="Arial MT"/>
            </a:endParaRPr>
          </a:p>
          <a:p>
            <a:pPr marL="403860" marR="5080" indent="-391795">
              <a:lnSpc>
                <a:spcPct val="101200"/>
              </a:lnSpc>
              <a:spcBef>
                <a:spcPts val="49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objects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in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are</a:t>
            </a:r>
            <a:r>
              <a:rPr sz="2550" spc="10" dirty="0">
                <a:latin typeface="Arial MT"/>
                <a:cs typeface="Arial MT"/>
              </a:rPr>
              <a:t> called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b="1" i="1" spc="15" dirty="0">
                <a:latin typeface="Arial"/>
                <a:cs typeface="Arial"/>
              </a:rPr>
              <a:t>elements</a:t>
            </a:r>
            <a:r>
              <a:rPr sz="2550" spc="15" dirty="0">
                <a:latin typeface="Arial MT"/>
                <a:cs typeface="Arial MT"/>
              </a:rPr>
              <a:t>,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or </a:t>
            </a:r>
            <a:r>
              <a:rPr sz="2550" b="1" i="1" spc="10" dirty="0">
                <a:latin typeface="Arial"/>
                <a:cs typeface="Arial"/>
              </a:rPr>
              <a:t>members</a:t>
            </a:r>
            <a:r>
              <a:rPr sz="2550" i="1" spc="30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 set.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20" dirty="0">
                <a:latin typeface="Arial MT"/>
                <a:cs typeface="Arial MT"/>
              </a:rPr>
              <a:t>A</a:t>
            </a:r>
            <a:r>
              <a:rPr sz="2550" spc="10" dirty="0">
                <a:latin typeface="Arial MT"/>
                <a:cs typeface="Arial MT"/>
              </a:rPr>
              <a:t> set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said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to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b="1" i="1" spc="15" dirty="0">
                <a:latin typeface="Arial"/>
                <a:cs typeface="Arial"/>
              </a:rPr>
              <a:t>contain</a:t>
            </a:r>
            <a:r>
              <a:rPr sz="2550" i="1" spc="-10" dirty="0">
                <a:latin typeface="Arial"/>
                <a:cs typeface="Arial"/>
              </a:rPr>
              <a:t> </a:t>
            </a:r>
            <a:r>
              <a:rPr sz="2550" spc="10" dirty="0">
                <a:latin typeface="Arial MT"/>
                <a:cs typeface="Arial MT"/>
              </a:rPr>
              <a:t>its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elements.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400"/>
              </a:spcBef>
              <a:buSzPct val="101960"/>
              <a:buChar char="•"/>
              <a:tabLst>
                <a:tab pos="403860" algn="l"/>
                <a:tab pos="404495" algn="l"/>
                <a:tab pos="2408555" algn="l"/>
                <a:tab pos="3269615" algn="l"/>
              </a:tabLst>
            </a:pP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notation	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20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∈ </a:t>
            </a:r>
            <a:r>
              <a:rPr sz="2700" spc="-75" dirty="0">
                <a:latin typeface="Cambria Math"/>
                <a:cs typeface="Cambria Math"/>
              </a:rPr>
              <a:t>A	</a:t>
            </a:r>
            <a:r>
              <a:rPr sz="2550" spc="15" dirty="0">
                <a:latin typeface="Arial MT"/>
                <a:cs typeface="Arial MT"/>
              </a:rPr>
              <a:t>denotes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that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12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an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element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700" spc="-35" dirty="0">
                <a:latin typeface="Cambria Math"/>
                <a:cs typeface="Cambria Math"/>
              </a:rPr>
              <a:t>A</a:t>
            </a:r>
            <a:r>
              <a:rPr sz="2550" spc="-35" dirty="0">
                <a:latin typeface="Arial MT"/>
                <a:cs typeface="Arial MT"/>
              </a:rPr>
              <a:t>.</a:t>
            </a:r>
            <a:endParaRPr sz="2550" dirty="0">
              <a:latin typeface="Arial MT"/>
              <a:cs typeface="Arial MT"/>
            </a:endParaRPr>
          </a:p>
          <a:p>
            <a:pPr marL="403860" indent="-391795">
              <a:lnSpc>
                <a:spcPct val="100000"/>
              </a:lnSpc>
              <a:spcBef>
                <a:spcPts val="360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5" dirty="0">
                <a:latin typeface="Arial MT"/>
                <a:cs typeface="Arial MT"/>
              </a:rPr>
              <a:t>If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12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Arial MT"/>
                <a:cs typeface="Arial MT"/>
              </a:rPr>
              <a:t>is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not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member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700" spc="-35" dirty="0">
                <a:latin typeface="Cambria Math"/>
                <a:cs typeface="Cambria Math"/>
              </a:rPr>
              <a:t>A</a:t>
            </a:r>
            <a:r>
              <a:rPr sz="2550" spc="-35" dirty="0">
                <a:latin typeface="Arial MT"/>
                <a:cs typeface="Arial MT"/>
              </a:rPr>
              <a:t>,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write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∉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700" spc="-75" dirty="0">
                <a:latin typeface="Cambria Math"/>
                <a:cs typeface="Cambria Math"/>
              </a:rPr>
              <a:t>A</a:t>
            </a:r>
            <a:endParaRPr sz="27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6491" y="190627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070450"/>
            <a:ext cx="11155045" cy="49240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595"/>
              </a:spcBef>
              <a:buSzPct val="96296"/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lang="en-US" sz="2550" spc="-60" dirty="0">
                <a:latin typeface="Arial MT"/>
                <a:cs typeface="Cambria Math"/>
              </a:rPr>
              <a:t>In roster form, all elements are listed and being separated by commas and enclosed within braces {}</a:t>
            </a:r>
          </a:p>
          <a:p>
            <a:pPr marL="12065">
              <a:lnSpc>
                <a:spcPct val="100000"/>
              </a:lnSpc>
              <a:spcBef>
                <a:spcPts val="595"/>
              </a:spcBef>
              <a:buSzPct val="96296"/>
              <a:tabLst>
                <a:tab pos="403860" algn="l"/>
                <a:tab pos="404495" algn="l"/>
              </a:tabLst>
            </a:pPr>
            <a:r>
              <a:rPr lang="en-US" sz="2700" spc="-60" dirty="0">
                <a:latin typeface="Cambria Math"/>
                <a:cs typeface="Cambria Math"/>
              </a:rPr>
              <a:t>	</a:t>
            </a:r>
            <a:r>
              <a:rPr sz="2700" spc="-60" dirty="0">
                <a:latin typeface="Cambria Math"/>
                <a:cs typeface="Cambria Math"/>
              </a:rPr>
              <a:t>S</a:t>
            </a:r>
            <a:r>
              <a:rPr sz="2700" spc="-4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-40" dirty="0">
                <a:latin typeface="Cambria Math"/>
                <a:cs typeface="Cambria Math"/>
              </a:rPr>
              <a:t>{</a:t>
            </a:r>
            <a:r>
              <a:rPr sz="2700" spc="-40" dirty="0">
                <a:latin typeface="Cambria Math"/>
                <a:cs typeface="Cambria Math"/>
              </a:rPr>
              <a:t>a,b,c,d</a:t>
            </a:r>
            <a:r>
              <a:rPr sz="2550" spc="-4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  <a:p>
            <a:pPr marL="403860" indent="-391795">
              <a:lnSpc>
                <a:spcPct val="100000"/>
              </a:lnSpc>
              <a:spcBef>
                <a:spcPts val="515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Order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lang="en-US" sz="2550" spc="-20" dirty="0">
                <a:latin typeface="Arial MT"/>
                <a:cs typeface="Arial MT"/>
              </a:rPr>
              <a:t>is </a:t>
            </a:r>
            <a:r>
              <a:rPr sz="2550" spc="10" dirty="0">
                <a:latin typeface="Arial MT"/>
                <a:cs typeface="Arial MT"/>
              </a:rPr>
              <a:t>not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important</a:t>
            </a:r>
            <a:endParaRPr sz="2550" dirty="0">
              <a:latin typeface="Arial MT"/>
              <a:cs typeface="Arial MT"/>
            </a:endParaRPr>
          </a:p>
          <a:p>
            <a:pPr marL="826135">
              <a:lnSpc>
                <a:spcPct val="100000"/>
              </a:lnSpc>
              <a:spcBef>
                <a:spcPts val="390"/>
              </a:spcBef>
            </a:pPr>
            <a:r>
              <a:rPr sz="2700" spc="-60" dirty="0">
                <a:latin typeface="Cambria Math"/>
                <a:cs typeface="Cambria Math"/>
              </a:rPr>
              <a:t>S</a:t>
            </a:r>
            <a:r>
              <a:rPr sz="2700" spc="-1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-40" dirty="0">
                <a:latin typeface="Cambria Math"/>
                <a:cs typeface="Cambria Math"/>
              </a:rPr>
              <a:t>{</a:t>
            </a:r>
            <a:r>
              <a:rPr sz="2700" spc="-40" dirty="0">
                <a:latin typeface="Cambria Math"/>
                <a:cs typeface="Cambria Math"/>
              </a:rPr>
              <a:t>a,b,c,d</a:t>
            </a:r>
            <a:r>
              <a:rPr sz="2550" spc="-40" dirty="0">
                <a:latin typeface="Cambria Math"/>
                <a:cs typeface="Cambria Math"/>
              </a:rPr>
              <a:t>}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spc="-40" dirty="0">
                <a:latin typeface="Cambria Math"/>
                <a:cs typeface="Cambria Math"/>
              </a:rPr>
              <a:t>{</a:t>
            </a:r>
            <a:r>
              <a:rPr sz="2700" spc="-40" dirty="0">
                <a:latin typeface="Cambria Math"/>
                <a:cs typeface="Cambria Math"/>
              </a:rPr>
              <a:t>b,c,a,d</a:t>
            </a:r>
            <a:r>
              <a:rPr sz="2550" spc="-4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  <a:p>
            <a:pPr marL="403860" marR="5080" indent="-391795">
              <a:lnSpc>
                <a:spcPct val="101200"/>
              </a:lnSpc>
              <a:spcBef>
                <a:spcPts val="484"/>
              </a:spcBef>
              <a:buSzPct val="101960"/>
              <a:buChar char="•"/>
              <a:tabLst>
                <a:tab pos="403860" algn="l"/>
                <a:tab pos="404495" algn="l"/>
              </a:tabLst>
            </a:pPr>
            <a:r>
              <a:rPr sz="2550" spc="15" dirty="0">
                <a:latin typeface="Arial MT"/>
                <a:cs typeface="Arial MT"/>
              </a:rPr>
              <a:t>Each</a:t>
            </a:r>
            <a:r>
              <a:rPr sz="2550" spc="10" dirty="0">
                <a:latin typeface="Arial MT"/>
                <a:cs typeface="Arial MT"/>
              </a:rPr>
              <a:t> distinct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object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is either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 member</a:t>
            </a:r>
            <a:r>
              <a:rPr sz="2550" spc="10" dirty="0">
                <a:latin typeface="Arial MT"/>
                <a:cs typeface="Arial MT"/>
              </a:rPr>
              <a:t> or not;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listing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more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than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once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does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not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change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set.</a:t>
            </a:r>
            <a:endParaRPr sz="2550" dirty="0">
              <a:latin typeface="Arial MT"/>
              <a:cs typeface="Arial MT"/>
            </a:endParaRPr>
          </a:p>
          <a:p>
            <a:pPr marL="449580">
              <a:lnSpc>
                <a:spcPct val="100000"/>
              </a:lnSpc>
              <a:spcBef>
                <a:spcPts val="390"/>
              </a:spcBef>
            </a:pPr>
            <a:r>
              <a:rPr sz="2700" spc="-60" dirty="0">
                <a:latin typeface="Cambria Math"/>
                <a:cs typeface="Cambria Math"/>
              </a:rPr>
              <a:t>S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-40" dirty="0">
                <a:latin typeface="Cambria Math"/>
                <a:cs typeface="Cambria Math"/>
              </a:rPr>
              <a:t>{</a:t>
            </a:r>
            <a:r>
              <a:rPr sz="2700" spc="-40" dirty="0">
                <a:latin typeface="Cambria Math"/>
                <a:cs typeface="Cambria Math"/>
              </a:rPr>
              <a:t>a,b,c,d</a:t>
            </a:r>
            <a:r>
              <a:rPr sz="2550" spc="-40" dirty="0">
                <a:latin typeface="Cambria Math"/>
                <a:cs typeface="Cambria Math"/>
              </a:rPr>
              <a:t>}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-40" dirty="0">
                <a:latin typeface="Cambria Math"/>
                <a:cs typeface="Cambria Math"/>
              </a:rPr>
              <a:t>{</a:t>
            </a:r>
            <a:r>
              <a:rPr sz="2700" spc="-40" dirty="0">
                <a:latin typeface="Cambria Math"/>
                <a:cs typeface="Cambria Math"/>
              </a:rPr>
              <a:t>a,b,c,b,c,d</a:t>
            </a:r>
            <a:r>
              <a:rPr sz="2550" spc="-4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  <a:p>
            <a:pPr marL="403860" marR="197485" indent="-391795">
              <a:lnSpc>
                <a:spcPct val="101299"/>
              </a:lnSpc>
              <a:spcBef>
                <a:spcPts val="484"/>
              </a:spcBef>
              <a:buSzPct val="101960"/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2550" spc="5" dirty="0" err="1">
                <a:latin typeface="Arial" panose="020B0604020202020204" pitchFamily="34" charset="0"/>
                <a:cs typeface="Arial" panose="020B0604020202020204" pitchFamily="34" charset="0"/>
              </a:rPr>
              <a:t>Elipses</a:t>
            </a:r>
            <a:r>
              <a:rPr sz="255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r>
              <a:rPr sz="255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5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 be</a:t>
            </a:r>
            <a:r>
              <a:rPr sz="255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55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55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sz="255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  <a:r>
              <a:rPr sz="255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2550" spc="5" dirty="0">
                <a:latin typeface="Arial" panose="020B0604020202020204" pitchFamily="34" charset="0"/>
                <a:cs typeface="Arial" panose="020B0604020202020204" pitchFamily="34" charset="0"/>
              </a:rPr>
              <a:t>listing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5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sz="255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55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members </a:t>
            </a:r>
            <a:r>
              <a:rPr sz="2550" spc="-5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5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sz="2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55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50" spc="10" dirty="0">
                <a:latin typeface="Arial" panose="020B0604020202020204" pitchFamily="34" charset="0"/>
                <a:cs typeface="Arial" panose="020B0604020202020204" pitchFamily="34" charset="0"/>
              </a:rPr>
              <a:t>pattern is</a:t>
            </a:r>
            <a:r>
              <a:rPr sz="2550" spc="5" dirty="0">
                <a:latin typeface="Arial" panose="020B0604020202020204" pitchFamily="34" charset="0"/>
                <a:cs typeface="Arial" panose="020B0604020202020204" pitchFamily="34" charset="0"/>
              </a:rPr>
              <a:t> clear.</a:t>
            </a:r>
            <a:endParaRPr sz="25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315">
              <a:lnSpc>
                <a:spcPct val="100000"/>
              </a:lnSpc>
              <a:spcBef>
                <a:spcPts val="390"/>
              </a:spcBef>
            </a:pPr>
            <a:r>
              <a:rPr sz="2700" spc="-60" dirty="0">
                <a:latin typeface="Cambria Math"/>
                <a:cs typeface="Cambria Math"/>
              </a:rPr>
              <a:t>S</a:t>
            </a:r>
            <a:r>
              <a:rPr sz="2700" spc="-3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-45" dirty="0">
                <a:latin typeface="Cambria Math"/>
                <a:cs typeface="Cambria Math"/>
              </a:rPr>
              <a:t>{</a:t>
            </a:r>
            <a:r>
              <a:rPr sz="2700" spc="-45" dirty="0">
                <a:latin typeface="Cambria Math"/>
                <a:cs typeface="Cambria Math"/>
              </a:rPr>
              <a:t>a,b,c,d,</a:t>
            </a:r>
            <a:r>
              <a:rPr sz="2700" spc="-40" dirty="0">
                <a:latin typeface="Cambria Math"/>
                <a:cs typeface="Cambria Math"/>
              </a:rPr>
              <a:t> </a:t>
            </a:r>
            <a:r>
              <a:rPr sz="2700" spc="-65" dirty="0">
                <a:latin typeface="Cambria Math"/>
                <a:cs typeface="Cambria Math"/>
              </a:rPr>
              <a:t>……,z</a:t>
            </a:r>
            <a:r>
              <a:rPr sz="2700" spc="-1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190627"/>
            <a:ext cx="86154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Describing</a:t>
            </a:r>
            <a:r>
              <a:rPr sz="3200" spc="-20" dirty="0"/>
              <a:t> </a:t>
            </a:r>
            <a:r>
              <a:rPr sz="3200" spc="-5" dirty="0"/>
              <a:t>a</a:t>
            </a:r>
            <a:r>
              <a:rPr sz="3200" spc="-20" dirty="0"/>
              <a:t> </a:t>
            </a:r>
            <a:r>
              <a:rPr sz="3200" dirty="0"/>
              <a:t>Set:</a:t>
            </a:r>
            <a:r>
              <a:rPr sz="3200" spc="-20" dirty="0"/>
              <a:t> </a:t>
            </a:r>
            <a:r>
              <a:rPr sz="3200" dirty="0"/>
              <a:t>Roster</a:t>
            </a:r>
            <a:r>
              <a:rPr lang="en-US" sz="3200" dirty="0"/>
              <a:t>/Tabular</a:t>
            </a:r>
            <a:r>
              <a:rPr sz="3200" spc="-20" dirty="0"/>
              <a:t> </a:t>
            </a:r>
            <a:r>
              <a:rPr sz="3200" dirty="0"/>
              <a:t>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04279"/>
            <a:ext cx="7084060" cy="36907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69265" algn="l"/>
                <a:tab pos="469900" algn="l"/>
              </a:tabLst>
            </a:pP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all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vowels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in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English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alphabet:</a:t>
            </a:r>
            <a:endParaRPr sz="2550" dirty="0">
              <a:latin typeface="Arial MT"/>
              <a:cs typeface="Arial MT"/>
            </a:endParaRPr>
          </a:p>
          <a:p>
            <a:pPr marR="2314575" algn="ctr">
              <a:lnSpc>
                <a:spcPct val="100000"/>
              </a:lnSpc>
              <a:spcBef>
                <a:spcPts val="390"/>
              </a:spcBef>
            </a:pPr>
            <a:r>
              <a:rPr sz="2700" spc="-75" dirty="0">
                <a:latin typeface="Cambria Math"/>
                <a:cs typeface="Cambria Math"/>
              </a:rPr>
              <a:t>V</a:t>
            </a:r>
            <a:r>
              <a:rPr sz="2700" spc="-5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{a,e,i,o,u}</a:t>
            </a:r>
            <a:endParaRPr sz="2550" dirty="0">
              <a:latin typeface="Cambria Math"/>
              <a:cs typeface="Cambria Math"/>
            </a:endParaRPr>
          </a:p>
          <a:p>
            <a:pPr marL="469900" indent="-391795">
              <a:lnSpc>
                <a:spcPct val="100000"/>
              </a:lnSpc>
              <a:spcBef>
                <a:spcPts val="509"/>
              </a:spcBef>
              <a:buSzPct val="101960"/>
              <a:buChar char="•"/>
              <a:tabLst>
                <a:tab pos="469265" algn="l"/>
                <a:tab pos="469900" algn="l"/>
                <a:tab pos="1926589" algn="l"/>
              </a:tabLst>
            </a:pP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 </a:t>
            </a:r>
            <a:r>
              <a:rPr sz="2550" spc="5" dirty="0">
                <a:latin typeface="Arial MT"/>
                <a:cs typeface="Arial MT"/>
              </a:rPr>
              <a:t>all	</a:t>
            </a:r>
            <a:r>
              <a:rPr sz="2550" spc="15" dirty="0">
                <a:latin typeface="Arial MT"/>
                <a:cs typeface="Arial MT"/>
              </a:rPr>
              <a:t>odd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positive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integers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less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than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10</a:t>
            </a:r>
            <a:r>
              <a:rPr sz="2550" spc="10" dirty="0">
                <a:latin typeface="Arial MT"/>
                <a:cs typeface="Arial MT"/>
              </a:rPr>
              <a:t>:</a:t>
            </a:r>
            <a:endParaRPr sz="2550" dirty="0">
              <a:latin typeface="Arial MT"/>
              <a:cs typeface="Arial MT"/>
            </a:endParaRPr>
          </a:p>
          <a:p>
            <a:pPr marR="2340610" algn="ctr">
              <a:lnSpc>
                <a:spcPct val="100000"/>
              </a:lnSpc>
              <a:spcBef>
                <a:spcPts val="405"/>
              </a:spcBef>
            </a:pPr>
            <a:r>
              <a:rPr sz="2700" spc="-80" dirty="0">
                <a:latin typeface="Cambria Math"/>
                <a:cs typeface="Cambria Math"/>
              </a:rPr>
              <a:t>O</a:t>
            </a:r>
            <a:r>
              <a:rPr sz="2700" spc="-5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{1,3,5,7,9}</a:t>
            </a:r>
            <a:endParaRPr sz="2550" dirty="0">
              <a:latin typeface="Cambria Math"/>
              <a:cs typeface="Cambria Math"/>
            </a:endParaRPr>
          </a:p>
          <a:p>
            <a:pPr marL="469900" indent="-391795">
              <a:lnSpc>
                <a:spcPct val="100000"/>
              </a:lnSpc>
              <a:spcBef>
                <a:spcPts val="509"/>
              </a:spcBef>
              <a:buSzPct val="101960"/>
              <a:buChar char="•"/>
              <a:tabLst>
                <a:tab pos="469265" algn="l"/>
                <a:tab pos="469900" algn="l"/>
              </a:tabLst>
            </a:pPr>
            <a:r>
              <a:rPr sz="2550" spc="15" dirty="0">
                <a:latin typeface="Arial MT"/>
                <a:cs typeface="Arial MT"/>
              </a:rPr>
              <a:t>Set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5" dirty="0">
                <a:latin typeface="Arial MT"/>
                <a:cs typeface="Arial MT"/>
              </a:rPr>
              <a:t> all </a:t>
            </a:r>
            <a:r>
              <a:rPr sz="2550" spc="10" dirty="0">
                <a:latin typeface="Arial MT"/>
                <a:cs typeface="Arial MT"/>
              </a:rPr>
              <a:t>positive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integers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less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than</a:t>
            </a:r>
            <a:r>
              <a:rPr sz="2550" spc="25" dirty="0">
                <a:latin typeface="Arial MT"/>
                <a:cs typeface="Arial MT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100</a:t>
            </a:r>
            <a:r>
              <a:rPr sz="2550" spc="10" dirty="0">
                <a:latin typeface="Arial MT"/>
                <a:cs typeface="Arial MT"/>
              </a:rPr>
              <a:t>:</a:t>
            </a:r>
            <a:endParaRPr sz="2550" dirty="0">
              <a:latin typeface="Arial MT"/>
              <a:cs typeface="Arial MT"/>
            </a:endParaRPr>
          </a:p>
          <a:p>
            <a:pPr marR="1582420" algn="ctr">
              <a:lnSpc>
                <a:spcPct val="100000"/>
              </a:lnSpc>
              <a:spcBef>
                <a:spcPts val="390"/>
              </a:spcBef>
            </a:pPr>
            <a:r>
              <a:rPr sz="2700" spc="-60" dirty="0">
                <a:latin typeface="Cambria Math"/>
                <a:cs typeface="Cambria Math"/>
              </a:rPr>
              <a:t>S</a:t>
            </a:r>
            <a:r>
              <a:rPr sz="2700" spc="-5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{1,2,3,……..,99}</a:t>
            </a:r>
            <a:endParaRPr sz="2550" dirty="0">
              <a:latin typeface="Cambria Math"/>
              <a:cs typeface="Cambria Math"/>
            </a:endParaRPr>
          </a:p>
          <a:p>
            <a:pPr marL="514984" marR="2281555" indent="-514984">
              <a:lnSpc>
                <a:spcPct val="100000"/>
              </a:lnSpc>
              <a:spcBef>
                <a:spcPts val="515"/>
              </a:spcBef>
              <a:buSzPct val="101960"/>
              <a:buFont typeface="Arial MT"/>
              <a:buChar char="•"/>
              <a:tabLst>
                <a:tab pos="514984" algn="l"/>
                <a:tab pos="528320" algn="l"/>
              </a:tabLst>
            </a:pPr>
            <a:r>
              <a:rPr sz="2550" spc="5" dirty="0">
                <a:latin typeface="Arial MT"/>
                <a:cs typeface="Cambria Math"/>
              </a:rPr>
              <a:t>Set </a:t>
            </a:r>
            <a:r>
              <a:rPr sz="2550" spc="10" dirty="0">
                <a:latin typeface="Arial MT"/>
                <a:cs typeface="Cambria Math"/>
              </a:rPr>
              <a:t>of</a:t>
            </a:r>
            <a:r>
              <a:rPr sz="2550" spc="15" dirty="0">
                <a:latin typeface="Arial MT"/>
                <a:cs typeface="Cambria Math"/>
              </a:rPr>
              <a:t> </a:t>
            </a:r>
            <a:r>
              <a:rPr sz="2550" spc="5" dirty="0">
                <a:latin typeface="Arial MT"/>
                <a:cs typeface="Cambria Math"/>
              </a:rPr>
              <a:t>all</a:t>
            </a:r>
            <a:r>
              <a:rPr sz="2550" spc="10" dirty="0">
                <a:latin typeface="Arial MT"/>
                <a:cs typeface="Cambria Math"/>
              </a:rPr>
              <a:t> integers </a:t>
            </a:r>
            <a:r>
              <a:rPr sz="2550" spc="5" dirty="0">
                <a:latin typeface="Arial MT"/>
                <a:cs typeface="Cambria Math"/>
              </a:rPr>
              <a:t>less</a:t>
            </a:r>
            <a:r>
              <a:rPr sz="2550" spc="15" dirty="0">
                <a:latin typeface="Arial MT"/>
                <a:cs typeface="Cambria Math"/>
              </a:rPr>
              <a:t> </a:t>
            </a:r>
            <a:r>
              <a:rPr sz="2550" spc="10" dirty="0">
                <a:latin typeface="Arial MT"/>
                <a:cs typeface="Cambria Math"/>
              </a:rPr>
              <a:t>than</a:t>
            </a:r>
            <a:r>
              <a:rPr lang="en-US" sz="2550" spc="5" dirty="0">
                <a:latin typeface="Arial MT"/>
                <a:cs typeface="Cambria Math"/>
              </a:rPr>
              <a:t> </a:t>
            </a:r>
            <a:r>
              <a:rPr sz="2550" spc="10" dirty="0">
                <a:latin typeface="Arial MT"/>
                <a:cs typeface="Cambria Math"/>
              </a:rPr>
              <a:t>0:</a:t>
            </a:r>
            <a:endParaRPr sz="2550" dirty="0">
              <a:latin typeface="Arial MT"/>
              <a:cs typeface="Cambria Math"/>
            </a:endParaRPr>
          </a:p>
          <a:p>
            <a:pPr marR="2270125" algn="ctr">
              <a:lnSpc>
                <a:spcPct val="100000"/>
              </a:lnSpc>
              <a:spcBef>
                <a:spcPts val="390"/>
              </a:spcBef>
            </a:pPr>
            <a:r>
              <a:rPr sz="2700" spc="-60" dirty="0">
                <a:latin typeface="Cambria Math"/>
                <a:cs typeface="Cambria Math"/>
              </a:rPr>
              <a:t>S</a:t>
            </a:r>
            <a:r>
              <a:rPr sz="2700" spc="-3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-10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{….,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-3,-2,-1}</a:t>
            </a:r>
            <a:endParaRPr sz="255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0670" y="190627"/>
            <a:ext cx="322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Roster</a:t>
            </a:r>
            <a:r>
              <a:rPr spc="-80" dirty="0"/>
              <a:t> </a:t>
            </a:r>
            <a:r>
              <a:rPr dirty="0"/>
              <a:t>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872" y="1084149"/>
            <a:ext cx="10091928" cy="3272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7800"/>
              </a:lnSpc>
              <a:spcBef>
                <a:spcPts val="95"/>
              </a:spcBef>
            </a:pPr>
            <a:r>
              <a:rPr sz="2550" spc="20" dirty="0">
                <a:latin typeface="Cambria Math"/>
                <a:cs typeface="Cambria Math"/>
              </a:rPr>
              <a:t>N</a:t>
            </a:r>
            <a:r>
              <a:rPr sz="2550" spc="10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lang="en-US" sz="2550" spc="10" dirty="0">
                <a:latin typeface="Arial MT"/>
                <a:cs typeface="Arial MT"/>
              </a:rPr>
              <a:t>set of </a:t>
            </a:r>
            <a:r>
              <a:rPr sz="2550" i="1" spc="15" dirty="0">
                <a:latin typeface="Arial"/>
                <a:cs typeface="Arial"/>
              </a:rPr>
              <a:t>natural</a:t>
            </a:r>
            <a:r>
              <a:rPr sz="2550" i="1" spc="-25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numbers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{</a:t>
            </a:r>
            <a:r>
              <a:rPr lang="en-US" sz="2550" spc="5" dirty="0">
                <a:latin typeface="Cambria Math"/>
                <a:cs typeface="Cambria Math"/>
              </a:rPr>
              <a:t>0, </a:t>
            </a:r>
            <a:r>
              <a:rPr sz="2550" spc="5" dirty="0">
                <a:latin typeface="Cambria Math"/>
                <a:cs typeface="Cambria Math"/>
              </a:rPr>
              <a:t>1,2,3….} </a:t>
            </a:r>
            <a:r>
              <a:rPr sz="2550" spc="10" dirty="0">
                <a:latin typeface="Cambria Math"/>
                <a:cs typeface="Cambria Math"/>
              </a:rPr>
              <a:t> </a:t>
            </a:r>
            <a:endParaRPr lang="en-US" sz="2550" spc="10" dirty="0">
              <a:latin typeface="Cambria Math"/>
              <a:cs typeface="Cambria Math"/>
            </a:endParaRPr>
          </a:p>
          <a:p>
            <a:pPr marL="38100" marR="30480">
              <a:lnSpc>
                <a:spcPct val="117800"/>
              </a:lnSpc>
              <a:spcBef>
                <a:spcPts val="95"/>
              </a:spcBef>
            </a:pPr>
            <a:r>
              <a:rPr sz="2550" spc="15" dirty="0">
                <a:latin typeface="Cambria Math"/>
                <a:cs typeface="Cambria Math"/>
              </a:rPr>
              <a:t>Z</a:t>
            </a:r>
            <a:r>
              <a:rPr sz="2550" spc="10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lang="en-US" sz="2550" spc="-20" dirty="0">
                <a:latin typeface="Arial MT"/>
                <a:cs typeface="Arial MT"/>
              </a:rPr>
              <a:t>set of </a:t>
            </a:r>
            <a:r>
              <a:rPr sz="2550" i="1" spc="15" dirty="0">
                <a:latin typeface="Arial"/>
                <a:cs typeface="Arial"/>
              </a:rPr>
              <a:t>integers</a:t>
            </a:r>
            <a:r>
              <a:rPr sz="2550" i="1" spc="-20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{…,-3,-2,-1,0,1,2,3,…} </a:t>
            </a:r>
            <a:r>
              <a:rPr sz="2550" spc="-545" dirty="0">
                <a:latin typeface="Cambria Math"/>
                <a:cs typeface="Cambria Math"/>
              </a:rPr>
              <a:t> </a:t>
            </a:r>
            <a:endParaRPr lang="en-US" sz="2550" spc="-545" dirty="0">
              <a:latin typeface="Cambria Math"/>
              <a:cs typeface="Cambria Math"/>
            </a:endParaRPr>
          </a:p>
          <a:p>
            <a:pPr marL="38100" marR="30480">
              <a:lnSpc>
                <a:spcPct val="117800"/>
              </a:lnSpc>
              <a:spcBef>
                <a:spcPts val="95"/>
              </a:spcBef>
            </a:pPr>
            <a:r>
              <a:rPr sz="2550" dirty="0">
                <a:latin typeface="Cambria Math"/>
                <a:cs typeface="Cambria Math"/>
              </a:rPr>
              <a:t>Z⁺</a:t>
            </a:r>
            <a:r>
              <a:rPr sz="2550" spc="114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lang="en-US" sz="2550" spc="5" dirty="0">
                <a:latin typeface="Arial MT"/>
                <a:cs typeface="Arial MT"/>
              </a:rPr>
              <a:t>set of </a:t>
            </a:r>
            <a:r>
              <a:rPr sz="2550" i="1" spc="15" dirty="0">
                <a:latin typeface="Arial"/>
                <a:cs typeface="Arial"/>
              </a:rPr>
              <a:t>positive</a:t>
            </a:r>
            <a:r>
              <a:rPr sz="2550" i="1" spc="-45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integers</a:t>
            </a:r>
            <a:r>
              <a:rPr sz="2550" i="1" spc="-15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{1,2,3,…..} </a:t>
            </a:r>
            <a:r>
              <a:rPr sz="2550" spc="10" dirty="0">
                <a:latin typeface="Cambria Math"/>
                <a:cs typeface="Cambria Math"/>
              </a:rPr>
              <a:t> </a:t>
            </a:r>
            <a:endParaRPr lang="en-US" sz="2550" spc="10" dirty="0">
              <a:latin typeface="Cambria Math"/>
              <a:cs typeface="Cambria Math"/>
            </a:endParaRPr>
          </a:p>
          <a:p>
            <a:pPr marL="38100" marR="30480">
              <a:lnSpc>
                <a:spcPct val="117800"/>
              </a:lnSpc>
              <a:spcBef>
                <a:spcPts val="95"/>
              </a:spcBef>
            </a:pPr>
            <a:r>
              <a:rPr sz="2550" spc="15" dirty="0">
                <a:latin typeface="Cambria Math"/>
                <a:cs typeface="Cambria Math"/>
              </a:rPr>
              <a:t>R</a:t>
            </a:r>
            <a:r>
              <a:rPr sz="2550" spc="120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"/>
                <a:cs typeface="Arial"/>
              </a:rPr>
              <a:t>real</a:t>
            </a:r>
            <a:r>
              <a:rPr sz="2550" i="1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numbers</a:t>
            </a:r>
            <a:endParaRPr sz="25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550" spc="5" dirty="0">
                <a:latin typeface="Cambria Math"/>
                <a:cs typeface="Cambria Math"/>
              </a:rPr>
              <a:t>R</a:t>
            </a:r>
            <a:r>
              <a:rPr sz="2550" spc="7" baseline="26143" dirty="0">
                <a:latin typeface="Cambria Math"/>
                <a:cs typeface="Cambria Math"/>
              </a:rPr>
              <a:t>+</a:t>
            </a:r>
            <a:r>
              <a:rPr sz="2550" spc="434" baseline="26143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positive</a:t>
            </a:r>
            <a:r>
              <a:rPr sz="2550" i="1" spc="-35" dirty="0">
                <a:latin typeface="Arial"/>
                <a:cs typeface="Arial"/>
              </a:rPr>
              <a:t> </a:t>
            </a:r>
            <a:r>
              <a:rPr sz="2550" i="1" spc="10" dirty="0">
                <a:latin typeface="Arial"/>
                <a:cs typeface="Arial"/>
              </a:rPr>
              <a:t>real</a:t>
            </a:r>
            <a:r>
              <a:rPr sz="2550" i="1" spc="-10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numbers</a:t>
            </a:r>
            <a:endParaRPr sz="255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  <a:tabLst>
                <a:tab pos="681990" algn="l"/>
              </a:tabLst>
            </a:pPr>
            <a:r>
              <a:rPr sz="2550" spc="15" dirty="0">
                <a:latin typeface="Cambria Math"/>
                <a:cs typeface="Cambria Math"/>
              </a:rPr>
              <a:t>C</a:t>
            </a:r>
            <a:r>
              <a:rPr sz="2550" spc="120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Arial MT"/>
                <a:cs typeface="Arial MT"/>
              </a:rPr>
              <a:t>=	set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"/>
                <a:cs typeface="Arial"/>
              </a:rPr>
              <a:t>complex</a:t>
            </a:r>
            <a:r>
              <a:rPr sz="2550" i="1" spc="-15" dirty="0">
                <a:latin typeface="Arial"/>
                <a:cs typeface="Arial"/>
              </a:rPr>
              <a:t> </a:t>
            </a:r>
            <a:r>
              <a:rPr sz="2550" i="1" spc="15" dirty="0">
                <a:latin typeface="Arial"/>
                <a:cs typeface="Arial"/>
              </a:rPr>
              <a:t>numbers</a:t>
            </a:r>
            <a:endParaRPr sz="255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550" b="1" spc="20" dirty="0">
                <a:latin typeface="Arial"/>
                <a:cs typeface="Arial"/>
              </a:rPr>
              <a:t>Q</a:t>
            </a:r>
            <a:r>
              <a:rPr sz="2550" b="1" dirty="0">
                <a:latin typeface="Arial"/>
                <a:cs typeface="Arial"/>
              </a:rPr>
              <a:t> </a:t>
            </a:r>
            <a:r>
              <a:rPr sz="2550" spc="15" dirty="0">
                <a:latin typeface="Arial MT"/>
                <a:cs typeface="Arial MT"/>
              </a:rPr>
              <a:t>=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set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i="1" spc="10" dirty="0">
                <a:latin typeface="Arial MT"/>
                <a:cs typeface="Arial MT"/>
              </a:rPr>
              <a:t>rational</a:t>
            </a:r>
            <a:r>
              <a:rPr sz="2550" i="1" spc="-15" dirty="0">
                <a:latin typeface="Arial MT"/>
                <a:cs typeface="Arial MT"/>
              </a:rPr>
              <a:t> </a:t>
            </a:r>
            <a:r>
              <a:rPr sz="2550" i="1" spc="15" dirty="0">
                <a:latin typeface="Arial MT"/>
                <a:cs typeface="Arial MT"/>
              </a:rPr>
              <a:t>numbers</a:t>
            </a:r>
            <a:endParaRPr sz="2550" i="1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346" y="190627"/>
            <a:ext cx="459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15" dirty="0"/>
              <a:t> </a:t>
            </a:r>
            <a:r>
              <a:rPr spc="-5" dirty="0"/>
              <a:t>Important</a:t>
            </a:r>
            <a:r>
              <a:rPr spc="-10" dirty="0"/>
              <a:t> </a:t>
            </a:r>
            <a:r>
              <a:rPr spc="-5" dirty="0"/>
              <a:t>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472" y="1104279"/>
            <a:ext cx="9799955" cy="370101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54659" indent="-391795">
              <a:lnSpc>
                <a:spcPct val="100000"/>
              </a:lnSpc>
              <a:spcBef>
                <a:spcPts val="480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sz="2550" spc="15" dirty="0">
                <a:latin typeface="Arial MT"/>
                <a:cs typeface="Arial MT"/>
              </a:rPr>
              <a:t>Specify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the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property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or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properties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that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all </a:t>
            </a:r>
            <a:r>
              <a:rPr sz="2550" spc="15" dirty="0">
                <a:latin typeface="Arial MT"/>
                <a:cs typeface="Arial MT"/>
              </a:rPr>
              <a:t>members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must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0" dirty="0">
                <a:latin typeface="Arial MT"/>
                <a:cs typeface="Arial MT"/>
              </a:rPr>
              <a:t>satisfy:</a:t>
            </a:r>
            <a:endParaRPr lang="en-US" sz="2550" dirty="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390"/>
              </a:spcBef>
            </a:pPr>
            <a:r>
              <a:rPr lang="en-US" sz="2700" spc="-60" dirty="0">
                <a:latin typeface="Cambria Math"/>
                <a:cs typeface="Cambria Math"/>
              </a:rPr>
              <a:t>S</a:t>
            </a:r>
            <a:r>
              <a:rPr lang="en-US" sz="2700" spc="-20" dirty="0">
                <a:latin typeface="Cambria Math"/>
                <a:cs typeface="Cambria Math"/>
              </a:rPr>
              <a:t> </a:t>
            </a:r>
            <a:r>
              <a:rPr lang="en-US" sz="2550" spc="20" dirty="0">
                <a:latin typeface="Cambria Math"/>
                <a:cs typeface="Cambria Math"/>
              </a:rPr>
              <a:t>=</a:t>
            </a:r>
            <a:r>
              <a:rPr lang="en-US" sz="2550" spc="5" dirty="0">
                <a:latin typeface="Cambria Math"/>
                <a:cs typeface="Cambria Math"/>
              </a:rPr>
              <a:t> </a:t>
            </a:r>
            <a:r>
              <a:rPr lang="en-US" sz="2550" spc="10" dirty="0">
                <a:latin typeface="Cambria Math"/>
                <a:cs typeface="Cambria Math"/>
              </a:rPr>
              <a:t>{</a:t>
            </a:r>
            <a:r>
              <a:rPr lang="en-US" sz="2550" i="1" spc="10" dirty="0">
                <a:latin typeface="Arial"/>
                <a:cs typeface="Arial"/>
              </a:rPr>
              <a:t>x</a:t>
            </a:r>
            <a:r>
              <a:rPr lang="en-US" sz="2550" i="1" spc="-130" dirty="0">
                <a:latin typeface="Arial"/>
                <a:cs typeface="Arial"/>
              </a:rPr>
              <a:t> </a:t>
            </a:r>
            <a:r>
              <a:rPr lang="en-US" sz="2550" spc="5" dirty="0">
                <a:latin typeface="Cambria Math"/>
                <a:cs typeface="Cambria Math"/>
              </a:rPr>
              <a:t>|</a:t>
            </a:r>
            <a:r>
              <a:rPr lang="en-US" sz="2550" spc="10" dirty="0">
                <a:latin typeface="Cambria Math"/>
                <a:cs typeface="Cambria Math"/>
              </a:rPr>
              <a:t> </a:t>
            </a:r>
            <a:r>
              <a:rPr lang="en-US" sz="2550" i="1" spc="15" dirty="0">
                <a:latin typeface="Arial"/>
                <a:cs typeface="Arial"/>
              </a:rPr>
              <a:t>x</a:t>
            </a:r>
            <a:r>
              <a:rPr lang="en-US" sz="2550" i="1" spc="-145" dirty="0">
                <a:latin typeface="Arial"/>
                <a:cs typeface="Arial"/>
              </a:rPr>
              <a:t> </a:t>
            </a:r>
            <a:r>
              <a:rPr lang="en-US" sz="2550" spc="10" dirty="0">
                <a:latin typeface="Cambria Math"/>
                <a:cs typeface="Cambria Math"/>
              </a:rPr>
              <a:t>is</a:t>
            </a:r>
            <a:r>
              <a:rPr lang="en-US" sz="2550" spc="5" dirty="0">
                <a:latin typeface="Cambria Math"/>
                <a:cs typeface="Cambria Math"/>
              </a:rPr>
              <a:t> </a:t>
            </a:r>
            <a:r>
              <a:rPr lang="en-US" sz="2550" spc="10" dirty="0">
                <a:latin typeface="Cambria Math"/>
                <a:cs typeface="Cambria Math"/>
              </a:rPr>
              <a:t>a</a:t>
            </a:r>
            <a:r>
              <a:rPr lang="en-US" sz="2550" spc="15" dirty="0">
                <a:latin typeface="Cambria Math"/>
                <a:cs typeface="Cambria Math"/>
              </a:rPr>
              <a:t> </a:t>
            </a:r>
            <a:r>
              <a:rPr lang="en-US" sz="2550" spc="5" dirty="0">
                <a:latin typeface="Cambria Math"/>
                <a:cs typeface="Cambria Math"/>
              </a:rPr>
              <a:t>positive</a:t>
            </a:r>
            <a:r>
              <a:rPr lang="en-US" sz="2550" spc="15" dirty="0">
                <a:latin typeface="Cambria Math"/>
                <a:cs typeface="Cambria Math"/>
              </a:rPr>
              <a:t> </a:t>
            </a:r>
            <a:r>
              <a:rPr lang="en-US" sz="2550" spc="10" dirty="0">
                <a:latin typeface="Cambria Math"/>
                <a:cs typeface="Cambria Math"/>
              </a:rPr>
              <a:t>integer</a:t>
            </a:r>
            <a:r>
              <a:rPr lang="en-US" sz="2550" spc="5" dirty="0">
                <a:latin typeface="Cambria Math"/>
                <a:cs typeface="Cambria Math"/>
              </a:rPr>
              <a:t> less</a:t>
            </a:r>
            <a:r>
              <a:rPr lang="en-US" sz="2550" spc="20" dirty="0">
                <a:latin typeface="Cambria Math"/>
                <a:cs typeface="Cambria Math"/>
              </a:rPr>
              <a:t> </a:t>
            </a:r>
            <a:r>
              <a:rPr lang="en-US" sz="2550" spc="10" dirty="0">
                <a:latin typeface="Cambria Math"/>
                <a:cs typeface="Cambria Math"/>
              </a:rPr>
              <a:t>than </a:t>
            </a:r>
            <a:r>
              <a:rPr lang="en-US" sz="2550" spc="15" dirty="0">
                <a:latin typeface="Cambria Math"/>
                <a:cs typeface="Cambria Math"/>
              </a:rPr>
              <a:t>100}</a:t>
            </a:r>
            <a:endParaRPr lang="en-US" sz="2550" dirty="0">
              <a:latin typeface="Cambria Math"/>
              <a:cs typeface="Cambria Math"/>
            </a:endParaRPr>
          </a:p>
          <a:p>
            <a:pPr marL="429259">
              <a:lnSpc>
                <a:spcPct val="100000"/>
              </a:lnSpc>
              <a:spcBef>
                <a:spcPts val="360"/>
              </a:spcBef>
            </a:pPr>
            <a:r>
              <a:rPr sz="2700" spc="-80" dirty="0">
                <a:latin typeface="Cambria Math"/>
                <a:cs typeface="Cambria Math"/>
              </a:rPr>
              <a:t>O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{</a:t>
            </a:r>
            <a:r>
              <a:rPr sz="2550" i="1" spc="10" dirty="0">
                <a:latin typeface="Arial"/>
                <a:cs typeface="Arial"/>
              </a:rPr>
              <a:t>x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|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40" dirty="0">
                <a:latin typeface="Arial"/>
                <a:cs typeface="Arial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is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an</a:t>
            </a:r>
            <a:r>
              <a:rPr sz="2550" spc="15" dirty="0">
                <a:latin typeface="Cambria Math"/>
                <a:cs typeface="Cambria Math"/>
              </a:rPr>
              <a:t> odd</a:t>
            </a:r>
            <a:r>
              <a:rPr sz="2550" spc="25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positive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integer </a:t>
            </a:r>
            <a:r>
              <a:rPr sz="2550" spc="5" dirty="0">
                <a:latin typeface="Cambria Math"/>
                <a:cs typeface="Cambria Math"/>
              </a:rPr>
              <a:t>less</a:t>
            </a:r>
            <a:r>
              <a:rPr sz="2550" spc="2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than 10}</a:t>
            </a:r>
            <a:endParaRPr sz="2550" dirty="0">
              <a:latin typeface="Cambria Math"/>
              <a:cs typeface="Cambria Math"/>
            </a:endParaRPr>
          </a:p>
          <a:p>
            <a:pPr marL="419734">
              <a:lnSpc>
                <a:spcPct val="100000"/>
              </a:lnSpc>
              <a:spcBef>
                <a:spcPts val="375"/>
              </a:spcBef>
            </a:pPr>
            <a:r>
              <a:rPr sz="2700" spc="-80" dirty="0">
                <a:latin typeface="Cambria Math"/>
                <a:cs typeface="Cambria Math"/>
              </a:rPr>
              <a:t>O</a:t>
            </a:r>
            <a:r>
              <a:rPr sz="2700" spc="-2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{</a:t>
            </a:r>
            <a:r>
              <a:rPr sz="2550" i="1" spc="10" dirty="0">
                <a:latin typeface="Arial"/>
                <a:cs typeface="Arial"/>
              </a:rPr>
              <a:t>x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∈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dirty="0">
                <a:latin typeface="Cambria Math"/>
                <a:cs typeface="Cambria Math"/>
              </a:rPr>
              <a:t>Z⁺</a:t>
            </a:r>
            <a:r>
              <a:rPr sz="2550" spc="-10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|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45" dirty="0">
                <a:latin typeface="Arial"/>
                <a:cs typeface="Arial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is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odd</a:t>
            </a:r>
            <a:r>
              <a:rPr sz="2550" spc="2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and</a:t>
            </a:r>
            <a:r>
              <a:rPr sz="2550" spc="25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4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&lt;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10}</a:t>
            </a:r>
            <a:endParaRPr sz="2550" dirty="0">
              <a:latin typeface="Cambria Math"/>
              <a:cs typeface="Cambria Math"/>
            </a:endParaRPr>
          </a:p>
          <a:p>
            <a:pPr marL="454659" indent="-391795">
              <a:lnSpc>
                <a:spcPct val="100000"/>
              </a:lnSpc>
              <a:spcBef>
                <a:spcPts val="509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sz="2550" spc="20" dirty="0">
                <a:latin typeface="Arial MT"/>
                <a:cs typeface="Arial MT"/>
              </a:rPr>
              <a:t>A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predicate</a:t>
            </a:r>
            <a:r>
              <a:rPr sz="2550" spc="-35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may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be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15" dirty="0">
                <a:latin typeface="Arial MT"/>
                <a:cs typeface="Arial MT"/>
              </a:rPr>
              <a:t>used:</a:t>
            </a:r>
            <a:endParaRPr sz="2550" dirty="0">
              <a:latin typeface="Arial MT"/>
              <a:cs typeface="Arial MT"/>
            </a:endParaRPr>
          </a:p>
          <a:p>
            <a:pPr marL="1601470">
              <a:lnSpc>
                <a:spcPct val="100000"/>
              </a:lnSpc>
              <a:spcBef>
                <a:spcPts val="390"/>
              </a:spcBef>
            </a:pPr>
            <a:r>
              <a:rPr sz="2700" spc="-60" dirty="0">
                <a:latin typeface="Cambria Math"/>
                <a:cs typeface="Cambria Math"/>
              </a:rPr>
              <a:t>S</a:t>
            </a:r>
            <a:r>
              <a:rPr sz="2700" spc="-35" dirty="0">
                <a:latin typeface="Cambria Math"/>
                <a:cs typeface="Cambria Math"/>
              </a:rPr>
              <a:t> </a:t>
            </a:r>
            <a:r>
              <a:rPr sz="2700" spc="-90" dirty="0">
                <a:latin typeface="Cambria Math"/>
                <a:cs typeface="Cambria Math"/>
              </a:rPr>
              <a:t>=</a:t>
            </a:r>
            <a:r>
              <a:rPr sz="2700" spc="-4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{</a:t>
            </a:r>
            <a:r>
              <a:rPr sz="2550" i="1" spc="10" dirty="0">
                <a:latin typeface="Arial"/>
                <a:cs typeface="Arial"/>
              </a:rPr>
              <a:t>x</a:t>
            </a:r>
            <a:r>
              <a:rPr sz="2550" i="1" spc="-155" dirty="0">
                <a:latin typeface="Arial"/>
                <a:cs typeface="Arial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|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P(</a:t>
            </a:r>
            <a:r>
              <a:rPr sz="2550" i="1" spc="10" dirty="0">
                <a:latin typeface="Arial"/>
                <a:cs typeface="Arial"/>
              </a:rPr>
              <a:t>x</a:t>
            </a:r>
            <a:r>
              <a:rPr sz="2550" spc="10" dirty="0">
                <a:latin typeface="Cambria Math"/>
                <a:cs typeface="Cambria Math"/>
              </a:rPr>
              <a:t>)}</a:t>
            </a:r>
            <a:endParaRPr lang="en-US" sz="2550" dirty="0">
              <a:latin typeface="Cambria Math"/>
              <a:cs typeface="Cambria Math"/>
            </a:endParaRPr>
          </a:p>
          <a:p>
            <a:pPr marL="454659" indent="-391795">
              <a:lnSpc>
                <a:spcPct val="100000"/>
              </a:lnSpc>
              <a:spcBef>
                <a:spcPts val="509"/>
              </a:spcBef>
              <a:buSzPct val="101960"/>
              <a:buChar char="•"/>
              <a:tabLst>
                <a:tab pos="454659" algn="l"/>
                <a:tab pos="455295" algn="l"/>
              </a:tabLst>
            </a:pPr>
            <a:r>
              <a:rPr lang="en-US" sz="2550" spc="10" dirty="0">
                <a:latin typeface="Arial MT"/>
                <a:cs typeface="Arial MT"/>
              </a:rPr>
              <a:t>Positive</a:t>
            </a:r>
            <a:r>
              <a:rPr lang="en-US" sz="2550" spc="-30" dirty="0">
                <a:latin typeface="Arial MT"/>
                <a:cs typeface="Arial MT"/>
              </a:rPr>
              <a:t> </a:t>
            </a:r>
            <a:r>
              <a:rPr lang="en-US" sz="2550" spc="10" dirty="0">
                <a:latin typeface="Arial MT"/>
                <a:cs typeface="Arial MT"/>
              </a:rPr>
              <a:t>rational</a:t>
            </a:r>
            <a:r>
              <a:rPr lang="en-US" sz="2550" spc="-15" dirty="0">
                <a:latin typeface="Arial MT"/>
                <a:cs typeface="Arial MT"/>
              </a:rPr>
              <a:t> </a:t>
            </a:r>
            <a:r>
              <a:rPr lang="en-US" sz="2550" spc="20" dirty="0">
                <a:latin typeface="Arial MT"/>
                <a:cs typeface="Arial MT"/>
              </a:rPr>
              <a:t>numbers</a:t>
            </a:r>
            <a:r>
              <a:rPr lang="en-US" sz="2550" i="1" spc="20" dirty="0">
                <a:latin typeface="Arial"/>
                <a:cs typeface="Arial"/>
              </a:rPr>
              <a:t>:</a:t>
            </a:r>
            <a:endParaRPr lang="en-US" sz="2550" dirty="0">
              <a:latin typeface="Arial"/>
              <a:cs typeface="Arial"/>
            </a:endParaRPr>
          </a:p>
          <a:p>
            <a:pPr marL="788670">
              <a:lnSpc>
                <a:spcPct val="100000"/>
              </a:lnSpc>
              <a:spcBef>
                <a:spcPts val="390"/>
              </a:spcBef>
            </a:pPr>
            <a:r>
              <a:rPr sz="2550" spc="10" dirty="0">
                <a:latin typeface="Cambria Math"/>
                <a:cs typeface="Cambria Math"/>
              </a:rPr>
              <a:t>Q</a:t>
            </a:r>
            <a:r>
              <a:rPr sz="2550" spc="15" baseline="26143" dirty="0">
                <a:latin typeface="Cambria Math"/>
                <a:cs typeface="Cambria Math"/>
              </a:rPr>
              <a:t>+</a:t>
            </a:r>
            <a:r>
              <a:rPr sz="2550" spc="-82" baseline="26143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{</a:t>
            </a:r>
            <a:r>
              <a:rPr sz="2550" i="1" spc="10" dirty="0">
                <a:latin typeface="Arial"/>
                <a:cs typeface="Arial"/>
              </a:rPr>
              <a:t>x</a:t>
            </a:r>
            <a:r>
              <a:rPr sz="2550" i="1" spc="-130" dirty="0">
                <a:latin typeface="Arial"/>
                <a:cs typeface="Arial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∈ </a:t>
            </a:r>
            <a:r>
              <a:rPr sz="2550" b="1" spc="20" dirty="0">
                <a:latin typeface="Arial"/>
                <a:cs typeface="Arial"/>
              </a:rPr>
              <a:t>R</a:t>
            </a:r>
            <a:r>
              <a:rPr sz="2550" b="1" spc="-140" dirty="0">
                <a:latin typeface="Arial"/>
                <a:cs typeface="Arial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|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i="1" spc="15" dirty="0">
                <a:latin typeface="Arial"/>
                <a:cs typeface="Arial"/>
              </a:rPr>
              <a:t>x</a:t>
            </a:r>
            <a:r>
              <a:rPr sz="2550" i="1" spc="-140" dirty="0">
                <a:latin typeface="Arial"/>
                <a:cs typeface="Arial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p</a:t>
            </a:r>
            <a:r>
              <a:rPr sz="2550" spc="-30" dirty="0">
                <a:latin typeface="Cambria Math"/>
                <a:cs typeface="Cambria Math"/>
              </a:rPr>
              <a:t>/</a:t>
            </a:r>
            <a:r>
              <a:rPr sz="2700" spc="-30" dirty="0">
                <a:latin typeface="Cambria Math"/>
                <a:cs typeface="Cambria Math"/>
              </a:rPr>
              <a:t>q</a:t>
            </a:r>
            <a:r>
              <a:rPr sz="2550" spc="-30" dirty="0">
                <a:latin typeface="Cambria Math"/>
                <a:cs typeface="Cambria Math"/>
              </a:rPr>
              <a:t>,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for</a:t>
            </a:r>
            <a:r>
              <a:rPr sz="2550" spc="40" dirty="0">
                <a:latin typeface="Cambria Math"/>
                <a:cs typeface="Cambria Math"/>
              </a:rPr>
              <a:t> </a:t>
            </a:r>
            <a:r>
              <a:rPr sz="2550" spc="15" dirty="0">
                <a:latin typeface="Cambria Math"/>
                <a:cs typeface="Cambria Math"/>
              </a:rPr>
              <a:t>some</a:t>
            </a:r>
            <a:r>
              <a:rPr sz="2550" spc="20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positive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integers</a:t>
            </a:r>
            <a:r>
              <a:rPr sz="2550" spc="35" dirty="0">
                <a:latin typeface="Cambria Math"/>
                <a:cs typeface="Cambria Math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p</a:t>
            </a:r>
            <a:r>
              <a:rPr sz="2550" spc="-30" dirty="0">
                <a:latin typeface="Cambria Math"/>
                <a:cs typeface="Cambria Math"/>
              </a:rPr>
              <a:t>,</a:t>
            </a:r>
            <a:r>
              <a:rPr sz="2700" spc="-30" dirty="0">
                <a:latin typeface="Cambria Math"/>
                <a:cs typeface="Cambria Math"/>
              </a:rPr>
              <a:t>q</a:t>
            </a:r>
            <a:r>
              <a:rPr sz="2550" spc="-3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1070" y="190627"/>
            <a:ext cx="444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Set-Builder</a:t>
            </a:r>
            <a:r>
              <a:rPr spc="-55" dirty="0"/>
              <a:t> </a:t>
            </a:r>
            <a:r>
              <a:rPr dirty="0"/>
              <a:t>Notation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1087700"/>
            <a:ext cx="10113773" cy="326243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9"/>
              </a:spcBef>
            </a:pPr>
            <a:r>
              <a:rPr sz="2550" spc="-25" dirty="0">
                <a:latin typeface="Cambria Math"/>
                <a:cs typeface="Cambria Math"/>
              </a:rPr>
              <a:t>[</a:t>
            </a:r>
            <a:r>
              <a:rPr sz="2700" spc="-25" dirty="0">
                <a:latin typeface="Cambria Math"/>
                <a:cs typeface="Cambria Math"/>
              </a:rPr>
              <a:t>a</a:t>
            </a:r>
            <a:r>
              <a:rPr sz="2550" spc="-25" dirty="0">
                <a:latin typeface="Cambria Math"/>
                <a:cs typeface="Cambria Math"/>
              </a:rPr>
              <a:t>,</a:t>
            </a:r>
            <a:r>
              <a:rPr sz="2700" spc="-25" dirty="0">
                <a:latin typeface="Cambria Math"/>
                <a:cs typeface="Cambria Math"/>
              </a:rPr>
              <a:t>b</a:t>
            </a:r>
            <a:r>
              <a:rPr sz="2550" spc="-25" dirty="0">
                <a:latin typeface="Cambria Math"/>
                <a:cs typeface="Cambria Math"/>
              </a:rPr>
              <a:t>]</a:t>
            </a:r>
            <a:r>
              <a:rPr sz="2550" spc="-1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spc="-25" dirty="0">
                <a:latin typeface="Cambria Math"/>
                <a:cs typeface="Cambria Math"/>
              </a:rPr>
              <a:t>{</a:t>
            </a:r>
            <a:r>
              <a:rPr sz="2700" spc="-25" dirty="0">
                <a:latin typeface="Cambria Math"/>
                <a:cs typeface="Cambria Math"/>
              </a:rPr>
              <a:t>x</a:t>
            </a:r>
            <a:r>
              <a:rPr sz="2700" spc="-30" dirty="0">
                <a:latin typeface="Cambria Math"/>
                <a:cs typeface="Cambria Math"/>
              </a:rPr>
              <a:t> </a:t>
            </a:r>
            <a:r>
              <a:rPr sz="2550" spc="10" dirty="0">
                <a:latin typeface="Cambria Math"/>
                <a:cs typeface="Cambria Math"/>
              </a:rPr>
              <a:t>|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≤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x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≤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b</a:t>
            </a:r>
            <a:r>
              <a:rPr sz="2550" spc="-3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65"/>
              </a:spcBef>
            </a:pPr>
            <a:r>
              <a:rPr sz="2550" spc="-25" dirty="0">
                <a:latin typeface="Cambria Math"/>
                <a:cs typeface="Cambria Math"/>
              </a:rPr>
              <a:t>[</a:t>
            </a:r>
            <a:r>
              <a:rPr sz="2700" spc="-25" dirty="0">
                <a:latin typeface="Cambria Math"/>
                <a:cs typeface="Cambria Math"/>
              </a:rPr>
              <a:t>a</a:t>
            </a:r>
            <a:r>
              <a:rPr sz="2550" spc="-25" dirty="0">
                <a:latin typeface="Cambria Math"/>
                <a:cs typeface="Cambria Math"/>
              </a:rPr>
              <a:t>,</a:t>
            </a:r>
            <a:r>
              <a:rPr sz="2700" spc="-25" dirty="0">
                <a:latin typeface="Cambria Math"/>
                <a:cs typeface="Cambria Math"/>
              </a:rPr>
              <a:t>b</a:t>
            </a:r>
            <a:r>
              <a:rPr sz="2550" spc="-25" dirty="0">
                <a:latin typeface="Cambria Math"/>
                <a:cs typeface="Cambria Math"/>
              </a:rPr>
              <a:t>)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10" dirty="0">
                <a:latin typeface="Cambria Math"/>
                <a:cs typeface="Cambria Math"/>
              </a:rPr>
              <a:t> </a:t>
            </a:r>
            <a:r>
              <a:rPr sz="2550" spc="-30" dirty="0">
                <a:latin typeface="Cambria Math"/>
                <a:cs typeface="Cambria Math"/>
              </a:rPr>
              <a:t>{</a:t>
            </a:r>
            <a:r>
              <a:rPr sz="2700" spc="-30" dirty="0">
                <a:latin typeface="Cambria Math"/>
                <a:cs typeface="Cambria Math"/>
              </a:rPr>
              <a:t>x</a:t>
            </a:r>
            <a:r>
              <a:rPr sz="2700" spc="-15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|</a:t>
            </a:r>
            <a:r>
              <a:rPr sz="2550" spc="-10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≤ </a:t>
            </a:r>
            <a:r>
              <a:rPr sz="2700" spc="-60" dirty="0">
                <a:latin typeface="Cambria Math"/>
                <a:cs typeface="Cambria Math"/>
              </a:rPr>
              <a:t>x</a:t>
            </a:r>
            <a:r>
              <a:rPr sz="2700" spc="-2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&lt;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b</a:t>
            </a:r>
            <a:r>
              <a:rPr sz="2550" spc="-3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70"/>
              </a:spcBef>
            </a:pPr>
            <a:r>
              <a:rPr sz="2550" spc="-20" dirty="0">
                <a:latin typeface="Cambria Math"/>
                <a:cs typeface="Cambria Math"/>
              </a:rPr>
              <a:t>(</a:t>
            </a:r>
            <a:r>
              <a:rPr sz="2700" spc="-20" dirty="0">
                <a:latin typeface="Cambria Math"/>
                <a:cs typeface="Cambria Math"/>
              </a:rPr>
              <a:t>a</a:t>
            </a:r>
            <a:r>
              <a:rPr sz="2550" spc="-20" dirty="0">
                <a:latin typeface="Cambria Math"/>
                <a:cs typeface="Cambria Math"/>
              </a:rPr>
              <a:t>,</a:t>
            </a:r>
            <a:r>
              <a:rPr sz="2700" spc="-20" dirty="0">
                <a:latin typeface="Cambria Math"/>
                <a:cs typeface="Cambria Math"/>
              </a:rPr>
              <a:t>b</a:t>
            </a:r>
            <a:r>
              <a:rPr sz="2550" spc="-20" dirty="0">
                <a:latin typeface="Cambria Math"/>
                <a:cs typeface="Cambria Math"/>
              </a:rPr>
              <a:t>]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550" spc="-30" dirty="0">
                <a:latin typeface="Cambria Math"/>
                <a:cs typeface="Cambria Math"/>
              </a:rPr>
              <a:t>{</a:t>
            </a:r>
            <a:r>
              <a:rPr sz="2700" spc="-30" dirty="0">
                <a:latin typeface="Cambria Math"/>
                <a:cs typeface="Cambria Math"/>
              </a:rPr>
              <a:t>x</a:t>
            </a:r>
            <a:r>
              <a:rPr sz="2700" spc="-20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|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3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&lt;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x</a:t>
            </a:r>
            <a:r>
              <a:rPr sz="2700" spc="-3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≤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b</a:t>
            </a:r>
            <a:r>
              <a:rPr sz="2550" spc="-3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sz="2550" spc="-20" dirty="0">
                <a:latin typeface="Cambria Math"/>
                <a:cs typeface="Cambria Math"/>
              </a:rPr>
              <a:t>(</a:t>
            </a:r>
            <a:r>
              <a:rPr sz="2700" spc="-20" dirty="0">
                <a:latin typeface="Cambria Math"/>
                <a:cs typeface="Cambria Math"/>
              </a:rPr>
              <a:t>a</a:t>
            </a:r>
            <a:r>
              <a:rPr sz="2550" spc="-20" dirty="0">
                <a:latin typeface="Cambria Math"/>
                <a:cs typeface="Cambria Math"/>
              </a:rPr>
              <a:t>,</a:t>
            </a:r>
            <a:r>
              <a:rPr sz="2700" spc="-20" dirty="0">
                <a:latin typeface="Cambria Math"/>
                <a:cs typeface="Cambria Math"/>
              </a:rPr>
              <a:t>b</a:t>
            </a:r>
            <a:r>
              <a:rPr sz="2550" spc="-20" dirty="0">
                <a:latin typeface="Cambria Math"/>
                <a:cs typeface="Cambria Math"/>
              </a:rPr>
              <a:t>)</a:t>
            </a:r>
            <a:r>
              <a:rPr sz="2550" spc="-5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=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550" spc="-25" dirty="0">
                <a:latin typeface="Cambria Math"/>
                <a:cs typeface="Cambria Math"/>
              </a:rPr>
              <a:t>{</a:t>
            </a:r>
            <a:r>
              <a:rPr sz="2700" spc="-25" dirty="0">
                <a:latin typeface="Cambria Math"/>
                <a:cs typeface="Cambria Math"/>
              </a:rPr>
              <a:t>x</a:t>
            </a:r>
            <a:r>
              <a:rPr sz="2700" spc="-30" dirty="0">
                <a:latin typeface="Cambria Math"/>
                <a:cs typeface="Cambria Math"/>
              </a:rPr>
              <a:t> </a:t>
            </a:r>
            <a:r>
              <a:rPr sz="2550" spc="5" dirty="0">
                <a:latin typeface="Cambria Math"/>
                <a:cs typeface="Cambria Math"/>
              </a:rPr>
              <a:t>|</a:t>
            </a:r>
            <a:r>
              <a:rPr sz="2550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a</a:t>
            </a:r>
            <a:r>
              <a:rPr sz="2700" spc="-3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&lt;</a:t>
            </a:r>
            <a:r>
              <a:rPr sz="2550" spc="5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x</a:t>
            </a:r>
            <a:r>
              <a:rPr sz="2700" spc="-30" dirty="0">
                <a:latin typeface="Cambria Math"/>
                <a:cs typeface="Cambria Math"/>
              </a:rPr>
              <a:t> </a:t>
            </a:r>
            <a:r>
              <a:rPr sz="2550" spc="20" dirty="0">
                <a:latin typeface="Cambria Math"/>
                <a:cs typeface="Cambria Math"/>
              </a:rPr>
              <a:t>&lt;</a:t>
            </a:r>
            <a:r>
              <a:rPr sz="2550" spc="15" dirty="0">
                <a:latin typeface="Cambria Math"/>
                <a:cs typeface="Cambria Math"/>
              </a:rPr>
              <a:t> </a:t>
            </a:r>
            <a:r>
              <a:rPr sz="2700" spc="-30" dirty="0">
                <a:latin typeface="Cambria Math"/>
                <a:cs typeface="Cambria Math"/>
              </a:rPr>
              <a:t>b</a:t>
            </a:r>
            <a:r>
              <a:rPr sz="2550" spc="-30" dirty="0">
                <a:latin typeface="Cambria Math"/>
                <a:cs typeface="Cambria Math"/>
              </a:rPr>
              <a:t>}</a:t>
            </a:r>
            <a:endParaRPr sz="255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2289175" algn="l"/>
              </a:tabLst>
            </a:pPr>
            <a:r>
              <a:rPr sz="2550" i="1" spc="15" dirty="0">
                <a:latin typeface="Arial"/>
                <a:cs typeface="Arial"/>
              </a:rPr>
              <a:t>closed</a:t>
            </a:r>
            <a:r>
              <a:rPr sz="2550" i="1" spc="-10" dirty="0">
                <a:latin typeface="Arial"/>
                <a:cs typeface="Arial"/>
              </a:rPr>
              <a:t> </a:t>
            </a:r>
            <a:r>
              <a:rPr sz="2550" i="1" spc="10" dirty="0">
                <a:latin typeface="Arial"/>
                <a:cs typeface="Arial"/>
              </a:rPr>
              <a:t>interval	</a:t>
            </a:r>
            <a:r>
              <a:rPr sz="2550" spc="10" dirty="0">
                <a:latin typeface="Arial MT"/>
                <a:cs typeface="Arial MT"/>
              </a:rPr>
              <a:t>[a,b]</a:t>
            </a:r>
            <a:endParaRPr sz="2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342515" algn="l"/>
              </a:tabLst>
            </a:pPr>
            <a:r>
              <a:rPr sz="2550" i="1" spc="15" dirty="0">
                <a:latin typeface="Arial"/>
                <a:cs typeface="Arial"/>
              </a:rPr>
              <a:t>open</a:t>
            </a:r>
            <a:r>
              <a:rPr sz="2550" i="1" spc="5" dirty="0">
                <a:latin typeface="Arial"/>
                <a:cs typeface="Arial"/>
              </a:rPr>
              <a:t> </a:t>
            </a:r>
            <a:r>
              <a:rPr sz="2550" i="1" spc="10" dirty="0">
                <a:latin typeface="Arial"/>
                <a:cs typeface="Arial"/>
              </a:rPr>
              <a:t>interval	</a:t>
            </a:r>
            <a:r>
              <a:rPr sz="2550" spc="10" dirty="0">
                <a:latin typeface="Arial MT"/>
                <a:cs typeface="Arial MT"/>
              </a:rPr>
              <a:t>(a,b)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453" y="190627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Interval</a:t>
            </a:r>
            <a:r>
              <a:rPr spc="-55" dirty="0"/>
              <a:t> </a:t>
            </a:r>
            <a:r>
              <a:rPr dirty="0"/>
              <a:t>Notation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1715</Words>
  <Application>Microsoft Office PowerPoint</Application>
  <PresentationFormat>Widescreen</PresentationFormat>
  <Paragraphs>177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MT</vt:lpstr>
      <vt:lpstr>Calibri</vt:lpstr>
      <vt:lpstr>Cambria Math</vt:lpstr>
      <vt:lpstr>Century Gothic</vt:lpstr>
      <vt:lpstr>Roboto Lt</vt:lpstr>
      <vt:lpstr>Trebuchet MS</vt:lpstr>
      <vt:lpstr>Verdana</vt:lpstr>
      <vt:lpstr>Wingdings 3</vt:lpstr>
      <vt:lpstr>Office Theme</vt:lpstr>
      <vt:lpstr>Ion</vt:lpstr>
      <vt:lpstr>Sets</vt:lpstr>
      <vt:lpstr>Outline</vt:lpstr>
      <vt:lpstr>Introduction</vt:lpstr>
      <vt:lpstr>Sets</vt:lpstr>
      <vt:lpstr>Describing a Set: Roster/Tabular Method</vt:lpstr>
      <vt:lpstr>Roster Method</vt:lpstr>
      <vt:lpstr>Some Important Sets</vt:lpstr>
      <vt:lpstr>Set-Builder Notation</vt:lpstr>
      <vt:lpstr>Interval Notation</vt:lpstr>
      <vt:lpstr>Type of Sets</vt:lpstr>
      <vt:lpstr>Universal Set and Empty Set</vt:lpstr>
      <vt:lpstr>Some things to remember</vt:lpstr>
      <vt:lpstr>Set Equality</vt:lpstr>
      <vt:lpstr>Subsets</vt:lpstr>
      <vt:lpstr>Showing a Set is or is not a Subset of Another  Set</vt:lpstr>
      <vt:lpstr>Another look at Equality of Sets</vt:lpstr>
      <vt:lpstr>Proper Subsets</vt:lpstr>
      <vt:lpstr>Set Cardinality</vt:lpstr>
      <vt:lpstr>Power Sets</vt:lpstr>
      <vt:lpstr>Tuples</vt:lpstr>
      <vt:lpstr>Cartesian Product</vt:lpstr>
      <vt:lpstr>Cartesian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Structures: Sets, Functions, Sequences, Sums</dc:title>
  <dc:creator>Zuraida</dc:creator>
  <cp:lastModifiedBy>Vit Zuraida</cp:lastModifiedBy>
  <cp:revision>42</cp:revision>
  <dcterms:created xsi:type="dcterms:W3CDTF">2023-02-13T12:52:09Z</dcterms:created>
  <dcterms:modified xsi:type="dcterms:W3CDTF">2023-02-14T01:10:20Z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2023-02-13T00:00:00Z</vt:filetime>
  </property>
</Properties>
</file>