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7"/>
  </p:notesMasterIdLst>
  <p:handoutMasterIdLst>
    <p:handoutMasterId r:id="rId38"/>
  </p:handoutMasterIdLst>
  <p:sldIdLst>
    <p:sldId id="325" r:id="rId5"/>
    <p:sldId id="326" r:id="rId6"/>
    <p:sldId id="345" r:id="rId7"/>
    <p:sldId id="346" r:id="rId8"/>
    <p:sldId id="329" r:id="rId9"/>
    <p:sldId id="330" r:id="rId10"/>
    <p:sldId id="347" r:id="rId11"/>
    <p:sldId id="349" r:id="rId12"/>
    <p:sldId id="350" r:id="rId13"/>
    <p:sldId id="351" r:id="rId14"/>
    <p:sldId id="357" r:id="rId15"/>
    <p:sldId id="352" r:id="rId16"/>
    <p:sldId id="353" r:id="rId17"/>
    <p:sldId id="354" r:id="rId18"/>
    <p:sldId id="276" r:id="rId19"/>
    <p:sldId id="263" r:id="rId20"/>
    <p:sldId id="277" r:id="rId21"/>
    <p:sldId id="278" r:id="rId22"/>
    <p:sldId id="279" r:id="rId23"/>
    <p:sldId id="280" r:id="rId24"/>
    <p:sldId id="281" r:id="rId25"/>
    <p:sldId id="285" r:id="rId26"/>
    <p:sldId id="286" r:id="rId27"/>
    <p:sldId id="287" r:id="rId28"/>
    <p:sldId id="332" r:id="rId29"/>
    <p:sldId id="355" r:id="rId30"/>
    <p:sldId id="358" r:id="rId31"/>
    <p:sldId id="359" r:id="rId32"/>
    <p:sldId id="356" r:id="rId33"/>
    <p:sldId id="343" r:id="rId34"/>
    <p:sldId id="344" r:id="rId35"/>
    <p:sldId id="33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2568" autoAdjust="0"/>
  </p:normalViewPr>
  <p:slideViewPr>
    <p:cSldViewPr snapToGrid="0">
      <p:cViewPr varScale="1">
        <p:scale>
          <a:sx n="46" d="100"/>
          <a:sy n="46" d="100"/>
        </p:scale>
        <p:origin x="1578" y="4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11/9/2023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1171467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3696491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Bentuk proposisi sederhana, merupakan bentuk standar proposisi tanpa kehilangan keumumannya</a:t>
            </a:r>
            <a:endParaRPr lang="en-ID" dirty="0"/>
          </a:p>
        </p:txBody>
      </p:sp>
    </p:spTree>
    <p:extLst>
      <p:ext uri="{BB962C8B-B14F-4D97-AF65-F5344CB8AC3E}">
        <p14:creationId xmlns:p14="http://schemas.microsoft.com/office/powerpoint/2010/main" val="2861775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Jika P2 </a:t>
            </a:r>
            <a:r>
              <a:rPr lang="en-US" dirty="0" err="1"/>
              <a:t>maka</a:t>
            </a:r>
            <a:r>
              <a:rPr lang="en-US" dirty="0"/>
              <a:t> P1, </a:t>
            </a:r>
          </a:p>
          <a:p>
            <a:r>
              <a:rPr lang="en-US" dirty="0"/>
              <a:t>Q2 </a:t>
            </a:r>
            <a:r>
              <a:rPr lang="en-US" dirty="0" err="1"/>
              <a:t>maka</a:t>
            </a:r>
            <a:r>
              <a:rPr lang="en-US" dirty="0"/>
              <a:t> Q1</a:t>
            </a:r>
          </a:p>
          <a:p>
            <a:r>
              <a:rPr lang="en-US" dirty="0"/>
              <a:t>P1=Q2 </a:t>
            </a:r>
          </a:p>
          <a:p>
            <a:endParaRPr lang="en-US" dirty="0"/>
          </a:p>
          <a:p>
            <a:r>
              <a:rPr lang="en-US" dirty="0"/>
              <a:t>P2 </a:t>
            </a:r>
            <a:r>
              <a:rPr lang="en-US" dirty="0" err="1"/>
              <a:t>maka</a:t>
            </a:r>
            <a:r>
              <a:rPr lang="en-US" dirty="0"/>
              <a:t> Q1</a:t>
            </a:r>
            <a:endParaRPr lang="en-ID" dirty="0"/>
          </a:p>
        </p:txBody>
      </p:sp>
    </p:spTree>
    <p:extLst>
      <p:ext uri="{BB962C8B-B14F-4D97-AF65-F5344CB8AC3E}">
        <p14:creationId xmlns:p14="http://schemas.microsoft.com/office/powerpoint/2010/main" val="3174157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89758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340083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47553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2921086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1677199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2012440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667595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3152228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D" dirty="0" err="1"/>
              <a:t>untuk</a:t>
            </a:r>
            <a:r>
              <a:rPr lang="en-ID" dirty="0"/>
              <a:t> </a:t>
            </a:r>
            <a:r>
              <a:rPr lang="en-ID" dirty="0" err="1"/>
              <a:t>berapapun</a:t>
            </a:r>
            <a:r>
              <a:rPr lang="en-ID" dirty="0"/>
              <a:t> </a:t>
            </a:r>
            <a:r>
              <a:rPr lang="en-ID" dirty="0" err="1"/>
              <a:t>nilai</a:t>
            </a:r>
            <a:r>
              <a:rPr lang="en-ID" dirty="0"/>
              <a:t> X, </a:t>
            </a:r>
            <a:r>
              <a:rPr lang="en-ID" dirty="0" err="1"/>
              <a:t>jika</a:t>
            </a:r>
            <a:r>
              <a:rPr lang="en-ID" dirty="0"/>
              <a:t> X </a:t>
            </a:r>
            <a:r>
              <a:rPr lang="en-ID" dirty="0" err="1"/>
              <a:t>adalah</a:t>
            </a:r>
            <a:r>
              <a:rPr lang="en-ID" dirty="0"/>
              <a:t> </a:t>
            </a:r>
            <a:r>
              <a:rPr lang="en-ID" dirty="0" err="1"/>
              <a:t>perempuan</a:t>
            </a:r>
            <a:r>
              <a:rPr lang="en-ID" dirty="0"/>
              <a:t>, </a:t>
            </a:r>
            <a:r>
              <a:rPr lang="en-ID" dirty="0" err="1"/>
              <a:t>maka</a:t>
            </a:r>
            <a:r>
              <a:rPr lang="en-ID" dirty="0"/>
              <a:t> X </a:t>
            </a:r>
            <a:r>
              <a:rPr lang="en-ID" dirty="0" err="1"/>
              <a:t>adalah</a:t>
            </a:r>
            <a:r>
              <a:rPr lang="en-ID" dirty="0"/>
              <a:t> </a:t>
            </a:r>
            <a:r>
              <a:rPr lang="en-ID" dirty="0" err="1"/>
              <a:t>manusia</a:t>
            </a:r>
            <a:r>
              <a:rPr lang="en-ID" dirty="0"/>
              <a:t> (NL: </a:t>
            </a:r>
            <a:r>
              <a:rPr lang="en-ID" dirty="0" err="1"/>
              <a:t>perempuan</a:t>
            </a:r>
            <a:r>
              <a:rPr lang="en-ID" dirty="0"/>
              <a:t> </a:t>
            </a:r>
            <a:r>
              <a:rPr lang="en-ID" dirty="0" err="1"/>
              <a:t>adalah</a:t>
            </a:r>
            <a:r>
              <a:rPr lang="en-ID" dirty="0"/>
              <a:t> </a:t>
            </a:r>
            <a:r>
              <a:rPr lang="en-ID" dirty="0" err="1"/>
              <a:t>manusia</a:t>
            </a:r>
            <a:r>
              <a:rPr lang="en-ID" dirty="0"/>
              <a:t>)</a:t>
            </a:r>
          </a:p>
          <a:p>
            <a:endParaRPr lang="en-ID" dirty="0"/>
          </a:p>
          <a:p>
            <a:pPr marL="0" marR="0" lvl="0" indent="0" algn="l" defTabSz="914400" rtl="0" eaLnBrk="1" fontAlgn="auto" latinLnBrk="0" hangingPunct="1">
              <a:lnSpc>
                <a:spcPct val="100000"/>
              </a:lnSpc>
              <a:spcBef>
                <a:spcPts val="0"/>
              </a:spcBef>
              <a:spcAft>
                <a:spcPts val="0"/>
              </a:spcAft>
              <a:buClrTx/>
              <a:buSzTx/>
              <a:buFontTx/>
              <a:buNone/>
              <a:tabLst/>
              <a:defRPr/>
            </a:pPr>
            <a:r>
              <a:rPr lang="en-ID" dirty="0" err="1"/>
              <a:t>terdapat</a:t>
            </a:r>
            <a:r>
              <a:rPr lang="en-ID" dirty="0"/>
              <a:t> </a:t>
            </a:r>
            <a:r>
              <a:rPr lang="en-ID" dirty="0" err="1"/>
              <a:t>nilai</a:t>
            </a:r>
            <a:r>
              <a:rPr lang="en-ID" dirty="0"/>
              <a:t> X </a:t>
            </a:r>
            <a:r>
              <a:rPr lang="en-ID" dirty="0" err="1"/>
              <a:t>sehingga</a:t>
            </a:r>
            <a:r>
              <a:rPr lang="en-ID" dirty="0"/>
              <a:t> </a:t>
            </a:r>
            <a:r>
              <a:rPr lang="en-ID" dirty="0" err="1"/>
              <a:t>mary</a:t>
            </a:r>
            <a:r>
              <a:rPr lang="en-ID" dirty="0"/>
              <a:t> </a:t>
            </a:r>
            <a:r>
              <a:rPr lang="en-ID" dirty="0" err="1"/>
              <a:t>adalah</a:t>
            </a:r>
            <a:r>
              <a:rPr lang="en-ID" dirty="0"/>
              <a:t> </a:t>
            </a:r>
            <a:r>
              <a:rPr lang="en-ID" dirty="0" err="1"/>
              <a:t>ibu</a:t>
            </a:r>
            <a:r>
              <a:rPr lang="en-ID" dirty="0"/>
              <a:t> </a:t>
            </a:r>
            <a:r>
              <a:rPr lang="en-ID" dirty="0" err="1"/>
              <a:t>dari</a:t>
            </a:r>
            <a:r>
              <a:rPr lang="en-ID" dirty="0"/>
              <a:t> X dan X </a:t>
            </a:r>
            <a:r>
              <a:rPr lang="en-ID" dirty="0" err="1"/>
              <a:t>adalah</a:t>
            </a:r>
            <a:r>
              <a:rPr lang="en-ID" dirty="0"/>
              <a:t> </a:t>
            </a:r>
            <a:r>
              <a:rPr lang="en-ID" dirty="0" err="1"/>
              <a:t>laki-laki</a:t>
            </a:r>
            <a:r>
              <a:rPr lang="en-ID" dirty="0"/>
              <a:t> (NL: </a:t>
            </a:r>
            <a:r>
              <a:rPr lang="en-ID" dirty="0" err="1"/>
              <a:t>mary</a:t>
            </a:r>
            <a:r>
              <a:rPr lang="en-ID" dirty="0"/>
              <a:t> </a:t>
            </a:r>
            <a:r>
              <a:rPr lang="en-ID" dirty="0" err="1"/>
              <a:t>mempunyai</a:t>
            </a:r>
            <a:r>
              <a:rPr lang="en-ID" dirty="0"/>
              <a:t> </a:t>
            </a:r>
            <a:r>
              <a:rPr lang="en-ID" dirty="0" err="1"/>
              <a:t>seorang</a:t>
            </a:r>
            <a:r>
              <a:rPr lang="en-ID" dirty="0"/>
              <a:t> </a:t>
            </a:r>
            <a:r>
              <a:rPr lang="en-ID" dirty="0" err="1"/>
              <a:t>putra</a:t>
            </a:r>
            <a:r>
              <a:rPr lang="en-ID" dirty="0"/>
              <a:t>)</a:t>
            </a:r>
          </a:p>
          <a:p>
            <a:endParaRPr lang="en-ID" dirty="0"/>
          </a:p>
        </p:txBody>
      </p:sp>
    </p:spTree>
    <p:extLst>
      <p:ext uri="{BB962C8B-B14F-4D97-AF65-F5344CB8AC3E}">
        <p14:creationId xmlns:p14="http://schemas.microsoft.com/office/powerpoint/2010/main" val="949842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dirty="0"/>
              <a:t>Logic Programming</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Tim ajar </a:t>
            </a:r>
            <a:r>
              <a:rPr lang="en-US" dirty="0" err="1"/>
              <a:t>kecerdasan</a:t>
            </a:r>
            <a:r>
              <a:rPr lang="en-US" dirty="0"/>
              <a:t> </a:t>
            </a:r>
            <a:r>
              <a:rPr lang="en-US" dirty="0" err="1"/>
              <a:t>artifisial</a:t>
            </a:r>
            <a:endParaRPr lang="en-US"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4081-FE8A-798B-151B-D6D5E1AFEE76}"/>
              </a:ext>
            </a:extLst>
          </p:cNvPr>
          <p:cNvSpPr>
            <a:spLocks noGrp="1"/>
          </p:cNvSpPr>
          <p:nvPr>
            <p:ph type="title"/>
          </p:nvPr>
        </p:nvSpPr>
        <p:spPr/>
        <p:txBody>
          <a:bodyPr/>
          <a:lstStyle/>
          <a:p>
            <a:r>
              <a:rPr lang="en-US" dirty="0"/>
              <a:t>Logic operators</a:t>
            </a:r>
            <a:endParaRPr lang="en-ID" dirty="0"/>
          </a:p>
        </p:txBody>
      </p:sp>
      <p:sp>
        <p:nvSpPr>
          <p:cNvPr id="4" name="Slide Number Placeholder 3">
            <a:extLst>
              <a:ext uri="{FF2B5EF4-FFF2-40B4-BE49-F238E27FC236}">
                <a16:creationId xmlns:a16="http://schemas.microsoft.com/office/drawing/2014/main" id="{8925EA84-9EAB-13C8-E96E-DC0C6362BF45}"/>
              </a:ext>
            </a:extLst>
          </p:cNvPr>
          <p:cNvSpPr>
            <a:spLocks noGrp="1"/>
          </p:cNvSpPr>
          <p:nvPr>
            <p:ph type="sldNum" sz="quarter" idx="11"/>
          </p:nvPr>
        </p:nvSpPr>
        <p:spPr/>
        <p:txBody>
          <a:bodyPr/>
          <a:lstStyle/>
          <a:p>
            <a:fld id="{75DF2D63-3FF5-D547-96B9-BE9CCD1ABA58}" type="slidenum">
              <a:rPr lang="en-US" smtClean="0"/>
              <a:t>10</a:t>
            </a:fld>
            <a:endParaRPr lang="en-US" dirty="0"/>
          </a:p>
        </p:txBody>
      </p:sp>
      <p:sp>
        <p:nvSpPr>
          <p:cNvPr id="5" name="Footer Placeholder 4">
            <a:extLst>
              <a:ext uri="{FF2B5EF4-FFF2-40B4-BE49-F238E27FC236}">
                <a16:creationId xmlns:a16="http://schemas.microsoft.com/office/drawing/2014/main" id="{F6D7BB42-78C2-536B-ACF2-8031165EF333}"/>
              </a:ext>
            </a:extLst>
          </p:cNvPr>
          <p:cNvSpPr>
            <a:spLocks noGrp="1"/>
          </p:cNvSpPr>
          <p:nvPr>
            <p:ph type="ftr" sz="quarter" idx="12"/>
          </p:nvPr>
        </p:nvSpPr>
        <p:spPr/>
        <p:txBody>
          <a:bodyPr/>
          <a:lstStyle/>
          <a:p>
            <a:r>
              <a:rPr lang="en-US"/>
              <a:t>presentation title</a:t>
            </a:r>
            <a:endParaRPr lang="en-US" dirty="0"/>
          </a:p>
        </p:txBody>
      </p:sp>
      <p:graphicFrame>
        <p:nvGraphicFramePr>
          <p:cNvPr id="6" name="Group 64">
            <a:extLst>
              <a:ext uri="{FF2B5EF4-FFF2-40B4-BE49-F238E27FC236}">
                <a16:creationId xmlns:a16="http://schemas.microsoft.com/office/drawing/2014/main" id="{D3B98305-3053-47B1-94D8-3619EEA691DC}"/>
              </a:ext>
            </a:extLst>
          </p:cNvPr>
          <p:cNvGraphicFramePr>
            <a:graphicFrameLocks noGrp="1"/>
          </p:cNvGraphicFramePr>
          <p:nvPr>
            <p:extLst>
              <p:ext uri="{D42A27DB-BD31-4B8C-83A1-F6EECF244321}">
                <p14:modId xmlns:p14="http://schemas.microsoft.com/office/powerpoint/2010/main" val="653354461"/>
              </p:ext>
            </p:extLst>
          </p:nvPr>
        </p:nvGraphicFramePr>
        <p:xfrm>
          <a:off x="1443987" y="1550985"/>
          <a:ext cx="9829800" cy="4697415"/>
        </p:xfrm>
        <a:graphic>
          <a:graphicData uri="http://schemas.openxmlformats.org/drawingml/2006/table">
            <a:tbl>
              <a:tblPr/>
              <a:tblGrid>
                <a:gridCol w="2457450">
                  <a:extLst>
                    <a:ext uri="{9D8B030D-6E8A-4147-A177-3AD203B41FA5}">
                      <a16:colId xmlns:a16="http://schemas.microsoft.com/office/drawing/2014/main" val="20000"/>
                    </a:ext>
                  </a:extLst>
                </a:gridCol>
                <a:gridCol w="2457450">
                  <a:extLst>
                    <a:ext uri="{9D8B030D-6E8A-4147-A177-3AD203B41FA5}">
                      <a16:colId xmlns:a16="http://schemas.microsoft.com/office/drawing/2014/main" val="20001"/>
                    </a:ext>
                  </a:extLst>
                </a:gridCol>
                <a:gridCol w="2457450">
                  <a:extLst>
                    <a:ext uri="{9D8B030D-6E8A-4147-A177-3AD203B41FA5}">
                      <a16:colId xmlns:a16="http://schemas.microsoft.com/office/drawing/2014/main" val="20002"/>
                    </a:ext>
                  </a:extLst>
                </a:gridCol>
                <a:gridCol w="2457450">
                  <a:extLst>
                    <a:ext uri="{9D8B030D-6E8A-4147-A177-3AD203B41FA5}">
                      <a16:colId xmlns:a16="http://schemas.microsoft.com/office/drawing/2014/main" val="20003"/>
                    </a:ext>
                  </a:extLst>
                </a:gridCol>
              </a:tblGrid>
              <a:tr h="66366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1" u="none" strike="noStrike" cap="none" normalizeH="0" baseline="0" dirty="0">
                          <a:ln>
                            <a:noFill/>
                          </a:ln>
                          <a:solidFill>
                            <a:schemeClr val="tx1"/>
                          </a:solidFill>
                          <a:effectLst/>
                          <a:latin typeface="+mn-lt"/>
                          <a:cs typeface="Times New Roman" pitchFamily="18" charset="0"/>
                        </a:rPr>
                        <a:t>Name</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1" u="none" strike="noStrike" cap="none" normalizeH="0" baseline="0">
                          <a:ln>
                            <a:noFill/>
                          </a:ln>
                          <a:solidFill>
                            <a:schemeClr val="tx1"/>
                          </a:solidFill>
                          <a:effectLst/>
                          <a:latin typeface="+mn-lt"/>
                          <a:cs typeface="Times New Roman" pitchFamily="18" charset="0"/>
                        </a:rPr>
                        <a:t>Symbol</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1" u="none" strike="noStrike" cap="none" normalizeH="0" baseline="0">
                          <a:ln>
                            <a:noFill/>
                          </a:ln>
                          <a:solidFill>
                            <a:schemeClr val="tx1"/>
                          </a:solidFill>
                          <a:effectLst/>
                          <a:latin typeface="+mn-lt"/>
                          <a:cs typeface="Times New Roman" pitchFamily="18" charset="0"/>
                        </a:rPr>
                        <a:t>Example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1" u="none" strike="noStrike" cap="none" normalizeH="0" baseline="0" dirty="0">
                          <a:ln>
                            <a:noFill/>
                          </a:ln>
                          <a:solidFill>
                            <a:schemeClr val="tx1"/>
                          </a:solidFill>
                          <a:effectLst/>
                          <a:latin typeface="+mn-lt"/>
                          <a:cs typeface="Times New Roman" pitchFamily="18" charset="0"/>
                        </a:rPr>
                        <a:t>Meaning</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525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a:ln>
                            <a:noFill/>
                          </a:ln>
                          <a:solidFill>
                            <a:schemeClr val="tx1"/>
                          </a:solidFill>
                          <a:effectLst/>
                          <a:latin typeface="+mn-lt"/>
                          <a:cs typeface="Times New Roman" pitchFamily="18" charset="0"/>
                        </a:rPr>
                        <a:t>negation</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a:ln>
                            <a:noFill/>
                          </a:ln>
                          <a:solidFill>
                            <a:schemeClr val="tx1"/>
                          </a:solidFill>
                          <a:effectLst/>
                          <a:latin typeface="+mn-lt"/>
                          <a:cs typeface="Tahoma" pitchFamily="1" charset="0"/>
                        </a:rPr>
                        <a:t>¬</a:t>
                      </a:r>
                      <a:endParaRPr kumimoji="0" lang="en-US" sz="2400" b="0" i="0" u="none" strike="noStrike" cap="none" normalizeH="0" baseline="0">
                        <a:ln>
                          <a:noFill/>
                        </a:ln>
                        <a:solidFill>
                          <a:schemeClr val="tx1"/>
                        </a:solidFill>
                        <a:effectLst/>
                        <a:latin typeface="+mn-lt"/>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a:ln>
                            <a:noFill/>
                          </a:ln>
                          <a:solidFill>
                            <a:schemeClr val="tx1"/>
                          </a:solidFill>
                          <a:effectLst/>
                          <a:latin typeface="+mn-lt"/>
                          <a:cs typeface="Tahoma" pitchFamily="1" charset="0"/>
                        </a:rPr>
                        <a:t>¬ a</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a:ln>
                            <a:noFill/>
                          </a:ln>
                          <a:solidFill>
                            <a:schemeClr val="tx1"/>
                          </a:solidFill>
                          <a:effectLst/>
                          <a:latin typeface="+mn-lt"/>
                          <a:cs typeface="Times New Roman" pitchFamily="18" charset="0"/>
                        </a:rPr>
                        <a:t>not a</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366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a:ln>
                            <a:noFill/>
                          </a:ln>
                          <a:solidFill>
                            <a:schemeClr val="tx1"/>
                          </a:solidFill>
                          <a:effectLst/>
                          <a:latin typeface="+mn-lt"/>
                          <a:cs typeface="Times New Roman" pitchFamily="18" charset="0"/>
                        </a:rPr>
                        <a:t>conjunction</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dirty="0">
                          <a:ln>
                            <a:noFill/>
                          </a:ln>
                          <a:solidFill>
                            <a:schemeClr val="tx1"/>
                          </a:solidFill>
                          <a:effectLst/>
                          <a:latin typeface="+mn-lt"/>
                          <a:cs typeface="Times New Roman" pitchFamily="18" charset="0"/>
                          <a:sym typeface="Symbol" pitchFamily="18" charset="2"/>
                        </a:rPr>
                        <a:t></a:t>
                      </a:r>
                      <a:endParaRPr kumimoji="0" lang="en-US" sz="2400" b="0" i="0" u="none" strike="noStrike" cap="none" normalizeH="0" baseline="0" dirty="0">
                        <a:ln>
                          <a:noFill/>
                        </a:ln>
                        <a:solidFill>
                          <a:schemeClr val="tx1"/>
                        </a:solidFill>
                        <a:effectLst/>
                        <a:latin typeface="+mn-lt"/>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a:ln>
                            <a:noFill/>
                          </a:ln>
                          <a:solidFill>
                            <a:schemeClr val="tx1"/>
                          </a:solidFill>
                          <a:effectLst/>
                          <a:latin typeface="+mn-lt"/>
                          <a:cs typeface="Times New Roman" pitchFamily="18" charset="0"/>
                        </a:rPr>
                        <a:t>a </a:t>
                      </a:r>
                      <a:r>
                        <a:rPr kumimoji="0" lang="en-US" sz="2400" b="0" i="0" u="none" strike="noStrike" cap="none" normalizeH="0" baseline="0">
                          <a:ln>
                            <a:noFill/>
                          </a:ln>
                          <a:solidFill>
                            <a:schemeClr val="tx1"/>
                          </a:solidFill>
                          <a:effectLst/>
                          <a:latin typeface="+mn-lt"/>
                          <a:cs typeface="Times New Roman" pitchFamily="18" charset="0"/>
                          <a:sym typeface="Symbol" pitchFamily="18" charset="2"/>
                        </a:rPr>
                        <a:t></a:t>
                      </a:r>
                      <a:r>
                        <a:rPr kumimoji="0" lang="en-US" sz="2400" b="0" i="0" u="none" strike="noStrike" cap="none" normalizeH="0" baseline="0">
                          <a:ln>
                            <a:noFill/>
                          </a:ln>
                          <a:solidFill>
                            <a:schemeClr val="tx1"/>
                          </a:solidFill>
                          <a:effectLst/>
                          <a:latin typeface="+mn-lt"/>
                          <a:cs typeface="Times New Roman" pitchFamily="18" charset="0"/>
                        </a:rPr>
                        <a:t> b</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dirty="0">
                          <a:ln>
                            <a:noFill/>
                          </a:ln>
                          <a:solidFill>
                            <a:schemeClr val="tx1"/>
                          </a:solidFill>
                          <a:effectLst/>
                          <a:latin typeface="+mn-lt"/>
                          <a:cs typeface="Times New Roman" pitchFamily="18" charset="0"/>
                        </a:rPr>
                        <a:t>a and b</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4779">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a:ln>
                            <a:noFill/>
                          </a:ln>
                          <a:solidFill>
                            <a:schemeClr val="tx1"/>
                          </a:solidFill>
                          <a:effectLst/>
                          <a:latin typeface="+mn-lt"/>
                          <a:cs typeface="Times New Roman" pitchFamily="18" charset="0"/>
                        </a:rPr>
                        <a:t>disjunction</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dirty="0">
                          <a:ln>
                            <a:noFill/>
                          </a:ln>
                          <a:solidFill>
                            <a:schemeClr val="tx1"/>
                          </a:solidFill>
                          <a:effectLst/>
                          <a:latin typeface="+mn-lt"/>
                          <a:cs typeface="Times New Roman" pitchFamily="18" charset="0"/>
                          <a:sym typeface="Symbol" pitchFamily="18" charset="2"/>
                        </a:rPr>
                        <a:t></a:t>
                      </a:r>
                      <a:endParaRPr kumimoji="0" lang="en-US" sz="2400" b="0" i="0" u="none" strike="noStrike" cap="none" normalizeH="0" baseline="0" dirty="0">
                        <a:ln>
                          <a:noFill/>
                        </a:ln>
                        <a:solidFill>
                          <a:schemeClr val="tx1"/>
                        </a:solidFill>
                        <a:effectLst/>
                        <a:latin typeface="+mn-lt"/>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dirty="0">
                          <a:ln>
                            <a:noFill/>
                          </a:ln>
                          <a:solidFill>
                            <a:schemeClr val="tx1"/>
                          </a:solidFill>
                          <a:effectLst/>
                          <a:latin typeface="+mn-lt"/>
                          <a:cs typeface="Times New Roman" pitchFamily="18" charset="0"/>
                        </a:rPr>
                        <a:t>a </a:t>
                      </a:r>
                      <a:r>
                        <a:rPr kumimoji="0" lang="en-US" sz="2400" b="0" i="0" u="none" strike="noStrike" cap="none" normalizeH="0" baseline="0" dirty="0">
                          <a:ln>
                            <a:noFill/>
                          </a:ln>
                          <a:solidFill>
                            <a:schemeClr val="tx1"/>
                          </a:solidFill>
                          <a:effectLst/>
                          <a:latin typeface="+mn-lt"/>
                          <a:cs typeface="Times New Roman" pitchFamily="18" charset="0"/>
                          <a:sym typeface="Symbol" pitchFamily="18" charset="2"/>
                        </a:rPr>
                        <a:t></a:t>
                      </a:r>
                      <a:r>
                        <a:rPr kumimoji="0" lang="en-US" sz="2400" b="0" i="0" u="none" strike="noStrike" cap="none" normalizeH="0" baseline="0" dirty="0">
                          <a:ln>
                            <a:noFill/>
                          </a:ln>
                          <a:solidFill>
                            <a:schemeClr val="tx1"/>
                          </a:solidFill>
                          <a:effectLst/>
                          <a:latin typeface="+mn-lt"/>
                          <a:cs typeface="Times New Roman" pitchFamily="18" charset="0"/>
                        </a:rPr>
                        <a:t> b</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a:ln>
                            <a:noFill/>
                          </a:ln>
                          <a:solidFill>
                            <a:schemeClr val="tx1"/>
                          </a:solidFill>
                          <a:effectLst/>
                          <a:latin typeface="+mn-lt"/>
                          <a:cs typeface="Times New Roman" pitchFamily="18" charset="0"/>
                        </a:rPr>
                        <a:t>a or b</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113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a:ln>
                            <a:noFill/>
                          </a:ln>
                          <a:solidFill>
                            <a:schemeClr val="tx1"/>
                          </a:solidFill>
                          <a:effectLst/>
                          <a:latin typeface="+mn-lt"/>
                          <a:cs typeface="Times New Roman" pitchFamily="18" charset="0"/>
                        </a:rPr>
                        <a:t>equivalence</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a:ln>
                            <a:noFill/>
                          </a:ln>
                          <a:solidFill>
                            <a:schemeClr val="tx1"/>
                          </a:solidFill>
                          <a:effectLst/>
                          <a:latin typeface="+mn-lt"/>
                          <a:cs typeface="Times New Roman" pitchFamily="18" charset="0"/>
                          <a:sym typeface="Symbol" pitchFamily="18" charset="2"/>
                        </a:rPr>
                        <a:t></a:t>
                      </a:r>
                      <a:endParaRPr kumimoji="0" lang="en-US" sz="2400" b="0" i="0" u="none" strike="noStrike" cap="none" normalizeH="0" baseline="0">
                        <a:ln>
                          <a:noFill/>
                        </a:ln>
                        <a:solidFill>
                          <a:schemeClr val="tx1"/>
                        </a:solidFill>
                        <a:effectLst/>
                        <a:latin typeface="+mn-lt"/>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a:ln>
                            <a:noFill/>
                          </a:ln>
                          <a:solidFill>
                            <a:schemeClr val="tx1"/>
                          </a:solidFill>
                          <a:effectLst/>
                          <a:latin typeface="+mn-lt"/>
                          <a:cs typeface="Times New Roman" pitchFamily="18" charset="0"/>
                        </a:rPr>
                        <a:t>a </a:t>
                      </a:r>
                      <a:r>
                        <a:rPr kumimoji="0" lang="en-US" sz="2400" b="0" i="0" u="none" strike="noStrike" cap="none" normalizeH="0" baseline="0">
                          <a:ln>
                            <a:noFill/>
                          </a:ln>
                          <a:solidFill>
                            <a:schemeClr val="tx1"/>
                          </a:solidFill>
                          <a:effectLst/>
                          <a:latin typeface="+mn-lt"/>
                          <a:cs typeface="Times New Roman" pitchFamily="18" charset="0"/>
                          <a:sym typeface="Symbol" pitchFamily="18" charset="2"/>
                        </a:rPr>
                        <a:t></a:t>
                      </a:r>
                      <a:r>
                        <a:rPr kumimoji="0" lang="en-US" sz="2400" b="0" i="0" u="none" strike="noStrike" cap="none" normalizeH="0" baseline="0">
                          <a:ln>
                            <a:noFill/>
                          </a:ln>
                          <a:solidFill>
                            <a:schemeClr val="tx1"/>
                          </a:solidFill>
                          <a:effectLst/>
                          <a:latin typeface="+mn-lt"/>
                          <a:cs typeface="Times New Roman" pitchFamily="18" charset="0"/>
                        </a:rPr>
                        <a:t> b</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a:ln>
                            <a:noFill/>
                          </a:ln>
                          <a:solidFill>
                            <a:schemeClr val="tx1"/>
                          </a:solidFill>
                          <a:effectLst/>
                          <a:latin typeface="+mn-lt"/>
                          <a:cs typeface="Times New Roman" pitchFamily="18" charset="0"/>
                        </a:rPr>
                        <a:t>a is equivalent to b</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5253">
                <a:tc rowSpan="2">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a:ln>
                            <a:noFill/>
                          </a:ln>
                          <a:solidFill>
                            <a:schemeClr val="tx1"/>
                          </a:solidFill>
                          <a:effectLst/>
                          <a:latin typeface="+mn-lt"/>
                          <a:cs typeface="Times New Roman" pitchFamily="18" charset="0"/>
                        </a:rPr>
                        <a:t>implication</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a:ln>
                            <a:noFill/>
                          </a:ln>
                          <a:solidFill>
                            <a:schemeClr val="tx1"/>
                          </a:solidFill>
                          <a:effectLst/>
                          <a:latin typeface="+mn-lt"/>
                          <a:cs typeface="Times New Roman" pitchFamily="18" charset="0"/>
                          <a:sym typeface="Symbol" pitchFamily="18" charset="2"/>
                        </a:rPr>
                        <a:t></a:t>
                      </a:r>
                      <a:endParaRPr kumimoji="0" lang="en-US" sz="2400" b="0" i="0" u="none" strike="noStrike" cap="none" normalizeH="0" baseline="0">
                        <a:ln>
                          <a:noFill/>
                        </a:ln>
                        <a:solidFill>
                          <a:schemeClr val="tx1"/>
                        </a:solidFill>
                        <a:effectLst/>
                        <a:latin typeface="+mn-lt"/>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dirty="0">
                          <a:ln>
                            <a:noFill/>
                          </a:ln>
                          <a:solidFill>
                            <a:schemeClr val="tx1"/>
                          </a:solidFill>
                          <a:effectLst/>
                          <a:latin typeface="+mn-lt"/>
                          <a:cs typeface="Times New Roman" pitchFamily="18" charset="0"/>
                        </a:rPr>
                        <a:t>a </a:t>
                      </a:r>
                      <a:r>
                        <a:rPr kumimoji="0" lang="en-US" sz="2400" b="0" i="0" u="none" strike="noStrike" cap="none" normalizeH="0" baseline="0" dirty="0">
                          <a:ln>
                            <a:noFill/>
                          </a:ln>
                          <a:solidFill>
                            <a:schemeClr val="tx1"/>
                          </a:solidFill>
                          <a:effectLst/>
                          <a:latin typeface="+mn-lt"/>
                          <a:cs typeface="Times New Roman" pitchFamily="18" charset="0"/>
                          <a:sym typeface="Symbol" pitchFamily="18" charset="2"/>
                        </a:rPr>
                        <a:t></a:t>
                      </a:r>
                      <a:r>
                        <a:rPr kumimoji="0" lang="en-US" sz="2400" b="0" i="0" u="none" strike="noStrike" cap="none" normalizeH="0" baseline="0" dirty="0">
                          <a:ln>
                            <a:noFill/>
                          </a:ln>
                          <a:solidFill>
                            <a:schemeClr val="tx1"/>
                          </a:solidFill>
                          <a:effectLst/>
                          <a:latin typeface="+mn-lt"/>
                          <a:cs typeface="Times New Roman" pitchFamily="18" charset="0"/>
                        </a:rPr>
                        <a:t> b</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a:ln>
                            <a:noFill/>
                          </a:ln>
                          <a:solidFill>
                            <a:schemeClr val="tx1"/>
                          </a:solidFill>
                          <a:effectLst/>
                          <a:latin typeface="+mn-lt"/>
                          <a:cs typeface="Times New Roman" pitchFamily="18" charset="0"/>
                        </a:rPr>
                        <a:t>a implies b</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6366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a:ln>
                            <a:noFill/>
                          </a:ln>
                          <a:solidFill>
                            <a:schemeClr val="tx1"/>
                          </a:solidFill>
                          <a:effectLst/>
                          <a:latin typeface="+mn-lt"/>
                          <a:cs typeface="Times New Roman" pitchFamily="18" charset="0"/>
                          <a:sym typeface="Symbol" pitchFamily="18" charset="2"/>
                        </a:rPr>
                        <a:t></a:t>
                      </a:r>
                      <a:endParaRPr kumimoji="0" lang="en-US" sz="2400" b="0" i="0" u="none" strike="noStrike" cap="none" normalizeH="0" baseline="0">
                        <a:ln>
                          <a:noFill/>
                        </a:ln>
                        <a:solidFill>
                          <a:schemeClr val="tx1"/>
                        </a:solidFill>
                        <a:effectLst/>
                        <a:latin typeface="+mn-lt"/>
                        <a:cs typeface="Times New Roman" pitchFamily="18"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a:ln>
                            <a:noFill/>
                          </a:ln>
                          <a:solidFill>
                            <a:schemeClr val="tx1"/>
                          </a:solidFill>
                          <a:effectLst/>
                          <a:latin typeface="+mn-lt"/>
                          <a:cs typeface="Times New Roman" pitchFamily="18" charset="0"/>
                        </a:rPr>
                        <a:t>a </a:t>
                      </a:r>
                      <a:r>
                        <a:rPr kumimoji="0" lang="en-US" sz="2400" b="0" i="0" u="none" strike="noStrike" cap="none" normalizeH="0" baseline="0">
                          <a:ln>
                            <a:noFill/>
                          </a:ln>
                          <a:solidFill>
                            <a:schemeClr val="tx1"/>
                          </a:solidFill>
                          <a:effectLst/>
                          <a:latin typeface="+mn-lt"/>
                          <a:cs typeface="Times New Roman" pitchFamily="18" charset="0"/>
                          <a:sym typeface="Symbol" pitchFamily="18" charset="2"/>
                        </a:rPr>
                        <a:t></a:t>
                      </a:r>
                      <a:r>
                        <a:rPr kumimoji="0" lang="en-US" sz="2400" b="0" i="0" u="none" strike="noStrike" cap="none" normalizeH="0" baseline="0">
                          <a:ln>
                            <a:noFill/>
                          </a:ln>
                          <a:solidFill>
                            <a:schemeClr val="tx1"/>
                          </a:solidFill>
                          <a:effectLst/>
                          <a:latin typeface="+mn-lt"/>
                          <a:cs typeface="Times New Roman" pitchFamily="18" charset="0"/>
                        </a:rPr>
                        <a:t> b</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dirty="0">
                          <a:ln>
                            <a:noFill/>
                          </a:ln>
                          <a:solidFill>
                            <a:schemeClr val="tx1"/>
                          </a:solidFill>
                          <a:effectLst/>
                          <a:latin typeface="+mn-lt"/>
                          <a:cs typeface="Times New Roman" pitchFamily="18" charset="0"/>
                        </a:rPr>
                        <a:t>b implies a</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04688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56198-9EC8-C25A-822B-A75FE63C55A0}"/>
              </a:ext>
            </a:extLst>
          </p:cNvPr>
          <p:cNvSpPr>
            <a:spLocks noGrp="1"/>
          </p:cNvSpPr>
          <p:nvPr>
            <p:ph type="title"/>
          </p:nvPr>
        </p:nvSpPr>
        <p:spPr/>
        <p:txBody>
          <a:bodyPr/>
          <a:lstStyle/>
          <a:p>
            <a:r>
              <a:rPr lang="en-US" dirty="0"/>
              <a:t>Truth tables</a:t>
            </a:r>
            <a:endParaRPr lang="en-ID" dirty="0"/>
          </a:p>
        </p:txBody>
      </p:sp>
      <p:sp>
        <p:nvSpPr>
          <p:cNvPr id="4" name="Slide Number Placeholder 3">
            <a:extLst>
              <a:ext uri="{FF2B5EF4-FFF2-40B4-BE49-F238E27FC236}">
                <a16:creationId xmlns:a16="http://schemas.microsoft.com/office/drawing/2014/main" id="{42741A04-964F-D599-DBD0-76A44D1AEB91}"/>
              </a:ext>
            </a:extLst>
          </p:cNvPr>
          <p:cNvSpPr>
            <a:spLocks noGrp="1"/>
          </p:cNvSpPr>
          <p:nvPr>
            <p:ph type="sldNum" sz="quarter" idx="11"/>
          </p:nvPr>
        </p:nvSpPr>
        <p:spPr/>
        <p:txBody>
          <a:bodyPr/>
          <a:lstStyle/>
          <a:p>
            <a:fld id="{75DF2D63-3FF5-D547-96B9-BE9CCD1ABA58}" type="slidenum">
              <a:rPr lang="en-US" smtClean="0"/>
              <a:t>11</a:t>
            </a:fld>
            <a:endParaRPr lang="en-US" dirty="0"/>
          </a:p>
        </p:txBody>
      </p:sp>
      <p:sp>
        <p:nvSpPr>
          <p:cNvPr id="5" name="Footer Placeholder 4">
            <a:extLst>
              <a:ext uri="{FF2B5EF4-FFF2-40B4-BE49-F238E27FC236}">
                <a16:creationId xmlns:a16="http://schemas.microsoft.com/office/drawing/2014/main" id="{E72B6528-BA84-D3A8-5BCF-B3E422504638}"/>
              </a:ext>
            </a:extLst>
          </p:cNvPr>
          <p:cNvSpPr>
            <a:spLocks noGrp="1"/>
          </p:cNvSpPr>
          <p:nvPr>
            <p:ph type="ftr" sz="quarter" idx="12"/>
          </p:nvPr>
        </p:nvSpPr>
        <p:spPr/>
        <p:txBody>
          <a:bodyPr/>
          <a:lstStyle/>
          <a:p>
            <a:r>
              <a:rPr lang="en-US"/>
              <a:t>presentation title</a:t>
            </a:r>
            <a:endParaRPr lang="en-US" dirty="0"/>
          </a:p>
        </p:txBody>
      </p:sp>
      <p:graphicFrame>
        <p:nvGraphicFramePr>
          <p:cNvPr id="7" name="Table 6">
            <a:extLst>
              <a:ext uri="{FF2B5EF4-FFF2-40B4-BE49-F238E27FC236}">
                <a16:creationId xmlns:a16="http://schemas.microsoft.com/office/drawing/2014/main" id="{52BC4CC1-97D1-AA91-CA47-F0C39485C0A7}"/>
              </a:ext>
            </a:extLst>
          </p:cNvPr>
          <p:cNvGraphicFramePr>
            <a:graphicFrameLocks noGrp="1"/>
          </p:cNvGraphicFramePr>
          <p:nvPr>
            <p:extLst>
              <p:ext uri="{D42A27DB-BD31-4B8C-83A1-F6EECF244321}">
                <p14:modId xmlns:p14="http://schemas.microsoft.com/office/powerpoint/2010/main" val="1196855789"/>
              </p:ext>
            </p:extLst>
          </p:nvPr>
        </p:nvGraphicFramePr>
        <p:xfrm>
          <a:off x="2114550" y="2209800"/>
          <a:ext cx="8267700" cy="3448050"/>
        </p:xfrm>
        <a:graphic>
          <a:graphicData uri="http://schemas.openxmlformats.org/drawingml/2006/table">
            <a:tbl>
              <a:tblPr>
                <a:tableStyleId>{5940675A-B579-460E-94D1-54222C63F5DA}</a:tableStyleId>
              </a:tblPr>
              <a:tblGrid>
                <a:gridCol w="1181100">
                  <a:extLst>
                    <a:ext uri="{9D8B030D-6E8A-4147-A177-3AD203B41FA5}">
                      <a16:colId xmlns:a16="http://schemas.microsoft.com/office/drawing/2014/main" val="3918176626"/>
                    </a:ext>
                  </a:extLst>
                </a:gridCol>
                <a:gridCol w="1181100">
                  <a:extLst>
                    <a:ext uri="{9D8B030D-6E8A-4147-A177-3AD203B41FA5}">
                      <a16:colId xmlns:a16="http://schemas.microsoft.com/office/drawing/2014/main" val="682951165"/>
                    </a:ext>
                  </a:extLst>
                </a:gridCol>
                <a:gridCol w="1181100">
                  <a:extLst>
                    <a:ext uri="{9D8B030D-6E8A-4147-A177-3AD203B41FA5}">
                      <a16:colId xmlns:a16="http://schemas.microsoft.com/office/drawing/2014/main" val="1610737543"/>
                    </a:ext>
                  </a:extLst>
                </a:gridCol>
                <a:gridCol w="1181100">
                  <a:extLst>
                    <a:ext uri="{9D8B030D-6E8A-4147-A177-3AD203B41FA5}">
                      <a16:colId xmlns:a16="http://schemas.microsoft.com/office/drawing/2014/main" val="265162849"/>
                    </a:ext>
                  </a:extLst>
                </a:gridCol>
                <a:gridCol w="1181100">
                  <a:extLst>
                    <a:ext uri="{9D8B030D-6E8A-4147-A177-3AD203B41FA5}">
                      <a16:colId xmlns:a16="http://schemas.microsoft.com/office/drawing/2014/main" val="3839254181"/>
                    </a:ext>
                  </a:extLst>
                </a:gridCol>
                <a:gridCol w="1181100">
                  <a:extLst>
                    <a:ext uri="{9D8B030D-6E8A-4147-A177-3AD203B41FA5}">
                      <a16:colId xmlns:a16="http://schemas.microsoft.com/office/drawing/2014/main" val="3833181684"/>
                    </a:ext>
                  </a:extLst>
                </a:gridCol>
                <a:gridCol w="1181100">
                  <a:extLst>
                    <a:ext uri="{9D8B030D-6E8A-4147-A177-3AD203B41FA5}">
                      <a16:colId xmlns:a16="http://schemas.microsoft.com/office/drawing/2014/main" val="2537078027"/>
                    </a:ext>
                  </a:extLst>
                </a:gridCol>
              </a:tblGrid>
              <a:tr h="689610">
                <a:tc>
                  <a:txBody>
                    <a:bodyPr/>
                    <a:lstStyle/>
                    <a:p>
                      <a:pPr algn="ctr" fontAlgn="b"/>
                      <a:r>
                        <a:rPr lang="en-ID" sz="2400" b="1" u="none" strike="noStrike">
                          <a:effectLst/>
                        </a:rPr>
                        <a:t>A</a:t>
                      </a:r>
                      <a:endParaRPr lang="en-ID" sz="2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D" sz="2400" b="1" u="none" strike="noStrike">
                          <a:effectLst/>
                        </a:rPr>
                        <a:t>B</a:t>
                      </a:r>
                      <a:endParaRPr lang="en-ID" sz="2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D" sz="2400" b="1" u="none" strike="noStrike">
                          <a:effectLst/>
                        </a:rPr>
                        <a:t>~A</a:t>
                      </a:r>
                      <a:endParaRPr lang="en-ID" sz="2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D" sz="2400" b="1" u="none" strike="noStrike">
                          <a:effectLst/>
                        </a:rPr>
                        <a:t>~B</a:t>
                      </a:r>
                      <a:endParaRPr lang="en-ID" sz="24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D" sz="2400" b="1" u="none" strike="noStrike" dirty="0">
                          <a:effectLst/>
                        </a:rPr>
                        <a:t>A </a:t>
                      </a:r>
                      <a:r>
                        <a:rPr kumimoji="0" lang="en-US" sz="2400" b="1" u="none" strike="noStrike" cap="none" normalizeH="0" baseline="0" dirty="0">
                          <a:ln>
                            <a:noFill/>
                          </a:ln>
                          <a:solidFill>
                            <a:schemeClr val="tx1"/>
                          </a:solidFill>
                          <a:effectLst/>
                          <a:sym typeface="Symbol" pitchFamily="18" charset="2"/>
                        </a:rPr>
                        <a:t></a:t>
                      </a:r>
                      <a:r>
                        <a:rPr lang="en-ID" sz="2400" b="1" u="none" strike="noStrike" dirty="0">
                          <a:effectLst/>
                        </a:rPr>
                        <a:t> B</a:t>
                      </a:r>
                      <a:endParaRPr lang="en-ID"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D" sz="2400" b="1" u="none" strike="noStrike" dirty="0">
                          <a:effectLst/>
                        </a:rPr>
                        <a:t>A </a:t>
                      </a:r>
                      <a:r>
                        <a:rPr kumimoji="0" lang="en-US" sz="2400" b="1" u="none" strike="noStrike" cap="none" normalizeH="0" baseline="0" dirty="0">
                          <a:ln>
                            <a:noFill/>
                          </a:ln>
                          <a:solidFill>
                            <a:schemeClr val="tx1"/>
                          </a:solidFill>
                          <a:effectLst/>
                          <a:sym typeface="Symbol" pitchFamily="18" charset="2"/>
                        </a:rPr>
                        <a:t> </a:t>
                      </a:r>
                      <a:r>
                        <a:rPr lang="en-ID" sz="2400" b="1" u="none" strike="noStrike" dirty="0">
                          <a:effectLst/>
                        </a:rPr>
                        <a:t>B</a:t>
                      </a:r>
                      <a:endParaRPr lang="en-ID"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D" sz="2400" b="1" u="none" strike="noStrike" dirty="0">
                          <a:effectLst/>
                        </a:rPr>
                        <a:t>A </a:t>
                      </a:r>
                      <a:r>
                        <a:rPr kumimoji="0" lang="en-US" sz="2400" b="1" u="none" strike="noStrike" cap="none" normalizeH="0" baseline="0" dirty="0">
                          <a:ln>
                            <a:noFill/>
                          </a:ln>
                          <a:solidFill>
                            <a:schemeClr val="tx1"/>
                          </a:solidFill>
                          <a:effectLst/>
                          <a:sym typeface="Symbol" pitchFamily="18" charset="2"/>
                        </a:rPr>
                        <a:t></a:t>
                      </a:r>
                      <a:r>
                        <a:rPr kumimoji="0" lang="en-US" sz="2400" b="1" u="none" strike="noStrike" cap="none" normalizeH="0" baseline="0" dirty="0">
                          <a:ln>
                            <a:noFill/>
                          </a:ln>
                          <a:solidFill>
                            <a:schemeClr val="tx1"/>
                          </a:solidFill>
                          <a:effectLst/>
                        </a:rPr>
                        <a:t> </a:t>
                      </a:r>
                      <a:r>
                        <a:rPr lang="en-ID" sz="2400" b="1" u="none" strike="noStrike" dirty="0">
                          <a:effectLst/>
                        </a:rPr>
                        <a:t> B</a:t>
                      </a:r>
                      <a:endParaRPr lang="en-ID" sz="2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6821411"/>
                  </a:ext>
                </a:extLst>
              </a:tr>
              <a:tr h="689610">
                <a:tc>
                  <a:txBody>
                    <a:bodyPr/>
                    <a:lstStyle/>
                    <a:p>
                      <a:pPr algn="ctr" fontAlgn="b"/>
                      <a:r>
                        <a:rPr lang="en-ID" sz="2400" u="none" strike="noStrike">
                          <a:effectLst/>
                        </a:rPr>
                        <a:t>T</a:t>
                      </a:r>
                      <a:endParaRPr lang="en-ID"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D" sz="2400" u="none" strike="noStrike">
                          <a:effectLst/>
                        </a:rPr>
                        <a:t>T</a:t>
                      </a:r>
                      <a:endParaRPr lang="en-ID"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D" sz="2400" u="none" strike="noStrike">
                          <a:effectLst/>
                        </a:rPr>
                        <a:t>F</a:t>
                      </a:r>
                      <a:endParaRPr lang="en-ID"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D" sz="2400" u="none" strike="noStrike">
                          <a:effectLst/>
                        </a:rPr>
                        <a:t>F</a:t>
                      </a:r>
                      <a:endParaRPr lang="en-ID"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D" sz="2400" u="none" strike="noStrike">
                          <a:effectLst/>
                        </a:rPr>
                        <a:t>T</a:t>
                      </a:r>
                      <a:endParaRPr lang="en-ID"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D" sz="2400" u="none" strike="noStrike">
                          <a:effectLst/>
                        </a:rPr>
                        <a:t>T</a:t>
                      </a:r>
                      <a:endParaRPr lang="en-ID"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D" sz="2400" u="none" strike="noStrike">
                          <a:effectLst/>
                        </a:rPr>
                        <a:t>T</a:t>
                      </a:r>
                      <a:endParaRPr lang="en-ID"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1232473"/>
                  </a:ext>
                </a:extLst>
              </a:tr>
              <a:tr h="689610">
                <a:tc>
                  <a:txBody>
                    <a:bodyPr/>
                    <a:lstStyle/>
                    <a:p>
                      <a:pPr algn="ctr" fontAlgn="b"/>
                      <a:r>
                        <a:rPr lang="en-ID" sz="2400" u="none" strike="noStrike">
                          <a:effectLst/>
                        </a:rPr>
                        <a:t>F</a:t>
                      </a:r>
                      <a:endParaRPr lang="en-ID"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D" sz="2400" u="none" strike="noStrike">
                          <a:effectLst/>
                        </a:rPr>
                        <a:t>T</a:t>
                      </a:r>
                      <a:endParaRPr lang="en-ID"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D" sz="2400" u="none" strike="noStrike">
                          <a:effectLst/>
                        </a:rPr>
                        <a:t>T</a:t>
                      </a:r>
                      <a:endParaRPr lang="en-ID"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D" sz="2400" u="none" strike="noStrike">
                          <a:effectLst/>
                        </a:rPr>
                        <a:t>F</a:t>
                      </a:r>
                      <a:endParaRPr lang="en-ID"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D" sz="2400" u="none" strike="noStrike">
                          <a:effectLst/>
                        </a:rPr>
                        <a:t>T</a:t>
                      </a:r>
                      <a:endParaRPr lang="en-ID"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D" sz="2400" u="none" strike="noStrike">
                          <a:effectLst/>
                        </a:rPr>
                        <a:t>F</a:t>
                      </a:r>
                      <a:endParaRPr lang="en-ID"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D" sz="2400" u="none" strike="noStrike">
                          <a:effectLst/>
                        </a:rPr>
                        <a:t>T</a:t>
                      </a:r>
                      <a:endParaRPr lang="en-ID"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3049207"/>
                  </a:ext>
                </a:extLst>
              </a:tr>
              <a:tr h="689610">
                <a:tc>
                  <a:txBody>
                    <a:bodyPr/>
                    <a:lstStyle/>
                    <a:p>
                      <a:pPr algn="ctr" fontAlgn="b"/>
                      <a:r>
                        <a:rPr lang="en-ID" sz="2400" u="none" strike="noStrike">
                          <a:effectLst/>
                        </a:rPr>
                        <a:t>T</a:t>
                      </a:r>
                      <a:endParaRPr lang="en-ID"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D" sz="2400" u="none" strike="noStrike">
                          <a:effectLst/>
                        </a:rPr>
                        <a:t>F</a:t>
                      </a:r>
                      <a:endParaRPr lang="en-ID"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D" sz="2400" u="none" strike="noStrike">
                          <a:effectLst/>
                        </a:rPr>
                        <a:t>F</a:t>
                      </a:r>
                      <a:endParaRPr lang="en-ID"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D" sz="2400" u="none" strike="noStrike">
                          <a:effectLst/>
                        </a:rPr>
                        <a:t>T</a:t>
                      </a:r>
                      <a:endParaRPr lang="en-ID"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D" sz="2400" u="none" strike="noStrike" dirty="0">
                          <a:effectLst/>
                        </a:rPr>
                        <a:t>T</a:t>
                      </a:r>
                      <a:endParaRPr lang="en-ID"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D" sz="2400" u="none" strike="noStrike">
                          <a:effectLst/>
                        </a:rPr>
                        <a:t>F</a:t>
                      </a:r>
                      <a:endParaRPr lang="en-ID"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D" sz="2400" u="none" strike="noStrike">
                          <a:effectLst/>
                        </a:rPr>
                        <a:t>F</a:t>
                      </a:r>
                      <a:endParaRPr lang="en-ID"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08025877"/>
                  </a:ext>
                </a:extLst>
              </a:tr>
              <a:tr h="689610">
                <a:tc>
                  <a:txBody>
                    <a:bodyPr/>
                    <a:lstStyle/>
                    <a:p>
                      <a:pPr algn="ctr" fontAlgn="b"/>
                      <a:r>
                        <a:rPr lang="en-ID" sz="2400" u="none" strike="noStrike">
                          <a:effectLst/>
                        </a:rPr>
                        <a:t>F</a:t>
                      </a:r>
                      <a:endParaRPr lang="en-ID"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D" sz="2400" u="none" strike="noStrike">
                          <a:effectLst/>
                        </a:rPr>
                        <a:t>F</a:t>
                      </a:r>
                      <a:endParaRPr lang="en-ID"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D" sz="2400" u="none" strike="noStrike">
                          <a:effectLst/>
                        </a:rPr>
                        <a:t>T</a:t>
                      </a:r>
                      <a:endParaRPr lang="en-ID"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D" sz="2400" u="none" strike="noStrike">
                          <a:effectLst/>
                        </a:rPr>
                        <a:t>T</a:t>
                      </a:r>
                      <a:endParaRPr lang="en-ID"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D" sz="2400" u="none" strike="noStrike">
                          <a:effectLst/>
                        </a:rPr>
                        <a:t>F</a:t>
                      </a:r>
                      <a:endParaRPr lang="en-ID"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D" sz="2400" u="none" strike="noStrike">
                          <a:effectLst/>
                        </a:rPr>
                        <a:t>T</a:t>
                      </a:r>
                      <a:endParaRPr lang="en-ID"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D" sz="2400" u="none" strike="noStrike" dirty="0">
                          <a:effectLst/>
                        </a:rPr>
                        <a:t>T</a:t>
                      </a:r>
                      <a:endParaRPr lang="en-ID"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07442158"/>
                  </a:ext>
                </a:extLst>
              </a:tr>
            </a:tbl>
          </a:graphicData>
        </a:graphic>
      </p:graphicFrame>
    </p:spTree>
    <p:extLst>
      <p:ext uri="{BB962C8B-B14F-4D97-AF65-F5344CB8AC3E}">
        <p14:creationId xmlns:p14="http://schemas.microsoft.com/office/powerpoint/2010/main" val="1850533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C2D0D-9565-5344-A2D6-265D7A7388DB}"/>
              </a:ext>
            </a:extLst>
          </p:cNvPr>
          <p:cNvSpPr>
            <a:spLocks noGrp="1"/>
          </p:cNvSpPr>
          <p:nvPr>
            <p:ph type="title"/>
          </p:nvPr>
        </p:nvSpPr>
        <p:spPr/>
        <p:txBody>
          <a:bodyPr/>
          <a:lstStyle/>
          <a:p>
            <a:r>
              <a:rPr lang="en-US" dirty="0"/>
              <a:t>Compound propositions</a:t>
            </a:r>
            <a:endParaRPr lang="en-ID" dirty="0"/>
          </a:p>
        </p:txBody>
      </p:sp>
      <p:sp>
        <p:nvSpPr>
          <p:cNvPr id="4" name="Slide Number Placeholder 3">
            <a:extLst>
              <a:ext uri="{FF2B5EF4-FFF2-40B4-BE49-F238E27FC236}">
                <a16:creationId xmlns:a16="http://schemas.microsoft.com/office/drawing/2014/main" id="{412447A8-660B-4D74-6CB5-0B40224D6530}"/>
              </a:ext>
            </a:extLst>
          </p:cNvPr>
          <p:cNvSpPr>
            <a:spLocks noGrp="1"/>
          </p:cNvSpPr>
          <p:nvPr>
            <p:ph type="sldNum" sz="quarter" idx="11"/>
          </p:nvPr>
        </p:nvSpPr>
        <p:spPr/>
        <p:txBody>
          <a:bodyPr/>
          <a:lstStyle/>
          <a:p>
            <a:fld id="{75DF2D63-3FF5-D547-96B9-BE9CCD1ABA58}" type="slidenum">
              <a:rPr lang="en-US" smtClean="0"/>
              <a:t>12</a:t>
            </a:fld>
            <a:endParaRPr lang="en-US" dirty="0"/>
          </a:p>
        </p:txBody>
      </p:sp>
      <p:sp>
        <p:nvSpPr>
          <p:cNvPr id="5" name="Footer Placeholder 4">
            <a:extLst>
              <a:ext uri="{FF2B5EF4-FFF2-40B4-BE49-F238E27FC236}">
                <a16:creationId xmlns:a16="http://schemas.microsoft.com/office/drawing/2014/main" id="{5C5C5DBD-3BB0-CB1E-BC2C-930C73843E85}"/>
              </a:ext>
            </a:extLst>
          </p:cNvPr>
          <p:cNvSpPr>
            <a:spLocks noGrp="1"/>
          </p:cNvSpPr>
          <p:nvPr>
            <p:ph type="ftr" sz="quarter" idx="12"/>
          </p:nvPr>
        </p:nvSpPr>
        <p:spPr/>
        <p:txBody>
          <a:bodyPr/>
          <a:lstStyle/>
          <a:p>
            <a:r>
              <a:rPr lang="en-US"/>
              <a:t>presentation title</a:t>
            </a:r>
            <a:endParaRPr lang="en-US" dirty="0"/>
          </a:p>
        </p:txBody>
      </p:sp>
      <p:sp>
        <p:nvSpPr>
          <p:cNvPr id="6" name="Rectangle 3">
            <a:extLst>
              <a:ext uri="{FF2B5EF4-FFF2-40B4-BE49-F238E27FC236}">
                <a16:creationId xmlns:a16="http://schemas.microsoft.com/office/drawing/2014/main" id="{A15DB199-C4A6-CA76-251C-19FB663971BF}"/>
              </a:ext>
            </a:extLst>
          </p:cNvPr>
          <p:cNvSpPr>
            <a:spLocks noGrp="1" noChangeArrowheads="1"/>
          </p:cNvSpPr>
          <p:nvPr>
            <p:ph idx="1"/>
          </p:nvPr>
        </p:nvSpPr>
        <p:spPr>
          <a:xfrm>
            <a:off x="1189038" y="1746250"/>
            <a:ext cx="9829800" cy="4352925"/>
          </a:xfrm>
        </p:spPr>
        <p:txBody>
          <a:bodyPr/>
          <a:lstStyle/>
          <a:p>
            <a:pPr eaLnBrk="1" hangingPunct="1">
              <a:buFontTx/>
              <a:buNone/>
            </a:pPr>
            <a:r>
              <a:rPr lang="en-US" altLang="en-US" sz="2800" dirty="0"/>
              <a:t>Example:</a:t>
            </a:r>
          </a:p>
          <a:p>
            <a:pPr eaLnBrk="1" hangingPunct="1">
              <a:buFontTx/>
              <a:buNone/>
            </a:pPr>
            <a:r>
              <a:rPr lang="en-US" altLang="en-US" sz="2800" dirty="0"/>
              <a:t>	</a:t>
            </a:r>
            <a:r>
              <a:rPr lang="en-US" altLang="en-US" sz="2800" dirty="0">
                <a:latin typeface="MS Gothic" panose="020B0609070205080204" pitchFamily="49" charset="-128"/>
              </a:rPr>
              <a:t>a </a:t>
            </a:r>
            <a:r>
              <a:rPr lang="en-US" altLang="en-US" sz="2800" dirty="0">
                <a:latin typeface="MS Gothic" panose="020B0609070205080204" pitchFamily="49" charset="-128"/>
                <a:sym typeface="Symbol" panose="05050102010706020507" pitchFamily="18" charset="2"/>
              </a:rPr>
              <a:t> b  c</a:t>
            </a:r>
            <a:endParaRPr lang="en-US" altLang="en-US" sz="2800" dirty="0">
              <a:latin typeface="MS Gothic" panose="020B0609070205080204" pitchFamily="49" charset="-128"/>
            </a:endParaRPr>
          </a:p>
          <a:p>
            <a:pPr eaLnBrk="1" hangingPunct="1">
              <a:buFontTx/>
              <a:buNone/>
            </a:pPr>
            <a:r>
              <a:rPr lang="en-US" altLang="en-US" sz="2800" dirty="0">
                <a:latin typeface="MS Gothic" panose="020B0609070205080204" pitchFamily="49" charset="-128"/>
              </a:rPr>
              <a:t>	a </a:t>
            </a:r>
            <a:r>
              <a:rPr lang="en-US" altLang="en-US" sz="2800" dirty="0">
                <a:latin typeface="MS Gothic" panose="020B0609070205080204" pitchFamily="49" charset="-128"/>
                <a:sym typeface="Symbol" panose="05050102010706020507" pitchFamily="18" charset="2"/>
              </a:rPr>
              <a:t> b  d</a:t>
            </a:r>
          </a:p>
          <a:p>
            <a:pPr eaLnBrk="1" hangingPunct="1">
              <a:buFontTx/>
              <a:buNone/>
            </a:pPr>
            <a:endParaRPr lang="en-US" altLang="en-US" sz="2800" dirty="0">
              <a:latin typeface="MS Gothic" panose="020B0609070205080204" pitchFamily="49" charset="-128"/>
              <a:sym typeface="Symbol" panose="05050102010706020507" pitchFamily="18" charset="2"/>
            </a:endParaRPr>
          </a:p>
          <a:p>
            <a:pPr eaLnBrk="1" hangingPunct="1">
              <a:buFontTx/>
              <a:buNone/>
            </a:pPr>
            <a:r>
              <a:rPr lang="en-US" altLang="en-US" sz="2800" dirty="0">
                <a:latin typeface="MS Gothic" panose="020B0609070205080204" pitchFamily="49" charset="-128"/>
                <a:sym typeface="Symbol" panose="05050102010706020507" pitchFamily="18" charset="2"/>
              </a:rPr>
              <a:t>Precedence:</a:t>
            </a:r>
          </a:p>
          <a:p>
            <a:pPr eaLnBrk="1" hangingPunct="1">
              <a:buFontTx/>
              <a:buNone/>
            </a:pPr>
            <a:r>
              <a:rPr lang="en-US" altLang="en-US" sz="2800" dirty="0">
                <a:latin typeface="MS Gothic" panose="020B0609070205080204" pitchFamily="49" charset="-128"/>
                <a:sym typeface="Symbol" panose="05050102010706020507" pitchFamily="18" charset="2"/>
              </a:rPr>
              <a:t>	</a:t>
            </a:r>
          </a:p>
          <a:p>
            <a:pPr eaLnBrk="1" hangingPunct="1">
              <a:buFontTx/>
              <a:buNone/>
            </a:pPr>
            <a:r>
              <a:rPr lang="en-US" altLang="en-US" sz="2800" dirty="0">
                <a:latin typeface="MS Gothic" panose="020B0609070205080204" pitchFamily="49" charset="-128"/>
                <a:sym typeface="Symbol" panose="05050102010706020507" pitchFamily="18" charset="2"/>
              </a:rPr>
              <a:t>	  </a:t>
            </a:r>
          </a:p>
          <a:p>
            <a:pPr eaLnBrk="1" hangingPunct="1">
              <a:buFontTx/>
              <a:buNone/>
            </a:pPr>
            <a:r>
              <a:rPr lang="en-US" altLang="en-US" sz="2800" dirty="0">
                <a:latin typeface="MS Gothic" panose="020B0609070205080204" pitchFamily="49" charset="-128"/>
                <a:sym typeface="Symbol" panose="05050102010706020507" pitchFamily="18" charset="2"/>
              </a:rPr>
              <a:t>	 </a:t>
            </a:r>
          </a:p>
          <a:p>
            <a:pPr eaLnBrk="1" hangingPunct="1">
              <a:buFontTx/>
              <a:buNone/>
            </a:pPr>
            <a:endParaRPr lang="en-US" altLang="en-US" sz="2800" dirty="0">
              <a:latin typeface="MS Gothic" panose="020B0609070205080204" pitchFamily="49" charset="-128"/>
            </a:endParaRPr>
          </a:p>
        </p:txBody>
      </p:sp>
      <p:sp>
        <p:nvSpPr>
          <p:cNvPr id="7" name="Line 5">
            <a:extLst>
              <a:ext uri="{FF2B5EF4-FFF2-40B4-BE49-F238E27FC236}">
                <a16:creationId xmlns:a16="http://schemas.microsoft.com/office/drawing/2014/main" id="{4B204A80-0EE6-C9F1-D500-30557B052811}"/>
              </a:ext>
            </a:extLst>
          </p:cNvPr>
          <p:cNvSpPr>
            <a:spLocks noChangeShapeType="1"/>
          </p:cNvSpPr>
          <p:nvPr/>
        </p:nvSpPr>
        <p:spPr bwMode="auto">
          <a:xfrm flipV="1">
            <a:off x="2826418" y="4194175"/>
            <a:ext cx="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D"/>
          </a:p>
        </p:txBody>
      </p:sp>
      <p:sp>
        <p:nvSpPr>
          <p:cNvPr id="8" name="Text Box 6">
            <a:extLst>
              <a:ext uri="{FF2B5EF4-FFF2-40B4-BE49-F238E27FC236}">
                <a16:creationId xmlns:a16="http://schemas.microsoft.com/office/drawing/2014/main" id="{B3284F36-29E0-6C3B-A0F6-D563FBE7C7D5}"/>
              </a:ext>
            </a:extLst>
          </p:cNvPr>
          <p:cNvSpPr txBox="1">
            <a:spLocks noChangeArrowheads="1"/>
          </p:cNvSpPr>
          <p:nvPr/>
        </p:nvSpPr>
        <p:spPr bwMode="auto">
          <a:xfrm>
            <a:off x="3104231" y="4194175"/>
            <a:ext cx="96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en-US" dirty="0"/>
              <a:t>higher</a:t>
            </a:r>
          </a:p>
        </p:txBody>
      </p:sp>
      <p:sp>
        <p:nvSpPr>
          <p:cNvPr id="9" name="Text Box 7">
            <a:extLst>
              <a:ext uri="{FF2B5EF4-FFF2-40B4-BE49-F238E27FC236}">
                <a16:creationId xmlns:a16="http://schemas.microsoft.com/office/drawing/2014/main" id="{ACD47643-C8D2-556A-898C-0A71C416D6E9}"/>
              </a:ext>
            </a:extLst>
          </p:cNvPr>
          <p:cNvSpPr txBox="1">
            <a:spLocks noChangeArrowheads="1"/>
          </p:cNvSpPr>
          <p:nvPr/>
        </p:nvSpPr>
        <p:spPr bwMode="auto">
          <a:xfrm>
            <a:off x="3104231" y="5337175"/>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en-US" dirty="0"/>
              <a:t>lower</a:t>
            </a:r>
          </a:p>
        </p:txBody>
      </p:sp>
    </p:spTree>
    <p:extLst>
      <p:ext uri="{BB962C8B-B14F-4D97-AF65-F5344CB8AC3E}">
        <p14:creationId xmlns:p14="http://schemas.microsoft.com/office/powerpoint/2010/main" val="2359249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B605D-44BE-A4B2-2EF5-1C1515EA1F9C}"/>
              </a:ext>
            </a:extLst>
          </p:cNvPr>
          <p:cNvSpPr>
            <a:spLocks noGrp="1"/>
          </p:cNvSpPr>
          <p:nvPr>
            <p:ph type="title"/>
          </p:nvPr>
        </p:nvSpPr>
        <p:spPr/>
        <p:txBody>
          <a:bodyPr/>
          <a:lstStyle/>
          <a:p>
            <a:r>
              <a:rPr lang="en-US" dirty="0"/>
              <a:t>Variables in proposition</a:t>
            </a:r>
            <a:endParaRPr lang="en-ID" dirty="0"/>
          </a:p>
        </p:txBody>
      </p:sp>
      <p:sp>
        <p:nvSpPr>
          <p:cNvPr id="4" name="Slide Number Placeholder 3">
            <a:extLst>
              <a:ext uri="{FF2B5EF4-FFF2-40B4-BE49-F238E27FC236}">
                <a16:creationId xmlns:a16="http://schemas.microsoft.com/office/drawing/2014/main" id="{6DB52053-B5B2-54BE-A47D-39E8EFBB42D7}"/>
              </a:ext>
            </a:extLst>
          </p:cNvPr>
          <p:cNvSpPr>
            <a:spLocks noGrp="1"/>
          </p:cNvSpPr>
          <p:nvPr>
            <p:ph type="sldNum" sz="quarter" idx="11"/>
          </p:nvPr>
        </p:nvSpPr>
        <p:spPr/>
        <p:txBody>
          <a:bodyPr/>
          <a:lstStyle/>
          <a:p>
            <a:fld id="{75DF2D63-3FF5-D547-96B9-BE9CCD1ABA58}" type="slidenum">
              <a:rPr lang="en-US" smtClean="0"/>
              <a:t>13</a:t>
            </a:fld>
            <a:endParaRPr lang="en-US" dirty="0"/>
          </a:p>
        </p:txBody>
      </p:sp>
      <p:sp>
        <p:nvSpPr>
          <p:cNvPr id="5" name="Footer Placeholder 4">
            <a:extLst>
              <a:ext uri="{FF2B5EF4-FFF2-40B4-BE49-F238E27FC236}">
                <a16:creationId xmlns:a16="http://schemas.microsoft.com/office/drawing/2014/main" id="{57E28A10-FE48-B1F9-630B-F3B79EF19CA5}"/>
              </a:ext>
            </a:extLst>
          </p:cNvPr>
          <p:cNvSpPr>
            <a:spLocks noGrp="1"/>
          </p:cNvSpPr>
          <p:nvPr>
            <p:ph type="ftr" sz="quarter" idx="12"/>
          </p:nvPr>
        </p:nvSpPr>
        <p:spPr/>
        <p:txBody>
          <a:bodyPr/>
          <a:lstStyle/>
          <a:p>
            <a:r>
              <a:rPr lang="en-US"/>
              <a:t>presentation title</a:t>
            </a:r>
            <a:endParaRPr lang="en-US" dirty="0"/>
          </a:p>
        </p:txBody>
      </p:sp>
      <p:sp>
        <p:nvSpPr>
          <p:cNvPr id="6" name="Rectangle 15">
            <a:extLst>
              <a:ext uri="{FF2B5EF4-FFF2-40B4-BE49-F238E27FC236}">
                <a16:creationId xmlns:a16="http://schemas.microsoft.com/office/drawing/2014/main" id="{24EBBCEF-EB3B-661C-53C2-4D16343ECE87}"/>
              </a:ext>
            </a:extLst>
          </p:cNvPr>
          <p:cNvSpPr txBox="1">
            <a:spLocks noChangeArrowheads="1"/>
          </p:cNvSpPr>
          <p:nvPr/>
        </p:nvSpPr>
        <p:spPr>
          <a:xfrm>
            <a:off x="1304785" y="1776663"/>
            <a:ext cx="10332720" cy="4648200"/>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Variable known as </a:t>
            </a:r>
            <a:r>
              <a:rPr lang="en-US" altLang="en-US" i="1">
                <a:solidFill>
                  <a:srgbClr val="FF6633"/>
                </a:solidFill>
              </a:rPr>
              <a:t>quantifiers</a:t>
            </a:r>
          </a:p>
          <a:p>
            <a:r>
              <a:rPr lang="en-US" altLang="en-US">
                <a:solidFill>
                  <a:schemeClr val="tx2"/>
                </a:solidFill>
              </a:rPr>
              <a:t>Predicate calculus includes two quanifiers, X </a:t>
            </a:r>
            <a:r>
              <a:rPr lang="en-US" altLang="en-US">
                <a:solidFill>
                  <a:schemeClr val="tx2"/>
                </a:solidFill>
                <a:latin typeface="Times New Roman" panose="02020603050405020304" pitchFamily="18" charset="0"/>
              </a:rPr>
              <a:t>–</a:t>
            </a:r>
            <a:r>
              <a:rPr lang="en-US" altLang="en-US">
                <a:solidFill>
                  <a:schemeClr val="tx2"/>
                </a:solidFill>
              </a:rPr>
              <a:t> variable, and P </a:t>
            </a:r>
            <a:r>
              <a:rPr lang="en-US" altLang="en-US">
                <a:solidFill>
                  <a:schemeClr val="tx2"/>
                </a:solidFill>
                <a:latin typeface="Times New Roman" panose="02020603050405020304" pitchFamily="18" charset="0"/>
              </a:rPr>
              <a:t>–</a:t>
            </a:r>
            <a:r>
              <a:rPr lang="en-US" altLang="en-US">
                <a:solidFill>
                  <a:schemeClr val="tx2"/>
                </a:solidFill>
              </a:rPr>
              <a:t> proposition</a:t>
            </a:r>
          </a:p>
          <a:p>
            <a:pPr>
              <a:buFontTx/>
              <a:buNone/>
            </a:pPr>
            <a:endParaRPr lang="en-US" altLang="en-US">
              <a:solidFill>
                <a:schemeClr val="tx2"/>
              </a:solidFill>
            </a:endParaRPr>
          </a:p>
          <a:p>
            <a:pPr>
              <a:buFontTx/>
              <a:buNone/>
            </a:pPr>
            <a:endParaRPr lang="en-US" altLang="en-US" dirty="0">
              <a:solidFill>
                <a:schemeClr val="tx2"/>
              </a:solidFill>
            </a:endParaRPr>
          </a:p>
        </p:txBody>
      </p:sp>
      <p:graphicFrame>
        <p:nvGraphicFramePr>
          <p:cNvPr id="7" name="Group 72">
            <a:extLst>
              <a:ext uri="{FF2B5EF4-FFF2-40B4-BE49-F238E27FC236}">
                <a16:creationId xmlns:a16="http://schemas.microsoft.com/office/drawing/2014/main" id="{72AAB48C-4208-89A7-EB88-1DD3184E304B}"/>
              </a:ext>
            </a:extLst>
          </p:cNvPr>
          <p:cNvGraphicFramePr>
            <a:graphicFrameLocks noGrp="1"/>
          </p:cNvGraphicFramePr>
          <p:nvPr>
            <p:extLst>
              <p:ext uri="{D42A27DB-BD31-4B8C-83A1-F6EECF244321}">
                <p14:modId xmlns:p14="http://schemas.microsoft.com/office/powerpoint/2010/main" val="2530395948"/>
              </p:ext>
            </p:extLst>
          </p:nvPr>
        </p:nvGraphicFramePr>
        <p:xfrm>
          <a:off x="2247900" y="3429000"/>
          <a:ext cx="7696200" cy="2025129"/>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4191000">
                  <a:extLst>
                    <a:ext uri="{9D8B030D-6E8A-4147-A177-3AD203B41FA5}">
                      <a16:colId xmlns:a16="http://schemas.microsoft.com/office/drawing/2014/main" val="20002"/>
                    </a:ext>
                  </a:extLst>
                </a:gridCol>
              </a:tblGrid>
              <a:tr h="601864">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1" u="none" strike="noStrike" cap="none" normalizeH="0" baseline="0" dirty="0">
                          <a:ln>
                            <a:noFill/>
                          </a:ln>
                          <a:solidFill>
                            <a:schemeClr val="tx1"/>
                          </a:solidFill>
                          <a:effectLst/>
                          <a:latin typeface="+mn-lt"/>
                          <a:cs typeface="Times New Roman" pitchFamily="18" charset="0"/>
                        </a:rPr>
                        <a:t>Name</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1" u="none" strike="noStrike" cap="none" normalizeH="0" baseline="0">
                          <a:ln>
                            <a:noFill/>
                          </a:ln>
                          <a:solidFill>
                            <a:schemeClr val="tx1"/>
                          </a:solidFill>
                          <a:effectLst/>
                          <a:latin typeface="+mn-lt"/>
                          <a:cs typeface="Times New Roman" pitchFamily="18" charset="0"/>
                        </a:rPr>
                        <a:t>Example</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1" u="none" strike="noStrike" cap="none" normalizeH="0" baseline="0">
                          <a:ln>
                            <a:noFill/>
                          </a:ln>
                          <a:solidFill>
                            <a:schemeClr val="tx1"/>
                          </a:solidFill>
                          <a:effectLst/>
                          <a:latin typeface="+mn-lt"/>
                          <a:cs typeface="Times New Roman" pitchFamily="18" charset="0"/>
                        </a:rPr>
                        <a:t>Meaning</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0275">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a:ln>
                            <a:noFill/>
                          </a:ln>
                          <a:solidFill>
                            <a:schemeClr val="tx1"/>
                          </a:solidFill>
                          <a:effectLst/>
                          <a:latin typeface="+mn-lt"/>
                          <a:cs typeface="Times New Roman" pitchFamily="18" charset="0"/>
                        </a:rPr>
                        <a:t>universal</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dirty="0">
                          <a:ln>
                            <a:noFill/>
                          </a:ln>
                          <a:solidFill>
                            <a:schemeClr val="tx1"/>
                          </a:solidFill>
                          <a:effectLst/>
                          <a:latin typeface="+mn-lt"/>
                          <a:cs typeface="Times New Roman" pitchFamily="18" charset="0"/>
                          <a:sym typeface="Symbol" pitchFamily="18" charset="2"/>
                        </a:rPr>
                        <a:t></a:t>
                      </a:r>
                      <a:r>
                        <a:rPr kumimoji="0" lang="en-US" sz="2400" b="0" i="0" u="none" strike="noStrike" cap="none" normalizeH="0" baseline="0" dirty="0">
                          <a:ln>
                            <a:noFill/>
                          </a:ln>
                          <a:solidFill>
                            <a:schemeClr val="tx1"/>
                          </a:solidFill>
                          <a:effectLst/>
                          <a:latin typeface="+mn-lt"/>
                          <a:cs typeface="Times New Roman" pitchFamily="18" charset="0"/>
                        </a:rPr>
                        <a:t>X,P</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a:ln>
                            <a:noFill/>
                          </a:ln>
                          <a:solidFill>
                            <a:schemeClr val="tx1"/>
                          </a:solidFill>
                          <a:effectLst/>
                          <a:latin typeface="+mn-lt"/>
                          <a:cs typeface="Times New Roman" pitchFamily="18" charset="0"/>
                        </a:rPr>
                        <a:t>For all </a:t>
                      </a:r>
                      <a:r>
                        <a:rPr kumimoji="0" lang="en-US" sz="2400" b="0" i="1" u="none" strike="noStrike" cap="none" normalizeH="0" baseline="0">
                          <a:ln>
                            <a:noFill/>
                          </a:ln>
                          <a:solidFill>
                            <a:schemeClr val="tx1"/>
                          </a:solidFill>
                          <a:effectLst/>
                          <a:latin typeface="+mn-lt"/>
                          <a:cs typeface="Times New Roman" pitchFamily="18" charset="0"/>
                        </a:rPr>
                        <a:t>X</a:t>
                      </a:r>
                      <a:r>
                        <a:rPr kumimoji="0" lang="en-US" sz="2400" b="0" i="0" u="none" strike="noStrike" cap="none" normalizeH="0" baseline="0">
                          <a:ln>
                            <a:noFill/>
                          </a:ln>
                          <a:solidFill>
                            <a:schemeClr val="tx1"/>
                          </a:solidFill>
                          <a:effectLst/>
                          <a:latin typeface="+mn-lt"/>
                          <a:cs typeface="Times New Roman" pitchFamily="18" charset="0"/>
                        </a:rPr>
                        <a:t>, </a:t>
                      </a:r>
                      <a:r>
                        <a:rPr kumimoji="0" lang="en-US" sz="2400" b="0" i="1" u="none" strike="noStrike" cap="none" normalizeH="0" baseline="0">
                          <a:ln>
                            <a:noFill/>
                          </a:ln>
                          <a:solidFill>
                            <a:schemeClr val="tx1"/>
                          </a:solidFill>
                          <a:effectLst/>
                          <a:latin typeface="+mn-lt"/>
                          <a:cs typeface="Times New Roman" pitchFamily="18" charset="0"/>
                        </a:rPr>
                        <a:t>P</a:t>
                      </a:r>
                      <a:r>
                        <a:rPr kumimoji="0" lang="en-US" sz="2400" b="0" i="0" u="none" strike="noStrike" cap="none" normalizeH="0" baseline="0">
                          <a:ln>
                            <a:noFill/>
                          </a:ln>
                          <a:solidFill>
                            <a:schemeClr val="tx1"/>
                          </a:solidFill>
                          <a:effectLst/>
                          <a:latin typeface="+mn-lt"/>
                          <a:cs typeface="Times New Roman" pitchFamily="18" charset="0"/>
                        </a:rPr>
                        <a:t> is true</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1274">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a:ln>
                            <a:noFill/>
                          </a:ln>
                          <a:solidFill>
                            <a:schemeClr val="tx1"/>
                          </a:solidFill>
                          <a:effectLst/>
                          <a:latin typeface="+mn-lt"/>
                          <a:cs typeface="Times New Roman" pitchFamily="18" charset="0"/>
                        </a:rPr>
                        <a:t>existential</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a:ln>
                            <a:noFill/>
                          </a:ln>
                          <a:solidFill>
                            <a:schemeClr val="tx1"/>
                          </a:solidFill>
                          <a:effectLst/>
                          <a:latin typeface="+mn-lt"/>
                          <a:cs typeface="Times New Roman" pitchFamily="18" charset="0"/>
                          <a:sym typeface="Symbol" pitchFamily="18" charset="2"/>
                        </a:rPr>
                        <a:t></a:t>
                      </a:r>
                      <a:r>
                        <a:rPr kumimoji="0" lang="en-US" sz="2400" b="0" i="0" u="none" strike="noStrike" cap="none" normalizeH="0" baseline="0">
                          <a:ln>
                            <a:noFill/>
                          </a:ln>
                          <a:solidFill>
                            <a:schemeClr val="tx1"/>
                          </a:solidFill>
                          <a:effectLst/>
                          <a:latin typeface="+mn-lt"/>
                          <a:cs typeface="Times New Roman" pitchFamily="18" charset="0"/>
                        </a:rPr>
                        <a:t>X,P</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Tx/>
                        <a:buNone/>
                        <a:tabLst/>
                      </a:pPr>
                      <a:r>
                        <a:rPr kumimoji="0" lang="en-US" sz="2400" b="0" i="0" u="none" strike="noStrike" cap="none" normalizeH="0" baseline="0" dirty="0">
                          <a:ln>
                            <a:noFill/>
                          </a:ln>
                          <a:solidFill>
                            <a:schemeClr val="tx1"/>
                          </a:solidFill>
                          <a:effectLst/>
                          <a:latin typeface="+mn-lt"/>
                          <a:cs typeface="Times New Roman" pitchFamily="18" charset="0"/>
                        </a:rPr>
                        <a:t>There exists a value of </a:t>
                      </a:r>
                      <a:r>
                        <a:rPr kumimoji="0" lang="en-US" sz="2400" b="0" i="1" u="none" strike="noStrike" cap="none" normalizeH="0" baseline="0" dirty="0">
                          <a:ln>
                            <a:noFill/>
                          </a:ln>
                          <a:solidFill>
                            <a:schemeClr val="tx1"/>
                          </a:solidFill>
                          <a:effectLst/>
                          <a:latin typeface="+mn-lt"/>
                          <a:cs typeface="Times New Roman" pitchFamily="18" charset="0"/>
                        </a:rPr>
                        <a:t>X </a:t>
                      </a:r>
                      <a:r>
                        <a:rPr kumimoji="0" lang="en-US" sz="2400" b="0" i="0" u="none" strike="noStrike" cap="none" normalizeH="0" baseline="0" dirty="0">
                          <a:ln>
                            <a:noFill/>
                          </a:ln>
                          <a:solidFill>
                            <a:schemeClr val="tx1"/>
                          </a:solidFill>
                          <a:effectLst/>
                          <a:latin typeface="+mn-lt"/>
                          <a:cs typeface="Times New Roman" pitchFamily="18" charset="0"/>
                        </a:rPr>
                        <a:t>such that </a:t>
                      </a:r>
                      <a:r>
                        <a:rPr kumimoji="0" lang="en-US" sz="2400" b="0" i="1" u="none" strike="noStrike" cap="none" normalizeH="0" baseline="0" dirty="0">
                          <a:ln>
                            <a:noFill/>
                          </a:ln>
                          <a:solidFill>
                            <a:schemeClr val="tx1"/>
                          </a:solidFill>
                          <a:effectLst/>
                          <a:latin typeface="+mn-lt"/>
                          <a:cs typeface="Times New Roman" pitchFamily="18" charset="0"/>
                        </a:rPr>
                        <a:t>P</a:t>
                      </a:r>
                      <a:r>
                        <a:rPr kumimoji="0" lang="en-US" sz="2400" b="0" i="0" u="none" strike="noStrike" cap="none" normalizeH="0" baseline="0" dirty="0">
                          <a:ln>
                            <a:noFill/>
                          </a:ln>
                          <a:solidFill>
                            <a:schemeClr val="tx1"/>
                          </a:solidFill>
                          <a:effectLst/>
                          <a:latin typeface="+mn-lt"/>
                          <a:cs typeface="Times New Roman" pitchFamily="18" charset="0"/>
                        </a:rPr>
                        <a:t> is true</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45151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20304-0719-FD7E-3C6F-AC60B903B2FD}"/>
              </a:ext>
            </a:extLst>
          </p:cNvPr>
          <p:cNvSpPr>
            <a:spLocks noGrp="1"/>
          </p:cNvSpPr>
          <p:nvPr>
            <p:ph type="title"/>
          </p:nvPr>
        </p:nvSpPr>
        <p:spPr/>
        <p:txBody>
          <a:bodyPr/>
          <a:lstStyle/>
          <a:p>
            <a:r>
              <a:rPr lang="en-US" dirty="0"/>
              <a:t>Example: variable in proposition</a:t>
            </a:r>
            <a:endParaRPr lang="en-ID" dirty="0"/>
          </a:p>
        </p:txBody>
      </p:sp>
      <p:sp>
        <p:nvSpPr>
          <p:cNvPr id="4" name="Slide Number Placeholder 3">
            <a:extLst>
              <a:ext uri="{FF2B5EF4-FFF2-40B4-BE49-F238E27FC236}">
                <a16:creationId xmlns:a16="http://schemas.microsoft.com/office/drawing/2014/main" id="{429CF5A9-9FF7-1ED0-EC05-43D533080FCA}"/>
              </a:ext>
            </a:extLst>
          </p:cNvPr>
          <p:cNvSpPr>
            <a:spLocks noGrp="1"/>
          </p:cNvSpPr>
          <p:nvPr>
            <p:ph type="sldNum" sz="quarter" idx="11"/>
          </p:nvPr>
        </p:nvSpPr>
        <p:spPr/>
        <p:txBody>
          <a:bodyPr/>
          <a:lstStyle/>
          <a:p>
            <a:fld id="{75DF2D63-3FF5-D547-96B9-BE9CCD1ABA58}" type="slidenum">
              <a:rPr lang="en-US" smtClean="0"/>
              <a:t>14</a:t>
            </a:fld>
            <a:endParaRPr lang="en-US" dirty="0"/>
          </a:p>
        </p:txBody>
      </p:sp>
      <p:sp>
        <p:nvSpPr>
          <p:cNvPr id="5" name="Footer Placeholder 4">
            <a:extLst>
              <a:ext uri="{FF2B5EF4-FFF2-40B4-BE49-F238E27FC236}">
                <a16:creationId xmlns:a16="http://schemas.microsoft.com/office/drawing/2014/main" id="{736E7310-DDCF-8ACA-C9A1-53BDDC72AC0F}"/>
              </a:ext>
            </a:extLst>
          </p:cNvPr>
          <p:cNvSpPr>
            <a:spLocks noGrp="1"/>
          </p:cNvSpPr>
          <p:nvPr>
            <p:ph type="ftr" sz="quarter" idx="12"/>
          </p:nvPr>
        </p:nvSpPr>
        <p:spPr/>
        <p:txBody>
          <a:bodyPr/>
          <a:lstStyle/>
          <a:p>
            <a:r>
              <a:rPr lang="en-US"/>
              <a:t>presentation title</a:t>
            </a:r>
            <a:endParaRPr lang="en-US" dirty="0"/>
          </a:p>
        </p:txBody>
      </p:sp>
      <p:sp>
        <p:nvSpPr>
          <p:cNvPr id="6" name="Rectangle 23">
            <a:extLst>
              <a:ext uri="{FF2B5EF4-FFF2-40B4-BE49-F238E27FC236}">
                <a16:creationId xmlns:a16="http://schemas.microsoft.com/office/drawing/2014/main" id="{CEAD541E-BF91-1BB4-9BF6-BB28C6415093}"/>
              </a:ext>
            </a:extLst>
          </p:cNvPr>
          <p:cNvSpPr txBox="1">
            <a:spLocks noChangeArrowheads="1"/>
          </p:cNvSpPr>
          <p:nvPr/>
        </p:nvSpPr>
        <p:spPr>
          <a:xfrm>
            <a:off x="2009274" y="2642937"/>
            <a:ext cx="7772400" cy="4648200"/>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en-US" sz="2800" dirty="0"/>
              <a:t>Example</a:t>
            </a:r>
          </a:p>
          <a:p>
            <a:pPr>
              <a:buFontTx/>
              <a:buNone/>
            </a:pPr>
            <a:r>
              <a:rPr lang="en-US" altLang="en-US" sz="2800" dirty="0"/>
              <a:t>	</a:t>
            </a:r>
            <a:r>
              <a:rPr lang="en-US" altLang="en-US" sz="2800" dirty="0">
                <a:latin typeface="MS Gothic" panose="020B0609070205080204" pitchFamily="49" charset="-128"/>
                <a:sym typeface="Symbol" panose="05050102010706020507" pitchFamily="18" charset="2"/>
              </a:rPr>
              <a:t></a:t>
            </a:r>
            <a:r>
              <a:rPr lang="en-US" altLang="en-US" sz="2800" dirty="0">
                <a:latin typeface="MS Gothic" panose="020B0609070205080204" pitchFamily="49" charset="-128"/>
              </a:rPr>
              <a:t>X.(woman(X) </a:t>
            </a:r>
            <a:r>
              <a:rPr lang="en-US" altLang="en-US" sz="2800" dirty="0">
                <a:latin typeface="MS Gothic" panose="020B0609070205080204" pitchFamily="49" charset="-128"/>
                <a:sym typeface="Symbol" panose="05050102010706020507" pitchFamily="18" charset="2"/>
              </a:rPr>
              <a:t> </a:t>
            </a:r>
            <a:r>
              <a:rPr lang="en-US" altLang="en-US" sz="2800" dirty="0">
                <a:latin typeface="MS Gothic" panose="020B0609070205080204" pitchFamily="49" charset="-128"/>
              </a:rPr>
              <a:t>human(X))</a:t>
            </a:r>
          </a:p>
          <a:p>
            <a:pPr>
              <a:buFontTx/>
              <a:buNone/>
            </a:pPr>
            <a:r>
              <a:rPr lang="en-US" altLang="en-US" sz="2800" dirty="0"/>
              <a:t>	</a:t>
            </a:r>
            <a:r>
              <a:rPr lang="en-US" altLang="en-US" sz="2800" dirty="0">
                <a:latin typeface="MS Gothic" panose="020B0609070205080204" pitchFamily="49" charset="-128"/>
                <a:sym typeface="Symbol" panose="05050102010706020507" pitchFamily="18" charset="2"/>
              </a:rPr>
              <a:t></a:t>
            </a:r>
            <a:r>
              <a:rPr lang="en-US" altLang="en-US" sz="2800" dirty="0">
                <a:latin typeface="MS Gothic" panose="020B0609070205080204" pitchFamily="49" charset="-128"/>
              </a:rPr>
              <a:t>X.(mother(</a:t>
            </a:r>
            <a:r>
              <a:rPr lang="en-US" altLang="en-US" sz="2800" dirty="0" err="1">
                <a:latin typeface="MS Gothic" panose="020B0609070205080204" pitchFamily="49" charset="-128"/>
              </a:rPr>
              <a:t>mary,X</a:t>
            </a:r>
            <a:r>
              <a:rPr lang="en-US" altLang="en-US" sz="2800" dirty="0">
                <a:latin typeface="MS Gothic" panose="020B0609070205080204" pitchFamily="49" charset="-128"/>
              </a:rPr>
              <a:t>) </a:t>
            </a:r>
            <a:r>
              <a:rPr lang="en-US" altLang="en-US" sz="2800" dirty="0">
                <a:latin typeface="MS Gothic" panose="020B0609070205080204" pitchFamily="49" charset="-128"/>
                <a:sym typeface="Symbol" panose="05050102010706020507" pitchFamily="18" charset="2"/>
              </a:rPr>
              <a:t> </a:t>
            </a:r>
            <a:r>
              <a:rPr lang="en-US" altLang="en-US" sz="2800" dirty="0">
                <a:latin typeface="MS Gothic" panose="020B0609070205080204" pitchFamily="49" charset="-128"/>
              </a:rPr>
              <a:t>male(X))</a:t>
            </a:r>
          </a:p>
          <a:p>
            <a:pPr>
              <a:buFontTx/>
              <a:buNone/>
            </a:pPr>
            <a:r>
              <a:rPr lang="en-US" altLang="en-US" sz="2800" dirty="0">
                <a:sym typeface="Symbol" panose="05050102010706020507" pitchFamily="18" charset="2"/>
              </a:rPr>
              <a:t>	</a:t>
            </a:r>
            <a:endParaRPr lang="en-US" altLang="en-US" sz="2800" dirty="0"/>
          </a:p>
        </p:txBody>
      </p:sp>
    </p:spTree>
    <p:extLst>
      <p:ext uri="{BB962C8B-B14F-4D97-AF65-F5344CB8AC3E}">
        <p14:creationId xmlns:p14="http://schemas.microsoft.com/office/powerpoint/2010/main" val="1962070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0C6A1CD-F909-8044-078F-9D70F19EDF60}"/>
              </a:ext>
            </a:extLst>
          </p:cNvPr>
          <p:cNvSpPr>
            <a:spLocks noGrp="1" noChangeArrowheads="1"/>
          </p:cNvSpPr>
          <p:nvPr>
            <p:ph type="title"/>
          </p:nvPr>
        </p:nvSpPr>
        <p:spPr/>
        <p:txBody>
          <a:bodyPr/>
          <a:lstStyle/>
          <a:p>
            <a:pPr eaLnBrk="1" hangingPunct="1"/>
            <a:r>
              <a:rPr lang="en-US" altLang="en-US"/>
              <a:t>Variables in Proposition</a:t>
            </a:r>
          </a:p>
        </p:txBody>
      </p:sp>
      <p:sp>
        <p:nvSpPr>
          <p:cNvPr id="21507" name="PyramidChart 1;Master;1;0.15;3">
            <a:extLst>
              <a:ext uri="{FF2B5EF4-FFF2-40B4-BE49-F238E27FC236}">
                <a16:creationId xmlns:a16="http://schemas.microsoft.com/office/drawing/2014/main" id="{13523B22-8FB9-3C5A-5EE3-CF9953959561}"/>
              </a:ext>
            </a:extLst>
          </p:cNvPr>
          <p:cNvSpPr>
            <a:spLocks noChangeArrowheads="1"/>
          </p:cNvSpPr>
          <p:nvPr/>
        </p:nvSpPr>
        <p:spPr bwMode="auto">
          <a:xfrm>
            <a:off x="2740026" y="1981200"/>
            <a:ext cx="6723063"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en-US" altLang="en-US"/>
          </a:p>
        </p:txBody>
      </p:sp>
      <p:sp>
        <p:nvSpPr>
          <p:cNvPr id="21508" name="Rectangle 4">
            <a:extLst>
              <a:ext uri="{FF2B5EF4-FFF2-40B4-BE49-F238E27FC236}">
                <a16:creationId xmlns:a16="http://schemas.microsoft.com/office/drawing/2014/main" id="{5C93FA68-FAED-1BE7-0448-6A2961B80408}"/>
              </a:ext>
            </a:extLst>
          </p:cNvPr>
          <p:cNvSpPr>
            <a:spLocks noGrp="1" noChangeArrowheads="1"/>
          </p:cNvSpPr>
          <p:nvPr>
            <p:ph type="body" idx="1"/>
          </p:nvPr>
        </p:nvSpPr>
        <p:spPr>
          <a:xfrm>
            <a:off x="1295399" y="1855945"/>
            <a:ext cx="10058399" cy="4352544"/>
          </a:xfrm>
        </p:spPr>
        <p:txBody>
          <a:bodyPr/>
          <a:lstStyle/>
          <a:p>
            <a:pPr eaLnBrk="1" hangingPunct="1">
              <a:buFontTx/>
              <a:buNone/>
            </a:pPr>
            <a:r>
              <a:rPr lang="en-US" altLang="en-US" sz="2800" dirty="0"/>
              <a:t>Example</a:t>
            </a:r>
          </a:p>
          <a:p>
            <a:pPr eaLnBrk="1" hangingPunct="1">
              <a:buFontTx/>
              <a:buNone/>
            </a:pPr>
            <a:r>
              <a:rPr lang="en-US" altLang="en-US" sz="2800" dirty="0"/>
              <a:t>	</a:t>
            </a:r>
            <a:r>
              <a:rPr lang="en-US" altLang="en-US" sz="2800" dirty="0">
                <a:latin typeface="MS Gothic" panose="020B0609070205080204" pitchFamily="49" charset="-128"/>
                <a:sym typeface="Symbol" panose="05050102010706020507" pitchFamily="18" charset="2"/>
              </a:rPr>
              <a:t></a:t>
            </a:r>
            <a:r>
              <a:rPr lang="en-US" altLang="en-US" sz="2800" dirty="0">
                <a:latin typeface="MS Gothic" panose="020B0609070205080204" pitchFamily="49" charset="-128"/>
              </a:rPr>
              <a:t>X.(woman(X) </a:t>
            </a:r>
            <a:r>
              <a:rPr lang="en-US" altLang="en-US" sz="2800" dirty="0">
                <a:latin typeface="MS Gothic" panose="020B0609070205080204" pitchFamily="49" charset="-128"/>
                <a:sym typeface="Symbol" panose="05050102010706020507" pitchFamily="18" charset="2"/>
              </a:rPr>
              <a:t> </a:t>
            </a:r>
            <a:r>
              <a:rPr lang="en-US" altLang="en-US" sz="2800" dirty="0">
                <a:latin typeface="MS Gothic" panose="020B0609070205080204" pitchFamily="49" charset="-128"/>
              </a:rPr>
              <a:t>human(X))</a:t>
            </a:r>
          </a:p>
          <a:p>
            <a:pPr eaLnBrk="1" hangingPunct="1">
              <a:buFontTx/>
              <a:buNone/>
            </a:pPr>
            <a:r>
              <a:rPr lang="en-US" altLang="en-US" sz="2800" dirty="0"/>
              <a:t>	</a:t>
            </a:r>
            <a:r>
              <a:rPr lang="en-US" altLang="en-US" sz="2800" dirty="0">
                <a:sym typeface="Symbol" panose="05050102010706020507" pitchFamily="18" charset="2"/>
              </a:rPr>
              <a:t> for any value of X, if X is a woman, then X is a human (NL: woman is a human)</a:t>
            </a:r>
            <a:endParaRPr lang="en-US" altLang="en-US" sz="2800" dirty="0"/>
          </a:p>
          <a:p>
            <a:pPr eaLnBrk="1" hangingPunct="1">
              <a:buFontTx/>
              <a:buNone/>
            </a:pPr>
            <a:endParaRPr lang="en-US" altLang="en-US" sz="2800" dirty="0"/>
          </a:p>
          <a:p>
            <a:pPr eaLnBrk="1" hangingPunct="1">
              <a:buFontTx/>
              <a:buNone/>
            </a:pPr>
            <a:r>
              <a:rPr lang="en-US" altLang="en-US" sz="2800" dirty="0"/>
              <a:t>	</a:t>
            </a:r>
            <a:r>
              <a:rPr lang="en-US" altLang="en-US" sz="2800" dirty="0">
                <a:latin typeface="MS Gothic" panose="020B0609070205080204" pitchFamily="49" charset="-128"/>
                <a:sym typeface="Symbol" panose="05050102010706020507" pitchFamily="18" charset="2"/>
              </a:rPr>
              <a:t></a:t>
            </a:r>
            <a:r>
              <a:rPr lang="en-US" altLang="en-US" sz="2800" dirty="0">
                <a:latin typeface="MS Gothic" panose="020B0609070205080204" pitchFamily="49" charset="-128"/>
              </a:rPr>
              <a:t>X.(mother(</a:t>
            </a:r>
            <a:r>
              <a:rPr lang="en-US" altLang="en-US" sz="2800" dirty="0" err="1">
                <a:latin typeface="MS Gothic" panose="020B0609070205080204" pitchFamily="49" charset="-128"/>
              </a:rPr>
              <a:t>mary,X</a:t>
            </a:r>
            <a:r>
              <a:rPr lang="en-US" altLang="en-US" sz="2800" dirty="0">
                <a:latin typeface="MS Gothic" panose="020B0609070205080204" pitchFamily="49" charset="-128"/>
              </a:rPr>
              <a:t>) </a:t>
            </a:r>
            <a:r>
              <a:rPr lang="en-US" altLang="en-US" sz="2800" dirty="0">
                <a:latin typeface="MS Gothic" panose="020B0609070205080204" pitchFamily="49" charset="-128"/>
                <a:sym typeface="Symbol" panose="05050102010706020507" pitchFamily="18" charset="2"/>
              </a:rPr>
              <a:t> </a:t>
            </a:r>
            <a:r>
              <a:rPr lang="en-US" altLang="en-US" sz="2800" dirty="0">
                <a:latin typeface="MS Gothic" panose="020B0609070205080204" pitchFamily="49" charset="-128"/>
              </a:rPr>
              <a:t>male(X))</a:t>
            </a:r>
          </a:p>
          <a:p>
            <a:pPr eaLnBrk="1" hangingPunct="1">
              <a:buFontTx/>
              <a:buNone/>
            </a:pPr>
            <a:r>
              <a:rPr lang="en-US" altLang="en-US" sz="2800" dirty="0">
                <a:sym typeface="Symbol" panose="05050102010706020507" pitchFamily="18" charset="2"/>
              </a:rPr>
              <a:t>	 there exist a value of X such that </a:t>
            </a:r>
            <a:r>
              <a:rPr lang="en-US" altLang="en-US" sz="2800" dirty="0" err="1">
                <a:sym typeface="Symbol" panose="05050102010706020507" pitchFamily="18" charset="2"/>
              </a:rPr>
              <a:t>mary</a:t>
            </a:r>
            <a:r>
              <a:rPr lang="en-US" altLang="en-US" sz="2800" dirty="0">
                <a:sym typeface="Symbol" panose="05050102010706020507" pitchFamily="18" charset="2"/>
              </a:rPr>
              <a:t> is the mother of X and X is a male (NL: </a:t>
            </a:r>
            <a:r>
              <a:rPr lang="en-US" altLang="en-US" sz="2800" dirty="0" err="1">
                <a:sym typeface="Symbol" panose="05050102010706020507" pitchFamily="18" charset="2"/>
              </a:rPr>
              <a:t>mary</a:t>
            </a:r>
            <a:r>
              <a:rPr lang="en-US" altLang="en-US" sz="2800" dirty="0">
                <a:sym typeface="Symbol" panose="05050102010706020507" pitchFamily="18" charset="2"/>
              </a:rPr>
              <a:t> has a son)</a:t>
            </a:r>
            <a:endParaRPr lang="en-US" altLang="en-US" sz="2800" dirty="0"/>
          </a:p>
          <a:p>
            <a:pPr eaLnBrk="1" hangingPunct="1">
              <a:buFontTx/>
              <a:buNone/>
            </a:pPr>
            <a:endParaRPr lang="en-US" altLang="en-US" sz="2800"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a:extLst>
              <a:ext uri="{FF2B5EF4-FFF2-40B4-BE49-F238E27FC236}">
                <a16:creationId xmlns:a16="http://schemas.microsoft.com/office/drawing/2014/main" id="{FB9E8E40-6D4E-21B7-0791-C7406EA01EC2}"/>
              </a:ext>
            </a:extLst>
          </p:cNvPr>
          <p:cNvSpPr>
            <a:spLocks noGrp="1" noChangeArrowheads="1"/>
          </p:cNvSpPr>
          <p:nvPr>
            <p:ph type="title"/>
          </p:nvPr>
        </p:nvSpPr>
        <p:spPr/>
        <p:txBody>
          <a:bodyPr/>
          <a:lstStyle/>
          <a:p>
            <a:pPr eaLnBrk="1" hangingPunct="1"/>
            <a:r>
              <a:rPr lang="en-US" altLang="en-US"/>
              <a:t>Clausal Form</a:t>
            </a:r>
          </a:p>
        </p:txBody>
      </p:sp>
      <p:sp>
        <p:nvSpPr>
          <p:cNvPr id="22531" name="Rectangle 7">
            <a:extLst>
              <a:ext uri="{FF2B5EF4-FFF2-40B4-BE49-F238E27FC236}">
                <a16:creationId xmlns:a16="http://schemas.microsoft.com/office/drawing/2014/main" id="{F75A749C-0C35-4F63-0CF6-ABB7ADE3136D}"/>
              </a:ext>
            </a:extLst>
          </p:cNvPr>
          <p:cNvSpPr>
            <a:spLocks noGrp="1" noChangeArrowheads="1"/>
          </p:cNvSpPr>
          <p:nvPr>
            <p:ph type="body" idx="1"/>
          </p:nvPr>
        </p:nvSpPr>
        <p:spPr>
          <a:xfrm>
            <a:off x="1520404" y="1851804"/>
            <a:ext cx="9608389" cy="4800600"/>
          </a:xfrm>
        </p:spPr>
        <p:txBody>
          <a:bodyPr/>
          <a:lstStyle/>
          <a:p>
            <a:pPr eaLnBrk="1" hangingPunct="1">
              <a:lnSpc>
                <a:spcPct val="90000"/>
              </a:lnSpc>
            </a:pPr>
            <a:r>
              <a:rPr lang="en-US" altLang="en-US" sz="3200" dirty="0"/>
              <a:t>Simple form of proposition, it is a standard form for proposition without loss of generality</a:t>
            </a:r>
          </a:p>
          <a:p>
            <a:pPr eaLnBrk="1" hangingPunct="1">
              <a:lnSpc>
                <a:spcPct val="90000"/>
              </a:lnSpc>
            </a:pPr>
            <a:r>
              <a:rPr lang="en-US" altLang="en-US" sz="3200" dirty="0"/>
              <a:t>Why we need to transform PC into CF?</a:t>
            </a:r>
          </a:p>
          <a:p>
            <a:pPr lvl="1" eaLnBrk="1" hangingPunct="1">
              <a:lnSpc>
                <a:spcPct val="90000"/>
              </a:lnSpc>
            </a:pPr>
            <a:r>
              <a:rPr lang="en-US" altLang="en-US" sz="2800" dirty="0"/>
              <a:t>too many different ways of stating propositions that have the same meaning</a:t>
            </a:r>
          </a:p>
          <a:p>
            <a:pPr lvl="1" eaLnBrk="1" hangingPunct="1">
              <a:lnSpc>
                <a:spcPct val="90000"/>
              </a:lnSpc>
            </a:pPr>
            <a:endParaRPr lang="en-US" altLang="en-US" sz="2800" dirty="0"/>
          </a:p>
          <a:p>
            <a:pPr lvl="1" eaLnBrk="1" hangingPunct="1">
              <a:lnSpc>
                <a:spcPct val="90000"/>
              </a:lnSpc>
              <a:buFontTx/>
              <a:buNone/>
            </a:pPr>
            <a:r>
              <a:rPr lang="en-US" altLang="en-US" sz="2800" dirty="0"/>
              <a:t>Example:</a:t>
            </a:r>
          </a:p>
          <a:p>
            <a:pPr lvl="1" eaLnBrk="1" hangingPunct="1">
              <a:lnSpc>
                <a:spcPct val="90000"/>
              </a:lnSpc>
              <a:buFontTx/>
              <a:buNone/>
            </a:pPr>
            <a:r>
              <a:rPr lang="en-US" altLang="en-US" sz="2800" dirty="0"/>
              <a:t>	</a:t>
            </a:r>
            <a:r>
              <a:rPr lang="en-US" altLang="en-US" sz="2800" dirty="0">
                <a:latin typeface="MS Gothic" panose="020B0609070205080204" pitchFamily="49" charset="-128"/>
                <a:sym typeface="Symbol" panose="05050102010706020507" pitchFamily="18" charset="2"/>
              </a:rPr>
              <a:t> </a:t>
            </a:r>
            <a:r>
              <a:rPr lang="en-US" altLang="en-US" sz="2800" dirty="0">
                <a:latin typeface="MS Gothic" panose="020B0609070205080204" pitchFamily="49" charset="-128"/>
              </a:rPr>
              <a:t>X.(woman(X) </a:t>
            </a:r>
            <a:r>
              <a:rPr lang="en-US" altLang="en-US" sz="2800" dirty="0">
                <a:latin typeface="MS Gothic" panose="020B0609070205080204" pitchFamily="49" charset="-128"/>
                <a:sym typeface="Symbol" panose="05050102010706020507" pitchFamily="18" charset="2"/>
              </a:rPr>
              <a:t> </a:t>
            </a:r>
            <a:r>
              <a:rPr lang="en-US" altLang="en-US" sz="2800" dirty="0">
                <a:latin typeface="MS Gothic" panose="020B0609070205080204" pitchFamily="49" charset="-128"/>
              </a:rPr>
              <a:t>human(X))</a:t>
            </a:r>
          </a:p>
          <a:p>
            <a:pPr lvl="1" eaLnBrk="1" hangingPunct="1">
              <a:lnSpc>
                <a:spcPct val="90000"/>
              </a:lnSpc>
              <a:buFontTx/>
              <a:buNone/>
            </a:pPr>
            <a:r>
              <a:rPr lang="en-US" altLang="en-US" sz="2800" dirty="0">
                <a:latin typeface="MS Gothic" panose="020B0609070205080204" pitchFamily="49" charset="-128"/>
              </a:rPr>
              <a:t>	</a:t>
            </a:r>
            <a:r>
              <a:rPr lang="en-US" altLang="en-US" sz="2800" dirty="0">
                <a:latin typeface="MS Gothic" panose="020B0609070205080204" pitchFamily="49" charset="-128"/>
                <a:sym typeface="Symbol" panose="05050102010706020507" pitchFamily="18" charset="2"/>
              </a:rPr>
              <a:t> </a:t>
            </a:r>
            <a:r>
              <a:rPr lang="en-US" altLang="en-US" sz="2800" dirty="0">
                <a:latin typeface="MS Gothic" panose="020B0609070205080204" pitchFamily="49" charset="-128"/>
              </a:rPr>
              <a:t>X.(man(X) </a:t>
            </a:r>
            <a:r>
              <a:rPr lang="en-US" altLang="en-US" sz="2800" dirty="0">
                <a:latin typeface="MS Gothic" panose="020B0609070205080204" pitchFamily="49" charset="-128"/>
                <a:sym typeface="Symbol" panose="05050102010706020507" pitchFamily="18" charset="2"/>
              </a:rPr>
              <a:t> </a:t>
            </a:r>
            <a:r>
              <a:rPr lang="en-US" altLang="en-US" sz="2800" dirty="0">
                <a:latin typeface="MS Gothic" panose="020B0609070205080204" pitchFamily="49" charset="-128"/>
              </a:rPr>
              <a:t>human(X))</a:t>
            </a:r>
            <a:endParaRPr lang="en-US" altLang="en-US" sz="2800" dirty="0"/>
          </a:p>
          <a:p>
            <a:pPr lvl="1" eaLnBrk="1" hangingPunct="1">
              <a:lnSpc>
                <a:spcPct val="90000"/>
              </a:lnSpc>
              <a:buFontTx/>
              <a:buNone/>
            </a:pPr>
            <a:r>
              <a:rPr lang="en-US" altLang="en-US" sz="2800" dirty="0"/>
              <a:t>	</a:t>
            </a:r>
          </a:p>
          <a:p>
            <a:pPr eaLnBrk="1" hangingPunct="1">
              <a:lnSpc>
                <a:spcPct val="90000"/>
              </a:lnSpc>
              <a:buFontTx/>
              <a:buNone/>
            </a:pPr>
            <a:r>
              <a:rPr lang="en-US" altLang="en-US" sz="3200" dirty="0"/>
              <a:t>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036ADB2-17A0-BD93-B5EC-C904AA9BE591}"/>
              </a:ext>
            </a:extLst>
          </p:cNvPr>
          <p:cNvSpPr>
            <a:spLocks noGrp="1" noChangeArrowheads="1"/>
          </p:cNvSpPr>
          <p:nvPr>
            <p:ph type="title"/>
          </p:nvPr>
        </p:nvSpPr>
        <p:spPr/>
        <p:txBody>
          <a:bodyPr/>
          <a:lstStyle/>
          <a:p>
            <a:pPr eaLnBrk="1" hangingPunct="1"/>
            <a:r>
              <a:rPr lang="en-US" altLang="en-US"/>
              <a:t>Clausal Form</a:t>
            </a:r>
          </a:p>
        </p:txBody>
      </p:sp>
      <p:sp>
        <p:nvSpPr>
          <p:cNvPr id="23555" name="Rectangle 3">
            <a:extLst>
              <a:ext uri="{FF2B5EF4-FFF2-40B4-BE49-F238E27FC236}">
                <a16:creationId xmlns:a16="http://schemas.microsoft.com/office/drawing/2014/main" id="{3AA5268A-A99E-0ACA-FC53-FC1A053B9088}"/>
              </a:ext>
            </a:extLst>
          </p:cNvPr>
          <p:cNvSpPr>
            <a:spLocks noGrp="1" noChangeArrowheads="1"/>
          </p:cNvSpPr>
          <p:nvPr>
            <p:ph type="body" idx="1"/>
          </p:nvPr>
        </p:nvSpPr>
        <p:spPr>
          <a:xfrm>
            <a:off x="1752599" y="1778838"/>
            <a:ext cx="9143999" cy="4336211"/>
          </a:xfrm>
        </p:spPr>
        <p:txBody>
          <a:bodyPr/>
          <a:lstStyle/>
          <a:p>
            <a:pPr eaLnBrk="1" hangingPunct="1">
              <a:lnSpc>
                <a:spcPct val="90000"/>
              </a:lnSpc>
            </a:pPr>
            <a:r>
              <a:rPr lang="en-US" altLang="en-US" sz="2800" dirty="0"/>
              <a:t>General syntax for CF</a:t>
            </a:r>
          </a:p>
          <a:p>
            <a:pPr eaLnBrk="1" hangingPunct="1">
              <a:lnSpc>
                <a:spcPct val="90000"/>
              </a:lnSpc>
              <a:buFontTx/>
              <a:buNone/>
            </a:pPr>
            <a:r>
              <a:rPr lang="en-US" altLang="en-US" sz="2800" dirty="0"/>
              <a:t>	</a:t>
            </a:r>
            <a:r>
              <a:rPr lang="en-US" altLang="en-US" sz="3200" dirty="0">
                <a:latin typeface="MS Gothic" panose="020B0609070205080204" pitchFamily="49" charset="-128"/>
              </a:rPr>
              <a:t>B</a:t>
            </a:r>
            <a:r>
              <a:rPr lang="en-US" altLang="en-US" sz="3200" baseline="-25000" dirty="0">
                <a:latin typeface="MS Gothic" panose="020B0609070205080204" pitchFamily="49" charset="-128"/>
              </a:rPr>
              <a:t>1</a:t>
            </a:r>
            <a:r>
              <a:rPr lang="en-US" altLang="en-US" sz="3200" dirty="0">
                <a:latin typeface="MS Gothic" panose="020B0609070205080204" pitchFamily="49" charset="-128"/>
              </a:rPr>
              <a:t> </a:t>
            </a:r>
            <a:r>
              <a:rPr lang="en-US" altLang="en-US" sz="3200" dirty="0">
                <a:latin typeface="MS Gothic" panose="020B0609070205080204" pitchFamily="49" charset="-128"/>
                <a:sym typeface="Symbol" panose="05050102010706020507" pitchFamily="18" charset="2"/>
              </a:rPr>
              <a:t></a:t>
            </a:r>
            <a:r>
              <a:rPr lang="en-US" altLang="en-US" sz="3200" dirty="0">
                <a:latin typeface="MS Gothic" panose="020B0609070205080204" pitchFamily="49" charset="-128"/>
              </a:rPr>
              <a:t> B</a:t>
            </a:r>
            <a:r>
              <a:rPr lang="en-US" altLang="en-US" sz="3200" baseline="-25000" dirty="0">
                <a:latin typeface="MS Gothic" panose="020B0609070205080204" pitchFamily="49" charset="-128"/>
              </a:rPr>
              <a:t>2</a:t>
            </a:r>
            <a:r>
              <a:rPr lang="en-US" altLang="en-US" sz="3200" dirty="0">
                <a:latin typeface="MS Gothic" panose="020B0609070205080204" pitchFamily="49" charset="-128"/>
              </a:rPr>
              <a:t> </a:t>
            </a:r>
            <a:r>
              <a:rPr lang="en-US" altLang="en-US" sz="3200" dirty="0">
                <a:latin typeface="MS Gothic" panose="020B0609070205080204" pitchFamily="49" charset="-128"/>
                <a:sym typeface="Symbol" panose="05050102010706020507" pitchFamily="18" charset="2"/>
              </a:rPr>
              <a:t> </a:t>
            </a:r>
            <a:r>
              <a:rPr lang="en-US" altLang="en-US" sz="3200" dirty="0">
                <a:latin typeface="Times New Roman" panose="02020603050405020304" pitchFamily="18" charset="0"/>
              </a:rPr>
              <a:t>…</a:t>
            </a:r>
            <a:r>
              <a:rPr lang="en-US" altLang="en-US" sz="3200" dirty="0">
                <a:latin typeface="MS Gothic" panose="020B0609070205080204" pitchFamily="49" charset="-128"/>
              </a:rPr>
              <a:t> </a:t>
            </a:r>
            <a:r>
              <a:rPr lang="en-US" altLang="en-US" sz="3200" dirty="0">
                <a:latin typeface="MS Gothic" panose="020B0609070205080204" pitchFamily="49" charset="-128"/>
                <a:sym typeface="Symbol" panose="05050102010706020507" pitchFamily="18" charset="2"/>
              </a:rPr>
              <a:t></a:t>
            </a:r>
            <a:r>
              <a:rPr lang="en-US" altLang="en-US" sz="3200" dirty="0">
                <a:latin typeface="MS Gothic" panose="020B0609070205080204" pitchFamily="49" charset="-128"/>
              </a:rPr>
              <a:t> B</a:t>
            </a:r>
            <a:r>
              <a:rPr lang="en-US" altLang="en-US" sz="3200" baseline="-25000" dirty="0">
                <a:latin typeface="MS Gothic" panose="020B0609070205080204" pitchFamily="49" charset="-128"/>
              </a:rPr>
              <a:t>n</a:t>
            </a:r>
            <a:r>
              <a:rPr lang="en-US" altLang="en-US" sz="3200" dirty="0">
                <a:latin typeface="MS Gothic" panose="020B0609070205080204" pitchFamily="49" charset="-128"/>
              </a:rPr>
              <a:t> </a:t>
            </a:r>
            <a:r>
              <a:rPr lang="en-US" altLang="en-US" sz="3200" dirty="0">
                <a:latin typeface="MS Gothic" panose="020B0609070205080204" pitchFamily="49" charset="-128"/>
                <a:sym typeface="Symbol" panose="05050102010706020507" pitchFamily="18" charset="2"/>
              </a:rPr>
              <a:t></a:t>
            </a:r>
            <a:r>
              <a:rPr lang="en-US" altLang="en-US" sz="3200" dirty="0">
                <a:latin typeface="MS Gothic" panose="020B0609070205080204" pitchFamily="49" charset="-128"/>
              </a:rPr>
              <a:t>  A</a:t>
            </a:r>
            <a:r>
              <a:rPr lang="en-US" altLang="en-US" sz="3200" baseline="-25000" dirty="0">
                <a:latin typeface="MS Gothic" panose="020B0609070205080204" pitchFamily="49" charset="-128"/>
              </a:rPr>
              <a:t>1</a:t>
            </a:r>
            <a:r>
              <a:rPr lang="en-US" altLang="en-US" sz="3200" dirty="0">
                <a:latin typeface="MS Gothic" panose="020B0609070205080204" pitchFamily="49" charset="-128"/>
              </a:rPr>
              <a:t> </a:t>
            </a:r>
            <a:r>
              <a:rPr lang="en-US" altLang="en-US" sz="3200" dirty="0">
                <a:latin typeface="MS Gothic" panose="020B0609070205080204" pitchFamily="49" charset="-128"/>
                <a:sym typeface="Symbol" panose="05050102010706020507" pitchFamily="18" charset="2"/>
              </a:rPr>
              <a:t></a:t>
            </a:r>
            <a:r>
              <a:rPr lang="en-US" altLang="en-US" sz="3200" dirty="0">
                <a:latin typeface="MS Gothic" panose="020B0609070205080204" pitchFamily="49" charset="-128"/>
              </a:rPr>
              <a:t> A</a:t>
            </a:r>
            <a:r>
              <a:rPr lang="en-US" altLang="en-US" sz="3200" baseline="-25000" dirty="0">
                <a:latin typeface="MS Gothic" panose="020B0609070205080204" pitchFamily="49" charset="-128"/>
              </a:rPr>
              <a:t>2</a:t>
            </a:r>
            <a:r>
              <a:rPr lang="en-US" altLang="en-US" sz="3200" dirty="0">
                <a:latin typeface="MS Gothic" panose="020B0609070205080204" pitchFamily="49" charset="-128"/>
              </a:rPr>
              <a:t> </a:t>
            </a:r>
            <a:r>
              <a:rPr lang="en-US" altLang="en-US" sz="3200" dirty="0">
                <a:latin typeface="MS Gothic" panose="020B0609070205080204" pitchFamily="49" charset="-128"/>
                <a:sym typeface="Symbol" panose="05050102010706020507" pitchFamily="18" charset="2"/>
              </a:rPr>
              <a:t> </a:t>
            </a:r>
            <a:r>
              <a:rPr lang="en-US" altLang="en-US" sz="3200" dirty="0">
                <a:latin typeface="Times New Roman" panose="02020603050405020304" pitchFamily="18" charset="0"/>
              </a:rPr>
              <a:t>…</a:t>
            </a:r>
            <a:r>
              <a:rPr lang="en-US" altLang="en-US" sz="3200" dirty="0">
                <a:latin typeface="MS Gothic" panose="020B0609070205080204" pitchFamily="49" charset="-128"/>
              </a:rPr>
              <a:t> </a:t>
            </a:r>
            <a:r>
              <a:rPr lang="en-US" altLang="en-US" sz="3200" dirty="0">
                <a:latin typeface="MS Gothic" panose="020B0609070205080204" pitchFamily="49" charset="-128"/>
                <a:sym typeface="Symbol" panose="05050102010706020507" pitchFamily="18" charset="2"/>
              </a:rPr>
              <a:t></a:t>
            </a:r>
            <a:r>
              <a:rPr lang="en-US" altLang="en-US" sz="3200" dirty="0">
                <a:latin typeface="MS Gothic" panose="020B0609070205080204" pitchFamily="49" charset="-128"/>
              </a:rPr>
              <a:t> A</a:t>
            </a:r>
            <a:r>
              <a:rPr lang="en-US" altLang="en-US" sz="3200" baseline="-25000" dirty="0">
                <a:latin typeface="MS Gothic" panose="020B0609070205080204" pitchFamily="49" charset="-128"/>
              </a:rPr>
              <a:t>m</a:t>
            </a:r>
          </a:p>
          <a:p>
            <a:pPr eaLnBrk="1" hangingPunct="1">
              <a:lnSpc>
                <a:spcPct val="90000"/>
              </a:lnSpc>
              <a:buFontTx/>
              <a:buNone/>
            </a:pPr>
            <a:r>
              <a:rPr lang="en-US" altLang="en-US" sz="2800" baseline="-25000" dirty="0">
                <a:latin typeface="MS Gothic" panose="020B0609070205080204" pitchFamily="49" charset="-128"/>
              </a:rPr>
              <a:t>	</a:t>
            </a:r>
            <a:r>
              <a:rPr lang="en-US" altLang="en-US" sz="2800" dirty="0">
                <a:sym typeface="Symbol" panose="05050102010706020507" pitchFamily="18" charset="2"/>
              </a:rPr>
              <a:t> if all the As are true, then at least one B is true</a:t>
            </a:r>
            <a:r>
              <a:rPr lang="en-US" altLang="en-US" sz="2800" baseline="-25000" dirty="0">
                <a:latin typeface="MS Gothic" panose="020B0609070205080204" pitchFamily="49" charset="-128"/>
                <a:sym typeface="Symbol" panose="05050102010706020507" pitchFamily="18" charset="2"/>
              </a:rPr>
              <a:t> </a:t>
            </a:r>
            <a:endParaRPr lang="en-US" altLang="en-US" sz="2800" baseline="-25000" dirty="0">
              <a:latin typeface="MS Gothic" panose="020B0609070205080204" pitchFamily="49" charset="-128"/>
            </a:endParaRPr>
          </a:p>
          <a:p>
            <a:pPr eaLnBrk="1" hangingPunct="1">
              <a:buFontTx/>
              <a:buNone/>
            </a:pPr>
            <a:endParaRPr lang="en-US" altLang="en-US" sz="2800" dirty="0"/>
          </a:p>
          <a:p>
            <a:pPr eaLnBrk="1" hangingPunct="1">
              <a:buFontTx/>
              <a:buNone/>
            </a:pPr>
            <a:r>
              <a:rPr lang="en-US" altLang="en-US" sz="2800" dirty="0"/>
              <a:t>Example:</a:t>
            </a:r>
          </a:p>
          <a:p>
            <a:pPr eaLnBrk="1" hangingPunct="1">
              <a:buFontTx/>
              <a:buNone/>
            </a:pPr>
            <a:r>
              <a:rPr lang="en-US" altLang="en-US" sz="2800" dirty="0"/>
              <a:t>	</a:t>
            </a:r>
            <a:r>
              <a:rPr lang="en-US" altLang="en-US" sz="2800" dirty="0">
                <a:sym typeface="Symbol" panose="05050102010706020507" pitchFamily="18" charset="2"/>
              </a:rPr>
              <a:t> </a:t>
            </a:r>
            <a:r>
              <a:rPr lang="en-US" altLang="en-US" sz="2800" dirty="0"/>
              <a:t>human(X) </a:t>
            </a:r>
            <a:r>
              <a:rPr lang="en-US" altLang="en-US" sz="2800" dirty="0">
                <a:sym typeface="Symbol" panose="05050102010706020507" pitchFamily="18" charset="2"/>
              </a:rPr>
              <a:t> </a:t>
            </a:r>
            <a:r>
              <a:rPr lang="en-US" altLang="en-US" sz="2800" dirty="0"/>
              <a:t>woman(X) </a:t>
            </a:r>
            <a:r>
              <a:rPr lang="en-US" altLang="en-US" sz="2800" dirty="0">
                <a:sym typeface="Symbol" panose="05050102010706020507" pitchFamily="18" charset="2"/>
              </a:rPr>
              <a:t> </a:t>
            </a:r>
            <a:r>
              <a:rPr lang="en-US" altLang="en-US" sz="2800" dirty="0"/>
              <a:t>man(X) </a:t>
            </a:r>
          </a:p>
          <a:p>
            <a:pPr eaLnBrk="1" hangingPunct="1">
              <a:buFontTx/>
              <a:buNone/>
            </a:pPr>
            <a:r>
              <a:rPr lang="en-US" altLang="en-US" sz="2800" dirty="0"/>
              <a:t>	likes(bob, trout) </a:t>
            </a:r>
            <a:r>
              <a:rPr lang="en-US" altLang="en-US" sz="2800" dirty="0">
                <a:sym typeface="Symbol" panose="05050102010706020507" pitchFamily="18" charset="2"/>
              </a:rPr>
              <a:t></a:t>
            </a:r>
            <a:r>
              <a:rPr lang="en-US" altLang="en-US" sz="2800" dirty="0"/>
              <a:t> likes(bob, fish) </a:t>
            </a:r>
            <a:r>
              <a:rPr lang="en-US" altLang="en-US" sz="2800" dirty="0">
                <a:sym typeface="Symbol" panose="05050102010706020507" pitchFamily="18" charset="2"/>
              </a:rPr>
              <a:t> </a:t>
            </a:r>
            <a:r>
              <a:rPr lang="en-US" altLang="en-US" sz="2800" dirty="0"/>
              <a:t>fish(trout)</a:t>
            </a:r>
          </a:p>
          <a:p>
            <a:pPr eaLnBrk="1" hangingPunct="1">
              <a:buFontTx/>
              <a:buNone/>
            </a:pPr>
            <a:endParaRPr lang="en-US" altLang="en-US" sz="2800" dirty="0"/>
          </a:p>
          <a:p>
            <a:pPr eaLnBrk="1" hangingPunct="1">
              <a:buFontTx/>
              <a:buNone/>
            </a:pPr>
            <a:r>
              <a:rPr lang="en-US" altLang="en-US" sz="2800" dirty="0"/>
              <a:t>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332EACB-AA5D-8591-6F82-939E359D3B3B}"/>
              </a:ext>
            </a:extLst>
          </p:cNvPr>
          <p:cNvSpPr>
            <a:spLocks noGrp="1" noChangeArrowheads="1"/>
          </p:cNvSpPr>
          <p:nvPr>
            <p:ph type="title"/>
          </p:nvPr>
        </p:nvSpPr>
        <p:spPr/>
        <p:txBody>
          <a:bodyPr/>
          <a:lstStyle/>
          <a:p>
            <a:pPr eaLnBrk="1" hangingPunct="1"/>
            <a:r>
              <a:rPr lang="en-US" altLang="en-US"/>
              <a:t>Clausal Form</a:t>
            </a:r>
          </a:p>
        </p:txBody>
      </p:sp>
      <p:sp>
        <p:nvSpPr>
          <p:cNvPr id="24579" name="Rectangle 3">
            <a:extLst>
              <a:ext uri="{FF2B5EF4-FFF2-40B4-BE49-F238E27FC236}">
                <a16:creationId xmlns:a16="http://schemas.microsoft.com/office/drawing/2014/main" id="{9EFE4C36-690A-10E5-97D6-2544BDD1D876}"/>
              </a:ext>
            </a:extLst>
          </p:cNvPr>
          <p:cNvSpPr>
            <a:spLocks noGrp="1" noChangeArrowheads="1"/>
          </p:cNvSpPr>
          <p:nvPr>
            <p:ph type="body" idx="1"/>
          </p:nvPr>
        </p:nvSpPr>
        <p:spPr>
          <a:xfrm>
            <a:off x="1029267" y="1661331"/>
            <a:ext cx="10590663" cy="4800600"/>
          </a:xfrm>
        </p:spPr>
        <p:txBody>
          <a:bodyPr/>
          <a:lstStyle/>
          <a:p>
            <a:pPr eaLnBrk="1" hangingPunct="1">
              <a:lnSpc>
                <a:spcPct val="90000"/>
              </a:lnSpc>
              <a:buFontTx/>
              <a:buNone/>
            </a:pPr>
            <a:r>
              <a:rPr lang="en-US" altLang="en-US" sz="3200" dirty="0"/>
              <a:t>Example:</a:t>
            </a:r>
          </a:p>
          <a:p>
            <a:pPr eaLnBrk="1" hangingPunct="1">
              <a:lnSpc>
                <a:spcPct val="90000"/>
              </a:lnSpc>
              <a:buFontTx/>
              <a:buNone/>
            </a:pPr>
            <a:r>
              <a:rPr lang="en-US" altLang="en-US" sz="3200" dirty="0"/>
              <a:t>	</a:t>
            </a:r>
            <a:r>
              <a:rPr lang="en-US" altLang="en-US" sz="2800" dirty="0"/>
              <a:t>likes(bob, trout) </a:t>
            </a:r>
            <a:r>
              <a:rPr lang="en-US" altLang="en-US" sz="2800" dirty="0">
                <a:sym typeface="Symbol" panose="05050102010706020507" pitchFamily="18" charset="2"/>
              </a:rPr>
              <a:t></a:t>
            </a:r>
            <a:r>
              <a:rPr lang="en-US" altLang="en-US" sz="2800" dirty="0"/>
              <a:t> likes(bob, fish) </a:t>
            </a:r>
            <a:r>
              <a:rPr lang="en-US" altLang="en-US" sz="2800" dirty="0">
                <a:sym typeface="Symbol" panose="05050102010706020507" pitchFamily="18" charset="2"/>
              </a:rPr>
              <a:t> </a:t>
            </a:r>
            <a:r>
              <a:rPr lang="en-US" altLang="en-US" sz="2800" dirty="0"/>
              <a:t>fish(trout)</a:t>
            </a:r>
          </a:p>
          <a:p>
            <a:pPr eaLnBrk="1" hangingPunct="1">
              <a:lnSpc>
                <a:spcPct val="90000"/>
              </a:lnSpc>
              <a:buFontTx/>
              <a:buNone/>
            </a:pPr>
            <a:endParaRPr lang="en-US" altLang="en-US" sz="3200" dirty="0"/>
          </a:p>
          <a:p>
            <a:pPr eaLnBrk="1" hangingPunct="1">
              <a:lnSpc>
                <a:spcPct val="90000"/>
              </a:lnSpc>
              <a:buFontTx/>
              <a:buNone/>
            </a:pPr>
            <a:endParaRPr lang="en-US" altLang="en-US" sz="3200" dirty="0"/>
          </a:p>
          <a:p>
            <a:pPr eaLnBrk="1" hangingPunct="1">
              <a:lnSpc>
                <a:spcPct val="90000"/>
              </a:lnSpc>
            </a:pPr>
            <a:r>
              <a:rPr lang="en-US" altLang="en-US" sz="3200" dirty="0"/>
              <a:t>Characteristics of CF:</a:t>
            </a:r>
          </a:p>
          <a:p>
            <a:pPr lvl="1" eaLnBrk="1" hangingPunct="1">
              <a:lnSpc>
                <a:spcPct val="90000"/>
              </a:lnSpc>
            </a:pPr>
            <a:r>
              <a:rPr lang="en-US" altLang="en-US" sz="2800" dirty="0"/>
              <a:t>Existential quantifiers are not required</a:t>
            </a:r>
          </a:p>
          <a:p>
            <a:pPr lvl="1" eaLnBrk="1" hangingPunct="1">
              <a:lnSpc>
                <a:spcPct val="90000"/>
              </a:lnSpc>
            </a:pPr>
            <a:r>
              <a:rPr lang="en-US" altLang="en-US" sz="2800" dirty="0"/>
              <a:t>Universal quantifiers are implicit in the use of variables in the atomic propositions</a:t>
            </a:r>
          </a:p>
          <a:p>
            <a:pPr lvl="1" eaLnBrk="1" hangingPunct="1">
              <a:lnSpc>
                <a:spcPct val="90000"/>
              </a:lnSpc>
            </a:pPr>
            <a:r>
              <a:rPr lang="en-US" altLang="en-US" sz="2800" dirty="0"/>
              <a:t>No operator other than conjunction and disjunction are required 	</a:t>
            </a:r>
          </a:p>
        </p:txBody>
      </p:sp>
      <p:sp>
        <p:nvSpPr>
          <p:cNvPr id="24580" name="Line 4">
            <a:extLst>
              <a:ext uri="{FF2B5EF4-FFF2-40B4-BE49-F238E27FC236}">
                <a16:creationId xmlns:a16="http://schemas.microsoft.com/office/drawing/2014/main" id="{DD254575-B38F-C70F-046D-F966658594EA}"/>
              </a:ext>
            </a:extLst>
          </p:cNvPr>
          <p:cNvSpPr>
            <a:spLocks noChangeShapeType="1"/>
          </p:cNvSpPr>
          <p:nvPr/>
        </p:nvSpPr>
        <p:spPr bwMode="auto">
          <a:xfrm flipH="1" flipV="1">
            <a:off x="4548981" y="25908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D"/>
          </a:p>
        </p:txBody>
      </p:sp>
      <p:sp>
        <p:nvSpPr>
          <p:cNvPr id="24581" name="Text Box 5">
            <a:extLst>
              <a:ext uri="{FF2B5EF4-FFF2-40B4-BE49-F238E27FC236}">
                <a16:creationId xmlns:a16="http://schemas.microsoft.com/office/drawing/2014/main" id="{2D81B9D2-1592-98F4-9ACD-705D9BB654B9}"/>
              </a:ext>
            </a:extLst>
          </p:cNvPr>
          <p:cNvSpPr txBox="1">
            <a:spLocks noChangeArrowheads="1"/>
          </p:cNvSpPr>
          <p:nvPr/>
        </p:nvSpPr>
        <p:spPr bwMode="auto">
          <a:xfrm>
            <a:off x="3771899" y="3086101"/>
            <a:ext cx="1554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en-US" dirty="0">
                <a:solidFill>
                  <a:srgbClr val="0070C0"/>
                </a:solidFill>
              </a:rPr>
              <a:t>consequent</a:t>
            </a:r>
          </a:p>
        </p:txBody>
      </p:sp>
      <p:sp>
        <p:nvSpPr>
          <p:cNvPr id="24582" name="Line 6">
            <a:extLst>
              <a:ext uri="{FF2B5EF4-FFF2-40B4-BE49-F238E27FC236}">
                <a16:creationId xmlns:a16="http://schemas.microsoft.com/office/drawing/2014/main" id="{422B214B-557F-66BB-ABB9-E34B080EDF6C}"/>
              </a:ext>
            </a:extLst>
          </p:cNvPr>
          <p:cNvSpPr>
            <a:spLocks noChangeShapeType="1"/>
          </p:cNvSpPr>
          <p:nvPr/>
        </p:nvSpPr>
        <p:spPr bwMode="auto">
          <a:xfrm flipV="1">
            <a:off x="6592788" y="25908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D"/>
          </a:p>
        </p:txBody>
      </p:sp>
      <p:sp>
        <p:nvSpPr>
          <p:cNvPr id="24583" name="Text Box 7">
            <a:extLst>
              <a:ext uri="{FF2B5EF4-FFF2-40B4-BE49-F238E27FC236}">
                <a16:creationId xmlns:a16="http://schemas.microsoft.com/office/drawing/2014/main" id="{DC3EAB55-D66C-5DAE-15FC-A6741152B166}"/>
              </a:ext>
            </a:extLst>
          </p:cNvPr>
          <p:cNvSpPr txBox="1">
            <a:spLocks noChangeArrowheads="1"/>
          </p:cNvSpPr>
          <p:nvPr/>
        </p:nvSpPr>
        <p:spPr bwMode="auto">
          <a:xfrm>
            <a:off x="6052347" y="3086101"/>
            <a:ext cx="1484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en-US" dirty="0">
                <a:solidFill>
                  <a:srgbClr val="FF6633"/>
                </a:solidFill>
              </a:rPr>
              <a:t>antecedent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6C58D735-83DD-BED0-9EC8-449BA9A5C81D}"/>
              </a:ext>
            </a:extLst>
          </p:cNvPr>
          <p:cNvSpPr>
            <a:spLocks noGrp="1" noChangeArrowheads="1"/>
          </p:cNvSpPr>
          <p:nvPr>
            <p:ph type="title"/>
          </p:nvPr>
        </p:nvSpPr>
        <p:spPr/>
        <p:txBody>
          <a:bodyPr/>
          <a:lstStyle/>
          <a:p>
            <a:pPr eaLnBrk="1" hangingPunct="1"/>
            <a:r>
              <a:rPr lang="en-US" altLang="en-US"/>
              <a:t>Clausal Form</a:t>
            </a:r>
          </a:p>
        </p:txBody>
      </p:sp>
      <p:sp>
        <p:nvSpPr>
          <p:cNvPr id="25603" name="Rectangle 3">
            <a:extLst>
              <a:ext uri="{FF2B5EF4-FFF2-40B4-BE49-F238E27FC236}">
                <a16:creationId xmlns:a16="http://schemas.microsoft.com/office/drawing/2014/main" id="{60D564EE-2B3F-D101-A722-5A068DE58368}"/>
              </a:ext>
            </a:extLst>
          </p:cNvPr>
          <p:cNvSpPr>
            <a:spLocks noGrp="1" noChangeArrowheads="1"/>
          </p:cNvSpPr>
          <p:nvPr>
            <p:ph type="body" idx="1"/>
          </p:nvPr>
        </p:nvSpPr>
        <p:spPr>
          <a:xfrm>
            <a:off x="1623921" y="1881997"/>
            <a:ext cx="9401355" cy="4800600"/>
          </a:xfrm>
        </p:spPr>
        <p:txBody>
          <a:bodyPr/>
          <a:lstStyle/>
          <a:p>
            <a:pPr eaLnBrk="1" hangingPunct="1">
              <a:buFontTx/>
              <a:buNone/>
            </a:pPr>
            <a:r>
              <a:rPr lang="en-US" altLang="en-US" dirty="0"/>
              <a:t>Example:</a:t>
            </a:r>
          </a:p>
          <a:p>
            <a:pPr eaLnBrk="1" hangingPunct="1">
              <a:buFontTx/>
              <a:buNone/>
            </a:pPr>
            <a:r>
              <a:rPr lang="en-US" altLang="en-US" dirty="0"/>
              <a:t>	</a:t>
            </a:r>
            <a:r>
              <a:rPr lang="en-US" altLang="en-US" sz="2800" dirty="0">
                <a:latin typeface="MS Gothic" panose="020B0609070205080204" pitchFamily="49" charset="-128"/>
              </a:rPr>
              <a:t>likes(bob, trout) </a:t>
            </a:r>
            <a:r>
              <a:rPr lang="en-US" altLang="en-US" sz="2800" dirty="0">
                <a:latin typeface="MS Gothic" panose="020B0609070205080204" pitchFamily="49" charset="-128"/>
                <a:sym typeface="Symbol" panose="05050102010706020507" pitchFamily="18" charset="2"/>
              </a:rPr>
              <a:t></a:t>
            </a:r>
            <a:r>
              <a:rPr lang="en-US" altLang="en-US" sz="2800" dirty="0">
                <a:latin typeface="MS Gothic" panose="020B0609070205080204" pitchFamily="49" charset="-128"/>
              </a:rPr>
              <a:t> likes(bob, fish) </a:t>
            </a:r>
            <a:r>
              <a:rPr lang="en-US" altLang="en-US" sz="2800" dirty="0">
                <a:latin typeface="MS Gothic" panose="020B0609070205080204" pitchFamily="49" charset="-128"/>
                <a:sym typeface="Symbol" panose="05050102010706020507" pitchFamily="18" charset="2"/>
              </a:rPr>
              <a:t> </a:t>
            </a:r>
            <a:r>
              <a:rPr lang="en-US" altLang="en-US" sz="2800" dirty="0">
                <a:latin typeface="MS Gothic" panose="020B0609070205080204" pitchFamily="49" charset="-128"/>
              </a:rPr>
              <a:t>fish(trout)</a:t>
            </a:r>
          </a:p>
          <a:p>
            <a:pPr eaLnBrk="1" hangingPunct="1">
              <a:buFontTx/>
              <a:buNone/>
            </a:pPr>
            <a:endParaRPr lang="en-US" altLang="en-US" sz="2800" dirty="0">
              <a:latin typeface="MS Gothic" panose="020B0609070205080204" pitchFamily="49" charset="-128"/>
            </a:endParaRPr>
          </a:p>
          <a:p>
            <a:pPr eaLnBrk="1" hangingPunct="1">
              <a:buFontTx/>
              <a:buNone/>
            </a:pPr>
            <a:r>
              <a:rPr lang="en-US" altLang="en-US" dirty="0">
                <a:sym typeface="Symbol" panose="05050102010706020507" pitchFamily="18" charset="2"/>
              </a:rPr>
              <a:t> if bob likes fish and trout is a fish, then bob likes trout</a:t>
            </a:r>
            <a:endParaRPr lang="en-US" altLang="en-US" dirty="0"/>
          </a:p>
          <a:p>
            <a:pPr eaLnBrk="1" hangingPunct="1">
              <a:buFontTx/>
              <a:buNone/>
            </a:pPr>
            <a:r>
              <a:rPr lang="en-US" altLang="en-US" dirty="0"/>
              <a:t>   </a:t>
            </a:r>
            <a:r>
              <a:rPr lang="en-US" altLang="en-US" dirty="0">
                <a:sym typeface="Symbol" panose="05050102010706020507" pitchFamily="18" charset="2"/>
              </a:rPr>
              <a:t></a:t>
            </a:r>
            <a:endParaRPr lang="en-US" altLang="en-US" dirty="0"/>
          </a:p>
          <a:p>
            <a:pPr eaLnBrk="1" hangingPunct="1">
              <a:buFontTx/>
              <a:buNone/>
            </a:pPr>
            <a:r>
              <a:rPr lang="en-US" altLang="en-US" dirty="0"/>
              <a:t>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400" y="2630148"/>
            <a:ext cx="3651504" cy="3389654"/>
          </a:xfrm>
        </p:spPr>
        <p:txBody>
          <a:bodyPr/>
          <a:lstStyle/>
          <a:p>
            <a:pPr marL="342900" indent="-342900">
              <a:lnSpc>
                <a:spcPct val="100000"/>
              </a:lnSpc>
              <a:buFont typeface="Arial" panose="020B0604020202020204" pitchFamily="34" charset="0"/>
              <a:buChar char="•"/>
            </a:pPr>
            <a:r>
              <a:rPr lang="en-US" dirty="0"/>
              <a:t>Definition</a:t>
            </a:r>
          </a:p>
          <a:p>
            <a:pPr marL="342900" indent="-342900">
              <a:lnSpc>
                <a:spcPct val="100000"/>
              </a:lnSpc>
              <a:buFont typeface="Arial" panose="020B0604020202020204" pitchFamily="34" charset="0"/>
              <a:buChar char="•"/>
            </a:pPr>
            <a:r>
              <a:rPr lang="en-US" dirty="0"/>
              <a:t>Solving problem using logic programming</a:t>
            </a:r>
          </a:p>
          <a:p>
            <a:pPr marL="342900" indent="-342900">
              <a:lnSpc>
                <a:spcPct val="100000"/>
              </a:lnSpc>
              <a:buFont typeface="Arial" panose="020B0604020202020204" pitchFamily="34" charset="0"/>
              <a:buChar char="•"/>
            </a:pPr>
            <a:endParaRPr lang="en-US" dirty="0"/>
          </a:p>
          <a:p>
            <a:pPr marL="342900" indent="-342900">
              <a:lnSpc>
                <a:spcPct val="100000"/>
              </a:lnSpc>
              <a:buFont typeface="Arial" panose="020B0604020202020204" pitchFamily="34" charset="0"/>
              <a:buChar char="•"/>
            </a:pPr>
            <a:endParaRPr lang="en-US" dirty="0"/>
          </a:p>
          <a:p>
            <a:pPr marL="342900" indent="-342900">
              <a:lnSpc>
                <a:spcPct val="100000"/>
              </a:lnSpc>
              <a:buFont typeface="Arial" panose="020B0604020202020204" pitchFamily="34" charset="0"/>
              <a:buChar char="•"/>
            </a:pPr>
            <a:endParaRPr lang="en-US" dirty="0"/>
          </a:p>
        </p:txBody>
      </p:sp>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79" b="79"/>
          <a:stretch/>
        </p:blipFill>
        <p:spPr/>
      </p:pic>
    </p:spTree>
    <p:extLst>
      <p:ext uri="{BB962C8B-B14F-4D97-AF65-F5344CB8AC3E}">
        <p14:creationId xmlns:p14="http://schemas.microsoft.com/office/powerpoint/2010/main" val="291086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9292ECA-32C0-50E7-9331-D437C4C0B691}"/>
              </a:ext>
            </a:extLst>
          </p:cNvPr>
          <p:cNvSpPr>
            <a:spLocks noGrp="1" noChangeArrowheads="1"/>
          </p:cNvSpPr>
          <p:nvPr>
            <p:ph type="title"/>
          </p:nvPr>
        </p:nvSpPr>
        <p:spPr/>
        <p:txBody>
          <a:bodyPr/>
          <a:lstStyle/>
          <a:p>
            <a:pPr eaLnBrk="1" hangingPunct="1"/>
            <a:r>
              <a:rPr lang="en-US" altLang="en-US"/>
              <a:t>Clausal Form</a:t>
            </a:r>
          </a:p>
        </p:txBody>
      </p:sp>
      <p:sp>
        <p:nvSpPr>
          <p:cNvPr id="26627" name="Rectangle 3">
            <a:extLst>
              <a:ext uri="{FF2B5EF4-FFF2-40B4-BE49-F238E27FC236}">
                <a16:creationId xmlns:a16="http://schemas.microsoft.com/office/drawing/2014/main" id="{8EDA1214-020F-A37C-685E-3A0EB2194FFE}"/>
              </a:ext>
            </a:extLst>
          </p:cNvPr>
          <p:cNvSpPr>
            <a:spLocks noGrp="1" noChangeArrowheads="1"/>
          </p:cNvSpPr>
          <p:nvPr>
            <p:ph type="body" idx="1"/>
          </p:nvPr>
        </p:nvSpPr>
        <p:spPr>
          <a:xfrm>
            <a:off x="1371599" y="1778479"/>
            <a:ext cx="9982200" cy="4800600"/>
          </a:xfrm>
        </p:spPr>
        <p:txBody>
          <a:bodyPr/>
          <a:lstStyle/>
          <a:p>
            <a:pPr eaLnBrk="1" hangingPunct="1">
              <a:lnSpc>
                <a:spcPct val="90000"/>
              </a:lnSpc>
              <a:buFontTx/>
              <a:buNone/>
            </a:pPr>
            <a:r>
              <a:rPr lang="en-US" altLang="en-US" sz="2800" dirty="0"/>
              <a:t>Example:</a:t>
            </a:r>
          </a:p>
          <a:p>
            <a:pPr eaLnBrk="1" hangingPunct="1">
              <a:lnSpc>
                <a:spcPct val="90000"/>
              </a:lnSpc>
              <a:buFontTx/>
              <a:buNone/>
            </a:pPr>
            <a:r>
              <a:rPr lang="en-US" altLang="en-US" sz="2800" dirty="0"/>
              <a:t>	</a:t>
            </a:r>
            <a:r>
              <a:rPr lang="en-US" altLang="en-US" dirty="0">
                <a:latin typeface="MS Gothic" panose="020B0609070205080204" pitchFamily="49" charset="-128"/>
              </a:rPr>
              <a:t>father(louis, al) </a:t>
            </a:r>
            <a:r>
              <a:rPr lang="en-US" altLang="en-US" dirty="0">
                <a:latin typeface="MS Gothic" panose="020B0609070205080204" pitchFamily="49" charset="-128"/>
                <a:sym typeface="Symbol" panose="05050102010706020507" pitchFamily="18" charset="2"/>
              </a:rPr>
              <a:t> </a:t>
            </a:r>
            <a:r>
              <a:rPr lang="en-US" altLang="en-US" dirty="0">
                <a:latin typeface="MS Gothic" panose="020B0609070205080204" pitchFamily="49" charset="-128"/>
              </a:rPr>
              <a:t>father(louis, violet) </a:t>
            </a:r>
            <a:r>
              <a:rPr lang="en-US" altLang="en-US" dirty="0">
                <a:latin typeface="MS Gothic" panose="020B0609070205080204" pitchFamily="49" charset="-128"/>
                <a:sym typeface="Symbol" panose="05050102010706020507" pitchFamily="18" charset="2"/>
              </a:rPr>
              <a:t> </a:t>
            </a:r>
            <a:r>
              <a:rPr lang="en-US" altLang="en-US" dirty="0">
                <a:latin typeface="MS Gothic" panose="020B0609070205080204" pitchFamily="49" charset="-128"/>
              </a:rPr>
              <a:t>father(</a:t>
            </a:r>
            <a:r>
              <a:rPr lang="en-US" altLang="en-US" dirty="0" err="1">
                <a:latin typeface="MS Gothic" panose="020B0609070205080204" pitchFamily="49" charset="-128"/>
              </a:rPr>
              <a:t>al,bob</a:t>
            </a:r>
            <a:r>
              <a:rPr lang="en-US" altLang="en-US" dirty="0">
                <a:latin typeface="MS Gothic" panose="020B0609070205080204" pitchFamily="49" charset="-128"/>
              </a:rPr>
              <a:t>) </a:t>
            </a:r>
            <a:r>
              <a:rPr lang="en-US" altLang="en-US" dirty="0">
                <a:latin typeface="MS Gothic" panose="020B0609070205080204" pitchFamily="49" charset="-128"/>
                <a:sym typeface="Symbol" panose="05050102010706020507" pitchFamily="18" charset="2"/>
              </a:rPr>
              <a:t> </a:t>
            </a:r>
            <a:r>
              <a:rPr lang="en-US" altLang="en-US" dirty="0">
                <a:latin typeface="MS Gothic" panose="020B0609070205080204" pitchFamily="49" charset="-128"/>
              </a:rPr>
              <a:t>mother(violet, bob) </a:t>
            </a:r>
            <a:r>
              <a:rPr lang="en-US" altLang="en-US" dirty="0">
                <a:latin typeface="MS Gothic" panose="020B0609070205080204" pitchFamily="49" charset="-128"/>
                <a:sym typeface="Symbol" panose="05050102010706020507" pitchFamily="18" charset="2"/>
              </a:rPr>
              <a:t> </a:t>
            </a:r>
            <a:r>
              <a:rPr lang="en-US" altLang="en-US" dirty="0">
                <a:latin typeface="MS Gothic" panose="020B0609070205080204" pitchFamily="49" charset="-128"/>
              </a:rPr>
              <a:t>grandfather(louis, bob)</a:t>
            </a:r>
          </a:p>
          <a:p>
            <a:pPr eaLnBrk="1" hangingPunct="1">
              <a:lnSpc>
                <a:spcPct val="90000"/>
              </a:lnSpc>
              <a:buFontTx/>
              <a:buNone/>
            </a:pPr>
            <a:endParaRPr lang="en-US" altLang="en-US" dirty="0">
              <a:latin typeface="MS Gothic" panose="020B0609070205080204" pitchFamily="49" charset="-128"/>
            </a:endParaRPr>
          </a:p>
          <a:p>
            <a:pPr eaLnBrk="1" hangingPunct="1">
              <a:lnSpc>
                <a:spcPct val="90000"/>
              </a:lnSpc>
              <a:buFontTx/>
              <a:buNone/>
            </a:pPr>
            <a:r>
              <a:rPr lang="en-US" altLang="en-US" sz="2800" dirty="0">
                <a:sym typeface="Symbol" panose="05050102010706020507" pitchFamily="18" charset="2"/>
              </a:rPr>
              <a:t>   if al is bob</a:t>
            </a:r>
            <a:r>
              <a:rPr lang="en-US" altLang="en-US" sz="2800" dirty="0">
                <a:latin typeface="Times New Roman" panose="02020603050405020304" pitchFamily="18" charset="0"/>
                <a:sym typeface="Symbol" panose="05050102010706020507" pitchFamily="18" charset="2"/>
              </a:rPr>
              <a:t>’</a:t>
            </a:r>
            <a:r>
              <a:rPr lang="en-US" altLang="en-US" sz="2800" dirty="0">
                <a:sym typeface="Symbol" panose="05050102010706020507" pitchFamily="18" charset="2"/>
              </a:rPr>
              <a:t>s father and violet is bob</a:t>
            </a:r>
            <a:r>
              <a:rPr lang="en-US" altLang="en-US" sz="2800" dirty="0">
                <a:latin typeface="Times New Roman" panose="02020603050405020304" pitchFamily="18" charset="0"/>
                <a:sym typeface="Symbol" panose="05050102010706020507" pitchFamily="18" charset="2"/>
              </a:rPr>
              <a:t>’</a:t>
            </a:r>
            <a:r>
              <a:rPr lang="en-US" altLang="en-US" sz="2800" dirty="0">
                <a:sym typeface="Symbol" panose="05050102010706020507" pitchFamily="18" charset="2"/>
              </a:rPr>
              <a:t>s mother and louis is bob</a:t>
            </a:r>
            <a:r>
              <a:rPr lang="en-US" altLang="en-US" sz="2800" dirty="0">
                <a:latin typeface="Times New Roman" panose="02020603050405020304" pitchFamily="18" charset="0"/>
                <a:sym typeface="Symbol" panose="05050102010706020507" pitchFamily="18" charset="2"/>
              </a:rPr>
              <a:t>’</a:t>
            </a:r>
            <a:r>
              <a:rPr lang="en-US" altLang="en-US" sz="2800" dirty="0">
                <a:sym typeface="Symbol" panose="05050102010706020507" pitchFamily="18" charset="2"/>
              </a:rPr>
              <a:t>s grandfather, louis is either </a:t>
            </a:r>
            <a:r>
              <a:rPr lang="en-US" altLang="en-US" sz="2800" dirty="0" err="1">
                <a:sym typeface="Symbol" panose="05050102010706020507" pitchFamily="18" charset="2"/>
              </a:rPr>
              <a:t>al</a:t>
            </a:r>
            <a:r>
              <a:rPr lang="en-US" altLang="en-US" sz="2800" dirty="0" err="1">
                <a:latin typeface="Times New Roman" panose="02020603050405020304" pitchFamily="18" charset="0"/>
                <a:sym typeface="Symbol" panose="05050102010706020507" pitchFamily="18" charset="2"/>
              </a:rPr>
              <a:t>’</a:t>
            </a:r>
            <a:r>
              <a:rPr lang="en-US" altLang="en-US" sz="2800" dirty="0" err="1">
                <a:sym typeface="Symbol" panose="05050102010706020507" pitchFamily="18" charset="2"/>
              </a:rPr>
              <a:t>s</a:t>
            </a:r>
            <a:r>
              <a:rPr lang="en-US" altLang="en-US" sz="2800" dirty="0">
                <a:sym typeface="Symbol" panose="05050102010706020507" pitchFamily="18" charset="2"/>
              </a:rPr>
              <a:t> father or violet</a:t>
            </a:r>
            <a:r>
              <a:rPr lang="en-US" altLang="en-US" sz="2800" dirty="0">
                <a:latin typeface="Times New Roman" panose="02020603050405020304" pitchFamily="18" charset="0"/>
                <a:sym typeface="Symbol" panose="05050102010706020507" pitchFamily="18" charset="2"/>
              </a:rPr>
              <a:t>’</a:t>
            </a:r>
            <a:r>
              <a:rPr lang="en-US" altLang="en-US" sz="2800" dirty="0">
                <a:sym typeface="Symbol" panose="05050102010706020507" pitchFamily="18" charset="2"/>
              </a:rPr>
              <a:t>s father</a:t>
            </a:r>
            <a:endParaRPr lang="en-US" altLang="en-US" sz="2800" dirty="0"/>
          </a:p>
          <a:p>
            <a:pPr eaLnBrk="1" hangingPunct="1">
              <a:lnSpc>
                <a:spcPct val="90000"/>
              </a:lnSpc>
              <a:buFontTx/>
              <a:buNone/>
            </a:pPr>
            <a:r>
              <a:rPr lang="en-US" altLang="en-US" sz="2800" dirty="0"/>
              <a:t>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DB0257D-D520-DCF4-096E-932E3B2D0065}"/>
              </a:ext>
            </a:extLst>
          </p:cNvPr>
          <p:cNvSpPr>
            <a:spLocks noGrp="1" noChangeArrowheads="1"/>
          </p:cNvSpPr>
          <p:nvPr>
            <p:ph type="title"/>
          </p:nvPr>
        </p:nvSpPr>
        <p:spPr/>
        <p:txBody>
          <a:bodyPr/>
          <a:lstStyle/>
          <a:p>
            <a:pPr eaLnBrk="1" hangingPunct="1"/>
            <a:r>
              <a:rPr lang="en-US" altLang="en-US"/>
              <a:t>Proving Theorems</a:t>
            </a:r>
          </a:p>
        </p:txBody>
      </p:sp>
      <p:sp>
        <p:nvSpPr>
          <p:cNvPr id="27651" name="Rectangle 3">
            <a:extLst>
              <a:ext uri="{FF2B5EF4-FFF2-40B4-BE49-F238E27FC236}">
                <a16:creationId xmlns:a16="http://schemas.microsoft.com/office/drawing/2014/main" id="{29A745BA-BB32-2EFE-2363-DBE17292DD4C}"/>
              </a:ext>
            </a:extLst>
          </p:cNvPr>
          <p:cNvSpPr>
            <a:spLocks noGrp="1" noChangeArrowheads="1"/>
          </p:cNvSpPr>
          <p:nvPr>
            <p:ph type="body" idx="1"/>
          </p:nvPr>
        </p:nvSpPr>
        <p:spPr/>
        <p:txBody>
          <a:bodyPr/>
          <a:lstStyle/>
          <a:p>
            <a:pPr eaLnBrk="1" hangingPunct="1"/>
            <a:r>
              <a:rPr lang="en-US" altLang="en-US" sz="2800" dirty="0"/>
              <a:t>Method to inferred the collection of proposition</a:t>
            </a:r>
          </a:p>
          <a:p>
            <a:pPr lvl="1" eaLnBrk="1" hangingPunct="1"/>
            <a:r>
              <a:rPr lang="en-US" altLang="en-US" sz="2400" dirty="0"/>
              <a:t>use a collections of proposition to determine whether any interesting or useful fact can be inferred from them</a:t>
            </a:r>
          </a:p>
          <a:p>
            <a:pPr lvl="1" eaLnBrk="1" hangingPunct="1"/>
            <a:endParaRPr lang="en-US" altLang="en-US" sz="2400" dirty="0"/>
          </a:p>
          <a:p>
            <a:pPr eaLnBrk="1" hangingPunct="1"/>
            <a:r>
              <a:rPr lang="en-US" altLang="en-US" sz="2800" dirty="0"/>
              <a:t>Introduced by Alan Robinson (1965)</a:t>
            </a:r>
          </a:p>
          <a:p>
            <a:pPr eaLnBrk="1" hangingPunct="1">
              <a:buFontTx/>
              <a:buNone/>
            </a:pPr>
            <a:endParaRPr lang="en-US" alt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id="{697916F4-8849-80B9-46BA-F13975458906}"/>
              </a:ext>
            </a:extLst>
          </p:cNvPr>
          <p:cNvSpPr>
            <a:spLocks noGrp="1"/>
          </p:cNvSpPr>
          <p:nvPr>
            <p:ph idx="1"/>
          </p:nvPr>
        </p:nvSpPr>
        <p:spPr/>
        <p:txBody>
          <a:bodyPr/>
          <a:lstStyle/>
          <a:p>
            <a:r>
              <a:rPr lang="en-US" altLang="en-US" sz="2800" dirty="0"/>
              <a:t>Alan Robinson introduced resolution in automatic theorem proving</a:t>
            </a:r>
          </a:p>
          <a:p>
            <a:pPr lvl="1"/>
            <a:r>
              <a:rPr lang="en-US" altLang="en-US" sz="2400" dirty="0"/>
              <a:t>resolution is an inference rule that allows inferred proposition to be computed from given propositions</a:t>
            </a:r>
          </a:p>
          <a:p>
            <a:pPr lvl="1"/>
            <a:r>
              <a:rPr lang="en-US" altLang="en-US" sz="2400" dirty="0"/>
              <a:t>resolution was devised to be applied to propositions in clausal form</a:t>
            </a:r>
          </a:p>
        </p:txBody>
      </p:sp>
      <p:sp>
        <p:nvSpPr>
          <p:cNvPr id="28675" name="Rectangle 2">
            <a:extLst>
              <a:ext uri="{FF2B5EF4-FFF2-40B4-BE49-F238E27FC236}">
                <a16:creationId xmlns:a16="http://schemas.microsoft.com/office/drawing/2014/main" id="{F98F1EF4-50EA-1A7C-58C9-4CEE97255E65}"/>
              </a:ext>
            </a:extLst>
          </p:cNvPr>
          <p:cNvSpPr>
            <a:spLocks noGrp="1" noChangeArrowheads="1"/>
          </p:cNvSpPr>
          <p:nvPr>
            <p:ph type="title"/>
          </p:nvPr>
        </p:nvSpPr>
        <p:spPr/>
        <p:txBody>
          <a:bodyPr/>
          <a:lstStyle/>
          <a:p>
            <a:pPr eaLnBrk="1" hangingPunct="1"/>
            <a:r>
              <a:rPr lang="en-US" altLang="en-US"/>
              <a:t>Proving Theorems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a:extLst>
              <a:ext uri="{FF2B5EF4-FFF2-40B4-BE49-F238E27FC236}">
                <a16:creationId xmlns:a16="http://schemas.microsoft.com/office/drawing/2014/main" id="{85454F95-28ED-666E-C2C3-3295A594C76B}"/>
              </a:ext>
            </a:extLst>
          </p:cNvPr>
          <p:cNvSpPr>
            <a:spLocks noGrp="1"/>
          </p:cNvSpPr>
          <p:nvPr>
            <p:ph idx="1"/>
          </p:nvPr>
        </p:nvSpPr>
        <p:spPr/>
        <p:txBody>
          <a:bodyPr/>
          <a:lstStyle/>
          <a:p>
            <a:r>
              <a:rPr lang="en-US" altLang="en-US" dirty="0"/>
              <a:t>Idea of resolution:</a:t>
            </a:r>
          </a:p>
          <a:p>
            <a:endParaRPr lang="en-US" altLang="en-US" dirty="0"/>
          </a:p>
          <a:p>
            <a:pPr>
              <a:buFontTx/>
              <a:buNone/>
            </a:pPr>
            <a:r>
              <a:rPr lang="en-US" altLang="en-US" dirty="0"/>
              <a:t>	P1 </a:t>
            </a:r>
            <a:r>
              <a:rPr lang="en-US" altLang="en-US" dirty="0">
                <a:sym typeface="Symbol" panose="05050102010706020507" pitchFamily="18" charset="2"/>
              </a:rPr>
              <a:t> P2 and Q1  Q2</a:t>
            </a:r>
          </a:p>
          <a:p>
            <a:pPr>
              <a:buFontTx/>
              <a:buNone/>
            </a:pPr>
            <a:r>
              <a:rPr lang="en-US" altLang="en-US" dirty="0">
                <a:sym typeface="Symbol" panose="05050102010706020507" pitchFamily="18" charset="2"/>
              </a:rPr>
              <a:t>which given</a:t>
            </a:r>
          </a:p>
          <a:p>
            <a:pPr>
              <a:buFontTx/>
              <a:buNone/>
            </a:pPr>
            <a:r>
              <a:rPr lang="en-US" altLang="en-US" dirty="0">
                <a:sym typeface="Symbol" panose="05050102010706020507" pitchFamily="18" charset="2"/>
              </a:rPr>
              <a:t>	P1 is identical to Q2 </a:t>
            </a:r>
          </a:p>
          <a:p>
            <a:pPr>
              <a:buFontTx/>
              <a:buNone/>
            </a:pPr>
            <a:r>
              <a:rPr lang="en-US" altLang="en-US" dirty="0">
                <a:sym typeface="Symbol" panose="05050102010706020507" pitchFamily="18" charset="2"/>
              </a:rPr>
              <a:t>	 Q1  P2</a:t>
            </a:r>
            <a:endParaRPr lang="en-US" altLang="en-US" dirty="0"/>
          </a:p>
        </p:txBody>
      </p:sp>
      <p:sp>
        <p:nvSpPr>
          <p:cNvPr id="29699" name="Rectangle 2">
            <a:extLst>
              <a:ext uri="{FF2B5EF4-FFF2-40B4-BE49-F238E27FC236}">
                <a16:creationId xmlns:a16="http://schemas.microsoft.com/office/drawing/2014/main" id="{00FEE682-6437-0C05-894A-1D1CAC218F88}"/>
              </a:ext>
            </a:extLst>
          </p:cNvPr>
          <p:cNvSpPr>
            <a:spLocks noGrp="1" noChangeArrowheads="1"/>
          </p:cNvSpPr>
          <p:nvPr>
            <p:ph type="title"/>
          </p:nvPr>
        </p:nvSpPr>
        <p:spPr/>
        <p:txBody>
          <a:bodyPr/>
          <a:lstStyle/>
          <a:p>
            <a:pPr eaLnBrk="1" hangingPunct="1"/>
            <a:r>
              <a:rPr lang="en-US" altLang="en-US" dirty="0"/>
              <a:t>Proving Theorems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a:extLst>
              <a:ext uri="{FF2B5EF4-FFF2-40B4-BE49-F238E27FC236}">
                <a16:creationId xmlns:a16="http://schemas.microsoft.com/office/drawing/2014/main" id="{9A646780-48E9-DAFA-D779-B83292CC8B9A}"/>
              </a:ext>
            </a:extLst>
          </p:cNvPr>
          <p:cNvSpPr>
            <a:spLocks noGrp="1"/>
          </p:cNvSpPr>
          <p:nvPr>
            <p:ph idx="1"/>
          </p:nvPr>
        </p:nvSpPr>
        <p:spPr>
          <a:xfrm>
            <a:off x="1295399" y="1794294"/>
            <a:ext cx="8991601" cy="2149056"/>
          </a:xfrm>
        </p:spPr>
        <p:txBody>
          <a:bodyPr/>
          <a:lstStyle/>
          <a:p>
            <a:pPr>
              <a:buFontTx/>
              <a:buNone/>
            </a:pPr>
            <a:r>
              <a:rPr lang="en-US" altLang="en-US" dirty="0"/>
              <a:t>Example:</a:t>
            </a:r>
          </a:p>
          <a:p>
            <a:pPr>
              <a:buFontTx/>
              <a:buNone/>
            </a:pPr>
            <a:endParaRPr lang="en-US" altLang="en-US" dirty="0"/>
          </a:p>
          <a:p>
            <a:pPr>
              <a:buFontTx/>
              <a:buNone/>
            </a:pPr>
            <a:r>
              <a:rPr lang="en-US" altLang="en-US" sz="2800" dirty="0"/>
              <a:t>older(</a:t>
            </a:r>
            <a:r>
              <a:rPr lang="en-US" altLang="en-US" sz="2800" dirty="0" err="1"/>
              <a:t>joanne</a:t>
            </a:r>
            <a:r>
              <a:rPr lang="en-US" altLang="en-US" sz="2800" dirty="0"/>
              <a:t>, jake) </a:t>
            </a:r>
            <a:r>
              <a:rPr lang="en-US" altLang="en-US" sz="2800" dirty="0">
                <a:sym typeface="Symbol" panose="05050102010706020507" pitchFamily="18" charset="2"/>
              </a:rPr>
              <a:t> </a:t>
            </a:r>
            <a:r>
              <a:rPr lang="en-US" altLang="en-US" sz="2800" dirty="0"/>
              <a:t>mother(</a:t>
            </a:r>
            <a:r>
              <a:rPr lang="en-US" altLang="en-US" sz="2800" dirty="0" err="1"/>
              <a:t>joanne</a:t>
            </a:r>
            <a:r>
              <a:rPr lang="en-US" altLang="en-US" sz="2800" dirty="0"/>
              <a:t>, jake)</a:t>
            </a:r>
          </a:p>
          <a:p>
            <a:pPr>
              <a:buFontTx/>
              <a:buNone/>
            </a:pPr>
            <a:r>
              <a:rPr lang="en-US" altLang="en-US" sz="2800" dirty="0"/>
              <a:t>wiser(</a:t>
            </a:r>
            <a:r>
              <a:rPr lang="en-US" altLang="en-US" sz="2800" dirty="0" err="1"/>
              <a:t>joanne</a:t>
            </a:r>
            <a:r>
              <a:rPr lang="en-US" altLang="en-US" sz="2800" dirty="0"/>
              <a:t>, jake) </a:t>
            </a:r>
            <a:r>
              <a:rPr lang="en-US" altLang="en-US" sz="2800" dirty="0">
                <a:sym typeface="Symbol" panose="05050102010706020507" pitchFamily="18" charset="2"/>
              </a:rPr>
              <a:t> </a:t>
            </a:r>
            <a:r>
              <a:rPr lang="en-US" altLang="en-US" sz="2800" dirty="0"/>
              <a:t>older(</a:t>
            </a:r>
            <a:r>
              <a:rPr lang="en-US" altLang="en-US" sz="2800" dirty="0" err="1"/>
              <a:t>joanne</a:t>
            </a:r>
            <a:r>
              <a:rPr lang="en-US" altLang="en-US" sz="2800" dirty="0"/>
              <a:t>, jake)</a:t>
            </a:r>
          </a:p>
          <a:p>
            <a:pPr>
              <a:buFontTx/>
              <a:buNone/>
            </a:pPr>
            <a:endParaRPr lang="en-US" altLang="en-US" sz="2800" dirty="0"/>
          </a:p>
          <a:p>
            <a:pPr>
              <a:buFontTx/>
              <a:buNone/>
            </a:pPr>
            <a:r>
              <a:rPr lang="en-US" altLang="en-US" sz="2800" dirty="0"/>
              <a:t>	</a:t>
            </a:r>
          </a:p>
        </p:txBody>
      </p:sp>
      <p:sp>
        <p:nvSpPr>
          <p:cNvPr id="30723" name="Rectangle 2">
            <a:extLst>
              <a:ext uri="{FF2B5EF4-FFF2-40B4-BE49-F238E27FC236}">
                <a16:creationId xmlns:a16="http://schemas.microsoft.com/office/drawing/2014/main" id="{5519C598-5C06-1A51-20B8-D72ECB3F64B6}"/>
              </a:ext>
            </a:extLst>
          </p:cNvPr>
          <p:cNvSpPr>
            <a:spLocks noGrp="1" noChangeArrowheads="1"/>
          </p:cNvSpPr>
          <p:nvPr>
            <p:ph type="title"/>
          </p:nvPr>
        </p:nvSpPr>
        <p:spPr/>
        <p:txBody>
          <a:bodyPr/>
          <a:lstStyle/>
          <a:p>
            <a:pPr eaLnBrk="1" hangingPunct="1"/>
            <a:r>
              <a:rPr lang="en-US" altLang="en-US"/>
              <a:t>Proving Theorems</a:t>
            </a:r>
          </a:p>
        </p:txBody>
      </p:sp>
      <p:sp>
        <p:nvSpPr>
          <p:cNvPr id="3" name="TextBox 2">
            <a:extLst>
              <a:ext uri="{FF2B5EF4-FFF2-40B4-BE49-F238E27FC236}">
                <a16:creationId xmlns:a16="http://schemas.microsoft.com/office/drawing/2014/main" id="{40C910A4-F44E-76A9-4FBD-68868BD69BEF}"/>
              </a:ext>
            </a:extLst>
          </p:cNvPr>
          <p:cNvSpPr txBox="1"/>
          <p:nvPr/>
        </p:nvSpPr>
        <p:spPr>
          <a:xfrm>
            <a:off x="2190750" y="4213644"/>
            <a:ext cx="7277100" cy="523220"/>
          </a:xfrm>
          <a:prstGeom prst="rect">
            <a:avLst/>
          </a:prstGeom>
          <a:noFill/>
        </p:spPr>
        <p:txBody>
          <a:bodyPr wrap="square">
            <a:spAutoFit/>
          </a:bodyPr>
          <a:lstStyle/>
          <a:p>
            <a:r>
              <a:rPr lang="en-US" altLang="en-US" sz="2800" dirty="0">
                <a:sym typeface="Symbol" panose="05050102010706020507" pitchFamily="18" charset="2"/>
              </a:rPr>
              <a:t> wiser(</a:t>
            </a:r>
            <a:r>
              <a:rPr lang="en-US" altLang="en-US" sz="2800" dirty="0" err="1">
                <a:sym typeface="Symbol" panose="05050102010706020507" pitchFamily="18" charset="2"/>
              </a:rPr>
              <a:t>joanne</a:t>
            </a:r>
            <a:r>
              <a:rPr lang="en-US" altLang="en-US" sz="2800" dirty="0">
                <a:sym typeface="Symbol" panose="05050102010706020507" pitchFamily="18" charset="2"/>
              </a:rPr>
              <a:t>, jake)  mother(</a:t>
            </a:r>
            <a:r>
              <a:rPr lang="en-US" altLang="en-US" sz="2800" dirty="0" err="1">
                <a:sym typeface="Symbol" panose="05050102010706020507" pitchFamily="18" charset="2"/>
              </a:rPr>
              <a:t>joanne</a:t>
            </a:r>
            <a:r>
              <a:rPr lang="en-US" altLang="en-US" sz="2800" dirty="0">
                <a:sym typeface="Symbol" panose="05050102010706020507" pitchFamily="18" charset="2"/>
              </a:rPr>
              <a:t>, jake)</a:t>
            </a:r>
            <a:endParaRPr lang="en-ID"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a:xfrm>
            <a:off x="1097280" y="609600"/>
            <a:ext cx="10021824" cy="443345"/>
          </a:xfrm>
        </p:spPr>
        <p:txBody>
          <a:bodyPr/>
          <a:lstStyle/>
          <a:p>
            <a:r>
              <a:rPr lang="en-US" sz="4400" baseline="-25000" dirty="0">
                <a:cs typeface="Calibri Light"/>
              </a:rPr>
              <a:t>Solving problems using logic programming</a:t>
            </a:r>
            <a:endParaRPr lang="en-US" sz="4400" baseline="-25000" dirty="0"/>
          </a:p>
        </p:txBody>
      </p:sp>
      <p:sp>
        <p:nvSpPr>
          <p:cNvPr id="4" name="Footer Placeholder 3">
            <a:extLst>
              <a:ext uri="{FF2B5EF4-FFF2-40B4-BE49-F238E27FC236}">
                <a16:creationId xmlns:a16="http://schemas.microsoft.com/office/drawing/2014/main" id="{8A39D430-6FFC-66C6-AF3D-05E76D9D4BB4}"/>
              </a:ext>
            </a:extLst>
          </p:cNvPr>
          <p:cNvSpPr>
            <a:spLocks noGrp="1"/>
          </p:cNvSpPr>
          <p:nvPr>
            <p:ph type="ftr" sz="quarter" idx="11"/>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25</a:t>
            </a:fld>
            <a:endParaRPr lang="en-US" dirty="0"/>
          </a:p>
        </p:txBody>
      </p:sp>
      <p:sp>
        <p:nvSpPr>
          <p:cNvPr id="42" name="TextBox 41">
            <a:extLst>
              <a:ext uri="{FF2B5EF4-FFF2-40B4-BE49-F238E27FC236}">
                <a16:creationId xmlns:a16="http://schemas.microsoft.com/office/drawing/2014/main" id="{E649327C-75AF-1814-3E34-52196D880FF6}"/>
              </a:ext>
            </a:extLst>
          </p:cNvPr>
          <p:cNvSpPr txBox="1"/>
          <p:nvPr/>
        </p:nvSpPr>
        <p:spPr>
          <a:xfrm>
            <a:off x="1097280" y="1935554"/>
            <a:ext cx="10695502" cy="4524315"/>
          </a:xfrm>
          <a:prstGeom prst="rect">
            <a:avLst/>
          </a:prstGeom>
          <a:noFill/>
        </p:spPr>
        <p:txBody>
          <a:bodyPr wrap="square">
            <a:spAutoFit/>
          </a:bodyPr>
          <a:lstStyle/>
          <a:p>
            <a:r>
              <a:rPr lang="en-ID" sz="2400" dirty="0"/>
              <a:t>Logic programming looks for solutions by using facts and rules. A goal must be specified for each program. When a logic program and a goal don't contain any variables, the solver comes up with a tree that constitutes the search space for solving the problem and getting to the goal.</a:t>
            </a:r>
          </a:p>
          <a:p>
            <a:endParaRPr lang="en-ID" sz="2400" dirty="0"/>
          </a:p>
          <a:p>
            <a:r>
              <a:rPr lang="en-US" sz="2400" dirty="0"/>
              <a:t>Let's consider the following:</a:t>
            </a:r>
          </a:p>
          <a:p>
            <a:endParaRPr lang="en-US" sz="2400" dirty="0"/>
          </a:p>
          <a:p>
            <a:pPr marL="712788"/>
            <a:r>
              <a:rPr lang="en-US" sz="2400" dirty="0"/>
              <a:t>Kathy orders dessert =&gt; Kathy is happy</a:t>
            </a:r>
          </a:p>
          <a:p>
            <a:endParaRPr lang="en-US" sz="2400" dirty="0"/>
          </a:p>
          <a:p>
            <a:r>
              <a:rPr lang="en-US" sz="2400" dirty="0"/>
              <a:t>This can be read as an implication that says, If Kathy is happy, then Kathy orders dessert.</a:t>
            </a:r>
          </a:p>
          <a:p>
            <a:r>
              <a:rPr lang="en-US" sz="2400" dirty="0"/>
              <a:t>It can also be construed as Kathy orders dessert whenever she is happy</a:t>
            </a:r>
            <a:endParaRPr lang="en-ID" sz="2400" dirty="0"/>
          </a:p>
          <a:p>
            <a:endParaRPr lang="en-ID" sz="2400" dirty="0"/>
          </a:p>
        </p:txBody>
      </p:sp>
    </p:spTree>
    <p:extLst>
      <p:ext uri="{BB962C8B-B14F-4D97-AF65-F5344CB8AC3E}">
        <p14:creationId xmlns:p14="http://schemas.microsoft.com/office/powerpoint/2010/main" val="4146645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a:xfrm>
            <a:off x="1097280" y="609600"/>
            <a:ext cx="10021824" cy="443345"/>
          </a:xfrm>
        </p:spPr>
        <p:txBody>
          <a:bodyPr/>
          <a:lstStyle/>
          <a:p>
            <a:r>
              <a:rPr lang="en-US" sz="4400" baseline="-25000" dirty="0">
                <a:cs typeface="Calibri Light"/>
              </a:rPr>
              <a:t>Solving problems using logic programming (1)</a:t>
            </a:r>
            <a:endParaRPr lang="en-US" sz="4400" baseline="-25000" dirty="0"/>
          </a:p>
        </p:txBody>
      </p:sp>
      <p:sp>
        <p:nvSpPr>
          <p:cNvPr id="4" name="Footer Placeholder 3">
            <a:extLst>
              <a:ext uri="{FF2B5EF4-FFF2-40B4-BE49-F238E27FC236}">
                <a16:creationId xmlns:a16="http://schemas.microsoft.com/office/drawing/2014/main" id="{8A39D430-6FFC-66C6-AF3D-05E76D9D4BB4}"/>
              </a:ext>
            </a:extLst>
          </p:cNvPr>
          <p:cNvSpPr>
            <a:spLocks noGrp="1"/>
          </p:cNvSpPr>
          <p:nvPr>
            <p:ph type="ftr" sz="quarter" idx="11"/>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p:txBody>
          <a:bodyPr/>
          <a:lstStyle/>
          <a:p>
            <a:fld id="{75DF2D63-3FF5-D547-96B9-BE9CCD1ABA58}" type="slidenum">
              <a:rPr lang="en-US" smtClean="0"/>
              <a:pPr/>
              <a:t>26</a:t>
            </a:fld>
            <a:endParaRPr lang="en-US" dirty="0"/>
          </a:p>
        </p:txBody>
      </p:sp>
      <p:sp>
        <p:nvSpPr>
          <p:cNvPr id="42" name="TextBox 41">
            <a:extLst>
              <a:ext uri="{FF2B5EF4-FFF2-40B4-BE49-F238E27FC236}">
                <a16:creationId xmlns:a16="http://schemas.microsoft.com/office/drawing/2014/main" id="{E649327C-75AF-1814-3E34-52196D880FF6}"/>
              </a:ext>
            </a:extLst>
          </p:cNvPr>
          <p:cNvSpPr txBox="1"/>
          <p:nvPr/>
        </p:nvSpPr>
        <p:spPr>
          <a:xfrm>
            <a:off x="877824" y="2090172"/>
            <a:ext cx="5151952" cy="3416320"/>
          </a:xfrm>
          <a:prstGeom prst="rect">
            <a:avLst/>
          </a:prstGeom>
          <a:noFill/>
        </p:spPr>
        <p:txBody>
          <a:bodyPr wrap="square">
            <a:spAutoFit/>
          </a:bodyPr>
          <a:lstStyle/>
          <a:p>
            <a:r>
              <a:rPr lang="en-US" sz="2400" dirty="0"/>
              <a:t>let's consider the following rules and facts:</a:t>
            </a:r>
          </a:p>
          <a:p>
            <a:pPr marL="627063"/>
            <a:r>
              <a:rPr lang="en-US" sz="2400" dirty="0" err="1"/>
              <a:t>canfly</a:t>
            </a:r>
            <a:r>
              <a:rPr lang="en-US" sz="2400" dirty="0"/>
              <a:t>(X) :- bird(X), not abnormal(X).</a:t>
            </a:r>
          </a:p>
          <a:p>
            <a:pPr marL="627063"/>
            <a:r>
              <a:rPr lang="en-US" sz="2400" dirty="0"/>
              <a:t>abnormal(X) :- wounded(X).</a:t>
            </a:r>
          </a:p>
          <a:p>
            <a:pPr marL="627063"/>
            <a:endParaRPr lang="en-US" sz="2400" dirty="0"/>
          </a:p>
          <a:p>
            <a:pPr marL="627063"/>
            <a:endParaRPr lang="en-US" sz="2400" dirty="0"/>
          </a:p>
          <a:p>
            <a:pPr marL="627063"/>
            <a:r>
              <a:rPr lang="en-US" sz="2400" dirty="0"/>
              <a:t>bird(john).</a:t>
            </a:r>
          </a:p>
          <a:p>
            <a:pPr marL="627063"/>
            <a:r>
              <a:rPr lang="en-US" sz="2400" dirty="0"/>
              <a:t>bird(</a:t>
            </a:r>
            <a:r>
              <a:rPr lang="en-US" sz="2400" dirty="0" err="1"/>
              <a:t>mary</a:t>
            </a:r>
            <a:r>
              <a:rPr lang="en-US" sz="2400" dirty="0"/>
              <a:t>).</a:t>
            </a:r>
          </a:p>
          <a:p>
            <a:pPr marL="627063"/>
            <a:r>
              <a:rPr lang="en-US" sz="2400" dirty="0"/>
              <a:t>wounded(john).</a:t>
            </a:r>
          </a:p>
          <a:p>
            <a:pPr marL="627063"/>
            <a:endParaRPr lang="en-US" sz="2400" dirty="0"/>
          </a:p>
        </p:txBody>
      </p:sp>
      <p:sp>
        <p:nvSpPr>
          <p:cNvPr id="6" name="TextBox 5">
            <a:extLst>
              <a:ext uri="{FF2B5EF4-FFF2-40B4-BE49-F238E27FC236}">
                <a16:creationId xmlns:a16="http://schemas.microsoft.com/office/drawing/2014/main" id="{1CB859D5-0F27-93A4-5E7F-2E85BEB77553}"/>
              </a:ext>
            </a:extLst>
          </p:cNvPr>
          <p:cNvSpPr txBox="1"/>
          <p:nvPr/>
        </p:nvSpPr>
        <p:spPr>
          <a:xfrm>
            <a:off x="6304508" y="2084844"/>
            <a:ext cx="5468392" cy="3416320"/>
          </a:xfrm>
          <a:prstGeom prst="rect">
            <a:avLst/>
          </a:prstGeom>
          <a:noFill/>
        </p:spPr>
        <p:txBody>
          <a:bodyPr wrap="square">
            <a:spAutoFit/>
          </a:bodyPr>
          <a:lstStyle/>
          <a:p>
            <a:r>
              <a:rPr lang="en-US" sz="2400" dirty="0"/>
              <a:t>Here is how to interpret the rules and facts:</a:t>
            </a:r>
          </a:p>
          <a:p>
            <a:pPr marL="627063"/>
            <a:r>
              <a:rPr lang="en-US" sz="2400" dirty="0"/>
              <a:t>• John is wounded</a:t>
            </a:r>
          </a:p>
          <a:p>
            <a:pPr marL="627063"/>
            <a:r>
              <a:rPr lang="en-US" sz="2400" dirty="0"/>
              <a:t>• Mary is a bird</a:t>
            </a:r>
          </a:p>
          <a:p>
            <a:pPr marL="627063"/>
            <a:r>
              <a:rPr lang="en-US" sz="2400" dirty="0"/>
              <a:t>• John is a bird</a:t>
            </a:r>
          </a:p>
          <a:p>
            <a:pPr marL="627063"/>
            <a:r>
              <a:rPr lang="en-US" sz="2400" dirty="0"/>
              <a:t>• Wounded birds are abnormal</a:t>
            </a:r>
          </a:p>
          <a:p>
            <a:pPr marL="627063"/>
            <a:r>
              <a:rPr lang="en-US" sz="2400" dirty="0"/>
              <a:t>• Birds that are not abnormal can fly</a:t>
            </a:r>
          </a:p>
          <a:p>
            <a:pPr marL="627063"/>
            <a:endParaRPr lang="en-US" sz="2400" dirty="0"/>
          </a:p>
          <a:p>
            <a:r>
              <a:rPr lang="en-US" sz="2400" dirty="0"/>
              <a:t>From this, we can conclude that Mary can fly, and John cannot fly.</a:t>
            </a:r>
            <a:endParaRPr lang="en-ID" sz="2400" dirty="0"/>
          </a:p>
        </p:txBody>
      </p:sp>
      <p:cxnSp>
        <p:nvCxnSpPr>
          <p:cNvPr id="8" name="Straight Connector 7">
            <a:extLst>
              <a:ext uri="{FF2B5EF4-FFF2-40B4-BE49-F238E27FC236}">
                <a16:creationId xmlns:a16="http://schemas.microsoft.com/office/drawing/2014/main" id="{1BA4A5DB-8676-BC01-0D7C-071141F7FD88}"/>
              </a:ext>
            </a:extLst>
          </p:cNvPr>
          <p:cNvCxnSpPr/>
          <p:nvPr/>
        </p:nvCxnSpPr>
        <p:spPr>
          <a:xfrm>
            <a:off x="6096000" y="1752600"/>
            <a:ext cx="0" cy="44513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99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78582-2CB1-C992-7F5E-A3C8A84DEC8A}"/>
              </a:ext>
            </a:extLst>
          </p:cNvPr>
          <p:cNvSpPr>
            <a:spLocks noGrp="1"/>
          </p:cNvSpPr>
          <p:nvPr>
            <p:ph type="title"/>
          </p:nvPr>
        </p:nvSpPr>
        <p:spPr/>
        <p:txBody>
          <a:bodyPr/>
          <a:lstStyle/>
          <a:p>
            <a:r>
              <a:rPr lang="en-US" dirty="0"/>
              <a:t>Family tree</a:t>
            </a:r>
            <a:endParaRPr lang="en-ID" dirty="0"/>
          </a:p>
        </p:txBody>
      </p:sp>
      <p:pic>
        <p:nvPicPr>
          <p:cNvPr id="7" name="Content Placeholder 6">
            <a:extLst>
              <a:ext uri="{FF2B5EF4-FFF2-40B4-BE49-F238E27FC236}">
                <a16:creationId xmlns:a16="http://schemas.microsoft.com/office/drawing/2014/main" id="{3194C245-01CC-F4BB-7FF0-8F8F112773C2}"/>
              </a:ext>
            </a:extLst>
          </p:cNvPr>
          <p:cNvPicPr>
            <a:picLocks noGrp="1" noChangeAspect="1"/>
          </p:cNvPicPr>
          <p:nvPr>
            <p:ph idx="1"/>
          </p:nvPr>
        </p:nvPicPr>
        <p:blipFill>
          <a:blip r:embed="rId2"/>
          <a:stretch>
            <a:fillRect/>
          </a:stretch>
        </p:blipFill>
        <p:spPr>
          <a:xfrm>
            <a:off x="409666" y="2112291"/>
            <a:ext cx="7528507" cy="3319218"/>
          </a:xfrm>
        </p:spPr>
      </p:pic>
      <p:sp>
        <p:nvSpPr>
          <p:cNvPr id="4" name="Slide Number Placeholder 3">
            <a:extLst>
              <a:ext uri="{FF2B5EF4-FFF2-40B4-BE49-F238E27FC236}">
                <a16:creationId xmlns:a16="http://schemas.microsoft.com/office/drawing/2014/main" id="{3B7358F6-4DF8-FF21-F185-3E5D0DAE07E2}"/>
              </a:ext>
            </a:extLst>
          </p:cNvPr>
          <p:cNvSpPr>
            <a:spLocks noGrp="1"/>
          </p:cNvSpPr>
          <p:nvPr>
            <p:ph type="sldNum" sz="quarter" idx="11"/>
          </p:nvPr>
        </p:nvSpPr>
        <p:spPr/>
        <p:txBody>
          <a:bodyPr/>
          <a:lstStyle/>
          <a:p>
            <a:fld id="{75DF2D63-3FF5-D547-96B9-BE9CCD1ABA58}" type="slidenum">
              <a:rPr lang="en-US" smtClean="0"/>
              <a:t>27</a:t>
            </a:fld>
            <a:endParaRPr lang="en-US" dirty="0"/>
          </a:p>
        </p:txBody>
      </p:sp>
      <p:sp>
        <p:nvSpPr>
          <p:cNvPr id="5" name="Footer Placeholder 4">
            <a:extLst>
              <a:ext uri="{FF2B5EF4-FFF2-40B4-BE49-F238E27FC236}">
                <a16:creationId xmlns:a16="http://schemas.microsoft.com/office/drawing/2014/main" id="{76CDAF03-4831-6622-4736-8E2C09966038}"/>
              </a:ext>
            </a:extLst>
          </p:cNvPr>
          <p:cNvSpPr>
            <a:spLocks noGrp="1"/>
          </p:cNvSpPr>
          <p:nvPr>
            <p:ph type="ftr" sz="quarter" idx="12"/>
          </p:nvPr>
        </p:nvSpPr>
        <p:spPr/>
        <p:txBody>
          <a:bodyPr/>
          <a:lstStyle/>
          <a:p>
            <a:r>
              <a:rPr lang="en-US"/>
              <a:t>presentation title</a:t>
            </a:r>
            <a:endParaRPr lang="en-US" dirty="0"/>
          </a:p>
        </p:txBody>
      </p:sp>
      <p:sp>
        <p:nvSpPr>
          <p:cNvPr id="10" name="TextBox 9">
            <a:extLst>
              <a:ext uri="{FF2B5EF4-FFF2-40B4-BE49-F238E27FC236}">
                <a16:creationId xmlns:a16="http://schemas.microsoft.com/office/drawing/2014/main" id="{A1E6652E-DC6E-8B02-A63F-DA04E3A09EA8}"/>
              </a:ext>
            </a:extLst>
          </p:cNvPr>
          <p:cNvSpPr txBox="1"/>
          <p:nvPr/>
        </p:nvSpPr>
        <p:spPr>
          <a:xfrm>
            <a:off x="7938173" y="941488"/>
            <a:ext cx="1856871" cy="3693319"/>
          </a:xfrm>
          <a:prstGeom prst="rect">
            <a:avLst/>
          </a:prstGeom>
          <a:noFill/>
        </p:spPr>
        <p:txBody>
          <a:bodyPr wrap="square">
            <a:spAutoFit/>
          </a:bodyPr>
          <a:lstStyle/>
          <a:p>
            <a:r>
              <a:rPr lang="en-ID" dirty="0"/>
              <a:t>male(</a:t>
            </a:r>
            <a:r>
              <a:rPr lang="en-ID" dirty="0" err="1"/>
              <a:t>lennart</a:t>
            </a:r>
            <a:r>
              <a:rPr lang="en-ID" dirty="0"/>
              <a:t>).</a:t>
            </a:r>
          </a:p>
          <a:p>
            <a:r>
              <a:rPr lang="en-ID" dirty="0"/>
              <a:t>male(mike).</a:t>
            </a:r>
          </a:p>
          <a:p>
            <a:r>
              <a:rPr lang="en-ID" dirty="0"/>
              <a:t>male(</a:t>
            </a:r>
            <a:r>
              <a:rPr lang="en-ID" dirty="0" err="1"/>
              <a:t>donald</a:t>
            </a:r>
            <a:r>
              <a:rPr lang="en-ID" dirty="0"/>
              <a:t>).</a:t>
            </a:r>
          </a:p>
          <a:p>
            <a:r>
              <a:rPr lang="en-ID" dirty="0"/>
              <a:t>male(</a:t>
            </a:r>
            <a:r>
              <a:rPr lang="en-ID" dirty="0" err="1"/>
              <a:t>usain</a:t>
            </a:r>
            <a:r>
              <a:rPr lang="en-ID" dirty="0"/>
              <a:t>).</a:t>
            </a:r>
          </a:p>
          <a:p>
            <a:r>
              <a:rPr lang="en-ID" dirty="0"/>
              <a:t>male(</a:t>
            </a:r>
            <a:r>
              <a:rPr lang="en-ID" dirty="0" err="1"/>
              <a:t>joar</a:t>
            </a:r>
            <a:r>
              <a:rPr lang="en-ID" dirty="0"/>
              <a:t>).</a:t>
            </a:r>
          </a:p>
          <a:p>
            <a:r>
              <a:rPr lang="en-ID" dirty="0"/>
              <a:t>male(</a:t>
            </a:r>
            <a:r>
              <a:rPr lang="en-ID" dirty="0" err="1"/>
              <a:t>adam</a:t>
            </a:r>
            <a:r>
              <a:rPr lang="en-ID" dirty="0"/>
              <a:t>).</a:t>
            </a:r>
          </a:p>
          <a:p>
            <a:r>
              <a:rPr lang="en-ID" dirty="0"/>
              <a:t>male(dan).</a:t>
            </a:r>
          </a:p>
          <a:p>
            <a:r>
              <a:rPr lang="en-ID" dirty="0"/>
              <a:t>male(</a:t>
            </a:r>
            <a:r>
              <a:rPr lang="en-ID" dirty="0" err="1"/>
              <a:t>simon</a:t>
            </a:r>
            <a:r>
              <a:rPr lang="en-ID" dirty="0"/>
              <a:t>).</a:t>
            </a:r>
          </a:p>
          <a:p>
            <a:endParaRPr lang="en-ID" dirty="0"/>
          </a:p>
          <a:p>
            <a:r>
              <a:rPr lang="en-ID" dirty="0"/>
              <a:t>female(</a:t>
            </a:r>
            <a:r>
              <a:rPr lang="en-ID" dirty="0" err="1"/>
              <a:t>hillary</a:t>
            </a:r>
            <a:r>
              <a:rPr lang="en-ID" dirty="0"/>
              <a:t>).</a:t>
            </a:r>
          </a:p>
          <a:p>
            <a:r>
              <a:rPr lang="en-ID" dirty="0"/>
              <a:t>female(</a:t>
            </a:r>
            <a:r>
              <a:rPr lang="en-ID" dirty="0" err="1"/>
              <a:t>elise</a:t>
            </a:r>
            <a:r>
              <a:rPr lang="en-ID" dirty="0"/>
              <a:t>).</a:t>
            </a:r>
          </a:p>
          <a:p>
            <a:r>
              <a:rPr lang="en-ID" dirty="0"/>
              <a:t>female(</a:t>
            </a:r>
            <a:r>
              <a:rPr lang="en-ID" dirty="0" err="1"/>
              <a:t>lisa</a:t>
            </a:r>
            <a:r>
              <a:rPr lang="en-ID" dirty="0"/>
              <a:t>).</a:t>
            </a:r>
          </a:p>
          <a:p>
            <a:r>
              <a:rPr lang="en-ID" dirty="0"/>
              <a:t>female(</a:t>
            </a:r>
            <a:r>
              <a:rPr lang="en-ID" dirty="0" err="1"/>
              <a:t>lena</a:t>
            </a:r>
            <a:r>
              <a:rPr lang="en-ID" dirty="0"/>
              <a:t>).</a:t>
            </a:r>
          </a:p>
        </p:txBody>
      </p:sp>
      <p:sp>
        <p:nvSpPr>
          <p:cNvPr id="14" name="TextBox 13">
            <a:extLst>
              <a:ext uri="{FF2B5EF4-FFF2-40B4-BE49-F238E27FC236}">
                <a16:creationId xmlns:a16="http://schemas.microsoft.com/office/drawing/2014/main" id="{282E921D-65E4-D50C-2393-A9B716E730C0}"/>
              </a:ext>
            </a:extLst>
          </p:cNvPr>
          <p:cNvSpPr txBox="1"/>
          <p:nvPr/>
        </p:nvSpPr>
        <p:spPr>
          <a:xfrm>
            <a:off x="9795044" y="941488"/>
            <a:ext cx="2251480" cy="5078313"/>
          </a:xfrm>
          <a:prstGeom prst="rect">
            <a:avLst/>
          </a:prstGeom>
          <a:noFill/>
        </p:spPr>
        <p:txBody>
          <a:bodyPr wrap="square">
            <a:spAutoFit/>
          </a:bodyPr>
          <a:lstStyle/>
          <a:p>
            <a:r>
              <a:rPr lang="en-ID" dirty="0"/>
              <a:t>parent(mike, </a:t>
            </a:r>
            <a:r>
              <a:rPr lang="en-ID" dirty="0" err="1"/>
              <a:t>lennart</a:t>
            </a:r>
            <a:r>
              <a:rPr lang="en-ID" dirty="0"/>
              <a:t>).</a:t>
            </a:r>
          </a:p>
          <a:p>
            <a:r>
              <a:rPr lang="en-ID" dirty="0"/>
              <a:t>parent(mike, </a:t>
            </a:r>
            <a:r>
              <a:rPr lang="en-ID" dirty="0" err="1"/>
              <a:t>lena</a:t>
            </a:r>
            <a:r>
              <a:rPr lang="en-ID" dirty="0"/>
              <a:t>).</a:t>
            </a:r>
          </a:p>
          <a:p>
            <a:r>
              <a:rPr lang="en-ID" dirty="0"/>
              <a:t>parent(</a:t>
            </a:r>
            <a:r>
              <a:rPr lang="en-ID" dirty="0" err="1"/>
              <a:t>lennart</a:t>
            </a:r>
            <a:r>
              <a:rPr lang="en-ID" dirty="0"/>
              <a:t>, </a:t>
            </a:r>
            <a:r>
              <a:rPr lang="en-ID" dirty="0" err="1"/>
              <a:t>donald</a:t>
            </a:r>
            <a:r>
              <a:rPr lang="en-ID" dirty="0"/>
              <a:t>).</a:t>
            </a:r>
          </a:p>
          <a:p>
            <a:r>
              <a:rPr lang="en-ID" dirty="0"/>
              <a:t>parent(</a:t>
            </a:r>
            <a:r>
              <a:rPr lang="en-ID" dirty="0" err="1"/>
              <a:t>lennart</a:t>
            </a:r>
            <a:r>
              <a:rPr lang="en-ID" dirty="0"/>
              <a:t>, </a:t>
            </a:r>
            <a:r>
              <a:rPr lang="en-ID" dirty="0" err="1"/>
              <a:t>hillary</a:t>
            </a:r>
            <a:r>
              <a:rPr lang="en-ID" dirty="0"/>
              <a:t>).</a:t>
            </a:r>
          </a:p>
          <a:p>
            <a:r>
              <a:rPr lang="en-ID" dirty="0"/>
              <a:t>parent(</a:t>
            </a:r>
            <a:r>
              <a:rPr lang="en-ID" dirty="0" err="1"/>
              <a:t>lennart</a:t>
            </a:r>
            <a:r>
              <a:rPr lang="en-ID" dirty="0"/>
              <a:t>, </a:t>
            </a:r>
            <a:r>
              <a:rPr lang="en-ID" dirty="0" err="1"/>
              <a:t>usain</a:t>
            </a:r>
            <a:r>
              <a:rPr lang="en-ID" dirty="0"/>
              <a:t>).</a:t>
            </a:r>
          </a:p>
          <a:p>
            <a:r>
              <a:rPr lang="en-ID" dirty="0"/>
              <a:t>parent(</a:t>
            </a:r>
            <a:r>
              <a:rPr lang="en-ID" dirty="0" err="1"/>
              <a:t>lena</a:t>
            </a:r>
            <a:r>
              <a:rPr lang="en-ID" dirty="0"/>
              <a:t>, </a:t>
            </a:r>
            <a:r>
              <a:rPr lang="en-ID" dirty="0" err="1"/>
              <a:t>adam</a:t>
            </a:r>
            <a:r>
              <a:rPr lang="en-ID" dirty="0"/>
              <a:t>).</a:t>
            </a:r>
          </a:p>
          <a:p>
            <a:r>
              <a:rPr lang="en-ID" dirty="0"/>
              <a:t>parent(</a:t>
            </a:r>
            <a:r>
              <a:rPr lang="en-ID" dirty="0" err="1"/>
              <a:t>lena</a:t>
            </a:r>
            <a:r>
              <a:rPr lang="en-ID" dirty="0"/>
              <a:t>, </a:t>
            </a:r>
            <a:r>
              <a:rPr lang="en-ID" dirty="0" err="1"/>
              <a:t>simon</a:t>
            </a:r>
            <a:r>
              <a:rPr lang="en-ID" dirty="0"/>
              <a:t>).</a:t>
            </a:r>
          </a:p>
          <a:p>
            <a:r>
              <a:rPr lang="en-ID" dirty="0"/>
              <a:t>parent(</a:t>
            </a:r>
            <a:r>
              <a:rPr lang="en-ID" dirty="0" err="1"/>
              <a:t>adam</a:t>
            </a:r>
            <a:r>
              <a:rPr lang="en-ID" dirty="0"/>
              <a:t>, dan).</a:t>
            </a:r>
          </a:p>
          <a:p>
            <a:r>
              <a:rPr lang="en-ID" dirty="0"/>
              <a:t>parent(</a:t>
            </a:r>
            <a:r>
              <a:rPr lang="en-ID" dirty="0" err="1"/>
              <a:t>donald</a:t>
            </a:r>
            <a:r>
              <a:rPr lang="en-ID" dirty="0"/>
              <a:t>, </a:t>
            </a:r>
            <a:r>
              <a:rPr lang="en-ID" dirty="0" err="1"/>
              <a:t>lisa</a:t>
            </a:r>
            <a:r>
              <a:rPr lang="en-ID" dirty="0"/>
              <a:t>).</a:t>
            </a:r>
          </a:p>
          <a:p>
            <a:r>
              <a:rPr lang="en-ID" dirty="0"/>
              <a:t>parent(</a:t>
            </a:r>
            <a:r>
              <a:rPr lang="en-ID" dirty="0" err="1"/>
              <a:t>hillary</a:t>
            </a:r>
            <a:r>
              <a:rPr lang="en-ID" dirty="0"/>
              <a:t>, </a:t>
            </a:r>
            <a:r>
              <a:rPr lang="en-ID" dirty="0" err="1"/>
              <a:t>joar</a:t>
            </a:r>
            <a:r>
              <a:rPr lang="en-ID" dirty="0"/>
              <a:t>).</a:t>
            </a:r>
          </a:p>
          <a:p>
            <a:r>
              <a:rPr lang="en-ID" dirty="0"/>
              <a:t>parent(</a:t>
            </a:r>
            <a:r>
              <a:rPr lang="en-ID" dirty="0" err="1"/>
              <a:t>hillary</a:t>
            </a:r>
            <a:r>
              <a:rPr lang="en-ID" dirty="0"/>
              <a:t>, </a:t>
            </a:r>
            <a:r>
              <a:rPr lang="en-ID" dirty="0" err="1"/>
              <a:t>elise</a:t>
            </a:r>
            <a:r>
              <a:rPr lang="en-ID" dirty="0"/>
              <a:t>).</a:t>
            </a:r>
          </a:p>
          <a:p>
            <a:endParaRPr lang="en-ID" dirty="0"/>
          </a:p>
          <a:p>
            <a:endParaRPr lang="en-ID" dirty="0"/>
          </a:p>
          <a:p>
            <a:r>
              <a:rPr lang="en-ID" dirty="0"/>
              <a:t>child(</a:t>
            </a:r>
            <a:r>
              <a:rPr lang="en-ID" dirty="0" err="1"/>
              <a:t>lisa</a:t>
            </a:r>
            <a:r>
              <a:rPr lang="en-ID" dirty="0"/>
              <a:t>).</a:t>
            </a:r>
          </a:p>
          <a:p>
            <a:r>
              <a:rPr lang="en-ID" dirty="0"/>
              <a:t>child(</a:t>
            </a:r>
            <a:r>
              <a:rPr lang="en-ID" dirty="0" err="1"/>
              <a:t>joar</a:t>
            </a:r>
            <a:r>
              <a:rPr lang="en-ID" dirty="0"/>
              <a:t>).</a:t>
            </a:r>
          </a:p>
          <a:p>
            <a:r>
              <a:rPr lang="en-ID" dirty="0"/>
              <a:t>child(</a:t>
            </a:r>
            <a:r>
              <a:rPr lang="en-ID" dirty="0" err="1"/>
              <a:t>elise</a:t>
            </a:r>
            <a:r>
              <a:rPr lang="en-ID" dirty="0"/>
              <a:t>).</a:t>
            </a:r>
          </a:p>
          <a:p>
            <a:r>
              <a:rPr lang="en-ID" dirty="0"/>
              <a:t>child(dan).</a:t>
            </a:r>
          </a:p>
          <a:p>
            <a:r>
              <a:rPr lang="en-ID" dirty="0"/>
              <a:t>child(</a:t>
            </a:r>
            <a:r>
              <a:rPr lang="en-ID" dirty="0" err="1"/>
              <a:t>simon</a:t>
            </a:r>
            <a:r>
              <a:rPr lang="en-ID" dirty="0"/>
              <a:t>).</a:t>
            </a:r>
          </a:p>
        </p:txBody>
      </p:sp>
    </p:spTree>
    <p:extLst>
      <p:ext uri="{BB962C8B-B14F-4D97-AF65-F5344CB8AC3E}">
        <p14:creationId xmlns:p14="http://schemas.microsoft.com/office/powerpoint/2010/main" val="1833045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78582-2CB1-C992-7F5E-A3C8A84DEC8A}"/>
              </a:ext>
            </a:extLst>
          </p:cNvPr>
          <p:cNvSpPr>
            <a:spLocks noGrp="1"/>
          </p:cNvSpPr>
          <p:nvPr>
            <p:ph type="title"/>
          </p:nvPr>
        </p:nvSpPr>
        <p:spPr/>
        <p:txBody>
          <a:bodyPr/>
          <a:lstStyle/>
          <a:p>
            <a:r>
              <a:rPr lang="en-US" dirty="0"/>
              <a:t>Family tree</a:t>
            </a:r>
            <a:endParaRPr lang="en-ID" dirty="0"/>
          </a:p>
        </p:txBody>
      </p:sp>
      <p:pic>
        <p:nvPicPr>
          <p:cNvPr id="7" name="Content Placeholder 6">
            <a:extLst>
              <a:ext uri="{FF2B5EF4-FFF2-40B4-BE49-F238E27FC236}">
                <a16:creationId xmlns:a16="http://schemas.microsoft.com/office/drawing/2014/main" id="{3194C245-01CC-F4BB-7FF0-8F8F112773C2}"/>
              </a:ext>
            </a:extLst>
          </p:cNvPr>
          <p:cNvPicPr>
            <a:picLocks noGrp="1" noChangeAspect="1"/>
          </p:cNvPicPr>
          <p:nvPr>
            <p:ph idx="1"/>
          </p:nvPr>
        </p:nvPicPr>
        <p:blipFill>
          <a:blip r:embed="rId3"/>
          <a:stretch>
            <a:fillRect/>
          </a:stretch>
        </p:blipFill>
        <p:spPr>
          <a:xfrm>
            <a:off x="779406" y="1981161"/>
            <a:ext cx="7640145" cy="3368438"/>
          </a:xfrm>
        </p:spPr>
      </p:pic>
      <p:sp>
        <p:nvSpPr>
          <p:cNvPr id="4" name="Slide Number Placeholder 3">
            <a:extLst>
              <a:ext uri="{FF2B5EF4-FFF2-40B4-BE49-F238E27FC236}">
                <a16:creationId xmlns:a16="http://schemas.microsoft.com/office/drawing/2014/main" id="{3B7358F6-4DF8-FF21-F185-3E5D0DAE07E2}"/>
              </a:ext>
            </a:extLst>
          </p:cNvPr>
          <p:cNvSpPr>
            <a:spLocks noGrp="1"/>
          </p:cNvSpPr>
          <p:nvPr>
            <p:ph type="sldNum" sz="quarter" idx="11"/>
          </p:nvPr>
        </p:nvSpPr>
        <p:spPr/>
        <p:txBody>
          <a:bodyPr/>
          <a:lstStyle/>
          <a:p>
            <a:fld id="{75DF2D63-3FF5-D547-96B9-BE9CCD1ABA58}" type="slidenum">
              <a:rPr lang="en-US" smtClean="0"/>
              <a:t>28</a:t>
            </a:fld>
            <a:endParaRPr lang="en-US" dirty="0"/>
          </a:p>
        </p:txBody>
      </p:sp>
      <p:sp>
        <p:nvSpPr>
          <p:cNvPr id="5" name="Footer Placeholder 4">
            <a:extLst>
              <a:ext uri="{FF2B5EF4-FFF2-40B4-BE49-F238E27FC236}">
                <a16:creationId xmlns:a16="http://schemas.microsoft.com/office/drawing/2014/main" id="{76CDAF03-4831-6622-4736-8E2C09966038}"/>
              </a:ext>
            </a:extLst>
          </p:cNvPr>
          <p:cNvSpPr>
            <a:spLocks noGrp="1"/>
          </p:cNvSpPr>
          <p:nvPr>
            <p:ph type="ftr" sz="quarter" idx="12"/>
          </p:nvPr>
        </p:nvSpPr>
        <p:spPr/>
        <p:txBody>
          <a:bodyPr/>
          <a:lstStyle/>
          <a:p>
            <a:r>
              <a:rPr lang="en-US"/>
              <a:t>presentation title</a:t>
            </a:r>
            <a:endParaRPr lang="en-US" dirty="0"/>
          </a:p>
        </p:txBody>
      </p:sp>
      <p:sp>
        <p:nvSpPr>
          <p:cNvPr id="3" name="TextBox 2">
            <a:extLst>
              <a:ext uri="{FF2B5EF4-FFF2-40B4-BE49-F238E27FC236}">
                <a16:creationId xmlns:a16="http://schemas.microsoft.com/office/drawing/2014/main" id="{1A75411A-7B66-C7C7-C378-1EB465CDC442}"/>
              </a:ext>
            </a:extLst>
          </p:cNvPr>
          <p:cNvSpPr txBox="1"/>
          <p:nvPr/>
        </p:nvSpPr>
        <p:spPr>
          <a:xfrm>
            <a:off x="8042564" y="637310"/>
            <a:ext cx="4149436" cy="3139321"/>
          </a:xfrm>
          <a:prstGeom prst="rect">
            <a:avLst/>
          </a:prstGeom>
          <a:noFill/>
        </p:spPr>
        <p:txBody>
          <a:bodyPr wrap="square">
            <a:spAutoFit/>
          </a:bodyPr>
          <a:lstStyle/>
          <a:p>
            <a:r>
              <a:rPr lang="en-ID" dirty="0"/>
              <a:t>%% predicate rules</a:t>
            </a:r>
          </a:p>
          <a:p>
            <a:r>
              <a:rPr lang="en-ID" dirty="0"/>
              <a:t>father(X,Y) :- male(X),parent(X,Y).</a:t>
            </a:r>
          </a:p>
          <a:p>
            <a:r>
              <a:rPr lang="en-ID" dirty="0"/>
              <a:t>mother(X,Y) :- female(X),parent(X,Y).</a:t>
            </a:r>
          </a:p>
          <a:p>
            <a:r>
              <a:rPr lang="en-ID" dirty="0"/>
              <a:t>son(X,Y) :- male(X),parent(Y,X).</a:t>
            </a:r>
          </a:p>
          <a:p>
            <a:r>
              <a:rPr lang="en-ID" dirty="0"/>
              <a:t>daughter(X,Y) :- female(X),parent(Y,X).</a:t>
            </a:r>
          </a:p>
          <a:p>
            <a:endParaRPr lang="en-ID" dirty="0"/>
          </a:p>
          <a:p>
            <a:r>
              <a:rPr lang="en-ID" dirty="0" err="1"/>
              <a:t>family_children</a:t>
            </a:r>
            <a:r>
              <a:rPr lang="en-ID" dirty="0"/>
              <a:t>(X, X):-child(X).</a:t>
            </a:r>
          </a:p>
          <a:p>
            <a:r>
              <a:rPr lang="en-ID" dirty="0" err="1"/>
              <a:t>family_children</a:t>
            </a:r>
            <a:r>
              <a:rPr lang="en-ID" dirty="0"/>
              <a:t>(X, Child):-parent(X,Y), </a:t>
            </a:r>
            <a:r>
              <a:rPr lang="en-ID" dirty="0" err="1"/>
              <a:t>family_children</a:t>
            </a:r>
            <a:r>
              <a:rPr lang="en-ID" dirty="0"/>
              <a:t>(Y, Child).</a:t>
            </a:r>
          </a:p>
          <a:p>
            <a:endParaRPr lang="en-ID" dirty="0"/>
          </a:p>
          <a:p>
            <a:endParaRPr lang="en-ID" dirty="0"/>
          </a:p>
        </p:txBody>
      </p:sp>
    </p:spTree>
    <p:extLst>
      <p:ext uri="{BB962C8B-B14F-4D97-AF65-F5344CB8AC3E}">
        <p14:creationId xmlns:p14="http://schemas.microsoft.com/office/powerpoint/2010/main" val="214881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3DE0F-AFE2-8AA7-803B-25643AC7528C}"/>
              </a:ext>
            </a:extLst>
          </p:cNvPr>
          <p:cNvSpPr>
            <a:spLocks noGrp="1"/>
          </p:cNvSpPr>
          <p:nvPr>
            <p:ph type="title"/>
          </p:nvPr>
        </p:nvSpPr>
        <p:spPr>
          <a:xfrm>
            <a:off x="3620464" y="336938"/>
            <a:ext cx="5354051" cy="567070"/>
          </a:xfrm>
        </p:spPr>
        <p:txBody>
          <a:bodyPr/>
          <a:lstStyle/>
          <a:p>
            <a:pPr algn="ctr"/>
            <a:r>
              <a:rPr lang="en-US" sz="3600" dirty="0"/>
              <a:t>Validating primes</a:t>
            </a:r>
            <a:endParaRPr lang="en-ID" sz="3600" dirty="0"/>
          </a:p>
        </p:txBody>
      </p:sp>
      <p:sp>
        <p:nvSpPr>
          <p:cNvPr id="3" name="Content Placeholder 2">
            <a:extLst>
              <a:ext uri="{FF2B5EF4-FFF2-40B4-BE49-F238E27FC236}">
                <a16:creationId xmlns:a16="http://schemas.microsoft.com/office/drawing/2014/main" id="{4210BB67-F5AF-2828-CA8F-A0025BE247AC}"/>
              </a:ext>
            </a:extLst>
          </p:cNvPr>
          <p:cNvSpPr>
            <a:spLocks noGrp="1"/>
          </p:cNvSpPr>
          <p:nvPr>
            <p:ph idx="1"/>
          </p:nvPr>
        </p:nvSpPr>
        <p:spPr>
          <a:xfrm>
            <a:off x="7844589" y="2176989"/>
            <a:ext cx="2721584" cy="980435"/>
          </a:xfrm>
        </p:spPr>
        <p:txBody>
          <a:bodyPr/>
          <a:lstStyle/>
          <a:p>
            <a:r>
              <a:rPr lang="en-US" dirty="0"/>
              <a:t>OUTPUT</a:t>
            </a:r>
            <a:endParaRPr lang="en-ID" dirty="0"/>
          </a:p>
        </p:txBody>
      </p:sp>
      <p:sp>
        <p:nvSpPr>
          <p:cNvPr id="4" name="Slide Number Placeholder 3">
            <a:extLst>
              <a:ext uri="{FF2B5EF4-FFF2-40B4-BE49-F238E27FC236}">
                <a16:creationId xmlns:a16="http://schemas.microsoft.com/office/drawing/2014/main" id="{67801587-DC1D-43A6-79F8-8BFF23472E23}"/>
              </a:ext>
            </a:extLst>
          </p:cNvPr>
          <p:cNvSpPr>
            <a:spLocks noGrp="1"/>
          </p:cNvSpPr>
          <p:nvPr>
            <p:ph type="sldNum" sz="quarter" idx="11"/>
          </p:nvPr>
        </p:nvSpPr>
        <p:spPr/>
        <p:txBody>
          <a:bodyPr/>
          <a:lstStyle/>
          <a:p>
            <a:fld id="{75DF2D63-3FF5-D547-96B9-BE9CCD1ABA58}" type="slidenum">
              <a:rPr lang="en-US" smtClean="0"/>
              <a:t>29</a:t>
            </a:fld>
            <a:endParaRPr lang="en-US" dirty="0"/>
          </a:p>
        </p:txBody>
      </p:sp>
      <p:sp>
        <p:nvSpPr>
          <p:cNvPr id="5" name="Footer Placeholder 4">
            <a:extLst>
              <a:ext uri="{FF2B5EF4-FFF2-40B4-BE49-F238E27FC236}">
                <a16:creationId xmlns:a16="http://schemas.microsoft.com/office/drawing/2014/main" id="{C001F9DF-B9BD-956A-AC4C-2DF25EE9C808}"/>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C78D61A5-694E-946F-0AFE-9215D1400B99}"/>
              </a:ext>
            </a:extLst>
          </p:cNvPr>
          <p:cNvPicPr>
            <a:picLocks noChangeAspect="1"/>
          </p:cNvPicPr>
          <p:nvPr/>
        </p:nvPicPr>
        <p:blipFill>
          <a:blip r:embed="rId2"/>
          <a:stretch>
            <a:fillRect/>
          </a:stretch>
        </p:blipFill>
        <p:spPr>
          <a:xfrm>
            <a:off x="1198185" y="904008"/>
            <a:ext cx="5538102" cy="5382277"/>
          </a:xfrm>
          <a:prstGeom prst="rect">
            <a:avLst/>
          </a:prstGeom>
        </p:spPr>
      </p:pic>
      <p:pic>
        <p:nvPicPr>
          <p:cNvPr id="9" name="Picture 8">
            <a:extLst>
              <a:ext uri="{FF2B5EF4-FFF2-40B4-BE49-F238E27FC236}">
                <a16:creationId xmlns:a16="http://schemas.microsoft.com/office/drawing/2014/main" id="{4968FF31-ADAE-D594-CA2B-4938E9FF9437}"/>
              </a:ext>
            </a:extLst>
          </p:cNvPr>
          <p:cNvPicPr>
            <a:picLocks noChangeAspect="1"/>
          </p:cNvPicPr>
          <p:nvPr/>
        </p:nvPicPr>
        <p:blipFill>
          <a:blip r:embed="rId3"/>
          <a:stretch>
            <a:fillRect/>
          </a:stretch>
        </p:blipFill>
        <p:spPr>
          <a:xfrm>
            <a:off x="7700210" y="2630752"/>
            <a:ext cx="4078540" cy="980436"/>
          </a:xfrm>
          <a:prstGeom prst="rect">
            <a:avLst/>
          </a:prstGeom>
        </p:spPr>
      </p:pic>
      <p:cxnSp>
        <p:nvCxnSpPr>
          <p:cNvPr id="6" name="Straight Connector 5">
            <a:extLst>
              <a:ext uri="{FF2B5EF4-FFF2-40B4-BE49-F238E27FC236}">
                <a16:creationId xmlns:a16="http://schemas.microsoft.com/office/drawing/2014/main" id="{BE227F0C-B678-A315-B357-43ABCA11C937}"/>
              </a:ext>
            </a:extLst>
          </p:cNvPr>
          <p:cNvCxnSpPr/>
          <p:nvPr/>
        </p:nvCxnSpPr>
        <p:spPr>
          <a:xfrm>
            <a:off x="7239000" y="1568450"/>
            <a:ext cx="0" cy="44513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401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4216896" y="654048"/>
            <a:ext cx="7420609" cy="1437932"/>
          </a:xfrm>
        </p:spPr>
        <p:txBody>
          <a:bodyPr/>
          <a:lstStyle/>
          <a:p>
            <a:r>
              <a:rPr lang="en-US" sz="4000" dirty="0"/>
              <a:t>What is logic programming?</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216896" y="2047587"/>
            <a:ext cx="7420609" cy="4156364"/>
          </a:xfrm>
        </p:spPr>
        <p:txBody>
          <a:bodyPr/>
          <a:lstStyle/>
          <a:p>
            <a:pPr marL="342900" indent="-342900" algn="just">
              <a:lnSpc>
                <a:spcPct val="100000"/>
              </a:lnSpc>
              <a:buFont typeface="Arial" panose="020B0604020202020204" pitchFamily="34" charset="0"/>
              <a:buChar char="•"/>
            </a:pPr>
            <a:r>
              <a:rPr lang="en-US" spc="0" dirty="0">
                <a:cs typeface="Times New Roman" panose="02020603050405020304" pitchFamily="18" charset="0"/>
              </a:rPr>
              <a:t>The concept of programming paradigms originates from the need to classify programming languages. It refers to the way computer programs solve problems through code</a:t>
            </a:r>
          </a:p>
          <a:p>
            <a:pPr marL="342900" indent="-342900" algn="just">
              <a:lnSpc>
                <a:spcPct val="100000"/>
              </a:lnSpc>
              <a:buFont typeface="Arial" panose="020B0604020202020204" pitchFamily="34" charset="0"/>
              <a:buChar char="•"/>
            </a:pPr>
            <a:r>
              <a:rPr lang="en-US" spc="0" dirty="0">
                <a:cs typeface="Times New Roman" panose="02020603050405020304" pitchFamily="18" charset="0"/>
              </a:rPr>
              <a:t>Here are some of the more popular programming paradigms:</a:t>
            </a:r>
            <a:endParaRPr lang="en-US" dirty="0">
              <a:cs typeface="Times New Roman" panose="02020603050405020304" pitchFamily="18" charset="0"/>
            </a:endParaRPr>
          </a:p>
          <a:p>
            <a:pPr marL="800100" indent="-57150" algn="just">
              <a:lnSpc>
                <a:spcPct val="100000"/>
              </a:lnSpc>
              <a:buFont typeface="Wingdings" panose="05000000000000000000" pitchFamily="2" charset="2"/>
              <a:buChar char="§"/>
            </a:pPr>
            <a:r>
              <a:rPr lang="en-US" spc="0" dirty="0">
                <a:cs typeface="Times New Roman" panose="02020603050405020304" pitchFamily="18" charset="0"/>
              </a:rPr>
              <a:t>Imperative: Uses statements to change a program's state, thus allowing for side effects.</a:t>
            </a:r>
          </a:p>
          <a:p>
            <a:pPr marL="800100" indent="-57150" algn="just">
              <a:lnSpc>
                <a:spcPct val="100000"/>
              </a:lnSpc>
              <a:buFont typeface="Wingdings" panose="05000000000000000000" pitchFamily="2" charset="2"/>
              <a:buChar char="§"/>
            </a:pPr>
            <a:r>
              <a:rPr lang="en-US" spc="0" dirty="0">
                <a:cs typeface="Times New Roman" panose="02020603050405020304" pitchFamily="18" charset="0"/>
              </a:rPr>
              <a:t>Functional: Treats computation as an evaluation of mathematical functions and does not allow changing states or mutable data.</a:t>
            </a:r>
          </a:p>
          <a:p>
            <a:pPr marL="800100" indent="-57150" algn="just">
              <a:lnSpc>
                <a:spcPct val="100000"/>
              </a:lnSpc>
              <a:buFont typeface="Wingdings" panose="05000000000000000000" pitchFamily="2" charset="2"/>
              <a:buChar char="§"/>
            </a:pPr>
            <a:r>
              <a:rPr lang="en-US" spc="0" dirty="0">
                <a:cs typeface="Times New Roman" panose="02020603050405020304" pitchFamily="18" charset="0"/>
              </a:rPr>
              <a:t>Declarative: A way of programming where programs are written by describing what needs to be done and not how to do it. The logic of the underlying computation is expressed without explicitly describing the control flow.</a:t>
            </a:r>
          </a:p>
        </p:txBody>
      </p:sp>
    </p:spTree>
    <p:extLst>
      <p:ext uri="{BB962C8B-B14F-4D97-AF65-F5344CB8AC3E}">
        <p14:creationId xmlns:p14="http://schemas.microsoft.com/office/powerpoint/2010/main" val="928985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2569B-397F-CF3F-F709-1658608ECB50}"/>
              </a:ext>
            </a:extLst>
          </p:cNvPr>
          <p:cNvSpPr>
            <a:spLocks noGrp="1"/>
          </p:cNvSpPr>
          <p:nvPr>
            <p:ph type="title"/>
          </p:nvPr>
        </p:nvSpPr>
        <p:spPr/>
        <p:txBody>
          <a:bodyPr/>
          <a:lstStyle/>
          <a:p>
            <a:r>
              <a:rPr lang="en-ID" dirty="0" err="1"/>
              <a:t>Analyzing</a:t>
            </a:r>
            <a:r>
              <a:rPr lang="en-ID" dirty="0"/>
              <a:t> geography</a:t>
            </a:r>
          </a:p>
        </p:txBody>
      </p:sp>
      <p:sp>
        <p:nvSpPr>
          <p:cNvPr id="3" name="Content Placeholder 2">
            <a:extLst>
              <a:ext uri="{FF2B5EF4-FFF2-40B4-BE49-F238E27FC236}">
                <a16:creationId xmlns:a16="http://schemas.microsoft.com/office/drawing/2014/main" id="{3E2D3868-FF58-34B0-1776-109A31F49847}"/>
              </a:ext>
            </a:extLst>
          </p:cNvPr>
          <p:cNvSpPr>
            <a:spLocks noGrp="1"/>
          </p:cNvSpPr>
          <p:nvPr>
            <p:ph idx="1"/>
          </p:nvPr>
        </p:nvSpPr>
        <p:spPr/>
        <p:txBody>
          <a:bodyPr/>
          <a:lstStyle/>
          <a:p>
            <a:pPr marL="0" indent="0">
              <a:buNone/>
            </a:pPr>
            <a:r>
              <a:rPr lang="en-US" sz="1600" dirty="0">
                <a:latin typeface="Times New Roman" panose="02020603050405020304" pitchFamily="18" charset="0"/>
                <a:cs typeface="Times New Roman" panose="02020603050405020304" pitchFamily="18" charset="0"/>
              </a:rPr>
              <a:t>Let's use logic programming to build a solver to analyze geography. In this problem, we will specify information about the location of various states in the US and then query the program to answer various questions based on those facts and rules. The following is a map of the US:</a:t>
            </a:r>
            <a:endParaRPr lang="en-ID"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96F19A2-5ACA-E16A-1E77-78D1F1934361}"/>
              </a:ext>
            </a:extLst>
          </p:cNvPr>
          <p:cNvSpPr>
            <a:spLocks noGrp="1"/>
          </p:cNvSpPr>
          <p:nvPr>
            <p:ph type="sldNum" sz="quarter" idx="11"/>
          </p:nvPr>
        </p:nvSpPr>
        <p:spPr/>
        <p:txBody>
          <a:bodyPr/>
          <a:lstStyle/>
          <a:p>
            <a:fld id="{75DF2D63-3FF5-D547-96B9-BE9CCD1ABA58}" type="slidenum">
              <a:rPr lang="en-US" smtClean="0"/>
              <a:t>30</a:t>
            </a:fld>
            <a:endParaRPr lang="en-US" dirty="0"/>
          </a:p>
        </p:txBody>
      </p:sp>
      <p:sp>
        <p:nvSpPr>
          <p:cNvPr id="5" name="Footer Placeholder 4">
            <a:extLst>
              <a:ext uri="{FF2B5EF4-FFF2-40B4-BE49-F238E27FC236}">
                <a16:creationId xmlns:a16="http://schemas.microsoft.com/office/drawing/2014/main" id="{1BF79C26-DA7E-6321-213C-37211BC75353}"/>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8C4BE634-2E82-7FFE-7BE2-EF4495337779}"/>
              </a:ext>
            </a:extLst>
          </p:cNvPr>
          <p:cNvPicPr>
            <a:picLocks noChangeAspect="1"/>
          </p:cNvPicPr>
          <p:nvPr/>
        </p:nvPicPr>
        <p:blipFill rotWithShape="1">
          <a:blip r:embed="rId2"/>
          <a:srcRect l="36705" t="46059" r="36477" b="24027"/>
          <a:stretch/>
        </p:blipFill>
        <p:spPr>
          <a:xfrm>
            <a:off x="2937163" y="2568387"/>
            <a:ext cx="6345382" cy="3979307"/>
          </a:xfrm>
          <a:prstGeom prst="rect">
            <a:avLst/>
          </a:prstGeom>
        </p:spPr>
      </p:pic>
    </p:spTree>
    <p:extLst>
      <p:ext uri="{BB962C8B-B14F-4D97-AF65-F5344CB8AC3E}">
        <p14:creationId xmlns:p14="http://schemas.microsoft.com/office/powerpoint/2010/main" val="3734881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9590-5720-23C8-5D4F-D6A5A6FEE06A}"/>
              </a:ext>
            </a:extLst>
          </p:cNvPr>
          <p:cNvSpPr>
            <a:spLocks noGrp="1"/>
          </p:cNvSpPr>
          <p:nvPr>
            <p:ph type="title"/>
          </p:nvPr>
        </p:nvSpPr>
        <p:spPr/>
        <p:txBody>
          <a:bodyPr/>
          <a:lstStyle/>
          <a:p>
            <a:r>
              <a:rPr lang="en-ID" dirty="0"/>
              <a:t>Building a puzzle solver</a:t>
            </a:r>
          </a:p>
        </p:txBody>
      </p:sp>
      <p:sp>
        <p:nvSpPr>
          <p:cNvPr id="3" name="Content Placeholder 2">
            <a:extLst>
              <a:ext uri="{FF2B5EF4-FFF2-40B4-BE49-F238E27FC236}">
                <a16:creationId xmlns:a16="http://schemas.microsoft.com/office/drawing/2014/main" id="{634AF8B1-4DA1-E0B9-7DC6-2560ADE6CCDD}"/>
              </a:ext>
            </a:extLst>
          </p:cNvPr>
          <p:cNvSpPr>
            <a:spLocks noGrp="1"/>
          </p:cNvSpPr>
          <p:nvPr>
            <p:ph idx="1"/>
          </p:nvPr>
        </p:nvSpPr>
        <p:spPr>
          <a:xfrm>
            <a:off x="1188720" y="1746504"/>
            <a:ext cx="9829800" cy="3809169"/>
          </a:xfrm>
        </p:spPr>
        <p:txBody>
          <a:bodyPr/>
          <a:lstStyle/>
          <a:p>
            <a:pPr marL="0" indent="0" algn="just">
              <a:lnSpc>
                <a:spcPct val="100000"/>
              </a:lnSpc>
              <a:buNone/>
            </a:pPr>
            <a:r>
              <a:rPr lang="en-US" sz="1600" dirty="0"/>
              <a:t>Another interesting application of logic programming is solving puzzles. We can specify the conditions of a puzzle and the program will come up with a solution. In this section, we will specify various bits and pieces of information about four people and ask for the missing piece of information. In the logic program, we specify the puzzle as follows:</a:t>
            </a:r>
          </a:p>
          <a:p>
            <a:pPr>
              <a:lnSpc>
                <a:spcPct val="100000"/>
              </a:lnSpc>
            </a:pPr>
            <a:r>
              <a:rPr lang="en-US" sz="1600" dirty="0"/>
              <a:t>Steve has a blue car.</a:t>
            </a:r>
          </a:p>
          <a:p>
            <a:pPr>
              <a:lnSpc>
                <a:spcPct val="100000"/>
              </a:lnSpc>
            </a:pPr>
            <a:r>
              <a:rPr lang="en-US" sz="1600" dirty="0"/>
              <a:t>The person who owns a cat lives in Canada. Matthew lives in the USA.</a:t>
            </a:r>
          </a:p>
          <a:p>
            <a:pPr>
              <a:lnSpc>
                <a:spcPct val="100000"/>
              </a:lnSpc>
            </a:pPr>
            <a:r>
              <a:rPr lang="en-US" sz="1600" dirty="0"/>
              <a:t>The person with a black car lives in Australia. </a:t>
            </a:r>
          </a:p>
          <a:p>
            <a:pPr>
              <a:lnSpc>
                <a:spcPct val="100000"/>
              </a:lnSpc>
            </a:pPr>
            <a:r>
              <a:rPr lang="en-US" sz="1600" dirty="0"/>
              <a:t>Jack has a cat.</a:t>
            </a:r>
          </a:p>
          <a:p>
            <a:pPr>
              <a:lnSpc>
                <a:spcPct val="100000"/>
              </a:lnSpc>
            </a:pPr>
            <a:r>
              <a:rPr lang="en-US" sz="1600" dirty="0"/>
              <a:t>Alfred lives in Australia.</a:t>
            </a:r>
          </a:p>
          <a:p>
            <a:pPr>
              <a:lnSpc>
                <a:spcPct val="100000"/>
              </a:lnSpc>
            </a:pPr>
            <a:r>
              <a:rPr lang="en-US" sz="1600" dirty="0"/>
              <a:t>The person who has a dog lives in France.</a:t>
            </a:r>
          </a:p>
          <a:p>
            <a:pPr>
              <a:lnSpc>
                <a:spcPct val="100000"/>
              </a:lnSpc>
            </a:pPr>
            <a:r>
              <a:rPr lang="en-US" sz="1600" dirty="0"/>
              <a:t>Who has a rabbit?</a:t>
            </a:r>
          </a:p>
          <a:p>
            <a:pPr marL="0" indent="0">
              <a:lnSpc>
                <a:spcPct val="100000"/>
              </a:lnSpc>
              <a:buNone/>
            </a:pPr>
            <a:r>
              <a:rPr lang="en-US" sz="1600" dirty="0"/>
              <a:t>The goal is the find the person who has a rabbit. Here are the full details about the four people.</a:t>
            </a:r>
            <a:endParaRPr lang="en-ID" sz="1600" dirty="0"/>
          </a:p>
        </p:txBody>
      </p:sp>
      <p:sp>
        <p:nvSpPr>
          <p:cNvPr id="4" name="Slide Number Placeholder 3">
            <a:extLst>
              <a:ext uri="{FF2B5EF4-FFF2-40B4-BE49-F238E27FC236}">
                <a16:creationId xmlns:a16="http://schemas.microsoft.com/office/drawing/2014/main" id="{37B063AA-D413-7853-2456-546B2A8A8703}"/>
              </a:ext>
            </a:extLst>
          </p:cNvPr>
          <p:cNvSpPr>
            <a:spLocks noGrp="1"/>
          </p:cNvSpPr>
          <p:nvPr>
            <p:ph type="sldNum" sz="quarter" idx="11"/>
          </p:nvPr>
        </p:nvSpPr>
        <p:spPr/>
        <p:txBody>
          <a:bodyPr/>
          <a:lstStyle/>
          <a:p>
            <a:fld id="{75DF2D63-3FF5-D547-96B9-BE9CCD1ABA58}" type="slidenum">
              <a:rPr lang="en-US" smtClean="0"/>
              <a:t>31</a:t>
            </a:fld>
            <a:endParaRPr lang="en-US" dirty="0"/>
          </a:p>
        </p:txBody>
      </p:sp>
      <p:sp>
        <p:nvSpPr>
          <p:cNvPr id="5" name="Footer Placeholder 4">
            <a:extLst>
              <a:ext uri="{FF2B5EF4-FFF2-40B4-BE49-F238E27FC236}">
                <a16:creationId xmlns:a16="http://schemas.microsoft.com/office/drawing/2014/main" id="{407CB41A-C906-E2A4-CE4E-A5FB141A62A8}"/>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4D6EA779-2B97-46FE-B3AD-B017E5CAE861}"/>
              </a:ext>
            </a:extLst>
          </p:cNvPr>
          <p:cNvPicPr>
            <a:picLocks noChangeAspect="1"/>
          </p:cNvPicPr>
          <p:nvPr/>
        </p:nvPicPr>
        <p:blipFill rotWithShape="1">
          <a:blip r:embed="rId2"/>
          <a:srcRect l="42440" t="40197" r="42472" b="46607"/>
          <a:stretch/>
        </p:blipFill>
        <p:spPr>
          <a:xfrm>
            <a:off x="6941127" y="2590802"/>
            <a:ext cx="4705191" cy="2313707"/>
          </a:xfrm>
          <a:prstGeom prst="rect">
            <a:avLst/>
          </a:prstGeom>
        </p:spPr>
      </p:pic>
    </p:spTree>
    <p:extLst>
      <p:ext uri="{BB962C8B-B14F-4D97-AF65-F5344CB8AC3E}">
        <p14:creationId xmlns:p14="http://schemas.microsoft.com/office/powerpoint/2010/main" val="2954910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334127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045DDF-5D05-FB57-FD97-BA136D6781DA}"/>
              </a:ext>
            </a:extLst>
          </p:cNvPr>
          <p:cNvSpPr>
            <a:spLocks noGrp="1"/>
          </p:cNvSpPr>
          <p:nvPr>
            <p:ph idx="1"/>
          </p:nvPr>
        </p:nvSpPr>
        <p:spPr>
          <a:xfrm>
            <a:off x="4000500" y="1175003"/>
            <a:ext cx="7789926" cy="5905247"/>
          </a:xfrm>
        </p:spPr>
        <p:txBody>
          <a:bodyPr/>
          <a:lstStyle/>
          <a:p>
            <a:pPr marL="342900" indent="-342900">
              <a:buFont typeface="Arial" panose="020B0604020202020204" pitchFamily="34" charset="0"/>
              <a:buChar char="•"/>
            </a:pPr>
            <a:r>
              <a:rPr lang="en-US" dirty="0"/>
              <a:t>Object oriented: Groups the code within a program in such a way that each object is responsible for itself. Objects contain data and methods that specify how changes happen.</a:t>
            </a:r>
          </a:p>
          <a:p>
            <a:pPr marL="342900" indent="-342900">
              <a:buFont typeface="Arial" panose="020B0604020202020204" pitchFamily="34" charset="0"/>
              <a:buChar char="•"/>
            </a:pPr>
            <a:r>
              <a:rPr lang="en-US" dirty="0"/>
              <a:t>Procedural: Groups the code into functions and each function is responsible for a series of steps.</a:t>
            </a:r>
          </a:p>
          <a:p>
            <a:pPr marL="342900" indent="-342900">
              <a:buFont typeface="Arial" panose="020B0604020202020204" pitchFamily="34" charset="0"/>
              <a:buChar char="•"/>
            </a:pPr>
            <a:r>
              <a:rPr lang="en-US" dirty="0"/>
              <a:t>Symbolic: Uses a style of syntax and grammar through which the program can modify its own components by treating them as plain data.</a:t>
            </a:r>
          </a:p>
          <a:p>
            <a:pPr marL="342900" indent="-342900">
              <a:buFont typeface="Arial" panose="020B0604020202020204" pitchFamily="34" charset="0"/>
              <a:buChar char="•"/>
            </a:pPr>
            <a:r>
              <a:rPr lang="en-US" dirty="0"/>
              <a:t>Logic: Views computation as automatic reasoning over a database of knowledge consisting of facts and rules</a:t>
            </a:r>
            <a:endParaRPr lang="en-ID" dirty="0"/>
          </a:p>
        </p:txBody>
      </p:sp>
      <p:sp>
        <p:nvSpPr>
          <p:cNvPr id="4" name="Slide Number Placeholder 3">
            <a:extLst>
              <a:ext uri="{FF2B5EF4-FFF2-40B4-BE49-F238E27FC236}">
                <a16:creationId xmlns:a16="http://schemas.microsoft.com/office/drawing/2014/main" id="{D1969801-ADEB-3CBA-3753-596897280000}"/>
              </a:ext>
            </a:extLst>
          </p:cNvPr>
          <p:cNvSpPr>
            <a:spLocks noGrp="1"/>
          </p:cNvSpPr>
          <p:nvPr>
            <p:ph type="sldNum" sz="quarter" idx="11"/>
          </p:nvPr>
        </p:nvSpPr>
        <p:spPr/>
        <p:txBody>
          <a:bodyPr/>
          <a:lstStyle/>
          <a:p>
            <a:fld id="{75DF2D63-3FF5-D547-96B9-BE9CCD1ABA58}" type="slidenum">
              <a:rPr lang="en-US" smtClean="0"/>
              <a:pPr/>
              <a:t>4</a:t>
            </a:fld>
            <a:endParaRPr lang="en-US" dirty="0"/>
          </a:p>
        </p:txBody>
      </p:sp>
      <p:sp>
        <p:nvSpPr>
          <p:cNvPr id="5" name="Footer Placeholder 4">
            <a:extLst>
              <a:ext uri="{FF2B5EF4-FFF2-40B4-BE49-F238E27FC236}">
                <a16:creationId xmlns:a16="http://schemas.microsoft.com/office/drawing/2014/main" id="{F3EF51DE-C017-58A8-061E-472A20AAA384}"/>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2274537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11" name="TextBox 10">
            <a:extLst>
              <a:ext uri="{FF2B5EF4-FFF2-40B4-BE49-F238E27FC236}">
                <a16:creationId xmlns:a16="http://schemas.microsoft.com/office/drawing/2014/main" id="{1FCCDF44-B1A8-EB32-771D-337AF1FA14A4}"/>
              </a:ext>
            </a:extLst>
          </p:cNvPr>
          <p:cNvSpPr txBox="1"/>
          <p:nvPr/>
        </p:nvSpPr>
        <p:spPr>
          <a:xfrm>
            <a:off x="1295399" y="1017538"/>
            <a:ext cx="4636169" cy="4401205"/>
          </a:xfrm>
          <a:prstGeom prst="rect">
            <a:avLst/>
          </a:prstGeom>
          <a:noFill/>
        </p:spPr>
        <p:txBody>
          <a:bodyPr wrap="square">
            <a:spAutoFit/>
          </a:bodyPr>
          <a:lstStyle/>
          <a:p>
            <a:r>
              <a:rPr lang="en-ID" sz="2800" baseline="-25000" dirty="0"/>
              <a:t>Logic programming has been around for a while. A language that was quite popular during one of the last heydays of AI was </a:t>
            </a:r>
            <a:r>
              <a:rPr lang="en-ID" sz="2800" baseline="-25000" dirty="0" err="1"/>
              <a:t>Prolog</a:t>
            </a:r>
            <a:r>
              <a:rPr lang="en-ID" sz="2800" baseline="-25000" dirty="0"/>
              <a:t>. It is a language that uses only three constructs:</a:t>
            </a:r>
          </a:p>
          <a:p>
            <a:r>
              <a:rPr lang="en-ID" sz="2800" baseline="-25000" dirty="0"/>
              <a:t>• Facts</a:t>
            </a:r>
          </a:p>
          <a:p>
            <a:r>
              <a:rPr lang="en-ID" sz="2800" baseline="-25000" dirty="0"/>
              <a:t>• Rules</a:t>
            </a:r>
          </a:p>
          <a:p>
            <a:r>
              <a:rPr lang="en-ID" sz="2800" baseline="-25000" dirty="0"/>
              <a:t>• Questions</a:t>
            </a:r>
          </a:p>
          <a:p>
            <a:endParaRPr lang="en-ID" sz="2800" baseline="-25000" dirty="0"/>
          </a:p>
          <a:p>
            <a:r>
              <a:rPr lang="en-US" sz="2800" baseline="-25000" dirty="0"/>
              <a:t>In order to understand logic programming, it's necessary to understand the concepts</a:t>
            </a:r>
          </a:p>
          <a:p>
            <a:r>
              <a:rPr lang="en-US" sz="2800" baseline="-25000" dirty="0"/>
              <a:t>of computation and deduction. To compute something, we start with an expression</a:t>
            </a:r>
          </a:p>
          <a:p>
            <a:r>
              <a:rPr lang="en-US" sz="2800" baseline="-25000" dirty="0"/>
              <a:t>and a set of rules. This set of rules is basically the program. Expressions and rules are used to generate the output.</a:t>
            </a:r>
            <a:endParaRPr lang="en-ID" sz="2800" baseline="-25000" dirty="0"/>
          </a:p>
        </p:txBody>
      </p:sp>
      <p:pic>
        <p:nvPicPr>
          <p:cNvPr id="12" name="Picture 11">
            <a:extLst>
              <a:ext uri="{FF2B5EF4-FFF2-40B4-BE49-F238E27FC236}">
                <a16:creationId xmlns:a16="http://schemas.microsoft.com/office/drawing/2014/main" id="{F8E3CD2A-1B98-C12E-47EE-79CCCB7E73F7}"/>
              </a:ext>
            </a:extLst>
          </p:cNvPr>
          <p:cNvPicPr>
            <a:picLocks noChangeAspect="1"/>
          </p:cNvPicPr>
          <p:nvPr/>
        </p:nvPicPr>
        <p:blipFill>
          <a:blip r:embed="rId3"/>
          <a:stretch>
            <a:fillRect/>
          </a:stretch>
        </p:blipFill>
        <p:spPr>
          <a:xfrm>
            <a:off x="8290431" y="1570992"/>
            <a:ext cx="1133633" cy="2695951"/>
          </a:xfrm>
          <a:prstGeom prst="rect">
            <a:avLst/>
          </a:prstGeom>
        </p:spPr>
      </p:pic>
      <p:sp>
        <p:nvSpPr>
          <p:cNvPr id="14" name="TextBox 13">
            <a:extLst>
              <a:ext uri="{FF2B5EF4-FFF2-40B4-BE49-F238E27FC236}">
                <a16:creationId xmlns:a16="http://schemas.microsoft.com/office/drawing/2014/main" id="{31D06FCD-F91B-7EF8-4E78-F90A288E178B}"/>
              </a:ext>
            </a:extLst>
          </p:cNvPr>
          <p:cNvSpPr txBox="1"/>
          <p:nvPr/>
        </p:nvSpPr>
        <p:spPr>
          <a:xfrm>
            <a:off x="6537160" y="4541930"/>
            <a:ext cx="4640177" cy="2031325"/>
          </a:xfrm>
          <a:prstGeom prst="rect">
            <a:avLst/>
          </a:prstGeom>
          <a:noFill/>
        </p:spPr>
        <p:txBody>
          <a:bodyPr wrap="square">
            <a:spAutoFit/>
          </a:bodyPr>
          <a:lstStyle/>
          <a:p>
            <a:r>
              <a:rPr lang="en-ID" dirty="0"/>
              <a:t>The procedure to complete the operation would be as follows:</a:t>
            </a:r>
          </a:p>
          <a:p>
            <a:r>
              <a:rPr lang="en-ID" dirty="0"/>
              <a:t>1. Add 3 + 2 + 9 = 14</a:t>
            </a:r>
          </a:p>
          <a:p>
            <a:r>
              <a:rPr lang="en-ID" dirty="0"/>
              <a:t>2. We need to keep a single digit, which is the 4, and then we carry the 1</a:t>
            </a:r>
          </a:p>
          <a:p>
            <a:r>
              <a:rPr lang="en-ID" dirty="0"/>
              <a:t>3. Add 2 + 1 + 4 (plus the 1 we carried) = 8</a:t>
            </a:r>
          </a:p>
          <a:p>
            <a:r>
              <a:rPr lang="en-ID" dirty="0"/>
              <a:t>4. Combine 8 and 4. The final result is: 84</a:t>
            </a:r>
          </a:p>
        </p:txBody>
      </p:sp>
      <p:sp>
        <p:nvSpPr>
          <p:cNvPr id="15" name="TextBox 14">
            <a:extLst>
              <a:ext uri="{FF2B5EF4-FFF2-40B4-BE49-F238E27FC236}">
                <a16:creationId xmlns:a16="http://schemas.microsoft.com/office/drawing/2014/main" id="{FA9C0BD6-11C3-DD58-707D-69773E17AC16}"/>
              </a:ext>
            </a:extLst>
          </p:cNvPr>
          <p:cNvSpPr txBox="1"/>
          <p:nvPr/>
        </p:nvSpPr>
        <p:spPr>
          <a:xfrm>
            <a:off x="6540498" y="1017538"/>
            <a:ext cx="4640177" cy="369332"/>
          </a:xfrm>
          <a:prstGeom prst="rect">
            <a:avLst/>
          </a:prstGeom>
          <a:noFill/>
        </p:spPr>
        <p:txBody>
          <a:bodyPr wrap="square">
            <a:spAutoFit/>
          </a:bodyPr>
          <a:lstStyle/>
          <a:p>
            <a:r>
              <a:rPr lang="en-ID" dirty="0"/>
              <a:t>Example: Let’s compute the sum of 23, 12, 49</a:t>
            </a:r>
          </a:p>
        </p:txBody>
      </p:sp>
      <p:cxnSp>
        <p:nvCxnSpPr>
          <p:cNvPr id="17" name="Straight Connector 16">
            <a:extLst>
              <a:ext uri="{FF2B5EF4-FFF2-40B4-BE49-F238E27FC236}">
                <a16:creationId xmlns:a16="http://schemas.microsoft.com/office/drawing/2014/main" id="{FAA2FB5F-C47A-F376-7A40-05E9BE1F84FE}"/>
              </a:ext>
            </a:extLst>
          </p:cNvPr>
          <p:cNvCxnSpPr>
            <a:cxnSpLocks/>
          </p:cNvCxnSpPr>
          <p:nvPr/>
        </p:nvCxnSpPr>
        <p:spPr>
          <a:xfrm>
            <a:off x="6208295" y="264695"/>
            <a:ext cx="0" cy="63085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87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sz="2800" dirty="0"/>
              <a:t>Understanding the building blocks of logic programming</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6" name="Content Placeholder 5">
            <a:extLst>
              <a:ext uri="{FF2B5EF4-FFF2-40B4-BE49-F238E27FC236}">
                <a16:creationId xmlns:a16="http://schemas.microsoft.com/office/drawing/2014/main" id="{34B0AF74-C9FA-FBE3-30FC-560243A1986C}"/>
              </a:ext>
            </a:extLst>
          </p:cNvPr>
          <p:cNvSpPr>
            <a:spLocks noGrp="1"/>
          </p:cNvSpPr>
          <p:nvPr>
            <p:ph idx="1"/>
          </p:nvPr>
        </p:nvSpPr>
        <p:spPr>
          <a:xfrm>
            <a:off x="5615796" y="1746504"/>
            <a:ext cx="5402724" cy="4352544"/>
          </a:xfrm>
        </p:spPr>
        <p:txBody>
          <a:bodyPr/>
          <a:lstStyle/>
          <a:p>
            <a:r>
              <a:rPr lang="en-US" dirty="0"/>
              <a:t>Predicate calculus also called logic of quantifiers is mathematical representation of formal logic that used for logic programming</a:t>
            </a:r>
          </a:p>
          <a:p>
            <a:r>
              <a:rPr lang="en-US" dirty="0"/>
              <a:t>FOPL, First-order programming logic refers to logic in which the predicate of a sentence or statement can only refer to a single subject</a:t>
            </a:r>
          </a:p>
        </p:txBody>
      </p:sp>
      <p:grpSp>
        <p:nvGrpSpPr>
          <p:cNvPr id="8" name="Group 16">
            <a:extLst>
              <a:ext uri="{FF2B5EF4-FFF2-40B4-BE49-F238E27FC236}">
                <a16:creationId xmlns:a16="http://schemas.microsoft.com/office/drawing/2014/main" id="{03E136FC-EAEE-928C-543D-786FF8C27B88}"/>
              </a:ext>
            </a:extLst>
          </p:cNvPr>
          <p:cNvGrpSpPr>
            <a:grpSpLocks/>
          </p:cNvGrpSpPr>
          <p:nvPr/>
        </p:nvGrpSpPr>
        <p:grpSpPr bwMode="auto">
          <a:xfrm>
            <a:off x="1173480" y="1560601"/>
            <a:ext cx="3352800" cy="4724400"/>
            <a:chOff x="762000" y="1219200"/>
            <a:chExt cx="3352800" cy="4724400"/>
          </a:xfrm>
        </p:grpSpPr>
        <p:sp>
          <p:nvSpPr>
            <p:cNvPr id="9" name="PyramidChart 1;Item 5">
              <a:extLst>
                <a:ext uri="{FF2B5EF4-FFF2-40B4-BE49-F238E27FC236}">
                  <a16:creationId xmlns:a16="http://schemas.microsoft.com/office/drawing/2014/main" id="{22D1A241-DF54-D439-C01A-7288FC582286}"/>
                </a:ext>
              </a:extLst>
            </p:cNvPr>
            <p:cNvSpPr>
              <a:spLocks noChangeAspect="1" noChangeArrowheads="1"/>
            </p:cNvSpPr>
            <p:nvPr/>
          </p:nvSpPr>
          <p:spPr bwMode="auto">
            <a:xfrm>
              <a:off x="762000" y="1219200"/>
              <a:ext cx="3352800" cy="9461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2880 w 21600"/>
                <a:gd name="T13" fmla="*/ 2880 h 21600"/>
                <a:gd name="T14" fmla="*/ 18720 w 21600"/>
                <a:gd name="T15" fmla="*/ 18720 h 21600"/>
              </a:gdLst>
              <a:ahLst/>
              <a:cxnLst>
                <a:cxn ang="T8">
                  <a:pos x="T0" y="T1"/>
                </a:cxn>
                <a:cxn ang="T9">
                  <a:pos x="T2" y="T3"/>
                </a:cxn>
                <a:cxn ang="T10">
                  <a:pos x="T4" y="T5"/>
                </a:cxn>
                <a:cxn ang="T11">
                  <a:pos x="T6" y="T7"/>
                </a:cxn>
              </a:cxnLst>
              <a:rect l="T12" t="T13" r="T14" b="T15"/>
              <a:pathLst>
                <a:path w="21600" h="21600">
                  <a:moveTo>
                    <a:pt x="0" y="0"/>
                  </a:moveTo>
                  <a:lnTo>
                    <a:pt x="2160" y="21600"/>
                  </a:lnTo>
                  <a:lnTo>
                    <a:pt x="19440" y="21600"/>
                  </a:lnTo>
                  <a:lnTo>
                    <a:pt x="21600" y="0"/>
                  </a:lnTo>
                  <a:close/>
                </a:path>
              </a:pathLst>
            </a:custGeom>
            <a:solidFill>
              <a:schemeClr val="bg2"/>
            </a:solidFill>
            <a:ln w="12700">
              <a:solidFill>
                <a:schemeClr val="tx1"/>
              </a:solidFill>
              <a:miter lim="800000"/>
              <a:headEnd/>
              <a:tailEnd/>
            </a:ln>
          </p:spPr>
          <p:txBody>
            <a:bodyPr wrap="none" anchor="ctr" anchorCtr="1"/>
            <a:lstStyle>
              <a:lvl1pPr eaLnBrk="0" hangingPunct="0">
                <a:defRPr kumimoji="1"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9pPr>
            </a:lstStyle>
            <a:p>
              <a:endParaRPr kumimoji="0" lang="en-US" altLang="en-US" sz="1600">
                <a:latin typeface="Arial" panose="020B0604020202020204" pitchFamily="34" charset="0"/>
              </a:endParaRPr>
            </a:p>
          </p:txBody>
        </p:sp>
        <p:sp>
          <p:nvSpPr>
            <p:cNvPr id="10" name="PyramidChart 1;Item 4">
              <a:extLst>
                <a:ext uri="{FF2B5EF4-FFF2-40B4-BE49-F238E27FC236}">
                  <a16:creationId xmlns:a16="http://schemas.microsoft.com/office/drawing/2014/main" id="{A4229628-E5D9-14A2-CAF8-20DBE612B9F2}"/>
                </a:ext>
              </a:extLst>
            </p:cNvPr>
            <p:cNvSpPr>
              <a:spLocks noChangeAspect="1" noChangeArrowheads="1"/>
            </p:cNvSpPr>
            <p:nvPr/>
          </p:nvSpPr>
          <p:spPr bwMode="auto">
            <a:xfrm>
              <a:off x="1096963" y="2165350"/>
              <a:ext cx="2682875" cy="9429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150 w 21600"/>
                <a:gd name="T13" fmla="*/ 3150 h 21600"/>
                <a:gd name="T14" fmla="*/ 18450 w 21600"/>
                <a:gd name="T15" fmla="*/ 18450 h 21600"/>
              </a:gdLst>
              <a:ahLst/>
              <a:cxnLst>
                <a:cxn ang="T8">
                  <a:pos x="T0" y="T1"/>
                </a:cxn>
                <a:cxn ang="T9">
                  <a:pos x="T2" y="T3"/>
                </a:cxn>
                <a:cxn ang="T10">
                  <a:pos x="T4" y="T5"/>
                </a:cxn>
                <a:cxn ang="T11">
                  <a:pos x="T6" y="T7"/>
                </a:cxn>
              </a:cxnLst>
              <a:rect l="T12" t="T13" r="T14" b="T15"/>
              <a:pathLst>
                <a:path w="21600" h="21600">
                  <a:moveTo>
                    <a:pt x="0" y="0"/>
                  </a:moveTo>
                  <a:lnTo>
                    <a:pt x="2700" y="21600"/>
                  </a:lnTo>
                  <a:lnTo>
                    <a:pt x="18900" y="21600"/>
                  </a:lnTo>
                  <a:lnTo>
                    <a:pt x="21600" y="0"/>
                  </a:lnTo>
                  <a:close/>
                </a:path>
              </a:pathLst>
            </a:custGeom>
            <a:solidFill>
              <a:schemeClr val="bg1">
                <a:lumMod val="50000"/>
                <a:lumOff val="50000"/>
              </a:schemeClr>
            </a:solidFill>
            <a:ln w="12700">
              <a:solidFill>
                <a:schemeClr val="tx1"/>
              </a:solidFill>
              <a:miter lim="800000"/>
              <a:headEnd/>
              <a:tailEnd/>
            </a:ln>
          </p:spPr>
          <p:txBody>
            <a:bodyPr wrap="none" anchor="ctr" anchorCtr="1"/>
            <a:lstStyle/>
            <a:p>
              <a:pPr eaLnBrk="0" hangingPunct="0">
                <a:defRPr/>
              </a:pPr>
              <a:endParaRPr kumimoji="0" lang="en-US" sz="1600">
                <a:latin typeface="Arial" charset="0"/>
              </a:endParaRPr>
            </a:p>
          </p:txBody>
        </p:sp>
        <p:sp>
          <p:nvSpPr>
            <p:cNvPr id="11" name="PyramidChart 1;Item 3">
              <a:extLst>
                <a:ext uri="{FF2B5EF4-FFF2-40B4-BE49-F238E27FC236}">
                  <a16:creationId xmlns:a16="http://schemas.microsoft.com/office/drawing/2014/main" id="{52E3580C-AB81-F603-DBEC-454950ED9899}"/>
                </a:ext>
              </a:extLst>
            </p:cNvPr>
            <p:cNvSpPr>
              <a:spLocks noChangeAspect="1" noChangeArrowheads="1"/>
            </p:cNvSpPr>
            <p:nvPr/>
          </p:nvSpPr>
          <p:spPr bwMode="blackWhite">
            <a:xfrm>
              <a:off x="1433513" y="3108325"/>
              <a:ext cx="2009775" cy="9461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600 w 21600"/>
                <a:gd name="T13" fmla="*/ 3600 h 21600"/>
                <a:gd name="T14" fmla="*/ 18000 w 21600"/>
                <a:gd name="T15" fmla="*/ 18000 h 21600"/>
              </a:gdLst>
              <a:ahLst/>
              <a:cxnLst>
                <a:cxn ang="T8">
                  <a:pos x="T0" y="T1"/>
                </a:cxn>
                <a:cxn ang="T9">
                  <a:pos x="T2" y="T3"/>
                </a:cxn>
                <a:cxn ang="T10">
                  <a:pos x="T4" y="T5"/>
                </a:cxn>
                <a:cxn ang="T11">
                  <a:pos x="T6" y="T7"/>
                </a:cxn>
              </a:cxnLst>
              <a:rect l="T12" t="T13" r="T14" b="T15"/>
              <a:pathLst>
                <a:path w="21600" h="21600">
                  <a:moveTo>
                    <a:pt x="0" y="0"/>
                  </a:moveTo>
                  <a:lnTo>
                    <a:pt x="3600" y="21600"/>
                  </a:lnTo>
                  <a:lnTo>
                    <a:pt x="18000" y="21600"/>
                  </a:lnTo>
                  <a:lnTo>
                    <a:pt x="21600" y="0"/>
                  </a:lnTo>
                  <a:close/>
                </a:path>
              </a:pathLst>
            </a:custGeom>
            <a:solidFill>
              <a:schemeClr val="bg1"/>
            </a:solidFill>
            <a:ln w="12700">
              <a:solidFill>
                <a:schemeClr val="tx1"/>
              </a:solidFill>
              <a:miter lim="800000"/>
              <a:headEnd/>
              <a:tailEnd/>
            </a:ln>
          </p:spPr>
          <p:txBody>
            <a:bodyPr wrap="none" anchor="ctr" anchorCtr="1"/>
            <a:lstStyle>
              <a:lvl1pPr eaLnBrk="0" hangingPunct="0">
                <a:defRPr kumimoji="1"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9pPr>
            </a:lstStyle>
            <a:p>
              <a:endParaRPr kumimoji="0" lang="en-US" altLang="en-US" sz="1600">
                <a:latin typeface="Arial" panose="020B0604020202020204" pitchFamily="34" charset="0"/>
              </a:endParaRPr>
            </a:p>
          </p:txBody>
        </p:sp>
        <p:sp>
          <p:nvSpPr>
            <p:cNvPr id="12" name="PyramidChart 1;Item 2">
              <a:extLst>
                <a:ext uri="{FF2B5EF4-FFF2-40B4-BE49-F238E27FC236}">
                  <a16:creationId xmlns:a16="http://schemas.microsoft.com/office/drawing/2014/main" id="{27744FEC-9F02-5DEF-61C8-85FFB4DA0311}"/>
                </a:ext>
              </a:extLst>
            </p:cNvPr>
            <p:cNvSpPr>
              <a:spLocks noChangeAspect="1" noChangeArrowheads="1"/>
            </p:cNvSpPr>
            <p:nvPr/>
          </p:nvSpPr>
          <p:spPr bwMode="auto">
            <a:xfrm>
              <a:off x="1766888" y="4056063"/>
              <a:ext cx="1339850" cy="94138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12700">
              <a:solidFill>
                <a:schemeClr val="tx1"/>
              </a:solidFill>
              <a:miter lim="800000"/>
              <a:headEnd/>
              <a:tailEnd/>
            </a:ln>
          </p:spPr>
          <p:txBody>
            <a:bodyPr wrap="none" anchor="ctr" anchorCtr="1"/>
            <a:lstStyle>
              <a:lvl1pPr eaLnBrk="0" hangingPunct="0">
                <a:defRPr kumimoji="1"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9pPr>
            </a:lstStyle>
            <a:p>
              <a:endParaRPr kumimoji="0" lang="en-US" altLang="en-US" sz="1600">
                <a:latin typeface="Arial" panose="020B0604020202020204" pitchFamily="34" charset="0"/>
              </a:endParaRPr>
            </a:p>
          </p:txBody>
        </p:sp>
        <p:sp>
          <p:nvSpPr>
            <p:cNvPr id="13" name="PyramidChart 1;Item 1">
              <a:extLst>
                <a:ext uri="{FF2B5EF4-FFF2-40B4-BE49-F238E27FC236}">
                  <a16:creationId xmlns:a16="http://schemas.microsoft.com/office/drawing/2014/main" id="{5CDE6313-738C-E991-9A9D-6E02D81B6E1C}"/>
                </a:ext>
              </a:extLst>
            </p:cNvPr>
            <p:cNvSpPr>
              <a:spLocks noChangeAspect="1" noChangeArrowheads="1"/>
            </p:cNvSpPr>
            <p:nvPr/>
          </p:nvSpPr>
          <p:spPr bwMode="auto">
            <a:xfrm>
              <a:off x="2103438" y="4997450"/>
              <a:ext cx="669925" cy="9461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7200 w 21600"/>
                <a:gd name="T13" fmla="*/ 7200 h 21600"/>
                <a:gd name="T14" fmla="*/ 14400 w 21600"/>
                <a:gd name="T15" fmla="*/ 14400 h 21600"/>
              </a:gdLst>
              <a:ahLst/>
              <a:cxnLst>
                <a:cxn ang="T8">
                  <a:pos x="T0" y="T1"/>
                </a:cxn>
                <a:cxn ang="T9">
                  <a:pos x="T2" y="T3"/>
                </a:cxn>
                <a:cxn ang="T10">
                  <a:pos x="T4" y="T5"/>
                </a:cxn>
                <a:cxn ang="T11">
                  <a:pos x="T6" y="T7"/>
                </a:cxn>
              </a:cxnLst>
              <a:rect l="T12" t="T13" r="T14" b="T15"/>
              <a:pathLst>
                <a:path w="21600" h="21600">
                  <a:moveTo>
                    <a:pt x="0" y="0"/>
                  </a:moveTo>
                  <a:lnTo>
                    <a:pt x="10800" y="21600"/>
                  </a:lnTo>
                  <a:lnTo>
                    <a:pt x="21600" y="0"/>
                  </a:lnTo>
                  <a:close/>
                </a:path>
              </a:pathLst>
            </a:custGeom>
            <a:solidFill>
              <a:schemeClr val="accent1"/>
            </a:solidFill>
            <a:ln w="12700">
              <a:solidFill>
                <a:schemeClr val="tx1"/>
              </a:solidFill>
              <a:miter lim="800000"/>
              <a:headEnd/>
              <a:tailEnd/>
            </a:ln>
          </p:spPr>
          <p:txBody>
            <a:bodyPr wrap="none" anchor="ctr" anchorCtr="1"/>
            <a:lstStyle>
              <a:lvl1pPr eaLnBrk="0" hangingPunct="0">
                <a:defRPr kumimoji="1"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9pPr>
            </a:lstStyle>
            <a:p>
              <a:endParaRPr kumimoji="0" lang="en-US" altLang="en-US" sz="1600">
                <a:latin typeface="Arial" panose="020B0604020202020204" pitchFamily="34" charset="0"/>
              </a:endParaRPr>
            </a:p>
          </p:txBody>
        </p:sp>
        <p:sp>
          <p:nvSpPr>
            <p:cNvPr id="14" name="Text Box 29">
              <a:extLst>
                <a:ext uri="{FF2B5EF4-FFF2-40B4-BE49-F238E27FC236}">
                  <a16:creationId xmlns:a16="http://schemas.microsoft.com/office/drawing/2014/main" id="{97D11350-3B3D-E5CB-2E5E-0F1A5E520C04}"/>
                </a:ext>
              </a:extLst>
            </p:cNvPr>
            <p:cNvSpPr txBox="1">
              <a:spLocks noChangeArrowheads="1"/>
            </p:cNvSpPr>
            <p:nvPr/>
          </p:nvSpPr>
          <p:spPr bwMode="auto">
            <a:xfrm>
              <a:off x="1279525" y="1447800"/>
              <a:ext cx="2457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en-US"/>
                <a:t>Predicate Calculus</a:t>
              </a:r>
            </a:p>
          </p:txBody>
        </p:sp>
        <p:sp>
          <p:nvSpPr>
            <p:cNvPr id="15" name="Text Box 31">
              <a:extLst>
                <a:ext uri="{FF2B5EF4-FFF2-40B4-BE49-F238E27FC236}">
                  <a16:creationId xmlns:a16="http://schemas.microsoft.com/office/drawing/2014/main" id="{F974CA5C-5666-5FA3-208D-B4DC28F357C4}"/>
                </a:ext>
              </a:extLst>
            </p:cNvPr>
            <p:cNvSpPr txBox="1">
              <a:spLocks noChangeArrowheads="1"/>
            </p:cNvSpPr>
            <p:nvPr/>
          </p:nvSpPr>
          <p:spPr bwMode="auto">
            <a:xfrm>
              <a:off x="1816100" y="3184525"/>
              <a:ext cx="1155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en-US" sz="2000"/>
                <a:t>Symbolic</a:t>
              </a:r>
            </a:p>
            <a:p>
              <a:pPr algn="ctr" eaLnBrk="1" hangingPunct="1"/>
              <a:r>
                <a:rPr lang="en-US" altLang="en-US" sz="2000"/>
                <a:t>Logic</a:t>
              </a:r>
            </a:p>
          </p:txBody>
        </p:sp>
        <p:sp>
          <p:nvSpPr>
            <p:cNvPr id="16" name="Text Box 32">
              <a:extLst>
                <a:ext uri="{FF2B5EF4-FFF2-40B4-BE49-F238E27FC236}">
                  <a16:creationId xmlns:a16="http://schemas.microsoft.com/office/drawing/2014/main" id="{DDCD9813-FFBA-7927-1205-E0C2B78F87AF}"/>
                </a:ext>
              </a:extLst>
            </p:cNvPr>
            <p:cNvSpPr txBox="1">
              <a:spLocks noChangeArrowheads="1"/>
            </p:cNvSpPr>
            <p:nvPr/>
          </p:nvSpPr>
          <p:spPr bwMode="auto">
            <a:xfrm>
              <a:off x="1857375" y="4203700"/>
              <a:ext cx="1174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en-US" sz="1800"/>
                <a:t>Logic </a:t>
              </a:r>
            </a:p>
            <a:p>
              <a:pPr algn="ctr" eaLnBrk="1" hangingPunct="1"/>
              <a:r>
                <a:rPr lang="en-US" altLang="en-US" sz="1800"/>
                <a:t>Formalism</a:t>
              </a:r>
            </a:p>
          </p:txBody>
        </p:sp>
        <p:sp>
          <p:nvSpPr>
            <p:cNvPr id="17" name="Text Box 33">
              <a:extLst>
                <a:ext uri="{FF2B5EF4-FFF2-40B4-BE49-F238E27FC236}">
                  <a16:creationId xmlns:a16="http://schemas.microsoft.com/office/drawing/2014/main" id="{A00BF0D7-26C0-DE69-7AED-C6BBE643902E}"/>
                </a:ext>
              </a:extLst>
            </p:cNvPr>
            <p:cNvSpPr txBox="1">
              <a:spLocks noChangeArrowheads="1"/>
            </p:cNvSpPr>
            <p:nvPr/>
          </p:nvSpPr>
          <p:spPr bwMode="auto">
            <a:xfrm>
              <a:off x="1924050" y="4997450"/>
              <a:ext cx="1123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en-US" sz="1600"/>
                <a:t>Proposition</a:t>
              </a:r>
            </a:p>
          </p:txBody>
        </p:sp>
        <p:sp>
          <p:nvSpPr>
            <p:cNvPr id="18" name="Text Box 9">
              <a:extLst>
                <a:ext uri="{FF2B5EF4-FFF2-40B4-BE49-F238E27FC236}">
                  <a16:creationId xmlns:a16="http://schemas.microsoft.com/office/drawing/2014/main" id="{E58A60D5-EE78-993C-C36D-069CBF985969}"/>
                </a:ext>
              </a:extLst>
            </p:cNvPr>
            <p:cNvSpPr txBox="1">
              <a:spLocks noChangeArrowheads="1"/>
            </p:cNvSpPr>
            <p:nvPr/>
          </p:nvSpPr>
          <p:spPr bwMode="auto">
            <a:xfrm>
              <a:off x="2057400" y="2209800"/>
              <a:ext cx="165378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en-US" sz="2200" dirty="0"/>
                <a:t>Higher-order</a:t>
              </a:r>
            </a:p>
            <a:p>
              <a:pPr algn="ctr" eaLnBrk="1" hangingPunct="1"/>
              <a:r>
                <a:rPr lang="en-US" altLang="en-US" sz="2200" dirty="0"/>
                <a:t>PL</a:t>
              </a:r>
            </a:p>
          </p:txBody>
        </p:sp>
        <p:cxnSp>
          <p:nvCxnSpPr>
            <p:cNvPr id="19" name="Straight Connector 27">
              <a:extLst>
                <a:ext uri="{FF2B5EF4-FFF2-40B4-BE49-F238E27FC236}">
                  <a16:creationId xmlns:a16="http://schemas.microsoft.com/office/drawing/2014/main" id="{CD6A7361-D46A-CC72-7650-644B543190C3}"/>
                </a:ext>
              </a:extLst>
            </p:cNvPr>
            <p:cNvCxnSpPr>
              <a:cxnSpLocks noChangeShapeType="1"/>
            </p:cNvCxnSpPr>
            <p:nvPr/>
          </p:nvCxnSpPr>
          <p:spPr bwMode="auto">
            <a:xfrm rot="5400000">
              <a:off x="1677194" y="2667000"/>
              <a:ext cx="9144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0" name="Text Box 9">
              <a:extLst>
                <a:ext uri="{FF2B5EF4-FFF2-40B4-BE49-F238E27FC236}">
                  <a16:creationId xmlns:a16="http://schemas.microsoft.com/office/drawing/2014/main" id="{581CF4A4-A43D-CD3B-6722-583A716EF1BA}"/>
                </a:ext>
              </a:extLst>
            </p:cNvPr>
            <p:cNvSpPr txBox="1">
              <a:spLocks noChangeArrowheads="1"/>
            </p:cNvSpPr>
            <p:nvPr/>
          </p:nvSpPr>
          <p:spPr bwMode="auto">
            <a:xfrm>
              <a:off x="1295400" y="2209800"/>
              <a:ext cx="87556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en-US" sz="2200"/>
                <a:t>FOPL</a:t>
              </a:r>
            </a:p>
          </p:txBody>
        </p:sp>
      </p:grpSp>
    </p:spTree>
    <p:extLst>
      <p:ext uri="{BB962C8B-B14F-4D97-AF65-F5344CB8AC3E}">
        <p14:creationId xmlns:p14="http://schemas.microsoft.com/office/powerpoint/2010/main" val="1239358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lstStyle/>
          <a:p>
            <a:r>
              <a:rPr lang="en-US" sz="2800" dirty="0"/>
              <a:t>Understanding the building blocks of logic programming (1)</a:t>
            </a:r>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lstStyle/>
          <a:p>
            <a:fld id="{75DF2D63-3FF5-D547-96B9-BE9CCD1ABA58}" type="slidenum">
              <a:rPr lang="en-US" smtClean="0"/>
              <a:pPr/>
              <a:t>7</a:t>
            </a:fld>
            <a:endParaRPr lang="en-US" dirty="0"/>
          </a:p>
        </p:txBody>
      </p:sp>
      <p:sp>
        <p:nvSpPr>
          <p:cNvPr id="6" name="Content Placeholder 5">
            <a:extLst>
              <a:ext uri="{FF2B5EF4-FFF2-40B4-BE49-F238E27FC236}">
                <a16:creationId xmlns:a16="http://schemas.microsoft.com/office/drawing/2014/main" id="{34B0AF74-C9FA-FBE3-30FC-560243A1986C}"/>
              </a:ext>
            </a:extLst>
          </p:cNvPr>
          <p:cNvSpPr>
            <a:spLocks noGrp="1"/>
          </p:cNvSpPr>
          <p:nvPr>
            <p:ph idx="1"/>
          </p:nvPr>
        </p:nvSpPr>
        <p:spPr>
          <a:xfrm>
            <a:off x="4884666" y="1797728"/>
            <a:ext cx="6812915" cy="4352544"/>
          </a:xfrm>
        </p:spPr>
        <p:txBody>
          <a:bodyPr/>
          <a:lstStyle/>
          <a:p>
            <a:r>
              <a:rPr lang="en-US" dirty="0"/>
              <a:t>Symbolic logic used for the three basic need of formal logic</a:t>
            </a:r>
          </a:p>
          <a:p>
            <a:pPr marL="722313"/>
            <a:r>
              <a:rPr lang="en-US" dirty="0"/>
              <a:t> to express propositions</a:t>
            </a:r>
          </a:p>
          <a:p>
            <a:pPr marL="722313"/>
            <a:r>
              <a:rPr lang="en-US" dirty="0"/>
              <a:t> to express the relationships between propositions</a:t>
            </a:r>
          </a:p>
          <a:p>
            <a:pPr marL="722313"/>
            <a:r>
              <a:rPr lang="en-US" dirty="0"/>
              <a:t> to describe how new propositions can be inferred from other propositions that are assumed to be true</a:t>
            </a:r>
          </a:p>
          <a:p>
            <a:r>
              <a:rPr lang="en-US" dirty="0"/>
              <a:t>Formal logic was developed to provide a method for describing proposition.</a:t>
            </a:r>
          </a:p>
          <a:p>
            <a:r>
              <a:rPr lang="en-US" dirty="0"/>
              <a:t>Proposition is a logical statement also known as fact</a:t>
            </a:r>
          </a:p>
          <a:p>
            <a:r>
              <a:rPr lang="en-US" dirty="0"/>
              <a:t>Consist of object and relationships of object to each other</a:t>
            </a:r>
            <a:endParaRPr lang="en-ID" dirty="0"/>
          </a:p>
        </p:txBody>
      </p:sp>
      <p:grpSp>
        <p:nvGrpSpPr>
          <p:cNvPr id="8" name="Group 16">
            <a:extLst>
              <a:ext uri="{FF2B5EF4-FFF2-40B4-BE49-F238E27FC236}">
                <a16:creationId xmlns:a16="http://schemas.microsoft.com/office/drawing/2014/main" id="{03E136FC-EAEE-928C-543D-786FF8C27B88}"/>
              </a:ext>
            </a:extLst>
          </p:cNvPr>
          <p:cNvGrpSpPr>
            <a:grpSpLocks/>
          </p:cNvGrpSpPr>
          <p:nvPr/>
        </p:nvGrpSpPr>
        <p:grpSpPr bwMode="auto">
          <a:xfrm>
            <a:off x="1173480" y="1560601"/>
            <a:ext cx="3352800" cy="4724400"/>
            <a:chOff x="762000" y="1219200"/>
            <a:chExt cx="3352800" cy="4724400"/>
          </a:xfrm>
        </p:grpSpPr>
        <p:sp>
          <p:nvSpPr>
            <p:cNvPr id="9" name="PyramidChart 1;Item 5">
              <a:extLst>
                <a:ext uri="{FF2B5EF4-FFF2-40B4-BE49-F238E27FC236}">
                  <a16:creationId xmlns:a16="http://schemas.microsoft.com/office/drawing/2014/main" id="{22D1A241-DF54-D439-C01A-7288FC582286}"/>
                </a:ext>
              </a:extLst>
            </p:cNvPr>
            <p:cNvSpPr>
              <a:spLocks noChangeAspect="1" noChangeArrowheads="1"/>
            </p:cNvSpPr>
            <p:nvPr/>
          </p:nvSpPr>
          <p:spPr bwMode="auto">
            <a:xfrm>
              <a:off x="762000" y="1219200"/>
              <a:ext cx="3352800" cy="9461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2880 w 21600"/>
                <a:gd name="T13" fmla="*/ 2880 h 21600"/>
                <a:gd name="T14" fmla="*/ 18720 w 21600"/>
                <a:gd name="T15" fmla="*/ 18720 h 21600"/>
              </a:gdLst>
              <a:ahLst/>
              <a:cxnLst>
                <a:cxn ang="T8">
                  <a:pos x="T0" y="T1"/>
                </a:cxn>
                <a:cxn ang="T9">
                  <a:pos x="T2" y="T3"/>
                </a:cxn>
                <a:cxn ang="T10">
                  <a:pos x="T4" y="T5"/>
                </a:cxn>
                <a:cxn ang="T11">
                  <a:pos x="T6" y="T7"/>
                </a:cxn>
              </a:cxnLst>
              <a:rect l="T12" t="T13" r="T14" b="T15"/>
              <a:pathLst>
                <a:path w="21600" h="21600">
                  <a:moveTo>
                    <a:pt x="0" y="0"/>
                  </a:moveTo>
                  <a:lnTo>
                    <a:pt x="2160" y="21600"/>
                  </a:lnTo>
                  <a:lnTo>
                    <a:pt x="19440" y="21600"/>
                  </a:lnTo>
                  <a:lnTo>
                    <a:pt x="21600" y="0"/>
                  </a:lnTo>
                  <a:close/>
                </a:path>
              </a:pathLst>
            </a:custGeom>
            <a:solidFill>
              <a:schemeClr val="bg2"/>
            </a:solidFill>
            <a:ln w="12700">
              <a:solidFill>
                <a:schemeClr val="tx1"/>
              </a:solidFill>
              <a:miter lim="800000"/>
              <a:headEnd/>
              <a:tailEnd/>
            </a:ln>
          </p:spPr>
          <p:txBody>
            <a:bodyPr wrap="none" anchor="ctr" anchorCtr="1"/>
            <a:lstStyle>
              <a:lvl1pPr eaLnBrk="0" hangingPunct="0">
                <a:defRPr kumimoji="1"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9pPr>
            </a:lstStyle>
            <a:p>
              <a:endParaRPr kumimoji="0" lang="en-US" altLang="en-US" sz="1600">
                <a:latin typeface="Arial" panose="020B0604020202020204" pitchFamily="34" charset="0"/>
              </a:endParaRPr>
            </a:p>
          </p:txBody>
        </p:sp>
        <p:sp>
          <p:nvSpPr>
            <p:cNvPr id="10" name="PyramidChart 1;Item 4">
              <a:extLst>
                <a:ext uri="{FF2B5EF4-FFF2-40B4-BE49-F238E27FC236}">
                  <a16:creationId xmlns:a16="http://schemas.microsoft.com/office/drawing/2014/main" id="{A4229628-E5D9-14A2-CAF8-20DBE612B9F2}"/>
                </a:ext>
              </a:extLst>
            </p:cNvPr>
            <p:cNvSpPr>
              <a:spLocks noChangeAspect="1" noChangeArrowheads="1"/>
            </p:cNvSpPr>
            <p:nvPr/>
          </p:nvSpPr>
          <p:spPr bwMode="auto">
            <a:xfrm>
              <a:off x="1096963" y="2165350"/>
              <a:ext cx="2682875" cy="9429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150 w 21600"/>
                <a:gd name="T13" fmla="*/ 3150 h 21600"/>
                <a:gd name="T14" fmla="*/ 18450 w 21600"/>
                <a:gd name="T15" fmla="*/ 18450 h 21600"/>
              </a:gdLst>
              <a:ahLst/>
              <a:cxnLst>
                <a:cxn ang="T8">
                  <a:pos x="T0" y="T1"/>
                </a:cxn>
                <a:cxn ang="T9">
                  <a:pos x="T2" y="T3"/>
                </a:cxn>
                <a:cxn ang="T10">
                  <a:pos x="T4" y="T5"/>
                </a:cxn>
                <a:cxn ang="T11">
                  <a:pos x="T6" y="T7"/>
                </a:cxn>
              </a:cxnLst>
              <a:rect l="T12" t="T13" r="T14" b="T15"/>
              <a:pathLst>
                <a:path w="21600" h="21600">
                  <a:moveTo>
                    <a:pt x="0" y="0"/>
                  </a:moveTo>
                  <a:lnTo>
                    <a:pt x="2700" y="21600"/>
                  </a:lnTo>
                  <a:lnTo>
                    <a:pt x="18900" y="21600"/>
                  </a:lnTo>
                  <a:lnTo>
                    <a:pt x="21600" y="0"/>
                  </a:lnTo>
                  <a:close/>
                </a:path>
              </a:pathLst>
            </a:custGeom>
            <a:solidFill>
              <a:schemeClr val="bg1">
                <a:lumMod val="50000"/>
                <a:lumOff val="50000"/>
              </a:schemeClr>
            </a:solidFill>
            <a:ln w="12700">
              <a:solidFill>
                <a:schemeClr val="tx1"/>
              </a:solidFill>
              <a:miter lim="800000"/>
              <a:headEnd/>
              <a:tailEnd/>
            </a:ln>
          </p:spPr>
          <p:txBody>
            <a:bodyPr wrap="none" anchor="ctr" anchorCtr="1"/>
            <a:lstStyle/>
            <a:p>
              <a:pPr eaLnBrk="0" hangingPunct="0">
                <a:defRPr/>
              </a:pPr>
              <a:endParaRPr kumimoji="0" lang="en-US" sz="1600">
                <a:latin typeface="Arial" charset="0"/>
              </a:endParaRPr>
            </a:p>
          </p:txBody>
        </p:sp>
        <p:sp>
          <p:nvSpPr>
            <p:cNvPr id="11" name="PyramidChart 1;Item 3">
              <a:extLst>
                <a:ext uri="{FF2B5EF4-FFF2-40B4-BE49-F238E27FC236}">
                  <a16:creationId xmlns:a16="http://schemas.microsoft.com/office/drawing/2014/main" id="{52E3580C-AB81-F603-DBEC-454950ED9899}"/>
                </a:ext>
              </a:extLst>
            </p:cNvPr>
            <p:cNvSpPr>
              <a:spLocks noChangeAspect="1" noChangeArrowheads="1"/>
            </p:cNvSpPr>
            <p:nvPr/>
          </p:nvSpPr>
          <p:spPr bwMode="blackWhite">
            <a:xfrm>
              <a:off x="1433513" y="3108325"/>
              <a:ext cx="2009775" cy="9461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600 w 21600"/>
                <a:gd name="T13" fmla="*/ 3600 h 21600"/>
                <a:gd name="T14" fmla="*/ 18000 w 21600"/>
                <a:gd name="T15" fmla="*/ 18000 h 21600"/>
              </a:gdLst>
              <a:ahLst/>
              <a:cxnLst>
                <a:cxn ang="T8">
                  <a:pos x="T0" y="T1"/>
                </a:cxn>
                <a:cxn ang="T9">
                  <a:pos x="T2" y="T3"/>
                </a:cxn>
                <a:cxn ang="T10">
                  <a:pos x="T4" y="T5"/>
                </a:cxn>
                <a:cxn ang="T11">
                  <a:pos x="T6" y="T7"/>
                </a:cxn>
              </a:cxnLst>
              <a:rect l="T12" t="T13" r="T14" b="T15"/>
              <a:pathLst>
                <a:path w="21600" h="21600">
                  <a:moveTo>
                    <a:pt x="0" y="0"/>
                  </a:moveTo>
                  <a:lnTo>
                    <a:pt x="3600" y="21600"/>
                  </a:lnTo>
                  <a:lnTo>
                    <a:pt x="18000" y="21600"/>
                  </a:lnTo>
                  <a:lnTo>
                    <a:pt x="21600" y="0"/>
                  </a:lnTo>
                  <a:close/>
                </a:path>
              </a:pathLst>
            </a:custGeom>
            <a:solidFill>
              <a:schemeClr val="bg1"/>
            </a:solidFill>
            <a:ln w="12700">
              <a:solidFill>
                <a:schemeClr val="tx1"/>
              </a:solidFill>
              <a:miter lim="800000"/>
              <a:headEnd/>
              <a:tailEnd/>
            </a:ln>
          </p:spPr>
          <p:txBody>
            <a:bodyPr wrap="none" anchor="ctr" anchorCtr="1"/>
            <a:lstStyle>
              <a:lvl1pPr eaLnBrk="0" hangingPunct="0">
                <a:defRPr kumimoji="1"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9pPr>
            </a:lstStyle>
            <a:p>
              <a:endParaRPr kumimoji="0" lang="en-US" altLang="en-US" sz="1600">
                <a:latin typeface="Arial" panose="020B0604020202020204" pitchFamily="34" charset="0"/>
              </a:endParaRPr>
            </a:p>
          </p:txBody>
        </p:sp>
        <p:sp>
          <p:nvSpPr>
            <p:cNvPr id="12" name="PyramidChart 1;Item 2">
              <a:extLst>
                <a:ext uri="{FF2B5EF4-FFF2-40B4-BE49-F238E27FC236}">
                  <a16:creationId xmlns:a16="http://schemas.microsoft.com/office/drawing/2014/main" id="{27744FEC-9F02-5DEF-61C8-85FFB4DA0311}"/>
                </a:ext>
              </a:extLst>
            </p:cNvPr>
            <p:cNvSpPr>
              <a:spLocks noChangeAspect="1" noChangeArrowheads="1"/>
            </p:cNvSpPr>
            <p:nvPr/>
          </p:nvSpPr>
          <p:spPr bwMode="auto">
            <a:xfrm>
              <a:off x="1766888" y="4056063"/>
              <a:ext cx="1339850" cy="94138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12700">
              <a:solidFill>
                <a:schemeClr val="tx1"/>
              </a:solidFill>
              <a:miter lim="800000"/>
              <a:headEnd/>
              <a:tailEnd/>
            </a:ln>
          </p:spPr>
          <p:txBody>
            <a:bodyPr wrap="none" anchor="ctr" anchorCtr="1"/>
            <a:lstStyle>
              <a:lvl1pPr eaLnBrk="0" hangingPunct="0">
                <a:defRPr kumimoji="1"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9pPr>
            </a:lstStyle>
            <a:p>
              <a:endParaRPr kumimoji="0" lang="en-US" altLang="en-US" sz="1600">
                <a:latin typeface="Arial" panose="020B0604020202020204" pitchFamily="34" charset="0"/>
              </a:endParaRPr>
            </a:p>
          </p:txBody>
        </p:sp>
        <p:sp>
          <p:nvSpPr>
            <p:cNvPr id="13" name="PyramidChart 1;Item 1">
              <a:extLst>
                <a:ext uri="{FF2B5EF4-FFF2-40B4-BE49-F238E27FC236}">
                  <a16:creationId xmlns:a16="http://schemas.microsoft.com/office/drawing/2014/main" id="{5CDE6313-738C-E991-9A9D-6E02D81B6E1C}"/>
                </a:ext>
              </a:extLst>
            </p:cNvPr>
            <p:cNvSpPr>
              <a:spLocks noChangeAspect="1" noChangeArrowheads="1"/>
            </p:cNvSpPr>
            <p:nvPr/>
          </p:nvSpPr>
          <p:spPr bwMode="auto">
            <a:xfrm>
              <a:off x="2103438" y="4997450"/>
              <a:ext cx="669925" cy="9461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7200 w 21600"/>
                <a:gd name="T13" fmla="*/ 7200 h 21600"/>
                <a:gd name="T14" fmla="*/ 14400 w 21600"/>
                <a:gd name="T15" fmla="*/ 14400 h 21600"/>
              </a:gdLst>
              <a:ahLst/>
              <a:cxnLst>
                <a:cxn ang="T8">
                  <a:pos x="T0" y="T1"/>
                </a:cxn>
                <a:cxn ang="T9">
                  <a:pos x="T2" y="T3"/>
                </a:cxn>
                <a:cxn ang="T10">
                  <a:pos x="T4" y="T5"/>
                </a:cxn>
                <a:cxn ang="T11">
                  <a:pos x="T6" y="T7"/>
                </a:cxn>
              </a:cxnLst>
              <a:rect l="T12" t="T13" r="T14" b="T15"/>
              <a:pathLst>
                <a:path w="21600" h="21600">
                  <a:moveTo>
                    <a:pt x="0" y="0"/>
                  </a:moveTo>
                  <a:lnTo>
                    <a:pt x="10800" y="21600"/>
                  </a:lnTo>
                  <a:lnTo>
                    <a:pt x="21600" y="0"/>
                  </a:lnTo>
                  <a:close/>
                </a:path>
              </a:pathLst>
            </a:custGeom>
            <a:solidFill>
              <a:schemeClr val="accent1"/>
            </a:solidFill>
            <a:ln w="12700">
              <a:solidFill>
                <a:schemeClr val="tx1"/>
              </a:solidFill>
              <a:miter lim="800000"/>
              <a:headEnd/>
              <a:tailEnd/>
            </a:ln>
          </p:spPr>
          <p:txBody>
            <a:bodyPr wrap="none" anchor="ctr" anchorCtr="1"/>
            <a:lstStyle>
              <a:lvl1pPr eaLnBrk="0" hangingPunct="0">
                <a:defRPr kumimoji="1"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9pPr>
            </a:lstStyle>
            <a:p>
              <a:endParaRPr kumimoji="0" lang="en-US" altLang="en-US" sz="1600">
                <a:latin typeface="Arial" panose="020B0604020202020204" pitchFamily="34" charset="0"/>
              </a:endParaRPr>
            </a:p>
          </p:txBody>
        </p:sp>
        <p:sp>
          <p:nvSpPr>
            <p:cNvPr id="14" name="Text Box 29">
              <a:extLst>
                <a:ext uri="{FF2B5EF4-FFF2-40B4-BE49-F238E27FC236}">
                  <a16:creationId xmlns:a16="http://schemas.microsoft.com/office/drawing/2014/main" id="{97D11350-3B3D-E5CB-2E5E-0F1A5E520C04}"/>
                </a:ext>
              </a:extLst>
            </p:cNvPr>
            <p:cNvSpPr txBox="1">
              <a:spLocks noChangeArrowheads="1"/>
            </p:cNvSpPr>
            <p:nvPr/>
          </p:nvSpPr>
          <p:spPr bwMode="auto">
            <a:xfrm>
              <a:off x="1279525" y="1447800"/>
              <a:ext cx="2457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en-US"/>
                <a:t>Predicate Calculus</a:t>
              </a:r>
            </a:p>
          </p:txBody>
        </p:sp>
        <p:sp>
          <p:nvSpPr>
            <p:cNvPr id="15" name="Text Box 31">
              <a:extLst>
                <a:ext uri="{FF2B5EF4-FFF2-40B4-BE49-F238E27FC236}">
                  <a16:creationId xmlns:a16="http://schemas.microsoft.com/office/drawing/2014/main" id="{F974CA5C-5666-5FA3-208D-B4DC28F357C4}"/>
                </a:ext>
              </a:extLst>
            </p:cNvPr>
            <p:cNvSpPr txBox="1">
              <a:spLocks noChangeArrowheads="1"/>
            </p:cNvSpPr>
            <p:nvPr/>
          </p:nvSpPr>
          <p:spPr bwMode="auto">
            <a:xfrm>
              <a:off x="1816100" y="3184525"/>
              <a:ext cx="1155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en-US" sz="2000"/>
                <a:t>Symbolic</a:t>
              </a:r>
            </a:p>
            <a:p>
              <a:pPr algn="ctr" eaLnBrk="1" hangingPunct="1"/>
              <a:r>
                <a:rPr lang="en-US" altLang="en-US" sz="2000"/>
                <a:t>Logic</a:t>
              </a:r>
            </a:p>
          </p:txBody>
        </p:sp>
        <p:sp>
          <p:nvSpPr>
            <p:cNvPr id="16" name="Text Box 32">
              <a:extLst>
                <a:ext uri="{FF2B5EF4-FFF2-40B4-BE49-F238E27FC236}">
                  <a16:creationId xmlns:a16="http://schemas.microsoft.com/office/drawing/2014/main" id="{DDCD9813-FFBA-7927-1205-E0C2B78F87AF}"/>
                </a:ext>
              </a:extLst>
            </p:cNvPr>
            <p:cNvSpPr txBox="1">
              <a:spLocks noChangeArrowheads="1"/>
            </p:cNvSpPr>
            <p:nvPr/>
          </p:nvSpPr>
          <p:spPr bwMode="auto">
            <a:xfrm>
              <a:off x="1857375" y="4203700"/>
              <a:ext cx="1174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en-US" sz="1800"/>
                <a:t>Logic </a:t>
              </a:r>
            </a:p>
            <a:p>
              <a:pPr algn="ctr" eaLnBrk="1" hangingPunct="1"/>
              <a:r>
                <a:rPr lang="en-US" altLang="en-US" sz="1800"/>
                <a:t>Formalism</a:t>
              </a:r>
            </a:p>
          </p:txBody>
        </p:sp>
        <p:sp>
          <p:nvSpPr>
            <p:cNvPr id="17" name="Text Box 33">
              <a:extLst>
                <a:ext uri="{FF2B5EF4-FFF2-40B4-BE49-F238E27FC236}">
                  <a16:creationId xmlns:a16="http://schemas.microsoft.com/office/drawing/2014/main" id="{A00BF0D7-26C0-DE69-7AED-C6BBE643902E}"/>
                </a:ext>
              </a:extLst>
            </p:cNvPr>
            <p:cNvSpPr txBox="1">
              <a:spLocks noChangeArrowheads="1"/>
            </p:cNvSpPr>
            <p:nvPr/>
          </p:nvSpPr>
          <p:spPr bwMode="auto">
            <a:xfrm>
              <a:off x="1924050" y="4997450"/>
              <a:ext cx="1123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9pPr>
            </a:lstStyle>
            <a:p>
              <a:pPr eaLnBrk="1" hangingPunct="1"/>
              <a:r>
                <a:rPr lang="en-US" altLang="en-US" sz="1600"/>
                <a:t>Proposition</a:t>
              </a:r>
            </a:p>
          </p:txBody>
        </p:sp>
        <p:sp>
          <p:nvSpPr>
            <p:cNvPr id="18" name="Text Box 9">
              <a:extLst>
                <a:ext uri="{FF2B5EF4-FFF2-40B4-BE49-F238E27FC236}">
                  <a16:creationId xmlns:a16="http://schemas.microsoft.com/office/drawing/2014/main" id="{E58A60D5-EE78-993C-C36D-069CBF985969}"/>
                </a:ext>
              </a:extLst>
            </p:cNvPr>
            <p:cNvSpPr txBox="1">
              <a:spLocks noChangeArrowheads="1"/>
            </p:cNvSpPr>
            <p:nvPr/>
          </p:nvSpPr>
          <p:spPr bwMode="auto">
            <a:xfrm>
              <a:off x="2057400" y="2209800"/>
              <a:ext cx="165378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en-US" sz="2200" dirty="0"/>
                <a:t>Higher-order</a:t>
              </a:r>
            </a:p>
            <a:p>
              <a:pPr algn="ctr" eaLnBrk="1" hangingPunct="1"/>
              <a:r>
                <a:rPr lang="en-US" altLang="en-US" sz="2200" dirty="0"/>
                <a:t>PL</a:t>
              </a:r>
            </a:p>
          </p:txBody>
        </p:sp>
        <p:cxnSp>
          <p:nvCxnSpPr>
            <p:cNvPr id="19" name="Straight Connector 27">
              <a:extLst>
                <a:ext uri="{FF2B5EF4-FFF2-40B4-BE49-F238E27FC236}">
                  <a16:creationId xmlns:a16="http://schemas.microsoft.com/office/drawing/2014/main" id="{CD6A7361-D46A-CC72-7650-644B543190C3}"/>
                </a:ext>
              </a:extLst>
            </p:cNvPr>
            <p:cNvCxnSpPr>
              <a:cxnSpLocks noChangeShapeType="1"/>
            </p:cNvCxnSpPr>
            <p:nvPr/>
          </p:nvCxnSpPr>
          <p:spPr bwMode="auto">
            <a:xfrm rot="5400000">
              <a:off x="1677194" y="2667000"/>
              <a:ext cx="9144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0" name="Text Box 9">
              <a:extLst>
                <a:ext uri="{FF2B5EF4-FFF2-40B4-BE49-F238E27FC236}">
                  <a16:creationId xmlns:a16="http://schemas.microsoft.com/office/drawing/2014/main" id="{581CF4A4-A43D-CD3B-6722-583A716EF1BA}"/>
                </a:ext>
              </a:extLst>
            </p:cNvPr>
            <p:cNvSpPr txBox="1">
              <a:spLocks noChangeArrowheads="1"/>
            </p:cNvSpPr>
            <p:nvPr/>
          </p:nvSpPr>
          <p:spPr bwMode="auto">
            <a:xfrm>
              <a:off x="1295400" y="2209800"/>
              <a:ext cx="87556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9pPr>
            </a:lstStyle>
            <a:p>
              <a:pPr algn="ctr" eaLnBrk="1" hangingPunct="1"/>
              <a:r>
                <a:rPr lang="en-US" altLang="en-US" sz="2200"/>
                <a:t>FOPL</a:t>
              </a:r>
            </a:p>
          </p:txBody>
        </p:sp>
      </p:grpSp>
    </p:spTree>
    <p:extLst>
      <p:ext uri="{BB962C8B-B14F-4D97-AF65-F5344CB8AC3E}">
        <p14:creationId xmlns:p14="http://schemas.microsoft.com/office/powerpoint/2010/main" val="1935661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E7A26-4ED8-5F7E-F651-F256C05AEB1C}"/>
              </a:ext>
            </a:extLst>
          </p:cNvPr>
          <p:cNvSpPr>
            <a:spLocks noGrp="1"/>
          </p:cNvSpPr>
          <p:nvPr>
            <p:ph type="title"/>
          </p:nvPr>
        </p:nvSpPr>
        <p:spPr/>
        <p:txBody>
          <a:bodyPr/>
          <a:lstStyle/>
          <a:p>
            <a:r>
              <a:rPr lang="en-US" dirty="0"/>
              <a:t>Proposition</a:t>
            </a:r>
            <a:endParaRPr lang="en-ID" dirty="0"/>
          </a:p>
        </p:txBody>
      </p:sp>
      <p:sp>
        <p:nvSpPr>
          <p:cNvPr id="3" name="Content Placeholder 2">
            <a:extLst>
              <a:ext uri="{FF2B5EF4-FFF2-40B4-BE49-F238E27FC236}">
                <a16:creationId xmlns:a16="http://schemas.microsoft.com/office/drawing/2014/main" id="{F25D78DA-CA0F-762A-95C9-CF33F5325477}"/>
              </a:ext>
            </a:extLst>
          </p:cNvPr>
          <p:cNvSpPr>
            <a:spLocks noGrp="1"/>
          </p:cNvSpPr>
          <p:nvPr>
            <p:ph idx="1"/>
          </p:nvPr>
        </p:nvSpPr>
        <p:spPr/>
        <p:txBody>
          <a:bodyPr/>
          <a:lstStyle/>
          <a:p>
            <a:r>
              <a:rPr lang="en-US" dirty="0"/>
              <a:t>Object: </a:t>
            </a:r>
          </a:p>
          <a:p>
            <a:pPr marL="817563" indent="-360363">
              <a:buFont typeface="Wingdings" panose="05000000000000000000" pitchFamily="2" charset="2"/>
              <a:buChar char="q"/>
            </a:pPr>
            <a:r>
              <a:rPr lang="en-US" dirty="0"/>
              <a:t>Constant represents an object, or </a:t>
            </a:r>
          </a:p>
          <a:p>
            <a:pPr marL="817563" indent="-360363">
              <a:buFont typeface="Wingdings" panose="05000000000000000000" pitchFamily="2" charset="2"/>
              <a:buChar char="q"/>
            </a:pPr>
            <a:r>
              <a:rPr lang="en-US" dirty="0"/>
              <a:t>Variable represent different objects at different times </a:t>
            </a:r>
          </a:p>
          <a:p>
            <a:r>
              <a:rPr lang="en-US" dirty="0"/>
              <a:t>Simple proposition called as atomic propositions, consist of compound terms – one element of mathematic relation which written in a form that has the appearance of mathematical function notation.</a:t>
            </a:r>
          </a:p>
          <a:p>
            <a:endParaRPr lang="en-US" dirty="0"/>
          </a:p>
          <a:p>
            <a:r>
              <a:rPr lang="en-US" dirty="0"/>
              <a:t>Example (constants):</a:t>
            </a:r>
          </a:p>
          <a:p>
            <a:pPr marL="457200" indent="0">
              <a:buNone/>
            </a:pPr>
            <a:r>
              <a:rPr lang="en-US" dirty="0"/>
              <a:t>single parameter (1-tuple):  man(jake) </a:t>
            </a:r>
          </a:p>
          <a:p>
            <a:pPr marL="457200" indent="0">
              <a:buNone/>
            </a:pPr>
            <a:r>
              <a:rPr lang="en-US" dirty="0"/>
              <a:t>double parameter (2-tuples):  like(</a:t>
            </a:r>
            <a:r>
              <a:rPr lang="en-US" dirty="0" err="1"/>
              <a:t>bob,steak</a:t>
            </a:r>
            <a:r>
              <a:rPr lang="en-US" dirty="0"/>
              <a:t>)</a:t>
            </a:r>
          </a:p>
        </p:txBody>
      </p:sp>
      <p:sp>
        <p:nvSpPr>
          <p:cNvPr id="4" name="Slide Number Placeholder 3">
            <a:extLst>
              <a:ext uri="{FF2B5EF4-FFF2-40B4-BE49-F238E27FC236}">
                <a16:creationId xmlns:a16="http://schemas.microsoft.com/office/drawing/2014/main" id="{DCCE4B6D-365C-AC57-3B0F-6BAEA858B117}"/>
              </a:ext>
            </a:extLst>
          </p:cNvPr>
          <p:cNvSpPr>
            <a:spLocks noGrp="1"/>
          </p:cNvSpPr>
          <p:nvPr>
            <p:ph type="sldNum" sz="quarter" idx="11"/>
          </p:nvPr>
        </p:nvSpPr>
        <p:spPr/>
        <p:txBody>
          <a:bodyPr/>
          <a:lstStyle/>
          <a:p>
            <a:fld id="{75DF2D63-3FF5-D547-96B9-BE9CCD1ABA58}" type="slidenum">
              <a:rPr lang="en-US" smtClean="0"/>
              <a:t>8</a:t>
            </a:fld>
            <a:endParaRPr lang="en-US" dirty="0"/>
          </a:p>
        </p:txBody>
      </p:sp>
      <p:sp>
        <p:nvSpPr>
          <p:cNvPr id="5" name="Footer Placeholder 4">
            <a:extLst>
              <a:ext uri="{FF2B5EF4-FFF2-40B4-BE49-F238E27FC236}">
                <a16:creationId xmlns:a16="http://schemas.microsoft.com/office/drawing/2014/main" id="{A6894AFA-6F70-0C0E-44FD-2FFEC0099D39}"/>
              </a:ext>
            </a:extLst>
          </p:cNvPr>
          <p:cNvSpPr>
            <a:spLocks noGrp="1"/>
          </p:cNvSpPr>
          <p:nvPr>
            <p:ph type="ftr" sz="quarter" idx="12"/>
          </p:nvPr>
        </p:nvSpPr>
        <p:spPr/>
        <p:txBody>
          <a:bodyPr/>
          <a:lstStyle/>
          <a:p>
            <a:r>
              <a:rPr lang="en-US"/>
              <a:t>presentation title</a:t>
            </a:r>
            <a:endParaRPr lang="en-US" dirty="0"/>
          </a:p>
        </p:txBody>
      </p:sp>
      <p:sp>
        <p:nvSpPr>
          <p:cNvPr id="6" name="Oval 5">
            <a:extLst>
              <a:ext uri="{FF2B5EF4-FFF2-40B4-BE49-F238E27FC236}">
                <a16:creationId xmlns:a16="http://schemas.microsoft.com/office/drawing/2014/main" id="{AF5ECDF1-1271-7BF0-1FF9-06E853FECC43}"/>
              </a:ext>
            </a:extLst>
          </p:cNvPr>
          <p:cNvSpPr>
            <a:spLocks noChangeArrowheads="1"/>
          </p:cNvSpPr>
          <p:nvPr/>
        </p:nvSpPr>
        <p:spPr bwMode="auto">
          <a:xfrm>
            <a:off x="4675517" y="4949952"/>
            <a:ext cx="924140" cy="1143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en-US" altLang="en-US">
              <a:solidFill>
                <a:srgbClr val="FF0000"/>
              </a:solidFill>
            </a:endParaRPr>
          </a:p>
        </p:txBody>
      </p:sp>
      <p:sp>
        <p:nvSpPr>
          <p:cNvPr id="7" name="Line 6">
            <a:extLst>
              <a:ext uri="{FF2B5EF4-FFF2-40B4-BE49-F238E27FC236}">
                <a16:creationId xmlns:a16="http://schemas.microsoft.com/office/drawing/2014/main" id="{AB6B1A3B-D51D-6440-7226-08A7688FFF66}"/>
              </a:ext>
            </a:extLst>
          </p:cNvPr>
          <p:cNvSpPr>
            <a:spLocks noChangeShapeType="1"/>
          </p:cNvSpPr>
          <p:nvPr/>
        </p:nvSpPr>
        <p:spPr bwMode="auto">
          <a:xfrm flipH="1" flipV="1">
            <a:off x="5371057" y="5989343"/>
            <a:ext cx="457200" cy="3286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D"/>
          </a:p>
        </p:txBody>
      </p:sp>
      <p:sp>
        <p:nvSpPr>
          <p:cNvPr id="8" name="Text Box 7">
            <a:extLst>
              <a:ext uri="{FF2B5EF4-FFF2-40B4-BE49-F238E27FC236}">
                <a16:creationId xmlns:a16="http://schemas.microsoft.com/office/drawing/2014/main" id="{3437FAF9-F591-7D07-7D3D-B4165CCB5AA1}"/>
              </a:ext>
            </a:extLst>
          </p:cNvPr>
          <p:cNvSpPr txBox="1">
            <a:spLocks noChangeArrowheads="1"/>
          </p:cNvSpPr>
          <p:nvPr/>
        </p:nvSpPr>
        <p:spPr bwMode="auto">
          <a:xfrm>
            <a:off x="5828257" y="5958037"/>
            <a:ext cx="2514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r>
              <a:rPr lang="en-US" altLang="en-US" i="1" dirty="0"/>
              <a:t>functor shows the names the relation</a:t>
            </a:r>
          </a:p>
        </p:txBody>
      </p:sp>
      <p:sp>
        <p:nvSpPr>
          <p:cNvPr id="9" name="Oval 8">
            <a:extLst>
              <a:ext uri="{FF2B5EF4-FFF2-40B4-BE49-F238E27FC236}">
                <a16:creationId xmlns:a16="http://schemas.microsoft.com/office/drawing/2014/main" id="{94979728-C481-BDD9-E7A6-82DA7D104F87}"/>
              </a:ext>
            </a:extLst>
          </p:cNvPr>
          <p:cNvSpPr>
            <a:spLocks noChangeArrowheads="1"/>
          </p:cNvSpPr>
          <p:nvPr/>
        </p:nvSpPr>
        <p:spPr bwMode="auto">
          <a:xfrm>
            <a:off x="5190226" y="4898791"/>
            <a:ext cx="1952445" cy="1143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9pPr>
          </a:lstStyle>
          <a:p>
            <a:pPr eaLnBrk="1" hangingPunct="1"/>
            <a:endParaRPr lang="en-US" altLang="en-US">
              <a:solidFill>
                <a:srgbClr val="FF0000"/>
              </a:solidFill>
            </a:endParaRPr>
          </a:p>
        </p:txBody>
      </p:sp>
      <p:sp>
        <p:nvSpPr>
          <p:cNvPr id="10" name="Line 6">
            <a:extLst>
              <a:ext uri="{FF2B5EF4-FFF2-40B4-BE49-F238E27FC236}">
                <a16:creationId xmlns:a16="http://schemas.microsoft.com/office/drawing/2014/main" id="{37FDCB07-AB34-491E-22A4-8025575D773C}"/>
              </a:ext>
            </a:extLst>
          </p:cNvPr>
          <p:cNvSpPr>
            <a:spLocks noChangeShapeType="1"/>
          </p:cNvSpPr>
          <p:nvPr/>
        </p:nvSpPr>
        <p:spPr bwMode="auto">
          <a:xfrm flipH="1">
            <a:off x="6400799" y="4468482"/>
            <a:ext cx="289776" cy="37305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D"/>
          </a:p>
        </p:txBody>
      </p:sp>
      <p:sp>
        <p:nvSpPr>
          <p:cNvPr id="11" name="Text Box 7">
            <a:extLst>
              <a:ext uri="{FF2B5EF4-FFF2-40B4-BE49-F238E27FC236}">
                <a16:creationId xmlns:a16="http://schemas.microsoft.com/office/drawing/2014/main" id="{A00A5C27-ABFC-A1BF-D687-FA55DED181C0}"/>
              </a:ext>
            </a:extLst>
          </p:cNvPr>
          <p:cNvSpPr txBox="1">
            <a:spLocks noChangeArrowheads="1"/>
          </p:cNvSpPr>
          <p:nvPr/>
        </p:nvSpPr>
        <p:spPr bwMode="auto">
          <a:xfrm>
            <a:off x="6690576" y="3943237"/>
            <a:ext cx="2514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cs typeface="Times New Roman" panose="02020603050405020304" pitchFamily="18" charset="0"/>
              </a:defRPr>
            </a:lvl1pPr>
            <a:lvl2pPr marL="742950" indent="-285750" eaLnBrk="0" hangingPunct="0">
              <a:defRPr kumimoji="1" sz="2400">
                <a:solidFill>
                  <a:schemeClr val="tx1"/>
                </a:solidFill>
                <a:latin typeface="Times New Roman" panose="02020603050405020304" pitchFamily="18" charset="0"/>
                <a:cs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cs typeface="Times New Roman" panose="02020603050405020304" pitchFamily="18" charset="0"/>
              </a:defRPr>
            </a:lvl3pPr>
            <a:lvl4pPr marL="1600200" indent="-228600" eaLnBrk="0" hangingPunct="0">
              <a:defRPr kumimoji="1" sz="2400">
                <a:solidFill>
                  <a:schemeClr val="tx1"/>
                </a:solidFill>
                <a:latin typeface="Times New Roman" panose="02020603050405020304" pitchFamily="18" charset="0"/>
                <a:cs typeface="Times New Roman" panose="02020603050405020304" pitchFamily="18" charset="0"/>
              </a:defRPr>
            </a:lvl4pPr>
            <a:lvl5pPr marL="2057400" indent="-228600" eaLnBrk="0" hangingPunct="0">
              <a:defRPr kumimoji="1" sz="24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pPr>
            <a:r>
              <a:rPr lang="en-US" altLang="en-US" i="1" dirty="0"/>
              <a:t>List of parameter</a:t>
            </a:r>
          </a:p>
        </p:txBody>
      </p:sp>
    </p:spTree>
    <p:extLst>
      <p:ext uri="{BB962C8B-B14F-4D97-AF65-F5344CB8AC3E}">
        <p14:creationId xmlns:p14="http://schemas.microsoft.com/office/powerpoint/2010/main" val="415029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0"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7AFFA-7A61-BC20-4AF5-75030E242BB7}"/>
              </a:ext>
            </a:extLst>
          </p:cNvPr>
          <p:cNvSpPr>
            <a:spLocks noGrp="1"/>
          </p:cNvSpPr>
          <p:nvPr>
            <p:ph type="title"/>
          </p:nvPr>
        </p:nvSpPr>
        <p:spPr/>
        <p:txBody>
          <a:bodyPr/>
          <a:lstStyle/>
          <a:p>
            <a:r>
              <a:rPr lang="en-US" dirty="0"/>
              <a:t>Proposition</a:t>
            </a:r>
            <a:endParaRPr lang="en-ID" dirty="0"/>
          </a:p>
        </p:txBody>
      </p:sp>
      <p:sp>
        <p:nvSpPr>
          <p:cNvPr id="3" name="Content Placeholder 2">
            <a:extLst>
              <a:ext uri="{FF2B5EF4-FFF2-40B4-BE49-F238E27FC236}">
                <a16:creationId xmlns:a16="http://schemas.microsoft.com/office/drawing/2014/main" id="{855D7811-8972-0218-7F60-CBBB45B00859}"/>
              </a:ext>
            </a:extLst>
          </p:cNvPr>
          <p:cNvSpPr>
            <a:spLocks noGrp="1"/>
          </p:cNvSpPr>
          <p:nvPr>
            <p:ph idx="1"/>
          </p:nvPr>
        </p:nvSpPr>
        <p:spPr>
          <a:xfrm>
            <a:off x="1188720" y="1746504"/>
            <a:ext cx="9829800" cy="2049119"/>
          </a:xfrm>
        </p:spPr>
        <p:txBody>
          <a:bodyPr/>
          <a:lstStyle/>
          <a:p>
            <a:pPr eaLnBrk="1" hangingPunct="1"/>
            <a:r>
              <a:rPr lang="en-US" altLang="en-US" sz="2800" dirty="0"/>
              <a:t>Two modes for proposition: </a:t>
            </a:r>
          </a:p>
          <a:p>
            <a:pPr lvl="1" eaLnBrk="1" hangingPunct="1"/>
            <a:r>
              <a:rPr lang="en-US" altLang="en-US" sz="2400" dirty="0"/>
              <a:t>proposition defined to be true (fact), and </a:t>
            </a:r>
          </a:p>
          <a:p>
            <a:pPr lvl="1" eaLnBrk="1" hangingPunct="1"/>
            <a:r>
              <a:rPr lang="en-US" altLang="en-US" sz="2400" dirty="0"/>
              <a:t>the truth of the proposition is something that is to be determined (queries)</a:t>
            </a:r>
          </a:p>
          <a:p>
            <a:pPr eaLnBrk="1" hangingPunct="1"/>
            <a:r>
              <a:rPr lang="en-US" altLang="en-US" sz="2800" dirty="0"/>
              <a:t>Compound propositions have two or more atomic proposition, which are connected by logical operator (is the same way logic expression in imperative languages)</a:t>
            </a:r>
          </a:p>
          <a:p>
            <a:pPr eaLnBrk="1" hangingPunct="1"/>
            <a:endParaRPr lang="en-US" altLang="en-US" sz="2800" dirty="0"/>
          </a:p>
        </p:txBody>
      </p:sp>
      <p:sp>
        <p:nvSpPr>
          <p:cNvPr id="4" name="Slide Number Placeholder 3">
            <a:extLst>
              <a:ext uri="{FF2B5EF4-FFF2-40B4-BE49-F238E27FC236}">
                <a16:creationId xmlns:a16="http://schemas.microsoft.com/office/drawing/2014/main" id="{94B7E8E6-B358-54DC-0F77-704162C77C39}"/>
              </a:ext>
            </a:extLst>
          </p:cNvPr>
          <p:cNvSpPr>
            <a:spLocks noGrp="1"/>
          </p:cNvSpPr>
          <p:nvPr>
            <p:ph type="sldNum" sz="quarter" idx="11"/>
          </p:nvPr>
        </p:nvSpPr>
        <p:spPr/>
        <p:txBody>
          <a:bodyPr/>
          <a:lstStyle/>
          <a:p>
            <a:fld id="{75DF2D63-3FF5-D547-96B9-BE9CCD1ABA58}" type="slidenum">
              <a:rPr lang="en-US" smtClean="0"/>
              <a:t>9</a:t>
            </a:fld>
            <a:endParaRPr lang="en-US" dirty="0"/>
          </a:p>
        </p:txBody>
      </p:sp>
      <p:sp>
        <p:nvSpPr>
          <p:cNvPr id="5" name="Footer Placeholder 4">
            <a:extLst>
              <a:ext uri="{FF2B5EF4-FFF2-40B4-BE49-F238E27FC236}">
                <a16:creationId xmlns:a16="http://schemas.microsoft.com/office/drawing/2014/main" id="{31045803-E4E2-6C81-EA5E-D321A809810E}"/>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615305582"/>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{797FE151-8E52-4DEC-9DCB-E31C92A5800D}tf67061901_win32</Template>
  <TotalTime>686</TotalTime>
  <Words>2228</Words>
  <Application>Microsoft Office PowerPoint</Application>
  <PresentationFormat>Widescreen</PresentationFormat>
  <Paragraphs>373</Paragraphs>
  <Slides>32</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MS Gothic</vt:lpstr>
      <vt:lpstr>Arial</vt:lpstr>
      <vt:lpstr>Calibri</vt:lpstr>
      <vt:lpstr>Daytona Condensed Light</vt:lpstr>
      <vt:lpstr>Posterama</vt:lpstr>
      <vt:lpstr>Symbol</vt:lpstr>
      <vt:lpstr>Times New Roman</vt:lpstr>
      <vt:lpstr>Wingdings</vt:lpstr>
      <vt:lpstr>Office Theme</vt:lpstr>
      <vt:lpstr>Logic Programming</vt:lpstr>
      <vt:lpstr>Agenda</vt:lpstr>
      <vt:lpstr>What is logic programming?</vt:lpstr>
      <vt:lpstr>PowerPoint Presentation</vt:lpstr>
      <vt:lpstr>PowerPoint Presentation</vt:lpstr>
      <vt:lpstr>Understanding the building blocks of logic programming</vt:lpstr>
      <vt:lpstr>Understanding the building blocks of logic programming (1)</vt:lpstr>
      <vt:lpstr>Proposition</vt:lpstr>
      <vt:lpstr>Proposition</vt:lpstr>
      <vt:lpstr>Logic operators</vt:lpstr>
      <vt:lpstr>Truth tables</vt:lpstr>
      <vt:lpstr>Compound propositions</vt:lpstr>
      <vt:lpstr>Variables in proposition</vt:lpstr>
      <vt:lpstr>Example: variable in proposition</vt:lpstr>
      <vt:lpstr>Variables in Proposition</vt:lpstr>
      <vt:lpstr>Clausal Form</vt:lpstr>
      <vt:lpstr>Clausal Form</vt:lpstr>
      <vt:lpstr>Clausal Form</vt:lpstr>
      <vt:lpstr>Clausal Form</vt:lpstr>
      <vt:lpstr>Clausal Form</vt:lpstr>
      <vt:lpstr>Proving Theorems</vt:lpstr>
      <vt:lpstr>Proving Theorems</vt:lpstr>
      <vt:lpstr>Proving Theorems</vt:lpstr>
      <vt:lpstr>Proving Theorems</vt:lpstr>
      <vt:lpstr>Solving problems using logic programming</vt:lpstr>
      <vt:lpstr>Solving problems using logic programming (1)</vt:lpstr>
      <vt:lpstr>Family tree</vt:lpstr>
      <vt:lpstr>Family tree</vt:lpstr>
      <vt:lpstr>Validating primes</vt:lpstr>
      <vt:lpstr>Analyzing geography</vt:lpstr>
      <vt:lpstr>Building a puzzle solver</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DISCOVERY</dc:title>
  <dc:creator>Muhammad Ratsanjani</dc:creator>
  <cp:lastModifiedBy>Candra Bella Vista</cp:lastModifiedBy>
  <cp:revision>39</cp:revision>
  <dcterms:created xsi:type="dcterms:W3CDTF">2023-08-24T07:37:26Z</dcterms:created>
  <dcterms:modified xsi:type="dcterms:W3CDTF">2023-11-09T01:10:44Z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