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8"/>
  </p:notesMasterIdLst>
  <p:handoutMasterIdLst>
    <p:handoutMasterId r:id="rId29"/>
  </p:handoutMasterIdLst>
  <p:sldIdLst>
    <p:sldId id="268" r:id="rId2"/>
    <p:sldId id="258" r:id="rId3"/>
    <p:sldId id="282" r:id="rId4"/>
    <p:sldId id="281" r:id="rId5"/>
    <p:sldId id="299" r:id="rId6"/>
    <p:sldId id="278" r:id="rId7"/>
    <p:sldId id="272" r:id="rId8"/>
    <p:sldId id="273" r:id="rId9"/>
    <p:sldId id="274" r:id="rId10"/>
    <p:sldId id="275" r:id="rId11"/>
    <p:sldId id="277" r:id="rId12"/>
    <p:sldId id="290" r:id="rId13"/>
    <p:sldId id="292" r:id="rId14"/>
    <p:sldId id="300" r:id="rId15"/>
    <p:sldId id="291" r:id="rId16"/>
    <p:sldId id="280" r:id="rId17"/>
    <p:sldId id="287" r:id="rId18"/>
    <p:sldId id="286" r:id="rId19"/>
    <p:sldId id="283" r:id="rId20"/>
    <p:sldId id="293" r:id="rId21"/>
    <p:sldId id="298" r:id="rId22"/>
    <p:sldId id="296" r:id="rId23"/>
    <p:sldId id="284" r:id="rId24"/>
    <p:sldId id="295" r:id="rId25"/>
    <p:sldId id="288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96" d="100"/>
          <a:sy n="96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51BE-4010-49F1-A978-F932519718EF}" type="datetimeFigureOut">
              <a:rPr lang="id-ID" smtClean="0"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41AC-00CE-4E7E-BD6E-5C52E8812229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2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51BE-4010-49F1-A978-F932519718EF}" type="datetimeFigureOut">
              <a:rPr lang="id-ID" smtClean="0"/>
              <a:t>11/09/2023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41AC-00CE-4E7E-BD6E-5C52E8812229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0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CC0096-1860-4642-9CD2-0079EA5E7CD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5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51BE-4010-49F1-A978-F932519718EF}" type="datetimeFigureOut">
              <a:rPr lang="id-ID" smtClean="0"/>
              <a:t>11/09/2023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41AC-00CE-4E7E-BD6E-5C52E88122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303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43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E67F3B-7DB1-442C-BC1E-92460BEC4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522" y="295835"/>
            <a:ext cx="10217231" cy="2089556"/>
          </a:xfrm>
        </p:spPr>
        <p:txBody>
          <a:bodyPr>
            <a:normAutofit/>
          </a:bodyPr>
          <a:lstStyle/>
          <a:p>
            <a:r>
              <a:rPr lang="id-ID" sz="5400" dirty="0"/>
              <a:t>Hamming, Minkowski and Chebyshev</a:t>
            </a:r>
            <a:endParaRPr lang="en-ID" sz="5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CA8C90-C113-4C65-9A2E-B066B839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9579" y="4602444"/>
            <a:ext cx="5132296" cy="1667393"/>
          </a:xfrm>
        </p:spPr>
        <p:txBody>
          <a:bodyPr>
            <a:normAutofit/>
          </a:bodyPr>
          <a:lstStyle/>
          <a:p>
            <a:pPr algn="r"/>
            <a:r>
              <a:rPr lang="en-US" sz="2000" cap="none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Politeknik</a:t>
            </a:r>
            <a:r>
              <a:rPr lang="en-US" sz="2000" cap="none" dirty="0">
                <a:solidFill>
                  <a:schemeClr val="tx2"/>
                </a:solidFill>
                <a:latin typeface="Arial Rounded MT Bold" panose="020F0704030504030204" pitchFamily="34" charset="0"/>
              </a:rPr>
              <a:t> Negeri Malang</a:t>
            </a:r>
          </a:p>
          <a:p>
            <a:pPr algn="r"/>
            <a:r>
              <a:rPr lang="en-ID" sz="2000" cap="none" dirty="0">
                <a:solidFill>
                  <a:schemeClr val="tx2"/>
                </a:solidFill>
                <a:latin typeface="Arial Rounded MT Bold" panose="020F0704030504030204" pitchFamily="34" charset="0"/>
              </a:rPr>
              <a:t>202</a:t>
            </a:r>
            <a:r>
              <a:rPr lang="en-US" sz="2000" cap="none" dirty="0">
                <a:latin typeface="Arial Rounded MT Bold" panose="020F0704030504030204" pitchFamily="34" charset="0"/>
              </a:rPr>
              <a:t>3</a:t>
            </a:r>
            <a:endParaRPr lang="en-ID" sz="2000" cap="none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algn="r"/>
            <a:r>
              <a:rPr lang="id-ID" sz="2000" cap="none" dirty="0">
                <a:solidFill>
                  <a:schemeClr val="tx2"/>
                </a:solidFill>
                <a:latin typeface="Arial Rounded MT Bold" panose="020F0704030504030204" pitchFamily="34" charset="0"/>
              </a:rPr>
              <a:t>Endah Septa Sintiya,S.Pd.,M.Kom</a:t>
            </a:r>
            <a:endParaRPr lang="en-ID" sz="2000" cap="none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352DF2-9AD6-470D-89E5-2D850E7DE1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4" y="159333"/>
            <a:ext cx="1288256" cy="129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7043-27E1-D7C5-6B0E-14C3A7D3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Untitled Sans"/>
              </a:rPr>
              <a:t>Examples Using </a:t>
            </a:r>
            <a:r>
              <a:rPr lang="id-ID" sz="4000" b="1" i="0" dirty="0">
                <a:effectLst/>
                <a:latin typeface="Untitled Sans"/>
              </a:rPr>
              <a:t>Hamming</a:t>
            </a:r>
            <a:r>
              <a:rPr lang="en-US" sz="4000" b="1" i="0" dirty="0">
                <a:effectLst/>
                <a:latin typeface="Untitled Sans"/>
              </a:rPr>
              <a:t> Distance Formula</a:t>
            </a:r>
            <a:endParaRPr lang="id-ID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BD5B15-1122-8E83-FA3E-A76FE93AF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80"/>
          <a:stretch/>
        </p:blipFill>
        <p:spPr>
          <a:xfrm>
            <a:off x="1097280" y="1952245"/>
            <a:ext cx="5363633" cy="2953510"/>
          </a:xfrm>
        </p:spPr>
      </p:pic>
    </p:spTree>
    <p:extLst>
      <p:ext uri="{BB962C8B-B14F-4D97-AF65-F5344CB8AC3E}">
        <p14:creationId xmlns:p14="http://schemas.microsoft.com/office/powerpoint/2010/main" val="170732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D6359D-7711-3DD7-A29D-FB0861CF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30" y="923924"/>
            <a:ext cx="6351796" cy="4969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62E5ED-EA3E-24D7-B71F-A98464ACDA0D}"/>
              </a:ext>
            </a:extLst>
          </p:cNvPr>
          <p:cNvSpPr txBox="1"/>
          <p:nvPr/>
        </p:nvSpPr>
        <p:spPr>
          <a:xfrm>
            <a:off x="805690" y="3217829"/>
            <a:ext cx="41598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  <a:latin typeface="Untitled Sans"/>
              </a:rPr>
              <a:t>ketik pada kode program dan pengerjaan manual</a:t>
            </a:r>
            <a:endParaRPr lang="en-US" b="1" dirty="0">
              <a:solidFill>
                <a:srgbClr val="00B050"/>
              </a:solidFill>
              <a:latin typeface="Untitled Sans"/>
            </a:endParaRPr>
          </a:p>
          <a:p>
            <a:endParaRPr lang="en-US" b="1" dirty="0">
              <a:solidFill>
                <a:srgbClr val="00B050"/>
              </a:solidFill>
              <a:latin typeface="Untitled Sans"/>
            </a:endParaRPr>
          </a:p>
          <a:p>
            <a:r>
              <a:rPr lang="en-US" b="1" dirty="0">
                <a:solidFill>
                  <a:srgbClr val="00B050"/>
                </a:solidFill>
                <a:latin typeface="Untitled Sans"/>
              </a:rPr>
              <a:t>n1 = 9</a:t>
            </a:r>
            <a:br>
              <a:rPr lang="en-US" b="1" dirty="0">
                <a:solidFill>
                  <a:srgbClr val="00B050"/>
                </a:solidFill>
                <a:latin typeface="Untitled Sans"/>
              </a:rPr>
            </a:br>
            <a:r>
              <a:rPr lang="en-US" b="1" dirty="0">
                <a:solidFill>
                  <a:srgbClr val="00B050"/>
                </a:solidFill>
                <a:latin typeface="Untitled Sans"/>
              </a:rPr>
              <a:t>n2 = 14</a:t>
            </a:r>
            <a:endParaRPr lang="id-ID" b="1" dirty="0">
              <a:solidFill>
                <a:srgbClr val="00B050"/>
              </a:solidFill>
              <a:latin typeface="Untitled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2C8439-BD6C-8EA0-63E8-F19417547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069"/>
          <a:stretch/>
        </p:blipFill>
        <p:spPr>
          <a:xfrm>
            <a:off x="941328" y="1092214"/>
            <a:ext cx="3776384" cy="1658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01C453-9D9E-8BF3-15AA-D83EA64F2F66}"/>
              </a:ext>
            </a:extLst>
          </p:cNvPr>
          <p:cNvSpPr txBox="1"/>
          <p:nvPr/>
        </p:nvSpPr>
        <p:spPr>
          <a:xfrm>
            <a:off x="924960" y="682076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/>
              <a:t>Tugas </a:t>
            </a:r>
            <a:r>
              <a:rPr lang="en-US" b="1" dirty="0"/>
              <a:t>1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8341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FD8E-79AD-B05B-7EDC-94358AB8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83D4F-71E2-981F-CF9A-4C2C843E0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20" y="932237"/>
            <a:ext cx="4600575" cy="45529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14DAC-0391-5118-7AA3-773C409E2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EC9C8-394A-7861-1B22-7E0F494766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443"/>
          <a:stretch/>
        </p:blipFill>
        <p:spPr>
          <a:xfrm>
            <a:off x="7820895" y="1011981"/>
            <a:ext cx="4159870" cy="8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8306-EA0F-BB7A-6A8F-5F1CC1EE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314" y="0"/>
            <a:ext cx="5634825" cy="1450757"/>
          </a:xfrm>
        </p:spPr>
        <p:txBody>
          <a:bodyPr>
            <a:normAutofit/>
          </a:bodyPr>
          <a:lstStyle/>
          <a:p>
            <a:pPr algn="ctr"/>
            <a:r>
              <a:rPr lang="id-ID" sz="5400" b="1" dirty="0">
                <a:solidFill>
                  <a:srgbClr val="000000"/>
                </a:solidFill>
                <a:latin typeface="Yanone Kaffeesatz"/>
              </a:rPr>
              <a:t>Minkowski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9C29D-2922-ADD7-AFB6-6A43BD05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37" y="2502863"/>
            <a:ext cx="8071402" cy="2668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09546-B9D1-B577-E56F-360AFC64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965" y="1992357"/>
            <a:ext cx="3576298" cy="25240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033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0AC08D-141C-DBD4-0646-EB31018B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1" y="78059"/>
            <a:ext cx="10036098" cy="60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DD8A8-62B8-CEEE-7D16-D077D9E30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886" y="238539"/>
            <a:ext cx="8150228" cy="5931555"/>
          </a:xfrm>
        </p:spPr>
      </p:pic>
    </p:spTree>
    <p:extLst>
      <p:ext uri="{BB962C8B-B14F-4D97-AF65-F5344CB8AC3E}">
        <p14:creationId xmlns:p14="http://schemas.microsoft.com/office/powerpoint/2010/main" val="9673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7D5EEF-9F29-87B3-A579-8538121D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59" y="2600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Minkowski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6BD75-DBBD-7201-48AD-323314F21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4" b="4151"/>
          <a:stretch/>
        </p:blipFill>
        <p:spPr>
          <a:xfrm>
            <a:off x="1263727" y="1921564"/>
            <a:ext cx="9171821" cy="39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8D68D-23AE-86C9-EF34-09DC46DA1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3074"/>
          <a:stretch/>
        </p:blipFill>
        <p:spPr>
          <a:xfrm>
            <a:off x="1539637" y="1004305"/>
            <a:ext cx="9112725" cy="484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BE9D-5E83-C804-79C8-877EA8F4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7907"/>
            <a:ext cx="10058400" cy="773571"/>
          </a:xfrm>
        </p:spPr>
        <p:txBody>
          <a:bodyPr/>
          <a:lstStyle/>
          <a:p>
            <a:r>
              <a:rPr lang="id-ID" dirty="0"/>
              <a:t>Minkowski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09F680-7B27-79EC-A667-9DD80AB54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8"/>
          <a:stretch/>
        </p:blipFill>
        <p:spPr>
          <a:xfrm>
            <a:off x="2581524" y="2025901"/>
            <a:ext cx="6651788" cy="4214192"/>
          </a:xfrm>
        </p:spPr>
      </p:pic>
    </p:spTree>
    <p:extLst>
      <p:ext uri="{BB962C8B-B14F-4D97-AF65-F5344CB8AC3E}">
        <p14:creationId xmlns:p14="http://schemas.microsoft.com/office/powerpoint/2010/main" val="11592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8A15C-FDE0-DFD8-201C-B65821E2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15" y="912122"/>
            <a:ext cx="6962360" cy="4703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D9EEDE-25D3-0195-3B47-DD5CC5684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75" y="2446372"/>
            <a:ext cx="3676650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5F3640-15BB-128F-ADDC-FCAAB0C7DB12}"/>
              </a:ext>
            </a:extLst>
          </p:cNvPr>
          <p:cNvSpPr txBox="1"/>
          <p:nvPr/>
        </p:nvSpPr>
        <p:spPr>
          <a:xfrm>
            <a:off x="5817705" y="52460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Tugas 3: Hitung manual hasilnya apakah sama?</a:t>
            </a:r>
          </a:p>
        </p:txBody>
      </p:sp>
    </p:spTree>
    <p:extLst>
      <p:ext uri="{BB962C8B-B14F-4D97-AF65-F5344CB8AC3E}">
        <p14:creationId xmlns:p14="http://schemas.microsoft.com/office/powerpoint/2010/main" val="41296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i="0" dirty="0">
                <a:solidFill>
                  <a:srgbClr val="4E4E4E"/>
                </a:solidFill>
                <a:effectLst/>
                <a:latin typeface="-apple-system"/>
              </a:rPr>
              <a:t>Mahasiswa mampu memahami dan mencari solusi dari Studi kasus rumus umum 2 (Minkowski dan Chebyshev)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8306-EA0F-BB7A-6A8F-5F1CC1EE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367" y="2208167"/>
            <a:ext cx="5634825" cy="1450757"/>
          </a:xfrm>
        </p:spPr>
        <p:txBody>
          <a:bodyPr>
            <a:normAutofit/>
          </a:bodyPr>
          <a:lstStyle/>
          <a:p>
            <a:pPr algn="ctr"/>
            <a:r>
              <a:rPr lang="id-ID" sz="5400" b="1" i="0" dirty="0">
                <a:solidFill>
                  <a:srgbClr val="292929"/>
                </a:solidFill>
                <a:effectLst/>
                <a:latin typeface="sohne"/>
              </a:rPr>
              <a:t>Chebyshev</a:t>
            </a:r>
            <a:endParaRPr lang="id-ID" sz="13800" b="1" dirty="0">
              <a:solidFill>
                <a:srgbClr val="000000"/>
              </a:solidFill>
              <a:latin typeface="Yanone Kaffeesatz"/>
            </a:endParaRPr>
          </a:p>
        </p:txBody>
      </p:sp>
    </p:spTree>
    <p:extLst>
      <p:ext uri="{BB962C8B-B14F-4D97-AF65-F5344CB8AC3E}">
        <p14:creationId xmlns:p14="http://schemas.microsoft.com/office/powerpoint/2010/main" val="392009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58FA68-DB24-9FBB-FA7E-DB843DFFA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24" y="522532"/>
            <a:ext cx="7108201" cy="5331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B07C4-6F90-49AC-0E33-C4D801E7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28" y="3729474"/>
            <a:ext cx="5720144" cy="7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0676DD-FEB5-E2F2-AB91-A2F9BF496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991"/>
          <a:stretch/>
        </p:blipFill>
        <p:spPr>
          <a:xfrm>
            <a:off x="320743" y="562595"/>
            <a:ext cx="8200406" cy="3373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389092-8091-96DE-7E22-569176688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79" y="1897453"/>
            <a:ext cx="4187895" cy="37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8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12B406-F977-B2CE-AC85-686AE7AE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2" y="447881"/>
            <a:ext cx="9303027" cy="1695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DE22B2-4C73-8BD7-156D-788042745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35" y="1800959"/>
            <a:ext cx="5923722" cy="5057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3250E-3FE7-DF55-8599-2833A9D57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40" y="2142894"/>
            <a:ext cx="5336795" cy="41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0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AD717-ABFC-49E7-F01A-24014FE3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34" y="799270"/>
            <a:ext cx="9589728" cy="43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6AC5-73D7-81EF-4321-7E2AA2A8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3B50-CFF9-406F-B25F-F605E079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6" y="2071021"/>
            <a:ext cx="983046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 Buatlah resume tambahan terkait minkowski and Chebyshev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 Definisi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 Rumus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 Contoh kasus</a:t>
            </a:r>
          </a:p>
        </p:txBody>
      </p:sp>
    </p:spTree>
    <p:extLst>
      <p:ext uri="{BB962C8B-B14F-4D97-AF65-F5344CB8AC3E}">
        <p14:creationId xmlns:p14="http://schemas.microsoft.com/office/powerpoint/2010/main" val="19334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B605-D5C1-470C-B43F-A8C4483E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 1-4 dikumpulkan di LMS max. 20.00 WIB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EFF19-E2C5-0622-0B10-0CC6B1917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Format : pdf, nama file: nim_nama lengkap</a:t>
            </a:r>
          </a:p>
        </p:txBody>
      </p:sp>
    </p:spTree>
    <p:extLst>
      <p:ext uri="{BB962C8B-B14F-4D97-AF65-F5344CB8AC3E}">
        <p14:creationId xmlns:p14="http://schemas.microsoft.com/office/powerpoint/2010/main" val="2759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BD8981-1EF7-3C17-73B3-FD1EE746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222222"/>
                </a:solidFill>
                <a:effectLst/>
                <a:latin typeface="Helvetica Neue"/>
              </a:rPr>
              <a:t>4 Distance Measures for Machine Learning</a:t>
            </a:r>
            <a:endParaRPr lang="id-ID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E544-FF55-0851-1874-2881C42E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0" y="1845734"/>
            <a:ext cx="9565419" cy="4023360"/>
          </a:xfrm>
        </p:spPr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id-ID" sz="2400" b="1" i="0" dirty="0">
                <a:solidFill>
                  <a:srgbClr val="555555"/>
                </a:solidFill>
                <a:effectLst/>
                <a:latin typeface="Helvetica Neue"/>
              </a:rPr>
              <a:t>Hamming Distance</a:t>
            </a:r>
          </a:p>
          <a:p>
            <a:pPr algn="l" fontAlgn="base">
              <a:buFont typeface="+mj-lt"/>
              <a:buAutoNum type="arabicPeriod"/>
            </a:pPr>
            <a:r>
              <a:rPr lang="id-ID" i="0" dirty="0">
                <a:solidFill>
                  <a:srgbClr val="555555"/>
                </a:solidFill>
                <a:effectLst/>
                <a:latin typeface="Helvetica Neue"/>
              </a:rPr>
              <a:t>Euclidean Distance</a:t>
            </a:r>
          </a:p>
          <a:p>
            <a:pPr algn="l" fontAlgn="base">
              <a:buFont typeface="+mj-lt"/>
              <a:buAutoNum type="arabicPeriod"/>
            </a:pPr>
            <a:r>
              <a:rPr lang="id-ID" i="0" dirty="0">
                <a:solidFill>
                  <a:srgbClr val="555555"/>
                </a:solidFill>
                <a:effectLst/>
                <a:latin typeface="Helvetica Neue"/>
              </a:rPr>
              <a:t>Manhattan Distance (Taxicab or City Block)</a:t>
            </a:r>
          </a:p>
          <a:p>
            <a:pPr algn="l" fontAlgn="base">
              <a:buFont typeface="+mj-lt"/>
              <a:buAutoNum type="arabicPeriod"/>
            </a:pPr>
            <a:r>
              <a:rPr lang="id-ID" sz="2400" b="1" i="0" dirty="0">
                <a:solidFill>
                  <a:srgbClr val="555555"/>
                </a:solidFill>
                <a:effectLst/>
                <a:latin typeface="Helvetica Neue"/>
              </a:rPr>
              <a:t>Minkowski Distance</a:t>
            </a:r>
          </a:p>
          <a:p>
            <a:pPr algn="l" fontAlgn="base">
              <a:buFont typeface="+mj-lt"/>
              <a:buAutoNum type="arabicPeriod"/>
            </a:pPr>
            <a:r>
              <a:rPr lang="id-ID" sz="2400" b="1" dirty="0">
                <a:solidFill>
                  <a:srgbClr val="555555"/>
                </a:solidFill>
                <a:latin typeface="Helvetica Neue"/>
              </a:rPr>
              <a:t>Chebyshev Distance</a:t>
            </a:r>
          </a:p>
          <a:p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04F2B-C677-A3F5-B651-28148D5F3D84}"/>
              </a:ext>
            </a:extLst>
          </p:cNvPr>
          <p:cNvSpPr txBox="1"/>
          <p:nvPr/>
        </p:nvSpPr>
        <p:spPr>
          <a:xfrm>
            <a:off x="5605670" y="5389819"/>
            <a:ext cx="6096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100" dirty="0"/>
              <a:t>https://machinelearningmastery.com/distance-measures-for-machine-learning/#:~:text=The%20Manhattan%20distance%2C%20also%20called,a%20chessboard%20or%20city%20blocks.</a:t>
            </a:r>
          </a:p>
        </p:txBody>
      </p:sp>
    </p:spTree>
    <p:extLst>
      <p:ext uri="{BB962C8B-B14F-4D97-AF65-F5344CB8AC3E}">
        <p14:creationId xmlns:p14="http://schemas.microsoft.com/office/powerpoint/2010/main" val="11949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8306-EA0F-BB7A-6A8F-5F1CC1EE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367" y="2208167"/>
            <a:ext cx="5634825" cy="1450757"/>
          </a:xfrm>
        </p:spPr>
        <p:txBody>
          <a:bodyPr>
            <a:normAutofit/>
          </a:bodyPr>
          <a:lstStyle/>
          <a:p>
            <a:pPr algn="ctr"/>
            <a:r>
              <a:rPr lang="id-ID" sz="5400" b="1" dirty="0">
                <a:solidFill>
                  <a:srgbClr val="000000"/>
                </a:solidFill>
                <a:latin typeface="Yanone Kaffeesatz"/>
              </a:rPr>
              <a:t>Hamming</a:t>
            </a:r>
          </a:p>
        </p:txBody>
      </p:sp>
    </p:spTree>
    <p:extLst>
      <p:ext uri="{BB962C8B-B14F-4D97-AF65-F5344CB8AC3E}">
        <p14:creationId xmlns:p14="http://schemas.microsoft.com/office/powerpoint/2010/main" val="195955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9C9A-4A01-C04A-8616-1F4D95C3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distance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86262-BDEF-56C2-17A1-FFE6F7E93B22}"/>
              </a:ext>
            </a:extLst>
          </p:cNvPr>
          <p:cNvSpPr txBox="1"/>
          <p:nvPr/>
        </p:nvSpPr>
        <p:spPr>
          <a:xfrm>
            <a:off x="6630330" y="1964385"/>
            <a:ext cx="49298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Jarak Hamming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metrik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membandingkan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dua string data biner. 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Saat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membandingkan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dua string biner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panjang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sama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jarak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Hamming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jumlah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posisi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bit di mana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kedua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bit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tersebut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berbeda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.</a:t>
            </a:r>
          </a:p>
          <a:p>
            <a:pPr algn="just"/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Jarak Hamming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antara</a:t>
            </a:r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dua string, a dan b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dilambangkan</a:t>
            </a:r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dengan</a:t>
            </a:r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d(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a,b</a:t>
            </a:r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).</a:t>
            </a:r>
          </a:p>
          <a:p>
            <a:pPr algn="just"/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digunakan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deteksi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kesalahan</a:t>
            </a:r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atau</a:t>
            </a:r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koreksi</a:t>
            </a:r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kesalahan</a:t>
            </a:r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ketika</a:t>
            </a:r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data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ditransmisikan</a:t>
            </a:r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melalui</a:t>
            </a:r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jaringan</a:t>
            </a:r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komputer</a:t>
            </a:r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.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 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juga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digunakan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teori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pengkodean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membandingkan</a:t>
            </a:r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kata-kata data yang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panjangnya</a:t>
            </a:r>
            <a:r>
              <a:rPr lang="en-ID" b="1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 </a:t>
            </a:r>
            <a:r>
              <a:rPr lang="en-ID" b="1" i="0" dirty="0" err="1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sama</a:t>
            </a:r>
            <a:r>
              <a:rPr lang="en-ID" b="0" i="0" dirty="0">
                <a:solidFill>
                  <a:srgbClr val="000000"/>
                </a:solidFill>
                <a:effectLst/>
                <a:latin typeface="Nunito" panose="020F0502020204030204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BDF8A-1D71-4C26-C500-07DC2EBC7A46}"/>
              </a:ext>
            </a:extLst>
          </p:cNvPr>
          <p:cNvSpPr txBox="1"/>
          <p:nvPr/>
        </p:nvSpPr>
        <p:spPr>
          <a:xfrm>
            <a:off x="7065971" y="6023228"/>
            <a:ext cx="40897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https://www.tutorialspoint.com/what-is-hamming-distance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C167B5-01BF-D4A8-3571-8CC44B42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4" y="2238655"/>
            <a:ext cx="5705279" cy="26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0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A277-A577-3D9B-ECFB-7C1ABF76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41049"/>
          </a:xfrm>
        </p:spPr>
        <p:txBody>
          <a:bodyPr>
            <a:normAutofit fontScale="90000"/>
          </a:bodyPr>
          <a:lstStyle/>
          <a:p>
            <a:r>
              <a:rPr lang="id-ID" dirty="0"/>
              <a:t> Hamming untuk apa?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8C718-F212-92A4-8583-72A4EF99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927652"/>
            <a:ext cx="8166465" cy="532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7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9244-36C9-EFF0-4868-A52E28FF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Untitled Sans"/>
              </a:rPr>
              <a:t>What Is </a:t>
            </a:r>
            <a:r>
              <a:rPr lang="id-ID" b="1" dirty="0">
                <a:latin typeface="Untitled Sans"/>
              </a:rPr>
              <a:t>Hamiing</a:t>
            </a:r>
            <a:r>
              <a:rPr lang="en-US" b="1" i="0" dirty="0">
                <a:effectLst/>
                <a:latin typeface="Untitled Sans"/>
              </a:rPr>
              <a:t> Distance Formula?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4AF0-A33F-419E-10A0-F0E848B4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 </a:t>
            </a:r>
            <a:endParaRPr kumimoji="0" lang="id-ID" altLang="id-ID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B6F865-262A-4BA2-3D26-A68428716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85A415-3903-B44E-3B8B-7A7E37936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6" y="1845734"/>
            <a:ext cx="9708537" cy="272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6699BE-6716-755C-D1C2-4DA04B833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6" y="1262638"/>
            <a:ext cx="9806608" cy="41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7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0B13-1D91-6D24-1A32-375D10DE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Untitled Sans"/>
              </a:rPr>
              <a:t>Examples Using </a:t>
            </a:r>
            <a:r>
              <a:rPr lang="id-ID" sz="4000" b="1" dirty="0">
                <a:latin typeface="Untitled Sans"/>
              </a:rPr>
              <a:t>Hamming</a:t>
            </a:r>
            <a:r>
              <a:rPr lang="en-US" sz="4000" b="1" i="0" dirty="0">
                <a:effectLst/>
                <a:latin typeface="Untitled Sans"/>
              </a:rPr>
              <a:t> Distance Formula</a:t>
            </a:r>
            <a:endParaRPr lang="id-ID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14A081-FC53-6CBD-AFA5-F15399E8C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48" y="1903819"/>
            <a:ext cx="5675397" cy="145075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3C681F-E77B-19F3-68F0-F0E90F3EE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45" y="1903819"/>
            <a:ext cx="6105525" cy="3867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548DD4-9AC2-D3DB-5700-E66D6FDA5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179" y="3383428"/>
            <a:ext cx="1958913" cy="2416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7FBAE8-38CE-B45A-D978-7D644ED71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017" y="3429000"/>
            <a:ext cx="3743612" cy="14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2315</TotalTime>
  <Words>276</Words>
  <Application>Microsoft Office PowerPoint</Application>
  <PresentationFormat>Widescreen</PresentationFormat>
  <Paragraphs>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-apple-system</vt:lpstr>
      <vt:lpstr>Arial</vt:lpstr>
      <vt:lpstr>Arial Rounded MT Bold</vt:lpstr>
      <vt:lpstr>Calibri</vt:lpstr>
      <vt:lpstr>Calibri Light</vt:lpstr>
      <vt:lpstr>Cambria</vt:lpstr>
      <vt:lpstr>Helvetica Neue</vt:lpstr>
      <vt:lpstr>Nunito</vt:lpstr>
      <vt:lpstr>sohne</vt:lpstr>
      <vt:lpstr>Untitled Sans</vt:lpstr>
      <vt:lpstr>Wingdings</vt:lpstr>
      <vt:lpstr>Yanone Kaffeesatz</vt:lpstr>
      <vt:lpstr>Retrospect</vt:lpstr>
      <vt:lpstr>Hamming, Minkowski and Chebyshev</vt:lpstr>
      <vt:lpstr>Tujuan Pembelajaran</vt:lpstr>
      <vt:lpstr>4 Distance Measures for Machine Learning</vt:lpstr>
      <vt:lpstr>Hamming</vt:lpstr>
      <vt:lpstr>Hamming distance</vt:lpstr>
      <vt:lpstr> Hamming untuk apa?</vt:lpstr>
      <vt:lpstr>What Is Hamiing Distance Formula?</vt:lpstr>
      <vt:lpstr>PowerPoint Presentation</vt:lpstr>
      <vt:lpstr>Examples Using Hamming Distance Formula</vt:lpstr>
      <vt:lpstr>Examples Using Hamming Distance Formula</vt:lpstr>
      <vt:lpstr>PowerPoint Presentation</vt:lpstr>
      <vt:lpstr>Tugas 2</vt:lpstr>
      <vt:lpstr>Minkowski</vt:lpstr>
      <vt:lpstr>PowerPoint Presentation</vt:lpstr>
      <vt:lpstr>PowerPoint Presentation</vt:lpstr>
      <vt:lpstr>Minkowski</vt:lpstr>
      <vt:lpstr>PowerPoint Presentation</vt:lpstr>
      <vt:lpstr>Minkowski</vt:lpstr>
      <vt:lpstr>PowerPoint Presentation</vt:lpstr>
      <vt:lpstr>Chebyshev</vt:lpstr>
      <vt:lpstr>PowerPoint Presentation</vt:lpstr>
      <vt:lpstr>PowerPoint Presentation</vt:lpstr>
      <vt:lpstr>PowerPoint Presentation</vt:lpstr>
      <vt:lpstr>PowerPoint Presentation</vt:lpstr>
      <vt:lpstr>Tugas 4</vt:lpstr>
      <vt:lpstr>Tugas 1-4 dikumpulkan di LMS max. 20.00 WIB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KASUS RUMUS</dc:title>
  <dc:creator>Endah septa</dc:creator>
  <cp:lastModifiedBy>e.septa@polinema.ac.id</cp:lastModifiedBy>
  <cp:revision>41</cp:revision>
  <dcterms:created xsi:type="dcterms:W3CDTF">2021-09-03T03:49:40Z</dcterms:created>
  <dcterms:modified xsi:type="dcterms:W3CDTF">2023-09-11T07:44:31Z</dcterms:modified>
</cp:coreProperties>
</file>