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8"/>
  </p:notesMasterIdLst>
  <p:sldIdLst>
    <p:sldId id="341" r:id="rId4"/>
    <p:sldId id="342" r:id="rId5"/>
    <p:sldId id="352" r:id="rId6"/>
    <p:sldId id="343" r:id="rId7"/>
    <p:sldId id="344" r:id="rId8"/>
    <p:sldId id="345" r:id="rId9"/>
    <p:sldId id="353" r:id="rId10"/>
    <p:sldId id="346" r:id="rId11"/>
    <p:sldId id="347" r:id="rId12"/>
    <p:sldId id="348" r:id="rId13"/>
    <p:sldId id="349" r:id="rId14"/>
    <p:sldId id="350" r:id="rId15"/>
    <p:sldId id="356" r:id="rId16"/>
    <p:sldId id="351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C9BA4"/>
    <a:srgbClr val="EE6816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106" d="100"/>
          <a:sy n="106" d="100"/>
        </p:scale>
        <p:origin x="564" y="96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4D3C8-2BDE-4A61-9F90-54D2DAA8EC7D}" type="datetimeFigureOut">
              <a:rPr lang="en-ID" smtClean="0"/>
              <a:t>14/11/2023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25CE8-0562-4573-9AB5-4667C167FE8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2074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2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25735"/>
            <a:ext cx="7596336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405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5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81388F5-B0E0-43E6-AD29-BAFB3DAEE4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4" y="1575324"/>
            <a:ext cx="2880939" cy="576064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altLang="ko-KR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ARAH COSINUS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53D16F-864A-4432-936F-011F6F5AC1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84668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905D8E3-F6BD-40AE-A19E-3A367EB0A9C0}"/>
              </a:ext>
            </a:extLst>
          </p:cNvPr>
          <p:cNvSpPr txBox="1">
            <a:spLocks/>
          </p:cNvSpPr>
          <p:nvPr/>
        </p:nvSpPr>
        <p:spPr>
          <a:xfrm>
            <a:off x="4058000" y="3102225"/>
            <a:ext cx="1027999" cy="276687"/>
          </a:xfrm>
          <a:prstGeom prst="rect">
            <a:avLst/>
          </a:prstGeom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rgbClr val="EE6816"/>
                </a:solidFill>
                <a:latin typeface="Segoe Script" panose="030B0504020000000003" pitchFamily="66" charset="0"/>
              </a:rPr>
              <a:t>dan</a:t>
            </a:r>
            <a:endParaRPr lang="ko-KR" altLang="en-US" sz="2800" b="1" dirty="0">
              <a:solidFill>
                <a:srgbClr val="EE6816"/>
              </a:solidFill>
              <a:latin typeface="Segoe Script" panose="030B0504020000000003" pitchFamily="66" charset="0"/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89BF263D-9E60-40B9-8EA3-6F94698ECF61}"/>
              </a:ext>
            </a:extLst>
          </p:cNvPr>
          <p:cNvSpPr txBox="1">
            <a:spLocks/>
          </p:cNvSpPr>
          <p:nvPr/>
        </p:nvSpPr>
        <p:spPr>
          <a:xfrm>
            <a:off x="6124612" y="1863356"/>
            <a:ext cx="2731906" cy="576064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6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ko-KR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HASIL KALI DUA VEKTOR</a:t>
            </a:r>
            <a:endParaRPr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67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484951-C0DB-48FC-AF50-C39AB2E1DF8A}"/>
              </a:ext>
            </a:extLst>
          </p:cNvPr>
          <p:cNvSpPr txBox="1"/>
          <p:nvPr/>
        </p:nvSpPr>
        <p:spPr>
          <a:xfrm>
            <a:off x="395536" y="339502"/>
            <a:ext cx="669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EE6816"/>
                </a:solidFill>
                <a:cs typeface="Arial" pitchFamily="34" charset="0"/>
              </a:rPr>
              <a:t>Hasil Kali </a:t>
            </a:r>
            <a:r>
              <a:rPr lang="en-US" altLang="ko-KR" sz="3200" b="1" dirty="0" err="1">
                <a:solidFill>
                  <a:srgbClr val="EE6816"/>
                </a:solidFill>
                <a:highlight>
                  <a:srgbClr val="FFFF00"/>
                </a:highlight>
                <a:cs typeface="Arial" pitchFamily="34" charset="0"/>
              </a:rPr>
              <a:t>Vektor</a:t>
            </a:r>
            <a:r>
              <a:rPr lang="en-US" altLang="ko-KR" sz="3200" b="1" dirty="0">
                <a:solidFill>
                  <a:srgbClr val="EE6816"/>
                </a:solidFill>
                <a:highlight>
                  <a:srgbClr val="FFFF00"/>
                </a:highlight>
                <a:cs typeface="Arial" pitchFamily="34" charset="0"/>
              </a:rPr>
              <a:t> </a:t>
            </a:r>
            <a:r>
              <a:rPr lang="en-US" altLang="ko-KR" sz="3200" b="1" dirty="0" err="1">
                <a:cs typeface="Arial" pitchFamily="34" charset="0"/>
              </a:rPr>
              <a:t>dari</a:t>
            </a:r>
            <a:r>
              <a:rPr lang="en-US" altLang="ko-KR" sz="3200" b="1" dirty="0">
                <a:cs typeface="Arial" pitchFamily="34" charset="0"/>
              </a:rPr>
              <a:t> </a:t>
            </a:r>
            <a:r>
              <a:rPr lang="en-US" altLang="ko-KR" sz="3200" b="1" dirty="0">
                <a:solidFill>
                  <a:srgbClr val="2C9BA4"/>
                </a:solidFill>
                <a:cs typeface="Arial" pitchFamily="34" charset="0"/>
              </a:rPr>
              <a:t>Dua </a:t>
            </a:r>
            <a:r>
              <a:rPr lang="en-US" altLang="ko-KR" sz="3200" b="1" dirty="0" err="1">
                <a:solidFill>
                  <a:srgbClr val="2C9BA4"/>
                </a:solidFill>
                <a:cs typeface="Arial" pitchFamily="34" charset="0"/>
              </a:rPr>
              <a:t>Vektor</a:t>
            </a:r>
            <a:endParaRPr lang="en-US" altLang="ko-KR" sz="3200" b="1" dirty="0">
              <a:solidFill>
                <a:srgbClr val="2C9BA4"/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B67801-B18A-4391-B1BB-730A9472E1C9}"/>
                  </a:ext>
                </a:extLst>
              </p:cNvPr>
              <p:cNvSpPr txBox="1"/>
              <p:nvPr/>
            </p:nvSpPr>
            <p:spPr>
              <a:xfrm>
                <a:off x="683568" y="1019867"/>
                <a:ext cx="7920880" cy="1154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	Hasil kali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vektor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𝐚</m:t>
                    </m:r>
                  </m:oMath>
                </a14:m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dan </a:t>
                </a:r>
                <a14:m>
                  <m:oMath xmlns:m="http://schemas.openxmlformats.org/officeDocument/2006/math"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𝐛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dituliskan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sebagai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𝐚</m:t>
                    </m:r>
                    <m:r>
                      <a:rPr lang="en-US" altLang="ko-KR" sz="16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×</m:t>
                    </m:r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𝐛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dan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didefinisikan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sebagai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vektor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yang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memiliki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𝑎𝑏</m:t>
                    </m:r>
                    <m:func>
                      <m:func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cos</m:t>
                        </m:r>
                      </m:fName>
                      <m:e>
                        <m:r>
                          <a:rPr lang="ko-KR" altLang="en-US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dimana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𝜃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adalah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sudut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diantara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dua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vektor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yang diberikan. Hasil kali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skalar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dinotasikan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dengan </a:t>
                </a:r>
                <a14:m>
                  <m:oMath xmlns:m="http://schemas.openxmlformats.org/officeDocument/2006/math"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𝐚</m:t>
                    </m:r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.</m:t>
                    </m:r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𝐛</m:t>
                    </m:r>
                  </m:oMath>
                </a14:m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B67801-B18A-4391-B1BB-730A9472E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19867"/>
                <a:ext cx="7920880" cy="1154675"/>
              </a:xfrm>
              <a:prstGeom prst="rect">
                <a:avLst/>
              </a:prstGeom>
              <a:blipFill>
                <a:blip r:embed="rId2"/>
                <a:stretch>
                  <a:fillRect l="-385" r="-462" b="-578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2EA1DD-C16C-4CE7-8B47-83B4B32BA6E9}"/>
                  </a:ext>
                </a:extLst>
              </p:cNvPr>
              <p:cNvSpPr txBox="1"/>
              <p:nvPr/>
            </p:nvSpPr>
            <p:spPr>
              <a:xfrm>
                <a:off x="2483768" y="2480516"/>
                <a:ext cx="6120680" cy="2632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altLang="ko-KR" sz="1600" b="1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𝐚</m:t>
                          </m:r>
                          <m:r>
                            <a:rPr lang="en-US" altLang="ko-KR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×</m:t>
                          </m:r>
                          <m:r>
                            <a:rPr lang="en-US" altLang="ko-KR" sz="1600" b="1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𝐛</m:t>
                          </m:r>
                        </m:e>
                      </m:d>
                      <m:r>
                        <a:rPr lang="en-US" altLang="ko-KR" sz="1600" b="1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𝑎𝑏</m:t>
                      </m:r>
                      <m:func>
                        <m:funcPr>
                          <m:ctrlP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sin</m:t>
                          </m:r>
                        </m:fName>
                        <m:e>
                          <m:r>
                            <a:rPr lang="ko-KR" altLang="en-US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𝐛</m:t>
                    </m:r>
                    <m:r>
                      <a:rPr lang="en-US" altLang="ko-KR" sz="16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a</m:t>
                    </m:r>
                  </m:oMath>
                </a14:m>
                <a:r>
                  <a:rPr lang="en-US" altLang="ko-KR" sz="1600" b="1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merupakan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pembalikan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arah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rotasi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dan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hasil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kalinya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diperoleh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: </a:t>
                </a:r>
                <a14:m>
                  <m:oMath xmlns:m="http://schemas.openxmlformats.org/officeDocument/2006/math">
                    <m:r>
                      <a:rPr lang="en-US" altLang="ko-KR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𝐛</m:t>
                    </m:r>
                    <m:r>
                      <a:rPr lang="en-US" altLang="ko-KR" sz="16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ko-KR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a</m:t>
                    </m:r>
                    <m:r>
                      <a:rPr lang="en-US" altLang="ko-KR" sz="16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=−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1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𝐚</m:t>
                        </m:r>
                        <m:r>
                          <a:rPr lang="en-US" altLang="ko-KR" sz="16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ko-KR" sz="16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b</m:t>
                        </m:r>
                      </m:e>
                    </m:d>
                  </m:oMath>
                </a14:m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Jika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𝜃</m:t>
                    </m:r>
                    <m:r>
                      <a:rPr lang="en-US" altLang="ko-KR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=0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maka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𝐚</m:t>
                        </m:r>
                        <m:r>
                          <a:rPr lang="en-US" altLang="ko-KR" sz="16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×</m:t>
                        </m:r>
                        <m:r>
                          <a:rPr lang="en-US" altLang="ko-KR" sz="1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𝐛</m:t>
                        </m:r>
                      </m:e>
                    </m:d>
                    <m:r>
                      <a:rPr lang="en-US" altLang="ko-KR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=0</m:t>
                    </m:r>
                  </m:oMath>
                </a14:m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Jika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𝜃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=90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°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maka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𝐚</m:t>
                        </m:r>
                        <m:r>
                          <a:rPr lang="en-US" altLang="ko-KR" sz="16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</a:rPr>
                          <m:t>×</m:t>
                        </m:r>
                        <m:r>
                          <a:rPr lang="en-US" altLang="ko-KR" sz="1600" b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𝐛</m:t>
                        </m:r>
                      </m:e>
                    </m:d>
                    <m:r>
                      <a:rPr lang="en-US" altLang="ko-KR" sz="16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ab</m:t>
                    </m:r>
                  </m:oMath>
                </a14:m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2EA1DD-C16C-4CE7-8B47-83B4B32BA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480516"/>
                <a:ext cx="6120680" cy="2632003"/>
              </a:xfrm>
              <a:prstGeom prst="rect">
                <a:avLst/>
              </a:prstGeom>
              <a:blipFill>
                <a:blip r:embed="rId3"/>
                <a:stretch>
                  <a:fillRect l="-49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EE539FE-6941-4FE1-BFA9-265B96073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239504"/>
            <a:ext cx="1749907" cy="23172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9343D1-EB88-4A9C-A639-D7F8209006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84668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503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484951-C0DB-48FC-AF50-C39AB2E1DF8A}"/>
              </a:ext>
            </a:extLst>
          </p:cNvPr>
          <p:cNvSpPr txBox="1"/>
          <p:nvPr/>
        </p:nvSpPr>
        <p:spPr>
          <a:xfrm>
            <a:off x="395536" y="339502"/>
            <a:ext cx="669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solidFill>
                  <a:srgbClr val="EE6816"/>
                </a:solidFill>
                <a:cs typeface="Arial" pitchFamily="34" charset="0"/>
              </a:rPr>
              <a:t>Hasil Kali Vektor </a:t>
            </a:r>
            <a:r>
              <a:rPr lang="en-US" altLang="ko-KR" sz="3200" b="1">
                <a:cs typeface="Arial" pitchFamily="34" charset="0"/>
              </a:rPr>
              <a:t>dari </a:t>
            </a:r>
            <a:r>
              <a:rPr lang="en-US" altLang="ko-KR" sz="3200" b="1">
                <a:solidFill>
                  <a:srgbClr val="2C9BA4"/>
                </a:solidFill>
                <a:cs typeface="Arial" pitchFamily="34" charset="0"/>
              </a:rPr>
              <a:t>Dua Vektor</a:t>
            </a:r>
            <a:endParaRPr lang="en-US" altLang="ko-KR" sz="3200" b="1" dirty="0">
              <a:solidFill>
                <a:srgbClr val="2C9BA4"/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08CF85-C3EE-4790-8EE2-78715F2FA1C5}"/>
                  </a:ext>
                </a:extLst>
              </p:cNvPr>
              <p:cNvSpPr txBox="1"/>
              <p:nvPr/>
            </p:nvSpPr>
            <p:spPr>
              <a:xfrm>
                <a:off x="683568" y="1019867"/>
                <a:ext cx="7920880" cy="3805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	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Anggap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dua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vektor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dibentuk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dalam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suku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vektor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satuan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𝐢</m:t>
                    </m:r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, </m:t>
                    </m:r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𝐣</m:t>
                    </m:r>
                  </m:oMath>
                </a14:m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dan </a:t>
                </a:r>
                <a14:m>
                  <m:oMath xmlns:m="http://schemas.openxmlformats.org/officeDocument/2006/math"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𝐤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Misal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𝐚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𝐢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sSub>
                      <m:sSub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𝐣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sSub>
                      <m:sSub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3</m:t>
                        </m:r>
                      </m:sub>
                    </m:sSub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𝐤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𝐛</m:t>
                    </m:r>
                    <m:r>
                      <a:rPr lang="en-US" altLang="ko-KR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𝐢</m:t>
                    </m:r>
                    <m:r>
                      <a:rPr lang="en-US" altLang="ko-KR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  <m:r>
                      <a:rPr lang="en-US" altLang="ko-KR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𝐣</m:t>
                    </m:r>
                    <m:r>
                      <a:rPr lang="en-US" altLang="ko-KR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3</m:t>
                        </m:r>
                      </m:sub>
                    </m:sSub>
                    <m:r>
                      <a:rPr lang="en-US" altLang="ko-KR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𝐤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maka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𝐚</m:t>
                      </m:r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×</m:t>
                      </m:r>
                      <m:r>
                        <a:rPr lang="en-US" altLang="ko-KR" sz="1600" b="1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𝐛</m:t>
                      </m:r>
                      <m:r>
                        <a:rPr lang="en-US" altLang="ko-KR" sz="1600" b="1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1" i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𝐢</m:t>
                                </m:r>
                              </m:e>
                              <m:e>
                                <m:r>
                                  <a:rPr lang="en-US" altLang="ko-KR" sz="1600" b="1" i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𝐣</m:t>
                                </m:r>
                              </m:e>
                              <m:e>
                                <m:r>
                                  <a:rPr lang="en-US" altLang="ko-KR" sz="1600" b="1" i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𝐤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Arial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𝐚</m:t>
                      </m:r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×</m:t>
                      </m:r>
                      <m:r>
                        <a:rPr lang="en-US" altLang="ko-KR" sz="1600" b="1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𝐛</m:t>
                      </m:r>
                      <m:r>
                        <a:rPr lang="en-US" altLang="ko-KR" sz="1600" b="1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6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  <m:r>
                        <a:rPr lang="en-US" altLang="ko-KR" sz="1600" b="1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𝐢</m:t>
                      </m:r>
                      <m:r>
                        <a:rPr lang="en-US" altLang="ko-KR" sz="16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(</m:t>
                          </m:r>
                          <m: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  <m:r>
                        <a:rPr lang="en-US" altLang="ko-KR" sz="1600" b="1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𝐣</m:t>
                      </m:r>
                      <m:r>
                        <a:rPr lang="en-US" altLang="ko-KR" sz="1600" b="1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+(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)</m:t>
                      </m:r>
                      <m:r>
                        <a:rPr lang="en-US" altLang="ko-KR" sz="1600" b="1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𝐤</m:t>
                      </m:r>
                    </m:oMath>
                  </m:oMathPara>
                </a14:m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Catatan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:</a:t>
                </a:r>
              </a:p>
              <a:p>
                <a:pPr marL="342900" indent="-342900">
                  <a:lnSpc>
                    <a:spcPct val="150000"/>
                  </a:lnSpc>
                  <a:buAutoNum type="alphaLcParenR"/>
                </a:pP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Baris paling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atas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merupakan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vektor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satuan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berurutan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𝐢</m:t>
                    </m:r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, </m:t>
                    </m:r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𝐣</m:t>
                    </m:r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, </m:t>
                    </m:r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𝐤</m:t>
                    </m:r>
                  </m:oMath>
                </a14:m>
                <a:endPara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lphaLcParenR"/>
                </a:pP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Baris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kedua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merupakan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koefisien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𝐚</m:t>
                    </m:r>
                  </m:oMath>
                </a14:m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lphaLcParenR"/>
                </a:pP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Baris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ketiga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merupakan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koefisien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𝐛</m:t>
                    </m:r>
                  </m:oMath>
                </a14:m>
                <a:endPara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08CF85-C3EE-4790-8EE2-78715F2FA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19867"/>
                <a:ext cx="7920880" cy="3805914"/>
              </a:xfrm>
              <a:prstGeom prst="rect">
                <a:avLst/>
              </a:prstGeom>
              <a:blipFill>
                <a:blip r:embed="rId2"/>
                <a:stretch>
                  <a:fillRect l="-385" b="-112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D0B60E2-7DD6-4593-8270-5B35A78A5D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84668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59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484951-C0DB-48FC-AF50-C39AB2E1DF8A}"/>
              </a:ext>
            </a:extLst>
          </p:cNvPr>
          <p:cNvSpPr txBox="1"/>
          <p:nvPr/>
        </p:nvSpPr>
        <p:spPr>
          <a:xfrm>
            <a:off x="395536" y="339502"/>
            <a:ext cx="669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solidFill>
                  <a:srgbClr val="EE6816"/>
                </a:solidFill>
                <a:cs typeface="Arial" pitchFamily="34" charset="0"/>
              </a:rPr>
              <a:t>Hasil Kali Vektor </a:t>
            </a:r>
            <a:r>
              <a:rPr lang="en-US" altLang="ko-KR" sz="3200" b="1">
                <a:cs typeface="Arial" pitchFamily="34" charset="0"/>
              </a:rPr>
              <a:t>dari </a:t>
            </a:r>
            <a:r>
              <a:rPr lang="en-US" altLang="ko-KR" sz="3200" b="1">
                <a:solidFill>
                  <a:srgbClr val="2C9BA4"/>
                </a:solidFill>
                <a:cs typeface="Arial" pitchFamily="34" charset="0"/>
              </a:rPr>
              <a:t>Dua Vektor</a:t>
            </a:r>
            <a:endParaRPr lang="en-US" altLang="ko-KR" sz="3200" b="1" dirty="0">
              <a:solidFill>
                <a:srgbClr val="2C9BA4"/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596B4D-2670-4946-A321-397A45CC18FC}"/>
                  </a:ext>
                </a:extLst>
              </p:cNvPr>
              <p:cNvSpPr txBox="1"/>
              <p:nvPr/>
            </p:nvSpPr>
            <p:spPr>
              <a:xfrm>
                <a:off x="683568" y="1059582"/>
                <a:ext cx="7920880" cy="2935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Contoh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Jika </a:t>
                </a:r>
                <a14:m>
                  <m:oMath xmlns:m="http://schemas.openxmlformats.org/officeDocument/2006/math"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𝐩</m:t>
                    </m:r>
                    <m:r>
                      <a:rPr lang="en-US" altLang="ko-KR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2</m:t>
                    </m:r>
                    <m:r>
                      <a:rPr lang="en-US" altLang="ko-KR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𝐢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+4</m:t>
                    </m:r>
                    <m:r>
                      <a:rPr lang="en-US" altLang="ko-KR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𝐣</m:t>
                    </m:r>
                    <m:r>
                      <a:rPr lang="en-US" altLang="ko-KR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3</m:t>
                    </m:r>
                    <m:r>
                      <a:rPr lang="en-US" altLang="ko-KR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𝐤</m:t>
                    </m:r>
                  </m:oMath>
                </a14:m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𝐪</m:t>
                    </m:r>
                    <m:r>
                      <a:rPr lang="en-US" altLang="ko-KR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US" altLang="ko-KR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𝐢</m:t>
                    </m:r>
                    <m:r>
                      <a:rPr lang="en-US" altLang="ko-KR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5</m:t>
                    </m:r>
                    <m:r>
                      <a:rPr lang="en-US" altLang="ko-KR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𝐣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−2</m:t>
                    </m:r>
                    <m:r>
                      <a:rPr lang="en-US" altLang="ko-KR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𝐤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</a:t>
                </a:r>
                <a:r>
                  <a:rPr lang="en-US" altLang="ko-K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erapa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hasil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kali </a:t>
                </a:r>
                <a:r>
                  <a:rPr lang="en-US" altLang="ko-K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vektor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dari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dua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vektor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tersebut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Pertama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tentukan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representasi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hasil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kali </a:t>
                </a:r>
                <a:r>
                  <a:rPr lang="en-US" altLang="ko-K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vektor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𝐩</m:t>
                    </m:r>
                    <m:r>
                      <a:rPr lang="en-US" altLang="ko-KR" sz="16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×</m:t>
                    </m:r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𝐪</m:t>
                    </m:r>
                  </m:oMath>
                </a14:m>
                <a:endPara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𝐩</m:t>
                      </m:r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×</m:t>
                      </m:r>
                      <m:r>
                        <a:rPr lang="en-US" altLang="ko-KR" sz="1600" b="1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𝐪</m:t>
                      </m:r>
                      <m:r>
                        <a:rPr lang="en-US" altLang="ko-KR" sz="1600" b="1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600" b="1" i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𝐢</m:t>
                                </m:r>
                              </m:e>
                              <m:e>
                                <m:r>
                                  <a:rPr lang="en-US" altLang="ko-KR" sz="1600" b="1" i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𝐣</m:t>
                                </m:r>
                              </m:e>
                              <m:e>
                                <m:r>
                                  <a:rPr lang="en-US" altLang="ko-KR" sz="1600" b="1" i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𝐤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ko-KR" sz="160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ko-KR" sz="160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0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60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ko-KR" sz="160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−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Arial" pitchFamily="3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𝐩</m:t>
                    </m:r>
                    <m:r>
                      <a:rPr lang="en-US" altLang="ko-KR" sz="16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×</m:t>
                    </m:r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𝐪</m:t>
                    </m:r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−8−15</m:t>
                        </m:r>
                      </m:e>
                    </m:d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𝐢</m:t>
                    </m:r>
                    <m:r>
                      <a:rPr lang="en-US" altLang="ko-KR" sz="16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−4−3</m:t>
                        </m:r>
                      </m:e>
                    </m:d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𝐣</m:t>
                    </m:r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d>
                      <m:dPr>
                        <m:ctrlPr>
                          <a:rPr lang="en-US" altLang="ko-KR" sz="16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0−4</m:t>
                        </m:r>
                      </m:e>
                    </m:d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𝐤</m:t>
                    </m:r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=−</m:t>
                    </m:r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𝟐𝟑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𝑖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+7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𝑗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+6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𝑘</m:t>
                    </m:r>
                  </m:oMath>
                </a14:m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596B4D-2670-4946-A321-397A45CC1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59582"/>
                <a:ext cx="7920880" cy="2935034"/>
              </a:xfrm>
              <a:prstGeom prst="rect">
                <a:avLst/>
              </a:prstGeom>
              <a:blipFill>
                <a:blip r:embed="rId2"/>
                <a:stretch>
                  <a:fillRect l="-38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047DF20-B9E1-42C8-B037-5DBAD0D63D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84668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605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484951-C0DB-48FC-AF50-C39AB2E1DF8A}"/>
              </a:ext>
            </a:extLst>
          </p:cNvPr>
          <p:cNvSpPr txBox="1"/>
          <p:nvPr/>
        </p:nvSpPr>
        <p:spPr>
          <a:xfrm>
            <a:off x="395536" y="339502"/>
            <a:ext cx="669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solidFill>
                  <a:srgbClr val="EE6816"/>
                </a:solidFill>
                <a:cs typeface="Arial" pitchFamily="34" charset="0"/>
              </a:rPr>
              <a:t>Hasil Kali Vektor </a:t>
            </a:r>
            <a:r>
              <a:rPr lang="en-US" altLang="ko-KR" sz="3200" b="1">
                <a:cs typeface="Arial" pitchFamily="34" charset="0"/>
              </a:rPr>
              <a:t>dari </a:t>
            </a:r>
            <a:r>
              <a:rPr lang="en-US" altLang="ko-KR" sz="3200" b="1">
                <a:solidFill>
                  <a:srgbClr val="2C9BA4"/>
                </a:solidFill>
                <a:cs typeface="Arial" pitchFamily="34" charset="0"/>
              </a:rPr>
              <a:t>Dua Vektor</a:t>
            </a:r>
            <a:endParaRPr lang="en-US" altLang="ko-KR" sz="3200" b="1" dirty="0">
              <a:solidFill>
                <a:srgbClr val="2C9BA4"/>
              </a:solidFill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47DF20-B9E1-42C8-B037-5DBAD0D63D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84668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628A95-0EFA-2821-2144-DA934F64B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715" y="924277"/>
            <a:ext cx="4338116" cy="356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35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E72408-3DBB-438B-B712-F2EE0DC01437}"/>
                  </a:ext>
                </a:extLst>
              </p:cNvPr>
              <p:cNvSpPr txBox="1"/>
              <p:nvPr/>
            </p:nvSpPr>
            <p:spPr>
              <a:xfrm>
                <a:off x="899592" y="1526470"/>
                <a:ext cx="806489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n-NO" dirty="0"/>
                  <a:t>1. Jika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𝐚</m:t>
                    </m:r>
                    <m:r>
                      <a:rPr lang="en-US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=2</m:t>
                    </m:r>
                    <m:r>
                      <a:rPr lang="en-US" altLang="ko-KR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𝐢</m:t>
                    </m:r>
                    <m:r>
                      <a:rPr lang="en-US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2</m:t>
                    </m:r>
                    <m:r>
                      <a:rPr lang="en-US" altLang="ko-KR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𝐣</m:t>
                    </m:r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−</m:t>
                    </m:r>
                    <m:r>
                      <a:rPr lang="en-US" altLang="ko-KR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𝐤</m:t>
                    </m:r>
                  </m:oMath>
                </a14:m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dan</a:t>
                </a:r>
                <a:r>
                  <a:rPr lang="en-US" altLang="ko-KR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𝐛</m:t>
                    </m:r>
                    <m:r>
                      <a:rPr lang="en-US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US" altLang="ko-KR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3</m:t>
                    </m:r>
                    <m:r>
                      <a:rPr lang="en-US" altLang="ko-KR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𝐢</m:t>
                    </m:r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−6</m:t>
                    </m:r>
                    <m:r>
                      <a:rPr lang="en-US" altLang="ko-KR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𝐣</m:t>
                    </m:r>
                    <m:r>
                      <a:rPr lang="en-US" altLang="ko-KR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r>
                      <a:rPr lang="en-US" altLang="ko-KR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2</m:t>
                    </m:r>
                    <m:r>
                      <a:rPr lang="en-US" altLang="ko-KR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𝐤</m:t>
                    </m:r>
                  </m:oMath>
                </a14:m>
                <a:r>
                  <a:rPr lang="nn-NO" dirty="0"/>
                  <a:t>. Tentukan </a:t>
                </a:r>
              </a:p>
              <a:p>
                <a:pPr marL="985838" indent="-342900"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nn-NO" dirty="0"/>
                  <a:t> </a:t>
                </a:r>
              </a:p>
              <a:p>
                <a:pPr marL="985838" indent="-342900">
                  <a:buAutoNum type="alphaLcParenR"/>
                </a:pPr>
                <a:r>
                  <a:rPr lang="nn-NO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nn-NO" dirty="0"/>
              </a:p>
              <a:p>
                <a:r>
                  <a:rPr lang="en-ID" dirty="0"/>
                  <a:t>2. </a:t>
                </a:r>
              </a:p>
              <a:p>
                <a:endParaRPr lang="en-ID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E72408-3DBB-438B-B712-F2EE0DC01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526470"/>
                <a:ext cx="8064896" cy="1477328"/>
              </a:xfrm>
              <a:prstGeom prst="rect">
                <a:avLst/>
              </a:prstGeom>
              <a:blipFill>
                <a:blip r:embed="rId2"/>
                <a:stretch>
                  <a:fillRect l="-680" t="-205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9F87D02-6BC9-4BC7-8A81-15DCA9C53AB0}"/>
              </a:ext>
            </a:extLst>
          </p:cNvPr>
          <p:cNvSpPr txBox="1"/>
          <p:nvPr/>
        </p:nvSpPr>
        <p:spPr>
          <a:xfrm>
            <a:off x="2051720" y="267494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rgbClr val="F2A40D"/>
                </a:solidFill>
                <a:cs typeface="Arial" pitchFamily="34" charset="0"/>
              </a:rPr>
              <a:t>TUGAS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801E66-B13B-4538-9E7B-930C8674EB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84668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2FEF95-CC52-FE80-A4C1-BAD8E5077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2392168"/>
            <a:ext cx="7430978" cy="39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0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7165" y="1182355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2327140" y="1254355"/>
            <a:ext cx="6116031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1619505" y="1254355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626224" y="1275523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2"/>
          <p:cNvSpPr txBox="1"/>
          <p:nvPr/>
        </p:nvSpPr>
        <p:spPr bwMode="auto">
          <a:xfrm>
            <a:off x="2622011" y="1245989"/>
            <a:ext cx="4813049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Arah Cosinus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27165" y="2089104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7"/>
          <p:cNvSpPr/>
          <p:nvPr/>
        </p:nvSpPr>
        <p:spPr>
          <a:xfrm>
            <a:off x="2327140" y="2161104"/>
            <a:ext cx="6116031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0C458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19505" y="2161104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626224" y="2182272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12"/>
          <p:cNvSpPr txBox="1"/>
          <p:nvPr/>
        </p:nvSpPr>
        <p:spPr bwMode="auto">
          <a:xfrm>
            <a:off x="2622011" y="2211710"/>
            <a:ext cx="5190349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Hasil Kali Skalar dari Dua Vektor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27165" y="2995853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/>
          <p:cNvSpPr/>
          <p:nvPr/>
        </p:nvSpPr>
        <p:spPr>
          <a:xfrm>
            <a:off x="2327140" y="3067853"/>
            <a:ext cx="6116031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35"/>
          <p:cNvSpPr/>
          <p:nvPr/>
        </p:nvSpPr>
        <p:spPr>
          <a:xfrm>
            <a:off x="1619505" y="3067853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626224" y="3089021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2635824" y="3110188"/>
            <a:ext cx="5190349" cy="46166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Hasil Kali </a:t>
            </a:r>
            <a:r>
              <a:rPr lang="en-US" altLang="ko-KR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Vektor</a:t>
            </a:r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dari</a:t>
            </a:r>
            <a:r>
              <a:rPr lang="en-US" altLang="ko-KR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Dua </a:t>
            </a:r>
            <a:r>
              <a:rPr lang="en-US" altLang="ko-KR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Vektor</a:t>
            </a:r>
            <a:endParaRPr lang="ko-KR" alt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5C7FA5F-5DCE-440D-88CF-8A003ADF87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84668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344615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0" grpId="0" animBg="1"/>
      <p:bldP spid="15" grpId="0"/>
      <p:bldP spid="19" grpId="0"/>
      <p:bldP spid="27" grpId="0" animBg="1"/>
      <p:bldP spid="28" grpId="0" animBg="1"/>
      <p:bldP spid="29" grpId="0" animBg="1"/>
      <p:bldP spid="30" grpId="0"/>
      <p:bldP spid="31" grpId="0"/>
      <p:bldP spid="34" grpId="0" animBg="1"/>
      <p:bldP spid="35" grpId="0" animBg="1"/>
      <p:bldP spid="36" grpId="0" animBg="1"/>
      <p:bldP spid="37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B943C0-3A77-CAE0-8917-E958A2B43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04628"/>
            <a:ext cx="5779914" cy="473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4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7B7197-BA6B-4211-880F-8454211FE08E}"/>
              </a:ext>
            </a:extLst>
          </p:cNvPr>
          <p:cNvSpPr txBox="1"/>
          <p:nvPr/>
        </p:nvSpPr>
        <p:spPr>
          <a:xfrm>
            <a:off x="1907704" y="267494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solidFill>
                  <a:srgbClr val="EE6816"/>
                </a:solidFill>
                <a:cs typeface="Arial" pitchFamily="34" charset="0"/>
              </a:rPr>
              <a:t>Arah </a:t>
            </a:r>
            <a:r>
              <a:rPr lang="en-US" altLang="ko-KR" sz="3200" b="1">
                <a:solidFill>
                  <a:srgbClr val="2C9BA4"/>
                </a:solidFill>
                <a:cs typeface="Arial" pitchFamily="34" charset="0"/>
              </a:rPr>
              <a:t>Cosinus</a:t>
            </a:r>
            <a:endParaRPr lang="en-US" altLang="ko-KR" sz="3200" b="1" dirty="0">
              <a:solidFill>
                <a:srgbClr val="2C9BA4"/>
              </a:solidFill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AFDC6-5E9F-4078-B66E-671AFD57DA01}"/>
              </a:ext>
            </a:extLst>
          </p:cNvPr>
          <p:cNvSpPr txBox="1"/>
          <p:nvPr/>
        </p:nvSpPr>
        <p:spPr>
          <a:xfrm>
            <a:off x="2555776" y="1019867"/>
            <a:ext cx="6048672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Arah vektor dalam tiga dimensi ditentukan dengan sudut dimana vektor dibuat dengan tiga sumbu referensi.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5622C-7AAF-4D31-BFF4-4A0C1B6E1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85" y="1972808"/>
            <a:ext cx="2208367" cy="17613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DB0EAF-0BF4-4E00-94B2-E9BA519605A8}"/>
                  </a:ext>
                </a:extLst>
              </p:cNvPr>
              <p:cNvSpPr txBox="1"/>
              <p:nvPr/>
            </p:nvSpPr>
            <p:spPr>
              <a:xfrm>
                <a:off x="4355976" y="1972808"/>
                <a:ext cx="4536504" cy="416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Misal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6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OP</m:t>
                        </m:r>
                      </m:e>
                    </m:acc>
                    <m:r>
                      <a:rPr lang="en-US" altLang="ko-KR" sz="1600" b="0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𝐫</m:t>
                    </m:r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US" altLang="ko-KR" sz="16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𝒂</m:t>
                    </m:r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𝐢</m:t>
                    </m:r>
                    <m:r>
                      <a:rPr lang="en-US" altLang="ko-KR" sz="16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r>
                      <a:rPr lang="en-US" altLang="ko-KR" sz="16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𝒃</m:t>
                    </m:r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𝐣</m:t>
                    </m:r>
                    <m:r>
                      <a:rPr lang="en-US" altLang="ko-KR" sz="16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r>
                      <a:rPr lang="en-US" altLang="ko-KR" sz="16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𝒄</m:t>
                    </m:r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𝐤</m:t>
                    </m:r>
                  </m:oMath>
                </a14:m>
                <a:endPara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DB0EAF-0BF4-4E00-94B2-E9BA51960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1972808"/>
                <a:ext cx="4536504" cy="416524"/>
              </a:xfrm>
              <a:prstGeom prst="rect">
                <a:avLst/>
              </a:prstGeom>
              <a:blipFill>
                <a:blip r:embed="rId3"/>
                <a:stretch>
                  <a:fillRect l="-806" b="-1911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FC4AEE-630B-4793-9C31-5AA1D37263F0}"/>
                  </a:ext>
                </a:extLst>
              </p:cNvPr>
              <p:cNvSpPr txBox="1"/>
              <p:nvPr/>
            </p:nvSpPr>
            <p:spPr>
              <a:xfrm>
                <a:off x="4355976" y="2436962"/>
                <a:ext cx="1584176" cy="2420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Maka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𝑟</m:t>
                          </m:r>
                        </m:den>
                      </m:f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𝑐𝑜𝑠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ko-KR" alt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𝛼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</m:oMath>
                  </m:oMathPara>
                </a14:m>
                <a:endPara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𝑟</m:t>
                          </m:r>
                        </m:den>
                      </m:f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𝑐𝑜𝑠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𝛽</m:t>
                      </m:r>
                    </m:oMath>
                  </m:oMathPara>
                </a14:m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𝑐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𝑟</m:t>
                          </m:r>
                        </m:den>
                      </m:f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𝑐𝑜𝑠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ko-KR" alt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𝛾</m:t>
                      </m:r>
                    </m:oMath>
                  </m:oMathPara>
                </a14:m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4FC4AEE-630B-4793-9C31-5AA1D3726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2436962"/>
                <a:ext cx="1584176" cy="2420791"/>
              </a:xfrm>
              <a:prstGeom prst="rect">
                <a:avLst/>
              </a:prstGeom>
              <a:blipFill>
                <a:blip r:embed="rId4"/>
                <a:stretch>
                  <a:fillRect l="-231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7D965F-0A6F-43D9-A176-43B470E492B6}"/>
                  </a:ext>
                </a:extLst>
              </p:cNvPr>
              <p:cNvSpPr txBox="1"/>
              <p:nvPr/>
            </p:nvSpPr>
            <p:spPr>
              <a:xfrm>
                <a:off x="6319827" y="2576470"/>
                <a:ext cx="158417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sehingga 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𝑎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𝑟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𝑐𝑜𝑠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ko-KR" alt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𝛼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</m:oMath>
                  </m:oMathPara>
                </a14:m>
                <a:endPara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𝑏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𝑟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𝑐𝑜𝑠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𝛽</m:t>
                      </m:r>
                    </m:oMath>
                  </m:oMathPara>
                </a14:m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𝑐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𝑟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𝑐𝑜𝑠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ko-KR" alt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𝛾</m:t>
                      </m:r>
                    </m:oMath>
                  </m:oMathPara>
                </a14:m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7D965F-0A6F-43D9-A176-43B470E49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827" y="2576470"/>
                <a:ext cx="1584176" cy="1569660"/>
              </a:xfrm>
              <a:prstGeom prst="rect">
                <a:avLst/>
              </a:prstGeom>
              <a:blipFill>
                <a:blip r:embed="rId5"/>
                <a:stretch>
                  <a:fillRect l="-230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7E3B3D7-7078-406A-B8B5-8A8E3B9B42F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84668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25293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7B7197-BA6B-4211-880F-8454211FE08E}"/>
              </a:ext>
            </a:extLst>
          </p:cNvPr>
          <p:cNvSpPr txBox="1"/>
          <p:nvPr/>
        </p:nvSpPr>
        <p:spPr>
          <a:xfrm>
            <a:off x="1907704" y="267494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rgbClr val="EE6816"/>
                </a:solidFill>
                <a:cs typeface="Arial" pitchFamily="34" charset="0"/>
              </a:rPr>
              <a:t>Arah</a:t>
            </a:r>
            <a:r>
              <a:rPr lang="en-US" altLang="ko-KR" sz="3200" b="1" dirty="0">
                <a:solidFill>
                  <a:srgbClr val="EE6816"/>
                </a:solidFill>
                <a:cs typeface="Arial" pitchFamily="34" charset="0"/>
              </a:rPr>
              <a:t> </a:t>
            </a:r>
            <a:r>
              <a:rPr lang="en-US" altLang="ko-KR" sz="3200" b="1" dirty="0" err="1">
                <a:solidFill>
                  <a:srgbClr val="2C9BA4"/>
                </a:solidFill>
                <a:cs typeface="Arial" pitchFamily="34" charset="0"/>
              </a:rPr>
              <a:t>Cosinus</a:t>
            </a:r>
            <a:endParaRPr lang="en-US" altLang="ko-KR" sz="3200" b="1" dirty="0">
              <a:solidFill>
                <a:srgbClr val="2C9BA4"/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AAFDC6-5E9F-4078-B66E-671AFD57DA01}"/>
                  </a:ext>
                </a:extLst>
              </p:cNvPr>
              <p:cNvSpPr txBox="1"/>
              <p:nvPr/>
            </p:nvSpPr>
            <p:spPr>
              <a:xfrm>
                <a:off x="2555776" y="1019867"/>
                <a:ext cx="6048672" cy="3740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Selain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itu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ko-KR" altLang="en-US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𝛼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6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ko-KR" altLang="en-US" sz="16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𝛽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𝑐𝑜𝑠</m:t>
                          </m:r>
                        </m:e>
                        <m:sup>
                          <m: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600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ko-KR" altLang="en-US" sz="160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𝛾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=1</m:t>
                      </m:r>
                    </m:oMath>
                  </m:oMathPara>
                </a14:m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Jika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𝑙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US" altLang="ko-KR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𝑐𝑜𝑠</m:t>
                    </m:r>
                    <m:r>
                      <a:rPr lang="en-US" altLang="ko-KR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r>
                      <a:rPr lang="ko-KR" altLang="en-US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𝛼</m:t>
                    </m:r>
                    <m:r>
                      <a:rPr lang="en-US" altLang="ko-KR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</m:oMath>
                </a14:m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 marL="358775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𝑚</m:t>
                    </m:r>
                    <m:r>
                      <a:rPr lang="en-US" altLang="ko-KR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US" altLang="ko-KR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𝑐𝑜𝑠</m:t>
                    </m:r>
                    <m:r>
                      <a:rPr lang="en-US" altLang="ko-KR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r>
                      <a:rPr lang="en-US" altLang="ko-KR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𝛽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  <a:p>
                <a:pPr marL="358775"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𝑛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func>
                      <m:func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cos</m:t>
                        </m:r>
                      </m:fName>
                      <m:e>
                        <m:r>
                          <a:rPr lang="ko-KR" altLang="en-US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𝛾</m:t>
                        </m:r>
                      </m:e>
                    </m:func>
                  </m:oMath>
                </a14:m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Catatan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: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𝑙</m:t>
                        </m:r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, </m:t>
                        </m:r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𝑚</m:t>
                        </m:r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, </m:t>
                        </m:r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ditulis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dalam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kurung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persegi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yang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disebut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arah</a:t>
                </a:r>
                <a:r>
                  <a:rPr lang="en-US" altLang="ko-KR" sz="1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i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cosinus</a:t>
                </a:r>
                <a:r>
                  <a:rPr lang="en-US" altLang="ko-KR" sz="1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dari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vektor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60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OP</m:t>
                        </m:r>
                      </m:e>
                    </m:acc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nilai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cosinus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dari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sudut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yang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dibuat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vektor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dengan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sumbu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referensi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AAFDC6-5E9F-4078-B66E-671AFD57D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1019867"/>
                <a:ext cx="6048672" cy="3740896"/>
              </a:xfrm>
              <a:prstGeom prst="rect">
                <a:avLst/>
              </a:prstGeom>
              <a:blipFill>
                <a:blip r:embed="rId2"/>
                <a:stretch>
                  <a:fillRect l="-504" b="-114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213F2B-836E-4BB6-8C8B-C19365211B7C}"/>
                  </a:ext>
                </a:extLst>
              </p:cNvPr>
              <p:cNvSpPr txBox="1"/>
              <p:nvPr/>
            </p:nvSpPr>
            <p:spPr>
              <a:xfrm>
                <a:off x="4283968" y="2525959"/>
                <a:ext cx="3168352" cy="415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maka 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𝑙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+</m:t>
                    </m:r>
                    <m:sSup>
                      <m:sSupPr>
                        <m:ctrlPr>
                          <a:rPr lang="en-US" altLang="ko-KR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𝑚</m:t>
                        </m:r>
                      </m:e>
                      <m:sup>
                        <m:r>
                          <a:rPr lang="en-US" altLang="ko-KR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sSup>
                      <m:sSupPr>
                        <m:ctrlPr>
                          <a:rPr lang="en-US" altLang="ko-KR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</m:e>
                      <m:sup>
                        <m:r>
                          <a:rPr lang="en-US" altLang="ko-KR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  <m:r>
                      <a:rPr lang="en-US" altLang="ko-KR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=1</m:t>
                    </m:r>
                  </m:oMath>
                </a14:m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213F2B-836E-4BB6-8C8B-C19365211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2525959"/>
                <a:ext cx="3168352" cy="415948"/>
              </a:xfrm>
              <a:prstGeom prst="rect">
                <a:avLst/>
              </a:prstGeom>
              <a:blipFill>
                <a:blip r:embed="rId3"/>
                <a:stretch>
                  <a:fillRect l="-1156" b="-1739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2D78C5D-49A7-40A6-86B2-AD34B99EC8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84668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297622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7B7197-BA6B-4211-880F-8454211FE08E}"/>
              </a:ext>
            </a:extLst>
          </p:cNvPr>
          <p:cNvSpPr txBox="1"/>
          <p:nvPr/>
        </p:nvSpPr>
        <p:spPr>
          <a:xfrm>
            <a:off x="1907704" y="267494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solidFill>
                  <a:srgbClr val="EE6816"/>
                </a:solidFill>
                <a:cs typeface="Arial" pitchFamily="34" charset="0"/>
              </a:rPr>
              <a:t>Arah </a:t>
            </a:r>
            <a:r>
              <a:rPr lang="en-US" altLang="ko-KR" sz="3200" b="1">
                <a:solidFill>
                  <a:srgbClr val="2C9BA4"/>
                </a:solidFill>
                <a:cs typeface="Arial" pitchFamily="34" charset="0"/>
              </a:rPr>
              <a:t>Cosinus</a:t>
            </a:r>
            <a:endParaRPr lang="en-US" altLang="ko-KR" sz="3200" b="1" dirty="0">
              <a:solidFill>
                <a:srgbClr val="2C9BA4"/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AAFDC6-5E9F-4078-B66E-671AFD57DA01}"/>
                  </a:ext>
                </a:extLst>
              </p:cNvPr>
              <p:cNvSpPr txBox="1"/>
              <p:nvPr/>
            </p:nvSpPr>
            <p:spPr>
              <a:xfrm>
                <a:off x="2555776" y="843558"/>
                <a:ext cx="6048672" cy="2004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Jadi untuk vektor </a:t>
                </a:r>
                <a14:m>
                  <m:oMath xmlns:m="http://schemas.openxmlformats.org/officeDocument/2006/math"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𝐫</m:t>
                    </m:r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en-US" altLang="ko-KR" sz="16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𝒂</m:t>
                    </m:r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𝐢</m:t>
                    </m:r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𝐛𝐣</m:t>
                    </m:r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𝐜𝐤</m:t>
                    </m:r>
                  </m:oMath>
                </a14:m>
                <a:endParaRPr lang="en-US" altLang="ko-KR" sz="1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𝒍</m:t>
                      </m:r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𝒂</m:t>
                          </m:r>
                        </m:num>
                        <m:den>
                          <m:r>
                            <a:rPr lang="en-US" altLang="ko-KR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𝒓</m:t>
                          </m:r>
                        </m:den>
                      </m:f>
                      <m:r>
                        <a:rPr lang="en-US" altLang="ko-KR" sz="16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.</m:t>
                      </m:r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   </m:t>
                      </m:r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𝒎</m:t>
                      </m:r>
                      <m:r>
                        <a:rPr lang="en-US" altLang="ko-KR" sz="16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𝒃</m:t>
                          </m:r>
                        </m:num>
                        <m:den>
                          <m:r>
                            <a:rPr lang="en-US" altLang="ko-KR" sz="16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𝒓</m:t>
                          </m:r>
                        </m:den>
                      </m:f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,  </m:t>
                      </m:r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𝑽</m:t>
                      </m:r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𝒄</m:t>
                          </m:r>
                        </m:num>
                        <m:den>
                          <m:r>
                            <a:rPr lang="en-US" altLang="ko-KR" sz="16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𝒓</m:t>
                          </m:r>
                        </m:den>
                      </m:f>
                    </m:oMath>
                  </m:oMathPara>
                </a14:m>
                <a:endParaRPr lang="en-US" altLang="ko-KR" sz="1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dan</a:t>
                </a:r>
                <a:r>
                  <a:rPr lang="en-US" altLang="ko-KR" sz="16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r</m:t>
                      </m:r>
                      <m:r>
                        <a:rPr lang="en-US" altLang="ko-KR" sz="16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16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ko-KR" sz="16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6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en-US" altLang="ko-KR" sz="16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ko-KR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6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𝒄</m:t>
                              </m:r>
                            </m:e>
                            <m:sup>
                              <m:r>
                                <a:rPr lang="en-US" altLang="ko-KR" sz="16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𝒓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altLang="ko-KR" sz="16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4AAFDC6-5E9F-4078-B66E-671AFD57D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843558"/>
                <a:ext cx="6048672" cy="2004138"/>
              </a:xfrm>
              <a:prstGeom prst="rect">
                <a:avLst/>
              </a:prstGeom>
              <a:blipFill>
                <a:blip r:embed="rId2"/>
                <a:stretch>
                  <a:fillRect l="-50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7AA0C7-3A45-4301-BA87-E6AD356F114F}"/>
                  </a:ext>
                </a:extLst>
              </p:cNvPr>
              <p:cNvSpPr txBox="1"/>
              <p:nvPr/>
            </p:nvSpPr>
            <p:spPr>
              <a:xfrm>
                <a:off x="2555776" y="2731586"/>
                <a:ext cx="6048672" cy="2336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Contoh 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Tentukan arah cosinus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6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𝑙</m:t>
                        </m:r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, </m:t>
                        </m:r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𝑚</m:t>
                        </m:r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, </m:t>
                        </m:r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dari vektor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r</m:t>
                      </m:r>
                      <m:r>
                        <a:rPr lang="en-US" altLang="ko-KR" sz="16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i</m:t>
                      </m:r>
                      <m:r>
                        <a:rPr lang="en-US" altLang="ko-KR" sz="16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−2</m:t>
                      </m:r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j</m:t>
                      </m:r>
                      <m:r>
                        <a:rPr lang="en-US" altLang="ko-KR" sz="16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+6</m:t>
                      </m:r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k</m:t>
                      </m:r>
                    </m:oMath>
                  </m:oMathPara>
                </a14:m>
                <a:endPara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𝑎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=3,  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𝑏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=−2,  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𝑐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=6,  </m:t>
                      </m:r>
                      <m:r>
                        <m:rPr>
                          <m:sty m:val="p"/>
                        </m:rPr>
                        <a:rPr lang="en-US" altLang="ko-KR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r</m:t>
                      </m:r>
                      <m:r>
                        <a:rPr lang="en-US" altLang="ko-KR" sz="160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9+4+36</m:t>
                          </m:r>
                        </m:e>
                      </m:rad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radPr>
                        <m:deg/>
                        <m:e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49</m:t>
                          </m:r>
                        </m:e>
                      </m:rad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=7</m:t>
                      </m:r>
                    </m:oMath>
                  </m:oMathPara>
                </a14:m>
                <a:endPara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𝑙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7</m:t>
                          </m:r>
                        </m:den>
                      </m:f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,  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𝑚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=−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7</m:t>
                          </m:r>
                        </m:den>
                      </m:f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,  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𝑛</m:t>
                      </m:r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altLang="ko-KR" sz="16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7AA0C7-3A45-4301-BA87-E6AD356F1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731586"/>
                <a:ext cx="6048672" cy="2336665"/>
              </a:xfrm>
              <a:prstGeom prst="rect">
                <a:avLst/>
              </a:prstGeom>
              <a:blipFill>
                <a:blip r:embed="rId3"/>
                <a:stretch>
                  <a:fillRect l="-50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E07C2B9-F389-4189-BFAD-08BFE9A141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84668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220190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BDF7A4-192A-1320-347F-EED7B8E4A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411510"/>
            <a:ext cx="5830391" cy="415315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682B671-8AD6-852C-213D-46CE4AE0F470}"/>
              </a:ext>
            </a:extLst>
          </p:cNvPr>
          <p:cNvSpPr/>
          <p:nvPr/>
        </p:nvSpPr>
        <p:spPr>
          <a:xfrm>
            <a:off x="4427984" y="411511"/>
            <a:ext cx="1080120" cy="41615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5608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484951-C0DB-48FC-AF50-C39AB2E1DF8A}"/>
              </a:ext>
            </a:extLst>
          </p:cNvPr>
          <p:cNvSpPr txBox="1"/>
          <p:nvPr/>
        </p:nvSpPr>
        <p:spPr>
          <a:xfrm>
            <a:off x="395536" y="339502"/>
            <a:ext cx="6696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>
                <a:solidFill>
                  <a:srgbClr val="EE6816"/>
                </a:solidFill>
                <a:cs typeface="Arial" pitchFamily="34" charset="0"/>
              </a:rPr>
              <a:t>Hasil Kali Skalar </a:t>
            </a:r>
            <a:r>
              <a:rPr lang="en-US" altLang="ko-KR" sz="3200" b="1">
                <a:cs typeface="Arial" pitchFamily="34" charset="0"/>
              </a:rPr>
              <a:t>dari </a:t>
            </a:r>
            <a:r>
              <a:rPr lang="en-US" altLang="ko-KR" sz="3200" b="1">
                <a:solidFill>
                  <a:srgbClr val="2C9BA4"/>
                </a:solidFill>
                <a:cs typeface="Arial" pitchFamily="34" charset="0"/>
              </a:rPr>
              <a:t>Dua Vektor</a:t>
            </a:r>
            <a:endParaRPr lang="en-US" altLang="ko-KR" sz="3200" b="1" dirty="0">
              <a:solidFill>
                <a:srgbClr val="2C9BA4"/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B67801-B18A-4391-B1BB-730A9472E1C9}"/>
                  </a:ext>
                </a:extLst>
              </p:cNvPr>
              <p:cNvSpPr txBox="1"/>
              <p:nvPr/>
            </p:nvSpPr>
            <p:spPr>
              <a:xfrm>
                <a:off x="683568" y="1019867"/>
                <a:ext cx="7920880" cy="1524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	Jika </a:t>
                </a:r>
                <a14:m>
                  <m:oMath xmlns:m="http://schemas.openxmlformats.org/officeDocument/2006/math"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𝐚</m:t>
                    </m:r>
                  </m:oMath>
                </a14:m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dan </a:t>
                </a:r>
                <a14:m>
                  <m:oMath xmlns:m="http://schemas.openxmlformats.org/officeDocument/2006/math"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𝐛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adalah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dua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vektor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hasil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kali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skalar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dari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𝐚</m:t>
                    </m:r>
                  </m:oMath>
                </a14:m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dan </a:t>
                </a:r>
                <a14:m>
                  <m:oMath xmlns:m="http://schemas.openxmlformats.org/officeDocument/2006/math">
                    <m:r>
                      <a:rPr lang="en-US" altLang="ko-KR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𝐛</m:t>
                    </m:r>
                  </m:oMath>
                </a14:m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didefinisikan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sebagai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skalar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(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bilangan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𝑎𝑏</m:t>
                    </m:r>
                    <m:func>
                      <m:func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b="0" i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cos</m:t>
                        </m:r>
                      </m:fName>
                      <m:e>
                        <m:r>
                          <a:rPr lang="ko-KR" altLang="en-US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dimana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𝑎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𝑏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adalah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ukuran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vektor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𝐚</m:t>
                    </m:r>
                  </m:oMath>
                </a14:m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dan </a:t>
                </a:r>
                <a14:m>
                  <m:oMath xmlns:m="http://schemas.openxmlformats.org/officeDocument/2006/math">
                    <m:r>
                      <a:rPr lang="en-US" altLang="ko-KR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𝐛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sedangkan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𝜃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adalah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sudut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diantara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dua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vektor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 Hasil kali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skalar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dinotasikan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dengan </a:t>
                </a:r>
                <a14:m>
                  <m:oMath xmlns:m="http://schemas.openxmlformats.org/officeDocument/2006/math"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𝐚</m:t>
                    </m:r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.</m:t>
                    </m:r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𝐛</m:t>
                    </m:r>
                  </m:oMath>
                </a14:m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B67801-B18A-4391-B1BB-730A9472E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19867"/>
                <a:ext cx="7920880" cy="1524007"/>
              </a:xfrm>
              <a:prstGeom prst="rect">
                <a:avLst/>
              </a:prstGeom>
              <a:blipFill>
                <a:blip r:embed="rId2"/>
                <a:stretch>
                  <a:fillRect l="-385" b="-44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C5B8E1A-6867-4F5E-87C0-88ADDD627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926109"/>
            <a:ext cx="1440160" cy="11975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2EA1DD-C16C-4CE7-8B47-83B4B32BA6E9}"/>
                  </a:ext>
                </a:extLst>
              </p:cNvPr>
              <p:cNvSpPr txBox="1"/>
              <p:nvPr/>
            </p:nvSpPr>
            <p:spPr>
              <a:xfrm>
                <a:off x="2483768" y="2480516"/>
                <a:ext cx="6120680" cy="1694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Contoh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Berapa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hasil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kali </a:t>
                </a:r>
                <a:r>
                  <a:rPr lang="en-US" altLang="ko-K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skalar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dari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dua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vektor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berikut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?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𝐚</m:t>
                      </m:r>
                      <m:r>
                        <a:rPr lang="en-US" altLang="ko-KR" sz="1600" b="1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.</m:t>
                      </m:r>
                      <m:r>
                        <a:rPr lang="en-US" altLang="ko-KR" sz="1600" b="1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𝐛</m:t>
                      </m:r>
                      <m:r>
                        <a:rPr lang="en-US" altLang="ko-KR" sz="1600" b="1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𝒂</m:t>
                      </m:r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.</m:t>
                      </m:r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𝒃</m:t>
                      </m:r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𝒄𝒐𝒔</m:t>
                      </m:r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altLang="ko-KR" sz="16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𝜽</m:t>
                      </m:r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𝟓</m:t>
                      </m:r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.</m:t>
                      </m:r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𝟕</m:t>
                      </m:r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.</m:t>
                      </m:r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𝒄𝒐𝒔</m:t>
                      </m:r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𝟒𝟓</m:t>
                      </m:r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°=</m:t>
                      </m:r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𝟑𝟓</m:t>
                      </m:r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.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16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6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𝟐</m:t>
                              </m:r>
                            </m:e>
                          </m:rad>
                        </m:den>
                      </m:f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altLang="ko-KR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𝟑𝟓</m:t>
                          </m:r>
                          <m:rad>
                            <m:radPr>
                              <m:degHide m:val="on"/>
                              <m:ctrlPr>
                                <a:rPr lang="en-US" altLang="ko-KR" sz="16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sz="16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itchFamily="34" charset="0"/>
                                </a:rPr>
                                <m:t>𝟐</m:t>
                              </m:r>
                            </m:e>
                          </m:rad>
                        </m:num>
                        <m:den>
                          <m:r>
                            <a:rPr lang="en-US" altLang="ko-KR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itchFamily="34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2EA1DD-C16C-4CE7-8B47-83B4B32BA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480516"/>
                <a:ext cx="6120680" cy="1694246"/>
              </a:xfrm>
              <a:prstGeom prst="rect">
                <a:avLst/>
              </a:prstGeom>
              <a:blipFill>
                <a:blip r:embed="rId4"/>
                <a:stretch>
                  <a:fillRect l="-49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FBB59F0-957C-40ED-86F5-854B01F45E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84668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09833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484951-C0DB-48FC-AF50-C39AB2E1DF8A}"/>
              </a:ext>
            </a:extLst>
          </p:cNvPr>
          <p:cNvSpPr txBox="1"/>
          <p:nvPr/>
        </p:nvSpPr>
        <p:spPr>
          <a:xfrm>
            <a:off x="395536" y="339502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EE6816"/>
                </a:solidFill>
                <a:cs typeface="Arial" pitchFamily="34" charset="0"/>
              </a:rPr>
              <a:t>Hasil Kali </a:t>
            </a:r>
            <a:r>
              <a:rPr lang="en-US" altLang="ko-KR" sz="3200" b="1" dirty="0" err="1">
                <a:solidFill>
                  <a:srgbClr val="EE6816"/>
                </a:solidFill>
                <a:highlight>
                  <a:srgbClr val="FFFF00"/>
                </a:highlight>
                <a:cs typeface="Arial" pitchFamily="34" charset="0"/>
              </a:rPr>
              <a:t>Skalar</a:t>
            </a:r>
            <a:r>
              <a:rPr lang="en-US" altLang="ko-KR" sz="3200" b="1" dirty="0">
                <a:solidFill>
                  <a:srgbClr val="EE6816"/>
                </a:solidFill>
                <a:cs typeface="Arial" pitchFamily="34" charset="0"/>
              </a:rPr>
              <a:t> </a:t>
            </a:r>
            <a:r>
              <a:rPr lang="en-US" altLang="ko-KR" sz="3200" b="1" dirty="0" err="1">
                <a:cs typeface="Arial" pitchFamily="34" charset="0"/>
              </a:rPr>
              <a:t>dari</a:t>
            </a:r>
            <a:r>
              <a:rPr lang="en-US" altLang="ko-KR" sz="3200" b="1" dirty="0">
                <a:cs typeface="Arial" pitchFamily="34" charset="0"/>
              </a:rPr>
              <a:t> </a:t>
            </a:r>
            <a:r>
              <a:rPr lang="en-US" altLang="ko-KR" sz="3200" b="1" dirty="0">
                <a:solidFill>
                  <a:srgbClr val="2C9BA4"/>
                </a:solidFill>
                <a:cs typeface="Arial" pitchFamily="34" charset="0"/>
              </a:rPr>
              <a:t>Dua </a:t>
            </a:r>
            <a:r>
              <a:rPr lang="en-US" altLang="ko-KR" sz="3200" b="1" dirty="0" err="1">
                <a:solidFill>
                  <a:srgbClr val="2C9BA4"/>
                </a:solidFill>
                <a:cs typeface="Arial" pitchFamily="34" charset="0"/>
              </a:rPr>
              <a:t>Vektor</a:t>
            </a:r>
            <a:r>
              <a:rPr lang="en-US" altLang="ko-KR" sz="3200" b="1" dirty="0">
                <a:solidFill>
                  <a:srgbClr val="2C9BA4"/>
                </a:solidFill>
                <a:cs typeface="Arial" pitchFamily="34" charset="0"/>
              </a:rPr>
              <a:t> 3D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B67801-B18A-4391-B1BB-730A9472E1C9}"/>
                  </a:ext>
                </a:extLst>
              </p:cNvPr>
              <p:cNvSpPr txBox="1"/>
              <p:nvPr/>
            </p:nvSpPr>
            <p:spPr>
              <a:xfrm>
                <a:off x="683568" y="1019867"/>
                <a:ext cx="792088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	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Anggap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dua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vektor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dibentuk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dalam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suku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vektor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satuan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𝐢</m:t>
                    </m:r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, </m:t>
                    </m:r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𝐣</m:t>
                    </m:r>
                  </m:oMath>
                </a14:m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dan </a:t>
                </a:r>
                <a14:m>
                  <m:oMath xmlns:m="http://schemas.openxmlformats.org/officeDocument/2006/math"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𝐤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Misal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𝐚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𝐢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sSub>
                      <m:sSub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𝐣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sSub>
                      <m:sSubPr>
                        <m:ctrlP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3</m:t>
                        </m:r>
                      </m:sub>
                    </m:sSub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𝐤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𝐛</m:t>
                    </m:r>
                    <m:r>
                      <a:rPr lang="en-US" altLang="ko-KR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  <m:r>
                      <a:rPr lang="en-US" altLang="ko-KR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𝐢</m:t>
                    </m:r>
                    <m:r>
                      <a:rPr lang="en-US" altLang="ko-KR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  <m:r>
                      <a:rPr lang="en-US" altLang="ko-KR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𝐣</m:t>
                    </m:r>
                    <m:r>
                      <a:rPr lang="en-US" altLang="ko-KR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𝑏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3</m:t>
                        </m:r>
                      </m:sub>
                    </m:sSub>
                    <m:r>
                      <a:rPr lang="en-US" altLang="ko-KR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𝐤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maka</a:t>
                </a:r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𝐚</m:t>
                      </m:r>
                      <m:r>
                        <a:rPr lang="en-US" altLang="ko-KR" sz="1600" b="1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.</m:t>
                      </m:r>
                      <m:r>
                        <a:rPr lang="en-US" altLang="ko-KR" sz="1600" b="1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𝐛</m:t>
                      </m:r>
                      <m:r>
                        <a:rPr lang="en-US" altLang="ko-KR" sz="1600" b="1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B67801-B18A-4391-B1BB-730A9472E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019867"/>
                <a:ext cx="7920880" cy="1200329"/>
              </a:xfrm>
              <a:prstGeom prst="rect">
                <a:avLst/>
              </a:prstGeom>
              <a:blipFill>
                <a:blip r:embed="rId2"/>
                <a:stretch>
                  <a:fillRect l="-38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2EA1DD-C16C-4CE7-8B47-83B4B32BA6E9}"/>
                  </a:ext>
                </a:extLst>
              </p:cNvPr>
              <p:cNvSpPr txBox="1"/>
              <p:nvPr/>
            </p:nvSpPr>
            <p:spPr>
              <a:xfrm>
                <a:off x="683568" y="2317687"/>
                <a:ext cx="792088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Contoh 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Jika </a:t>
                </a:r>
                <a14:m>
                  <m:oMath xmlns:m="http://schemas.openxmlformats.org/officeDocument/2006/math"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𝐩</m:t>
                    </m:r>
                    <m:r>
                      <a:rPr lang="en-US" altLang="ko-KR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id-ID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2</m:t>
                    </m:r>
                    <m:r>
                      <a:rPr lang="en-US" altLang="ko-KR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𝐢</m:t>
                    </m:r>
                    <m:r>
                      <a:rPr lang="id-ID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r>
                      <a:rPr lang="id-ID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𝟑</m:t>
                    </m:r>
                    <m:r>
                      <a:rPr lang="en-US" altLang="ko-KR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𝐣</m:t>
                    </m:r>
                    <m:r>
                      <a:rPr lang="en-US" altLang="ko-KR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r>
                      <a:rPr lang="id-ID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5</m:t>
                    </m:r>
                    <m:r>
                      <a:rPr lang="en-US" altLang="ko-KR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𝐤</m:t>
                    </m:r>
                  </m:oMath>
                </a14:m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dan </a:t>
                </a:r>
                <a14:m>
                  <m:oMath xmlns:m="http://schemas.openxmlformats.org/officeDocument/2006/math">
                    <m:r>
                      <a:rPr lang="en-US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𝐪</m:t>
                    </m:r>
                    <m:r>
                      <a:rPr lang="en-US" altLang="ko-KR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=</m:t>
                    </m:r>
                    <m:r>
                      <a:rPr lang="id-ID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4</m:t>
                    </m:r>
                    <m:r>
                      <a:rPr lang="en-US" altLang="ko-KR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𝐢</m:t>
                    </m:r>
                    <m:r>
                      <a:rPr lang="en-US" altLang="ko-KR" sz="16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r>
                      <a:rPr lang="id-ID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1</m:t>
                    </m:r>
                    <m:r>
                      <a:rPr lang="en-US" altLang="ko-KR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𝐣</m:t>
                    </m:r>
                    <m:r>
                      <a:rPr lang="id-ID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+</m:t>
                    </m:r>
                    <m:r>
                      <a:rPr lang="id-ID" altLang="ko-KR" sz="16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𝟔</m:t>
                    </m:r>
                    <m:r>
                      <a:rPr lang="en-US" altLang="ko-KR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𝐤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, </a:t>
                </a:r>
                <a:r>
                  <a:rPr lang="en-US" altLang="ko-KR" sz="16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</a:t>
                </a:r>
                <a:r>
                  <a:rPr lang="en-US" altLang="ko-K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erapa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hasil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kali </a:t>
                </a:r>
                <a:r>
                  <a:rPr lang="en-US" altLang="ko-K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skalar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dari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dua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vektor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tersebut</a:t>
                </a:r>
                <a:r>
                  <a:rPr lang="en-US" altLang="ko-K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?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𝐚</m:t>
                      </m:r>
                      <m:r>
                        <a:rPr lang="en-US" altLang="ko-KR" sz="1600" b="1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.</m:t>
                      </m:r>
                      <m:r>
                        <a:rPr lang="en-US" altLang="ko-KR" sz="1600" b="1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𝐛</m:t>
                      </m:r>
                      <m:r>
                        <a:rPr lang="en-US" altLang="ko-KR" sz="1600" b="1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altLang="ko-KR" sz="1600" b="1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𝟐</m:t>
                      </m:r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×</m:t>
                      </m:r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𝟒</m:t>
                      </m:r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𝟑</m:t>
                      </m:r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×</m:t>
                      </m:r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𝟏</m:t>
                      </m:r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𝟓</m:t>
                      </m:r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×</m:t>
                      </m:r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𝟔</m:t>
                      </m:r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𝟖</m:t>
                      </m:r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𝟑</m:t>
                      </m:r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𝟑𝟎</m:t>
                      </m:r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altLang="ko-K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𝟒𝟏</m:t>
                      </m:r>
                    </m:oMath>
                  </m:oMathPara>
                </a14:m>
                <a:endPara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2EA1DD-C16C-4CE7-8B47-83B4B32BA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317687"/>
                <a:ext cx="7920880" cy="1569660"/>
              </a:xfrm>
              <a:prstGeom prst="rect">
                <a:avLst/>
              </a:prstGeom>
              <a:blipFill>
                <a:blip r:embed="rId3"/>
                <a:stretch>
                  <a:fillRect l="-385" r="-231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458900E-A538-460D-9E69-D168647618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84668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154119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2783</TotalTime>
  <Words>729</Words>
  <Application>Microsoft Office PowerPoint</Application>
  <PresentationFormat>On-screen Show (16:9)</PresentationFormat>
  <Paragraphs>80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Calibri</vt:lpstr>
      <vt:lpstr>Cambria Math</vt:lpstr>
      <vt:lpstr>Segoe Script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endah septa sintiya</cp:lastModifiedBy>
  <cp:revision>106</cp:revision>
  <dcterms:created xsi:type="dcterms:W3CDTF">2016-12-05T23:26:54Z</dcterms:created>
  <dcterms:modified xsi:type="dcterms:W3CDTF">2023-11-14T01:27:13Z</dcterms:modified>
</cp:coreProperties>
</file>