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32"/>
  </p:notesMasterIdLst>
  <p:sldIdLst>
    <p:sldId id="264" r:id="rId5"/>
    <p:sldId id="258" r:id="rId6"/>
    <p:sldId id="257" r:id="rId7"/>
    <p:sldId id="320" r:id="rId8"/>
    <p:sldId id="327" r:id="rId9"/>
    <p:sldId id="321" r:id="rId10"/>
    <p:sldId id="262" r:id="rId11"/>
    <p:sldId id="322" r:id="rId12"/>
    <p:sldId id="265" r:id="rId13"/>
    <p:sldId id="266" r:id="rId14"/>
    <p:sldId id="323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324" r:id="rId25"/>
    <p:sldId id="325" r:id="rId26"/>
    <p:sldId id="326" r:id="rId27"/>
    <p:sldId id="281" r:id="rId28"/>
    <p:sldId id="282" r:id="rId29"/>
    <p:sldId id="283" r:id="rId30"/>
    <p:sldId id="315" r:id="rId31"/>
  </p:sldIdLst>
  <p:sldSz cx="12192000" cy="6858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>
        <p:scale>
          <a:sx n="50" d="100"/>
          <a:sy n="50" d="100"/>
        </p:scale>
        <p:origin x="762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CC6DBDFE-DD3D-4291-A404-1B97A83A6EA8}" type="datetimeFigureOut">
              <a:rPr lang="en-US" smtClean="0"/>
              <a:t>10/3/2020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86456DE3-4E01-4AFD-AD42-42312842ED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961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90752">
              <a:defRPr/>
            </a:pPr>
            <a:fld id="{33AEA074-24A7-4657-AE02-A51F68EA6AA2}" type="slidenum">
              <a:rPr lang="en-US">
                <a:solidFill>
                  <a:prstClr val="black"/>
                </a:solidFill>
                <a:latin typeface="Calibri" panose="020F0502020204030204"/>
              </a:rPr>
              <a:pPr defTabSz="990752">
                <a:defRPr/>
              </a:pPr>
              <a:t>1</a:t>
            </a:fld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249870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1542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10/3/2020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701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bg>
      <p:bgPr>
        <a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/>
          <p:nvPr/>
        </p:nvSpPr>
        <p:spPr>
          <a:xfrm rot="254369">
            <a:off x="5161350" y="1641392"/>
            <a:ext cx="1874771" cy="158181"/>
          </a:xfrm>
          <a:custGeom>
            <a:avLst/>
            <a:gdLst/>
            <a:ahLst/>
            <a:cxnLst/>
            <a:rect l="l" t="t" r="r" b="b"/>
            <a:pathLst>
              <a:path w="82170" h="8963" extrusionOk="0">
                <a:moveTo>
                  <a:pt x="60471" y="1"/>
                </a:moveTo>
                <a:lnTo>
                  <a:pt x="60547" y="39"/>
                </a:lnTo>
                <a:lnTo>
                  <a:pt x="60660" y="1"/>
                </a:lnTo>
                <a:close/>
                <a:moveTo>
                  <a:pt x="63019" y="95"/>
                </a:moveTo>
                <a:lnTo>
                  <a:pt x="62924" y="190"/>
                </a:lnTo>
                <a:lnTo>
                  <a:pt x="63019" y="190"/>
                </a:lnTo>
                <a:lnTo>
                  <a:pt x="63019" y="95"/>
                </a:lnTo>
                <a:close/>
                <a:moveTo>
                  <a:pt x="82075" y="944"/>
                </a:moveTo>
                <a:lnTo>
                  <a:pt x="82075" y="1039"/>
                </a:lnTo>
                <a:lnTo>
                  <a:pt x="81980" y="1133"/>
                </a:lnTo>
                <a:lnTo>
                  <a:pt x="81792" y="1133"/>
                </a:lnTo>
                <a:lnTo>
                  <a:pt x="81697" y="1039"/>
                </a:lnTo>
                <a:lnTo>
                  <a:pt x="81509" y="1227"/>
                </a:lnTo>
                <a:lnTo>
                  <a:pt x="81886" y="1227"/>
                </a:lnTo>
                <a:lnTo>
                  <a:pt x="82169" y="1039"/>
                </a:lnTo>
                <a:lnTo>
                  <a:pt x="82075" y="944"/>
                </a:lnTo>
                <a:close/>
                <a:moveTo>
                  <a:pt x="44151" y="1510"/>
                </a:moveTo>
                <a:lnTo>
                  <a:pt x="43962" y="1605"/>
                </a:lnTo>
                <a:lnTo>
                  <a:pt x="44245" y="1605"/>
                </a:lnTo>
                <a:lnTo>
                  <a:pt x="44151" y="1510"/>
                </a:lnTo>
                <a:close/>
                <a:moveTo>
                  <a:pt x="43019" y="1699"/>
                </a:moveTo>
                <a:lnTo>
                  <a:pt x="42830" y="1793"/>
                </a:lnTo>
                <a:lnTo>
                  <a:pt x="42956" y="1762"/>
                </a:lnTo>
                <a:lnTo>
                  <a:pt x="43019" y="1699"/>
                </a:lnTo>
                <a:close/>
                <a:moveTo>
                  <a:pt x="13585" y="5472"/>
                </a:moveTo>
                <a:lnTo>
                  <a:pt x="13585" y="5504"/>
                </a:lnTo>
                <a:lnTo>
                  <a:pt x="13585" y="5504"/>
                </a:lnTo>
                <a:lnTo>
                  <a:pt x="13680" y="5472"/>
                </a:lnTo>
                <a:close/>
                <a:moveTo>
                  <a:pt x="15095" y="6321"/>
                </a:moveTo>
                <a:lnTo>
                  <a:pt x="14812" y="6416"/>
                </a:lnTo>
                <a:lnTo>
                  <a:pt x="14812" y="6321"/>
                </a:lnTo>
                <a:close/>
                <a:moveTo>
                  <a:pt x="60547" y="39"/>
                </a:moveTo>
                <a:lnTo>
                  <a:pt x="60377" y="95"/>
                </a:lnTo>
                <a:lnTo>
                  <a:pt x="60471" y="190"/>
                </a:lnTo>
                <a:lnTo>
                  <a:pt x="60094" y="378"/>
                </a:lnTo>
                <a:lnTo>
                  <a:pt x="59811" y="473"/>
                </a:lnTo>
                <a:lnTo>
                  <a:pt x="59717" y="473"/>
                </a:lnTo>
                <a:lnTo>
                  <a:pt x="59622" y="378"/>
                </a:lnTo>
                <a:lnTo>
                  <a:pt x="59811" y="378"/>
                </a:lnTo>
                <a:lnTo>
                  <a:pt x="59811" y="284"/>
                </a:lnTo>
                <a:lnTo>
                  <a:pt x="59811" y="190"/>
                </a:lnTo>
                <a:lnTo>
                  <a:pt x="58962" y="190"/>
                </a:lnTo>
                <a:lnTo>
                  <a:pt x="58773" y="284"/>
                </a:lnTo>
                <a:lnTo>
                  <a:pt x="58396" y="473"/>
                </a:lnTo>
                <a:lnTo>
                  <a:pt x="58585" y="473"/>
                </a:lnTo>
                <a:lnTo>
                  <a:pt x="58396" y="661"/>
                </a:lnTo>
                <a:lnTo>
                  <a:pt x="58207" y="661"/>
                </a:lnTo>
                <a:lnTo>
                  <a:pt x="58302" y="567"/>
                </a:lnTo>
                <a:lnTo>
                  <a:pt x="58113" y="661"/>
                </a:lnTo>
                <a:lnTo>
                  <a:pt x="57924" y="661"/>
                </a:lnTo>
                <a:lnTo>
                  <a:pt x="57453" y="473"/>
                </a:lnTo>
                <a:lnTo>
                  <a:pt x="56981" y="284"/>
                </a:lnTo>
                <a:lnTo>
                  <a:pt x="56604" y="284"/>
                </a:lnTo>
                <a:lnTo>
                  <a:pt x="56604" y="473"/>
                </a:lnTo>
                <a:lnTo>
                  <a:pt x="56415" y="567"/>
                </a:lnTo>
                <a:lnTo>
                  <a:pt x="57075" y="473"/>
                </a:lnTo>
                <a:lnTo>
                  <a:pt x="56698" y="661"/>
                </a:lnTo>
                <a:lnTo>
                  <a:pt x="57170" y="567"/>
                </a:lnTo>
                <a:lnTo>
                  <a:pt x="57075" y="661"/>
                </a:lnTo>
                <a:lnTo>
                  <a:pt x="57075" y="756"/>
                </a:lnTo>
                <a:lnTo>
                  <a:pt x="56321" y="756"/>
                </a:lnTo>
                <a:lnTo>
                  <a:pt x="56226" y="567"/>
                </a:lnTo>
                <a:lnTo>
                  <a:pt x="56132" y="473"/>
                </a:lnTo>
                <a:lnTo>
                  <a:pt x="55849" y="473"/>
                </a:lnTo>
                <a:lnTo>
                  <a:pt x="55471" y="567"/>
                </a:lnTo>
                <a:lnTo>
                  <a:pt x="55000" y="661"/>
                </a:lnTo>
                <a:lnTo>
                  <a:pt x="55094" y="661"/>
                </a:lnTo>
                <a:lnTo>
                  <a:pt x="53868" y="850"/>
                </a:lnTo>
                <a:lnTo>
                  <a:pt x="52830" y="1039"/>
                </a:lnTo>
                <a:lnTo>
                  <a:pt x="52830" y="1039"/>
                </a:lnTo>
                <a:lnTo>
                  <a:pt x="52924" y="850"/>
                </a:lnTo>
                <a:lnTo>
                  <a:pt x="53019" y="756"/>
                </a:lnTo>
                <a:lnTo>
                  <a:pt x="53019" y="756"/>
                </a:lnTo>
                <a:lnTo>
                  <a:pt x="52358" y="944"/>
                </a:lnTo>
                <a:lnTo>
                  <a:pt x="51981" y="1039"/>
                </a:lnTo>
                <a:lnTo>
                  <a:pt x="51887" y="1133"/>
                </a:lnTo>
                <a:lnTo>
                  <a:pt x="51887" y="1227"/>
                </a:lnTo>
                <a:lnTo>
                  <a:pt x="51604" y="1039"/>
                </a:lnTo>
                <a:lnTo>
                  <a:pt x="50755" y="1039"/>
                </a:lnTo>
                <a:lnTo>
                  <a:pt x="50755" y="944"/>
                </a:lnTo>
                <a:lnTo>
                  <a:pt x="50755" y="850"/>
                </a:lnTo>
                <a:lnTo>
                  <a:pt x="50660" y="850"/>
                </a:lnTo>
                <a:lnTo>
                  <a:pt x="50660" y="1039"/>
                </a:lnTo>
                <a:lnTo>
                  <a:pt x="49623" y="1322"/>
                </a:lnTo>
                <a:lnTo>
                  <a:pt x="49151" y="1416"/>
                </a:lnTo>
                <a:lnTo>
                  <a:pt x="48679" y="1416"/>
                </a:lnTo>
                <a:lnTo>
                  <a:pt x="48679" y="1322"/>
                </a:lnTo>
                <a:lnTo>
                  <a:pt x="48773" y="1322"/>
                </a:lnTo>
                <a:lnTo>
                  <a:pt x="48585" y="1133"/>
                </a:lnTo>
                <a:lnTo>
                  <a:pt x="47547" y="1133"/>
                </a:lnTo>
                <a:lnTo>
                  <a:pt x="46981" y="1322"/>
                </a:lnTo>
                <a:lnTo>
                  <a:pt x="46038" y="1699"/>
                </a:lnTo>
                <a:lnTo>
                  <a:pt x="46038" y="1699"/>
                </a:lnTo>
                <a:lnTo>
                  <a:pt x="46132" y="1605"/>
                </a:lnTo>
                <a:lnTo>
                  <a:pt x="46038" y="1510"/>
                </a:lnTo>
                <a:lnTo>
                  <a:pt x="45755" y="1699"/>
                </a:lnTo>
                <a:lnTo>
                  <a:pt x="45660" y="1793"/>
                </a:lnTo>
                <a:lnTo>
                  <a:pt x="45566" y="1793"/>
                </a:lnTo>
                <a:lnTo>
                  <a:pt x="45472" y="1699"/>
                </a:lnTo>
                <a:lnTo>
                  <a:pt x="45472" y="1510"/>
                </a:lnTo>
                <a:lnTo>
                  <a:pt x="45755" y="1510"/>
                </a:lnTo>
                <a:lnTo>
                  <a:pt x="45566" y="1416"/>
                </a:lnTo>
                <a:lnTo>
                  <a:pt x="45189" y="1416"/>
                </a:lnTo>
                <a:lnTo>
                  <a:pt x="44245" y="1605"/>
                </a:lnTo>
                <a:lnTo>
                  <a:pt x="42736" y="2076"/>
                </a:lnTo>
                <a:lnTo>
                  <a:pt x="42736" y="2076"/>
                </a:lnTo>
                <a:lnTo>
                  <a:pt x="43113" y="1793"/>
                </a:lnTo>
                <a:lnTo>
                  <a:pt x="43491" y="1605"/>
                </a:lnTo>
                <a:lnTo>
                  <a:pt x="43208" y="1699"/>
                </a:lnTo>
                <a:lnTo>
                  <a:pt x="42956" y="1762"/>
                </a:lnTo>
                <a:lnTo>
                  <a:pt x="42924" y="1793"/>
                </a:lnTo>
                <a:lnTo>
                  <a:pt x="42453" y="1982"/>
                </a:lnTo>
                <a:lnTo>
                  <a:pt x="42075" y="1982"/>
                </a:lnTo>
                <a:lnTo>
                  <a:pt x="41981" y="1888"/>
                </a:lnTo>
                <a:lnTo>
                  <a:pt x="40377" y="1888"/>
                </a:lnTo>
                <a:lnTo>
                  <a:pt x="38962" y="1982"/>
                </a:lnTo>
                <a:lnTo>
                  <a:pt x="39057" y="2076"/>
                </a:lnTo>
                <a:lnTo>
                  <a:pt x="38962" y="2171"/>
                </a:lnTo>
                <a:lnTo>
                  <a:pt x="38679" y="2265"/>
                </a:lnTo>
                <a:lnTo>
                  <a:pt x="38774" y="2076"/>
                </a:lnTo>
                <a:lnTo>
                  <a:pt x="38679" y="2076"/>
                </a:lnTo>
                <a:lnTo>
                  <a:pt x="38585" y="2171"/>
                </a:lnTo>
                <a:lnTo>
                  <a:pt x="38491" y="2265"/>
                </a:lnTo>
                <a:lnTo>
                  <a:pt x="38302" y="2171"/>
                </a:lnTo>
                <a:lnTo>
                  <a:pt x="38208" y="1982"/>
                </a:lnTo>
                <a:lnTo>
                  <a:pt x="37453" y="1982"/>
                </a:lnTo>
                <a:lnTo>
                  <a:pt x="37736" y="2171"/>
                </a:lnTo>
                <a:lnTo>
                  <a:pt x="37264" y="2171"/>
                </a:lnTo>
                <a:lnTo>
                  <a:pt x="37076" y="2076"/>
                </a:lnTo>
                <a:lnTo>
                  <a:pt x="36793" y="2171"/>
                </a:lnTo>
                <a:lnTo>
                  <a:pt x="36887" y="1982"/>
                </a:lnTo>
                <a:lnTo>
                  <a:pt x="35943" y="2359"/>
                </a:lnTo>
                <a:lnTo>
                  <a:pt x="34906" y="2548"/>
                </a:lnTo>
                <a:lnTo>
                  <a:pt x="33868" y="2737"/>
                </a:lnTo>
                <a:lnTo>
                  <a:pt x="32925" y="2737"/>
                </a:lnTo>
                <a:lnTo>
                  <a:pt x="33113" y="2642"/>
                </a:lnTo>
                <a:lnTo>
                  <a:pt x="32830" y="2642"/>
                </a:lnTo>
                <a:lnTo>
                  <a:pt x="32547" y="2737"/>
                </a:lnTo>
                <a:lnTo>
                  <a:pt x="32076" y="2925"/>
                </a:lnTo>
                <a:lnTo>
                  <a:pt x="31321" y="2925"/>
                </a:lnTo>
                <a:lnTo>
                  <a:pt x="30472" y="3020"/>
                </a:lnTo>
                <a:lnTo>
                  <a:pt x="29623" y="3114"/>
                </a:lnTo>
                <a:lnTo>
                  <a:pt x="27736" y="3397"/>
                </a:lnTo>
                <a:lnTo>
                  <a:pt x="26698" y="3491"/>
                </a:lnTo>
                <a:lnTo>
                  <a:pt x="26415" y="3586"/>
                </a:lnTo>
                <a:lnTo>
                  <a:pt x="26321" y="3680"/>
                </a:lnTo>
                <a:lnTo>
                  <a:pt x="26132" y="3586"/>
                </a:lnTo>
                <a:lnTo>
                  <a:pt x="25944" y="3491"/>
                </a:lnTo>
                <a:lnTo>
                  <a:pt x="25755" y="3586"/>
                </a:lnTo>
                <a:lnTo>
                  <a:pt x="25661" y="3869"/>
                </a:lnTo>
                <a:lnTo>
                  <a:pt x="25189" y="3774"/>
                </a:lnTo>
                <a:lnTo>
                  <a:pt x="24623" y="3774"/>
                </a:lnTo>
                <a:lnTo>
                  <a:pt x="23491" y="3963"/>
                </a:lnTo>
                <a:lnTo>
                  <a:pt x="22642" y="4057"/>
                </a:lnTo>
                <a:lnTo>
                  <a:pt x="21793" y="4152"/>
                </a:lnTo>
                <a:lnTo>
                  <a:pt x="21887" y="4057"/>
                </a:lnTo>
                <a:lnTo>
                  <a:pt x="21698" y="4152"/>
                </a:lnTo>
                <a:lnTo>
                  <a:pt x="21510" y="4340"/>
                </a:lnTo>
                <a:lnTo>
                  <a:pt x="21415" y="4529"/>
                </a:lnTo>
                <a:lnTo>
                  <a:pt x="21227" y="4623"/>
                </a:lnTo>
                <a:lnTo>
                  <a:pt x="21132" y="4529"/>
                </a:lnTo>
                <a:lnTo>
                  <a:pt x="20944" y="4435"/>
                </a:lnTo>
                <a:lnTo>
                  <a:pt x="20378" y="4340"/>
                </a:lnTo>
                <a:lnTo>
                  <a:pt x="19906" y="4435"/>
                </a:lnTo>
                <a:lnTo>
                  <a:pt x="19529" y="4623"/>
                </a:lnTo>
                <a:lnTo>
                  <a:pt x="19434" y="4529"/>
                </a:lnTo>
                <a:lnTo>
                  <a:pt x="19340" y="4529"/>
                </a:lnTo>
                <a:lnTo>
                  <a:pt x="18868" y="4623"/>
                </a:lnTo>
                <a:lnTo>
                  <a:pt x="17925" y="5001"/>
                </a:lnTo>
                <a:lnTo>
                  <a:pt x="17925" y="4812"/>
                </a:lnTo>
                <a:lnTo>
                  <a:pt x="17736" y="5001"/>
                </a:lnTo>
                <a:lnTo>
                  <a:pt x="17548" y="5095"/>
                </a:lnTo>
                <a:lnTo>
                  <a:pt x="17359" y="5189"/>
                </a:lnTo>
                <a:lnTo>
                  <a:pt x="16887" y="5284"/>
                </a:lnTo>
                <a:lnTo>
                  <a:pt x="16982" y="5189"/>
                </a:lnTo>
                <a:lnTo>
                  <a:pt x="16982" y="5189"/>
                </a:lnTo>
                <a:lnTo>
                  <a:pt x="16321" y="5284"/>
                </a:lnTo>
                <a:lnTo>
                  <a:pt x="15755" y="5472"/>
                </a:lnTo>
                <a:lnTo>
                  <a:pt x="15189" y="5567"/>
                </a:lnTo>
                <a:lnTo>
                  <a:pt x="14623" y="5567"/>
                </a:lnTo>
                <a:lnTo>
                  <a:pt x="15283" y="5472"/>
                </a:lnTo>
                <a:lnTo>
                  <a:pt x="15189" y="5378"/>
                </a:lnTo>
                <a:lnTo>
                  <a:pt x="15095" y="5284"/>
                </a:lnTo>
                <a:lnTo>
                  <a:pt x="15095" y="5189"/>
                </a:lnTo>
                <a:lnTo>
                  <a:pt x="15095" y="5095"/>
                </a:lnTo>
                <a:lnTo>
                  <a:pt x="14906" y="5189"/>
                </a:lnTo>
                <a:lnTo>
                  <a:pt x="14529" y="5284"/>
                </a:lnTo>
                <a:lnTo>
                  <a:pt x="13680" y="5472"/>
                </a:lnTo>
                <a:lnTo>
                  <a:pt x="13680" y="5567"/>
                </a:lnTo>
                <a:lnTo>
                  <a:pt x="13585" y="5567"/>
                </a:lnTo>
                <a:lnTo>
                  <a:pt x="13585" y="5504"/>
                </a:lnTo>
                <a:lnTo>
                  <a:pt x="13585" y="5504"/>
                </a:lnTo>
                <a:lnTo>
                  <a:pt x="13397" y="5567"/>
                </a:lnTo>
                <a:lnTo>
                  <a:pt x="13208" y="5661"/>
                </a:lnTo>
                <a:lnTo>
                  <a:pt x="13302" y="5755"/>
                </a:lnTo>
                <a:lnTo>
                  <a:pt x="13585" y="5661"/>
                </a:lnTo>
                <a:lnTo>
                  <a:pt x="13868" y="5661"/>
                </a:lnTo>
                <a:lnTo>
                  <a:pt x="13585" y="5850"/>
                </a:lnTo>
                <a:lnTo>
                  <a:pt x="13302" y="5850"/>
                </a:lnTo>
                <a:lnTo>
                  <a:pt x="13019" y="5755"/>
                </a:lnTo>
                <a:lnTo>
                  <a:pt x="12736" y="5755"/>
                </a:lnTo>
                <a:lnTo>
                  <a:pt x="11133" y="6227"/>
                </a:lnTo>
                <a:lnTo>
                  <a:pt x="11038" y="6133"/>
                </a:lnTo>
                <a:lnTo>
                  <a:pt x="10472" y="6321"/>
                </a:lnTo>
                <a:lnTo>
                  <a:pt x="10001" y="6416"/>
                </a:lnTo>
                <a:lnTo>
                  <a:pt x="9434" y="6510"/>
                </a:lnTo>
                <a:lnTo>
                  <a:pt x="8680" y="6699"/>
                </a:lnTo>
                <a:lnTo>
                  <a:pt x="7642" y="6888"/>
                </a:lnTo>
                <a:lnTo>
                  <a:pt x="6416" y="7076"/>
                </a:lnTo>
                <a:lnTo>
                  <a:pt x="3963" y="7454"/>
                </a:lnTo>
                <a:lnTo>
                  <a:pt x="1604" y="7831"/>
                </a:lnTo>
                <a:lnTo>
                  <a:pt x="944" y="8020"/>
                </a:lnTo>
                <a:lnTo>
                  <a:pt x="567" y="7925"/>
                </a:lnTo>
                <a:lnTo>
                  <a:pt x="284" y="7831"/>
                </a:lnTo>
                <a:lnTo>
                  <a:pt x="189" y="7831"/>
                </a:lnTo>
                <a:lnTo>
                  <a:pt x="189" y="7925"/>
                </a:lnTo>
                <a:lnTo>
                  <a:pt x="189" y="8208"/>
                </a:lnTo>
                <a:lnTo>
                  <a:pt x="1" y="8397"/>
                </a:lnTo>
                <a:lnTo>
                  <a:pt x="1" y="8586"/>
                </a:lnTo>
                <a:lnTo>
                  <a:pt x="1" y="8680"/>
                </a:lnTo>
                <a:lnTo>
                  <a:pt x="95" y="8774"/>
                </a:lnTo>
                <a:lnTo>
                  <a:pt x="472" y="8869"/>
                </a:lnTo>
                <a:lnTo>
                  <a:pt x="755" y="8869"/>
                </a:lnTo>
                <a:lnTo>
                  <a:pt x="567" y="8963"/>
                </a:lnTo>
                <a:lnTo>
                  <a:pt x="755" y="8963"/>
                </a:lnTo>
                <a:lnTo>
                  <a:pt x="1038" y="8869"/>
                </a:lnTo>
                <a:lnTo>
                  <a:pt x="1416" y="8586"/>
                </a:lnTo>
                <a:lnTo>
                  <a:pt x="1416" y="8774"/>
                </a:lnTo>
                <a:lnTo>
                  <a:pt x="1510" y="8869"/>
                </a:lnTo>
                <a:lnTo>
                  <a:pt x="1699" y="8774"/>
                </a:lnTo>
                <a:lnTo>
                  <a:pt x="1793" y="8774"/>
                </a:lnTo>
                <a:lnTo>
                  <a:pt x="2265" y="8586"/>
                </a:lnTo>
                <a:lnTo>
                  <a:pt x="2642" y="8491"/>
                </a:lnTo>
                <a:lnTo>
                  <a:pt x="3397" y="8491"/>
                </a:lnTo>
                <a:lnTo>
                  <a:pt x="4152" y="8397"/>
                </a:lnTo>
                <a:lnTo>
                  <a:pt x="4623" y="8397"/>
                </a:lnTo>
                <a:lnTo>
                  <a:pt x="5001" y="8114"/>
                </a:lnTo>
                <a:lnTo>
                  <a:pt x="5001" y="8208"/>
                </a:lnTo>
                <a:lnTo>
                  <a:pt x="5284" y="8114"/>
                </a:lnTo>
                <a:lnTo>
                  <a:pt x="5850" y="7831"/>
                </a:lnTo>
                <a:lnTo>
                  <a:pt x="5944" y="7925"/>
                </a:lnTo>
                <a:lnTo>
                  <a:pt x="5850" y="8020"/>
                </a:lnTo>
                <a:lnTo>
                  <a:pt x="5850" y="8114"/>
                </a:lnTo>
                <a:lnTo>
                  <a:pt x="5944" y="8020"/>
                </a:lnTo>
                <a:lnTo>
                  <a:pt x="6416" y="7925"/>
                </a:lnTo>
                <a:lnTo>
                  <a:pt x="7170" y="7925"/>
                </a:lnTo>
                <a:lnTo>
                  <a:pt x="7170" y="8020"/>
                </a:lnTo>
                <a:lnTo>
                  <a:pt x="7076" y="8114"/>
                </a:lnTo>
                <a:lnTo>
                  <a:pt x="7265" y="8020"/>
                </a:lnTo>
                <a:lnTo>
                  <a:pt x="7359" y="7925"/>
                </a:lnTo>
                <a:lnTo>
                  <a:pt x="7359" y="7831"/>
                </a:lnTo>
                <a:lnTo>
                  <a:pt x="7548" y="8020"/>
                </a:lnTo>
                <a:lnTo>
                  <a:pt x="8397" y="7642"/>
                </a:lnTo>
                <a:lnTo>
                  <a:pt x="8963" y="7454"/>
                </a:lnTo>
                <a:lnTo>
                  <a:pt x="9151" y="7359"/>
                </a:lnTo>
                <a:lnTo>
                  <a:pt x="9246" y="7359"/>
                </a:lnTo>
                <a:lnTo>
                  <a:pt x="9151" y="7171"/>
                </a:lnTo>
                <a:lnTo>
                  <a:pt x="9246" y="7076"/>
                </a:lnTo>
                <a:lnTo>
                  <a:pt x="9340" y="7076"/>
                </a:lnTo>
                <a:lnTo>
                  <a:pt x="9340" y="7171"/>
                </a:lnTo>
                <a:lnTo>
                  <a:pt x="9434" y="7076"/>
                </a:lnTo>
                <a:lnTo>
                  <a:pt x="9529" y="7171"/>
                </a:lnTo>
                <a:lnTo>
                  <a:pt x="9434" y="7265"/>
                </a:lnTo>
                <a:lnTo>
                  <a:pt x="9340" y="7265"/>
                </a:lnTo>
                <a:lnTo>
                  <a:pt x="9340" y="7359"/>
                </a:lnTo>
                <a:lnTo>
                  <a:pt x="9717" y="7171"/>
                </a:lnTo>
                <a:lnTo>
                  <a:pt x="10095" y="7076"/>
                </a:lnTo>
                <a:lnTo>
                  <a:pt x="10095" y="7171"/>
                </a:lnTo>
                <a:lnTo>
                  <a:pt x="10001" y="7171"/>
                </a:lnTo>
                <a:lnTo>
                  <a:pt x="9906" y="7265"/>
                </a:lnTo>
                <a:lnTo>
                  <a:pt x="9906" y="7359"/>
                </a:lnTo>
                <a:lnTo>
                  <a:pt x="9623" y="7265"/>
                </a:lnTo>
                <a:lnTo>
                  <a:pt x="9717" y="7454"/>
                </a:lnTo>
                <a:lnTo>
                  <a:pt x="10850" y="7076"/>
                </a:lnTo>
                <a:lnTo>
                  <a:pt x="11038" y="7076"/>
                </a:lnTo>
                <a:lnTo>
                  <a:pt x="11133" y="7171"/>
                </a:lnTo>
                <a:lnTo>
                  <a:pt x="11321" y="7265"/>
                </a:lnTo>
                <a:lnTo>
                  <a:pt x="11416" y="7265"/>
                </a:lnTo>
                <a:lnTo>
                  <a:pt x="11604" y="7171"/>
                </a:lnTo>
                <a:lnTo>
                  <a:pt x="11793" y="6982"/>
                </a:lnTo>
                <a:lnTo>
                  <a:pt x="11887" y="6888"/>
                </a:lnTo>
                <a:lnTo>
                  <a:pt x="12170" y="6888"/>
                </a:lnTo>
                <a:lnTo>
                  <a:pt x="12076" y="7076"/>
                </a:lnTo>
                <a:lnTo>
                  <a:pt x="12265" y="7076"/>
                </a:lnTo>
                <a:lnTo>
                  <a:pt x="12359" y="6888"/>
                </a:lnTo>
                <a:lnTo>
                  <a:pt x="12548" y="6793"/>
                </a:lnTo>
                <a:lnTo>
                  <a:pt x="12736" y="6793"/>
                </a:lnTo>
                <a:lnTo>
                  <a:pt x="12453" y="6982"/>
                </a:lnTo>
                <a:lnTo>
                  <a:pt x="12925" y="6982"/>
                </a:lnTo>
                <a:lnTo>
                  <a:pt x="13491" y="6888"/>
                </a:lnTo>
                <a:lnTo>
                  <a:pt x="14434" y="6605"/>
                </a:lnTo>
                <a:lnTo>
                  <a:pt x="15849" y="6510"/>
                </a:lnTo>
                <a:lnTo>
                  <a:pt x="16510" y="6416"/>
                </a:lnTo>
                <a:lnTo>
                  <a:pt x="16982" y="6227"/>
                </a:lnTo>
                <a:lnTo>
                  <a:pt x="17831" y="6038"/>
                </a:lnTo>
                <a:lnTo>
                  <a:pt x="18680" y="6038"/>
                </a:lnTo>
                <a:lnTo>
                  <a:pt x="19057" y="5850"/>
                </a:lnTo>
                <a:lnTo>
                  <a:pt x="19340" y="5755"/>
                </a:lnTo>
                <a:lnTo>
                  <a:pt x="20472" y="5661"/>
                </a:lnTo>
                <a:lnTo>
                  <a:pt x="21604" y="5567"/>
                </a:lnTo>
                <a:lnTo>
                  <a:pt x="22736" y="5378"/>
                </a:lnTo>
                <a:lnTo>
                  <a:pt x="23774" y="5095"/>
                </a:lnTo>
                <a:lnTo>
                  <a:pt x="23774" y="5284"/>
                </a:lnTo>
                <a:lnTo>
                  <a:pt x="24151" y="5189"/>
                </a:lnTo>
                <a:lnTo>
                  <a:pt x="24246" y="5189"/>
                </a:lnTo>
                <a:lnTo>
                  <a:pt x="24246" y="5095"/>
                </a:lnTo>
                <a:lnTo>
                  <a:pt x="24623" y="5001"/>
                </a:lnTo>
                <a:lnTo>
                  <a:pt x="25000" y="5095"/>
                </a:lnTo>
                <a:lnTo>
                  <a:pt x="25378" y="5095"/>
                </a:lnTo>
                <a:lnTo>
                  <a:pt x="25755" y="4906"/>
                </a:lnTo>
                <a:lnTo>
                  <a:pt x="25755" y="5095"/>
                </a:lnTo>
                <a:lnTo>
                  <a:pt x="25849" y="5001"/>
                </a:lnTo>
                <a:lnTo>
                  <a:pt x="26132" y="4906"/>
                </a:lnTo>
                <a:lnTo>
                  <a:pt x="27264" y="4906"/>
                </a:lnTo>
                <a:lnTo>
                  <a:pt x="28491" y="4718"/>
                </a:lnTo>
                <a:lnTo>
                  <a:pt x="28302" y="4529"/>
                </a:lnTo>
                <a:lnTo>
                  <a:pt x="28491" y="4435"/>
                </a:lnTo>
                <a:lnTo>
                  <a:pt x="28585" y="4340"/>
                </a:lnTo>
                <a:lnTo>
                  <a:pt x="28774" y="4529"/>
                </a:lnTo>
                <a:lnTo>
                  <a:pt x="28679" y="4623"/>
                </a:lnTo>
                <a:lnTo>
                  <a:pt x="29717" y="4623"/>
                </a:lnTo>
                <a:lnTo>
                  <a:pt x="30189" y="4529"/>
                </a:lnTo>
                <a:lnTo>
                  <a:pt x="31510" y="4246"/>
                </a:lnTo>
                <a:lnTo>
                  <a:pt x="32076" y="4057"/>
                </a:lnTo>
                <a:lnTo>
                  <a:pt x="32547" y="3869"/>
                </a:lnTo>
                <a:lnTo>
                  <a:pt x="32642" y="3963"/>
                </a:lnTo>
                <a:lnTo>
                  <a:pt x="32830" y="4057"/>
                </a:lnTo>
                <a:lnTo>
                  <a:pt x="33019" y="4057"/>
                </a:lnTo>
                <a:lnTo>
                  <a:pt x="33679" y="3869"/>
                </a:lnTo>
                <a:lnTo>
                  <a:pt x="33962" y="3586"/>
                </a:lnTo>
                <a:lnTo>
                  <a:pt x="34623" y="3586"/>
                </a:lnTo>
                <a:lnTo>
                  <a:pt x="35660" y="3491"/>
                </a:lnTo>
                <a:lnTo>
                  <a:pt x="37170" y="3586"/>
                </a:lnTo>
                <a:lnTo>
                  <a:pt x="37547" y="3397"/>
                </a:lnTo>
                <a:lnTo>
                  <a:pt x="38019" y="3303"/>
                </a:lnTo>
                <a:lnTo>
                  <a:pt x="39151" y="3208"/>
                </a:lnTo>
                <a:lnTo>
                  <a:pt x="41038" y="3208"/>
                </a:lnTo>
                <a:lnTo>
                  <a:pt x="41038" y="3114"/>
                </a:lnTo>
                <a:lnTo>
                  <a:pt x="41226" y="3020"/>
                </a:lnTo>
                <a:lnTo>
                  <a:pt x="41981" y="2925"/>
                </a:lnTo>
                <a:lnTo>
                  <a:pt x="44811" y="2925"/>
                </a:lnTo>
                <a:lnTo>
                  <a:pt x="45000" y="2831"/>
                </a:lnTo>
                <a:lnTo>
                  <a:pt x="45189" y="2642"/>
                </a:lnTo>
                <a:lnTo>
                  <a:pt x="45283" y="2548"/>
                </a:lnTo>
                <a:lnTo>
                  <a:pt x="45566" y="2548"/>
                </a:lnTo>
                <a:lnTo>
                  <a:pt x="45472" y="2737"/>
                </a:lnTo>
                <a:lnTo>
                  <a:pt x="45472" y="2737"/>
                </a:lnTo>
                <a:lnTo>
                  <a:pt x="46132" y="2548"/>
                </a:lnTo>
                <a:lnTo>
                  <a:pt x="46887" y="2548"/>
                </a:lnTo>
                <a:lnTo>
                  <a:pt x="47547" y="2454"/>
                </a:lnTo>
                <a:lnTo>
                  <a:pt x="48207" y="2265"/>
                </a:lnTo>
                <a:lnTo>
                  <a:pt x="48302" y="2359"/>
                </a:lnTo>
                <a:lnTo>
                  <a:pt x="49434" y="2359"/>
                </a:lnTo>
                <a:lnTo>
                  <a:pt x="49717" y="2265"/>
                </a:lnTo>
                <a:lnTo>
                  <a:pt x="50094" y="2171"/>
                </a:lnTo>
                <a:lnTo>
                  <a:pt x="50755" y="2076"/>
                </a:lnTo>
                <a:lnTo>
                  <a:pt x="52170" y="1982"/>
                </a:lnTo>
                <a:lnTo>
                  <a:pt x="54056" y="1793"/>
                </a:lnTo>
                <a:lnTo>
                  <a:pt x="56132" y="1510"/>
                </a:lnTo>
                <a:lnTo>
                  <a:pt x="56037" y="1605"/>
                </a:lnTo>
                <a:lnTo>
                  <a:pt x="55943" y="1699"/>
                </a:lnTo>
                <a:lnTo>
                  <a:pt x="55754" y="1699"/>
                </a:lnTo>
                <a:lnTo>
                  <a:pt x="55471" y="1793"/>
                </a:lnTo>
                <a:lnTo>
                  <a:pt x="55377" y="1888"/>
                </a:lnTo>
                <a:lnTo>
                  <a:pt x="56415" y="1605"/>
                </a:lnTo>
                <a:lnTo>
                  <a:pt x="56887" y="1510"/>
                </a:lnTo>
                <a:lnTo>
                  <a:pt x="56981" y="1605"/>
                </a:lnTo>
                <a:lnTo>
                  <a:pt x="56887" y="1699"/>
                </a:lnTo>
                <a:lnTo>
                  <a:pt x="57358" y="1605"/>
                </a:lnTo>
                <a:lnTo>
                  <a:pt x="57736" y="1605"/>
                </a:lnTo>
                <a:lnTo>
                  <a:pt x="58207" y="1510"/>
                </a:lnTo>
                <a:lnTo>
                  <a:pt x="58679" y="1510"/>
                </a:lnTo>
                <a:lnTo>
                  <a:pt x="58773" y="1416"/>
                </a:lnTo>
                <a:lnTo>
                  <a:pt x="58868" y="1322"/>
                </a:lnTo>
                <a:lnTo>
                  <a:pt x="59056" y="1133"/>
                </a:lnTo>
                <a:lnTo>
                  <a:pt x="59151" y="1227"/>
                </a:lnTo>
                <a:lnTo>
                  <a:pt x="59339" y="1227"/>
                </a:lnTo>
                <a:lnTo>
                  <a:pt x="59434" y="1322"/>
                </a:lnTo>
                <a:lnTo>
                  <a:pt x="59339" y="1510"/>
                </a:lnTo>
                <a:lnTo>
                  <a:pt x="59811" y="1416"/>
                </a:lnTo>
                <a:lnTo>
                  <a:pt x="60000" y="1322"/>
                </a:lnTo>
                <a:lnTo>
                  <a:pt x="60094" y="1416"/>
                </a:lnTo>
                <a:lnTo>
                  <a:pt x="60377" y="1322"/>
                </a:lnTo>
                <a:lnTo>
                  <a:pt x="60660" y="1227"/>
                </a:lnTo>
                <a:lnTo>
                  <a:pt x="61320" y="1133"/>
                </a:lnTo>
                <a:lnTo>
                  <a:pt x="61981" y="1227"/>
                </a:lnTo>
                <a:lnTo>
                  <a:pt x="62641" y="1227"/>
                </a:lnTo>
                <a:lnTo>
                  <a:pt x="62547" y="1133"/>
                </a:lnTo>
                <a:lnTo>
                  <a:pt x="63207" y="1039"/>
                </a:lnTo>
                <a:lnTo>
                  <a:pt x="63019" y="1133"/>
                </a:lnTo>
                <a:lnTo>
                  <a:pt x="63585" y="1133"/>
                </a:lnTo>
                <a:lnTo>
                  <a:pt x="63302" y="1039"/>
                </a:lnTo>
                <a:lnTo>
                  <a:pt x="63773" y="850"/>
                </a:lnTo>
                <a:lnTo>
                  <a:pt x="64151" y="756"/>
                </a:lnTo>
                <a:lnTo>
                  <a:pt x="64434" y="850"/>
                </a:lnTo>
                <a:lnTo>
                  <a:pt x="64434" y="1133"/>
                </a:lnTo>
                <a:lnTo>
                  <a:pt x="65283" y="850"/>
                </a:lnTo>
                <a:lnTo>
                  <a:pt x="65283" y="944"/>
                </a:lnTo>
                <a:lnTo>
                  <a:pt x="65471" y="944"/>
                </a:lnTo>
                <a:lnTo>
                  <a:pt x="65566" y="850"/>
                </a:lnTo>
                <a:lnTo>
                  <a:pt x="65754" y="944"/>
                </a:lnTo>
                <a:lnTo>
                  <a:pt x="66132" y="850"/>
                </a:lnTo>
                <a:lnTo>
                  <a:pt x="66981" y="850"/>
                </a:lnTo>
                <a:lnTo>
                  <a:pt x="66981" y="944"/>
                </a:lnTo>
                <a:lnTo>
                  <a:pt x="66886" y="1039"/>
                </a:lnTo>
                <a:lnTo>
                  <a:pt x="66792" y="1039"/>
                </a:lnTo>
                <a:lnTo>
                  <a:pt x="66792" y="1133"/>
                </a:lnTo>
                <a:lnTo>
                  <a:pt x="67641" y="944"/>
                </a:lnTo>
                <a:lnTo>
                  <a:pt x="68113" y="850"/>
                </a:lnTo>
                <a:lnTo>
                  <a:pt x="68584" y="850"/>
                </a:lnTo>
                <a:lnTo>
                  <a:pt x="68773" y="944"/>
                </a:lnTo>
                <a:lnTo>
                  <a:pt x="68962" y="944"/>
                </a:lnTo>
                <a:lnTo>
                  <a:pt x="69150" y="850"/>
                </a:lnTo>
                <a:lnTo>
                  <a:pt x="70849" y="944"/>
                </a:lnTo>
                <a:lnTo>
                  <a:pt x="71509" y="850"/>
                </a:lnTo>
                <a:lnTo>
                  <a:pt x="72169" y="756"/>
                </a:lnTo>
                <a:lnTo>
                  <a:pt x="73207" y="756"/>
                </a:lnTo>
                <a:lnTo>
                  <a:pt x="73584" y="944"/>
                </a:lnTo>
                <a:lnTo>
                  <a:pt x="73962" y="944"/>
                </a:lnTo>
                <a:lnTo>
                  <a:pt x="73773" y="756"/>
                </a:lnTo>
                <a:lnTo>
                  <a:pt x="74056" y="567"/>
                </a:lnTo>
                <a:lnTo>
                  <a:pt x="74150" y="567"/>
                </a:lnTo>
                <a:lnTo>
                  <a:pt x="74150" y="756"/>
                </a:lnTo>
                <a:lnTo>
                  <a:pt x="74339" y="850"/>
                </a:lnTo>
                <a:lnTo>
                  <a:pt x="74433" y="756"/>
                </a:lnTo>
                <a:lnTo>
                  <a:pt x="74716" y="661"/>
                </a:lnTo>
                <a:lnTo>
                  <a:pt x="75188" y="661"/>
                </a:lnTo>
                <a:lnTo>
                  <a:pt x="75188" y="756"/>
                </a:lnTo>
                <a:lnTo>
                  <a:pt x="74999" y="850"/>
                </a:lnTo>
                <a:lnTo>
                  <a:pt x="75377" y="756"/>
                </a:lnTo>
                <a:lnTo>
                  <a:pt x="75754" y="756"/>
                </a:lnTo>
                <a:lnTo>
                  <a:pt x="75471" y="850"/>
                </a:lnTo>
                <a:lnTo>
                  <a:pt x="75565" y="944"/>
                </a:lnTo>
                <a:lnTo>
                  <a:pt x="76226" y="1039"/>
                </a:lnTo>
                <a:lnTo>
                  <a:pt x="76320" y="850"/>
                </a:lnTo>
                <a:lnTo>
                  <a:pt x="76509" y="850"/>
                </a:lnTo>
                <a:lnTo>
                  <a:pt x="76792" y="756"/>
                </a:lnTo>
                <a:lnTo>
                  <a:pt x="77075" y="661"/>
                </a:lnTo>
                <a:lnTo>
                  <a:pt x="76886" y="850"/>
                </a:lnTo>
                <a:lnTo>
                  <a:pt x="76981" y="944"/>
                </a:lnTo>
                <a:lnTo>
                  <a:pt x="77264" y="1039"/>
                </a:lnTo>
                <a:lnTo>
                  <a:pt x="77547" y="1133"/>
                </a:lnTo>
                <a:lnTo>
                  <a:pt x="77924" y="1227"/>
                </a:lnTo>
                <a:lnTo>
                  <a:pt x="78018" y="1133"/>
                </a:lnTo>
                <a:lnTo>
                  <a:pt x="77924" y="1039"/>
                </a:lnTo>
                <a:lnTo>
                  <a:pt x="78207" y="944"/>
                </a:lnTo>
                <a:lnTo>
                  <a:pt x="78490" y="1039"/>
                </a:lnTo>
                <a:lnTo>
                  <a:pt x="78773" y="1039"/>
                </a:lnTo>
                <a:lnTo>
                  <a:pt x="79056" y="1133"/>
                </a:lnTo>
                <a:lnTo>
                  <a:pt x="79716" y="944"/>
                </a:lnTo>
                <a:lnTo>
                  <a:pt x="80282" y="756"/>
                </a:lnTo>
                <a:lnTo>
                  <a:pt x="80282" y="850"/>
                </a:lnTo>
                <a:lnTo>
                  <a:pt x="80188" y="944"/>
                </a:lnTo>
                <a:lnTo>
                  <a:pt x="80848" y="1039"/>
                </a:lnTo>
                <a:lnTo>
                  <a:pt x="81131" y="1039"/>
                </a:lnTo>
                <a:lnTo>
                  <a:pt x="81131" y="1133"/>
                </a:lnTo>
                <a:lnTo>
                  <a:pt x="81037" y="1227"/>
                </a:lnTo>
                <a:lnTo>
                  <a:pt x="81697" y="1039"/>
                </a:lnTo>
                <a:lnTo>
                  <a:pt x="81886" y="944"/>
                </a:lnTo>
                <a:lnTo>
                  <a:pt x="81792" y="850"/>
                </a:lnTo>
                <a:lnTo>
                  <a:pt x="81414" y="850"/>
                </a:lnTo>
                <a:lnTo>
                  <a:pt x="80943" y="944"/>
                </a:lnTo>
                <a:lnTo>
                  <a:pt x="81037" y="756"/>
                </a:lnTo>
                <a:lnTo>
                  <a:pt x="80754" y="944"/>
                </a:lnTo>
                <a:lnTo>
                  <a:pt x="80660" y="756"/>
                </a:lnTo>
                <a:lnTo>
                  <a:pt x="80754" y="661"/>
                </a:lnTo>
                <a:lnTo>
                  <a:pt x="80188" y="661"/>
                </a:lnTo>
                <a:lnTo>
                  <a:pt x="80188" y="567"/>
                </a:lnTo>
                <a:lnTo>
                  <a:pt x="80282" y="567"/>
                </a:lnTo>
                <a:lnTo>
                  <a:pt x="79528" y="473"/>
                </a:lnTo>
                <a:lnTo>
                  <a:pt x="79339" y="567"/>
                </a:lnTo>
                <a:lnTo>
                  <a:pt x="79245" y="567"/>
                </a:lnTo>
                <a:lnTo>
                  <a:pt x="79245" y="661"/>
                </a:lnTo>
                <a:lnTo>
                  <a:pt x="79056" y="850"/>
                </a:lnTo>
                <a:lnTo>
                  <a:pt x="78867" y="378"/>
                </a:lnTo>
                <a:lnTo>
                  <a:pt x="78679" y="473"/>
                </a:lnTo>
                <a:lnTo>
                  <a:pt x="78396" y="567"/>
                </a:lnTo>
                <a:lnTo>
                  <a:pt x="78018" y="661"/>
                </a:lnTo>
                <a:lnTo>
                  <a:pt x="77924" y="661"/>
                </a:lnTo>
                <a:lnTo>
                  <a:pt x="77830" y="567"/>
                </a:lnTo>
                <a:lnTo>
                  <a:pt x="77075" y="567"/>
                </a:lnTo>
                <a:lnTo>
                  <a:pt x="77264" y="473"/>
                </a:lnTo>
                <a:lnTo>
                  <a:pt x="77169" y="284"/>
                </a:lnTo>
                <a:lnTo>
                  <a:pt x="76981" y="378"/>
                </a:lnTo>
                <a:lnTo>
                  <a:pt x="76792" y="473"/>
                </a:lnTo>
                <a:lnTo>
                  <a:pt x="76037" y="473"/>
                </a:lnTo>
                <a:lnTo>
                  <a:pt x="74716" y="190"/>
                </a:lnTo>
                <a:lnTo>
                  <a:pt x="74433" y="378"/>
                </a:lnTo>
                <a:lnTo>
                  <a:pt x="74056" y="378"/>
                </a:lnTo>
                <a:lnTo>
                  <a:pt x="74150" y="190"/>
                </a:lnTo>
                <a:lnTo>
                  <a:pt x="74056" y="190"/>
                </a:lnTo>
                <a:lnTo>
                  <a:pt x="73773" y="284"/>
                </a:lnTo>
                <a:lnTo>
                  <a:pt x="73773" y="95"/>
                </a:lnTo>
                <a:lnTo>
                  <a:pt x="73301" y="190"/>
                </a:lnTo>
                <a:lnTo>
                  <a:pt x="72830" y="190"/>
                </a:lnTo>
                <a:lnTo>
                  <a:pt x="72830" y="378"/>
                </a:lnTo>
                <a:lnTo>
                  <a:pt x="72924" y="473"/>
                </a:lnTo>
                <a:lnTo>
                  <a:pt x="72924" y="567"/>
                </a:lnTo>
                <a:lnTo>
                  <a:pt x="72735" y="661"/>
                </a:lnTo>
                <a:lnTo>
                  <a:pt x="72735" y="567"/>
                </a:lnTo>
                <a:lnTo>
                  <a:pt x="72547" y="473"/>
                </a:lnTo>
                <a:lnTo>
                  <a:pt x="72452" y="378"/>
                </a:lnTo>
                <a:lnTo>
                  <a:pt x="72641" y="284"/>
                </a:lnTo>
                <a:lnTo>
                  <a:pt x="71603" y="284"/>
                </a:lnTo>
                <a:lnTo>
                  <a:pt x="70849" y="190"/>
                </a:lnTo>
                <a:lnTo>
                  <a:pt x="70660" y="284"/>
                </a:lnTo>
                <a:lnTo>
                  <a:pt x="69905" y="473"/>
                </a:lnTo>
                <a:lnTo>
                  <a:pt x="69056" y="473"/>
                </a:lnTo>
                <a:lnTo>
                  <a:pt x="68207" y="378"/>
                </a:lnTo>
                <a:lnTo>
                  <a:pt x="67547" y="284"/>
                </a:lnTo>
                <a:lnTo>
                  <a:pt x="67641" y="190"/>
                </a:lnTo>
                <a:lnTo>
                  <a:pt x="67735" y="190"/>
                </a:lnTo>
                <a:lnTo>
                  <a:pt x="67169" y="95"/>
                </a:lnTo>
                <a:lnTo>
                  <a:pt x="66698" y="95"/>
                </a:lnTo>
                <a:lnTo>
                  <a:pt x="66886" y="190"/>
                </a:lnTo>
                <a:lnTo>
                  <a:pt x="65283" y="190"/>
                </a:lnTo>
                <a:lnTo>
                  <a:pt x="64905" y="95"/>
                </a:lnTo>
                <a:lnTo>
                  <a:pt x="64905" y="190"/>
                </a:lnTo>
                <a:lnTo>
                  <a:pt x="65000" y="190"/>
                </a:lnTo>
                <a:lnTo>
                  <a:pt x="65094" y="284"/>
                </a:lnTo>
                <a:lnTo>
                  <a:pt x="65094" y="378"/>
                </a:lnTo>
                <a:lnTo>
                  <a:pt x="64528" y="284"/>
                </a:lnTo>
                <a:lnTo>
                  <a:pt x="63962" y="190"/>
                </a:lnTo>
                <a:lnTo>
                  <a:pt x="63773" y="284"/>
                </a:lnTo>
                <a:lnTo>
                  <a:pt x="63585" y="473"/>
                </a:lnTo>
                <a:lnTo>
                  <a:pt x="63396" y="567"/>
                </a:lnTo>
                <a:lnTo>
                  <a:pt x="63302" y="567"/>
                </a:lnTo>
                <a:lnTo>
                  <a:pt x="63207" y="473"/>
                </a:lnTo>
                <a:lnTo>
                  <a:pt x="63207" y="284"/>
                </a:lnTo>
                <a:lnTo>
                  <a:pt x="63396" y="284"/>
                </a:lnTo>
                <a:lnTo>
                  <a:pt x="63490" y="190"/>
                </a:lnTo>
                <a:lnTo>
                  <a:pt x="63113" y="190"/>
                </a:lnTo>
                <a:lnTo>
                  <a:pt x="61981" y="284"/>
                </a:lnTo>
                <a:lnTo>
                  <a:pt x="61320" y="284"/>
                </a:lnTo>
                <a:lnTo>
                  <a:pt x="61226" y="190"/>
                </a:lnTo>
                <a:lnTo>
                  <a:pt x="61320" y="95"/>
                </a:lnTo>
                <a:lnTo>
                  <a:pt x="60849" y="190"/>
                </a:lnTo>
                <a:lnTo>
                  <a:pt x="60547" y="39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2171033" y="1081067"/>
            <a:ext cx="7850000" cy="594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2170967" y="1905100"/>
            <a:ext cx="3628400" cy="387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&gt;"/>
              <a:defRPr sz="2667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-"/>
              <a:defRPr sz="2667"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-"/>
              <a:defRPr sz="2667"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-"/>
              <a:defRPr sz="2667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-"/>
              <a:defRPr sz="2667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-"/>
              <a:defRPr sz="2667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-"/>
              <a:defRPr sz="2667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-"/>
              <a:defRPr sz="2667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-"/>
              <a:defRPr sz="2667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2"/>
          </p:nvPr>
        </p:nvSpPr>
        <p:spPr>
          <a:xfrm>
            <a:off x="6392732" y="1905100"/>
            <a:ext cx="3628400" cy="387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&gt;"/>
              <a:defRPr sz="2667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-"/>
              <a:defRPr sz="2667"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-"/>
              <a:defRPr sz="2667"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-"/>
              <a:defRPr sz="2667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-"/>
              <a:defRPr sz="2667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-"/>
              <a:defRPr sz="2667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-"/>
              <a:defRPr sz="2667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-"/>
              <a:defRPr sz="2667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-"/>
              <a:defRPr sz="2667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5730200" y="6195733"/>
            <a:ext cx="731600" cy="662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ctr"/>
            <a:fld id="{00000000-1234-1234-1234-123412341234}" type="slidenum">
              <a:rPr lang="en" smtClean="0"/>
              <a:pPr algn="ct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339573"/>
      </p:ext>
    </p:extLst>
  </p:cSld>
  <p:clrMapOvr>
    <a:masterClrMapping/>
  </p:clrMapOvr>
  <p:transition spd="med">
    <p:pull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10/3/2020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881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10/3/2020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732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10/3/2020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582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10/3/2020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732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10/3/2020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587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10/3/2020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327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10/3/2020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60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10/3/2020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9103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10/3/2020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90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lower illustrations">
            <a:extLst>
              <a:ext uri="{FF2B5EF4-FFF2-40B4-BE49-F238E27FC236}">
                <a16:creationId xmlns:a16="http://schemas.microsoft.com/office/drawing/2014/main" id="{46768272-0F6A-4E58-A45C-F10D015D89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-839"/>
            <a:ext cx="12191980" cy="6858000"/>
          </a:xfrm>
          <a:prstGeom prst="rect">
            <a:avLst/>
          </a:prstGeom>
        </p:spPr>
      </p:pic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BF9FFE17-DE95-4821-ACC1-B90C95449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3CF76AF-FF72-4430-A772-058403290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1132" y="3176379"/>
            <a:ext cx="8649738" cy="1505684"/>
          </a:xfrm>
        </p:spPr>
        <p:txBody>
          <a:bodyPr>
            <a:normAutofit/>
          </a:bodyPr>
          <a:lstStyle/>
          <a:p>
            <a:r>
              <a:rPr lang="en-US" sz="3600" b="1" dirty="0" err="1"/>
              <a:t>Pemrograman</a:t>
            </a:r>
            <a:r>
              <a:rPr lang="en-US" sz="3600" b="1" dirty="0"/>
              <a:t> </a:t>
            </a:r>
            <a:r>
              <a:rPr lang="en-US" sz="3600" b="1" dirty="0" err="1"/>
              <a:t>Berbasis</a:t>
            </a:r>
            <a:r>
              <a:rPr lang="en-US" sz="3600" b="1" dirty="0"/>
              <a:t> Object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1130" y="4682062"/>
            <a:ext cx="8652788" cy="457201"/>
          </a:xfrm>
        </p:spPr>
        <p:txBody>
          <a:bodyPr>
            <a:normAutofit lnSpcReduction="10000"/>
          </a:bodyPr>
          <a:lstStyle/>
          <a:p>
            <a:pPr>
              <a:spcAft>
                <a:spcPts val="600"/>
              </a:spcAft>
            </a:pPr>
            <a:r>
              <a:rPr lang="en-US" sz="2400" dirty="0" err="1"/>
              <a:t>Minggu</a:t>
            </a:r>
            <a:r>
              <a:rPr lang="en-US" sz="2400" dirty="0"/>
              <a:t> 6: </a:t>
            </a:r>
            <a:r>
              <a:rPr lang="en-US" sz="2400" b="1" dirty="0"/>
              <a:t>Inheritance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B1C8180-2FDD-4202-8C45-4057CB1AB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6E86CC6-13EA-4A88-86AD-CF27BF52C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F80B441-4F7D-4B40-8A13-FED03A1F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0C7FD1A-44B1-4E4C-B0C9-A8103DCCDC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2978D79D-0E1E-40E5-A0A8-50B7A74AEB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6698" y="2099537"/>
            <a:ext cx="1158604" cy="1168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8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39627" y="782665"/>
            <a:ext cx="9720071" cy="402336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Dari 2 </a:t>
            </a:r>
            <a:r>
              <a:rPr lang="en-US" sz="2400" dirty="0" err="1"/>
              <a:t>buah</a:t>
            </a:r>
            <a:r>
              <a:rPr lang="en-US" sz="2400" dirty="0"/>
              <a:t> class di </a:t>
            </a:r>
            <a:r>
              <a:rPr lang="en-US" sz="2400" dirty="0" err="1"/>
              <a:t>atas</a:t>
            </a:r>
            <a:r>
              <a:rPr lang="en-US" sz="2400" dirty="0"/>
              <a:t>, </a:t>
            </a:r>
            <a:r>
              <a:rPr lang="en-US" sz="2400" dirty="0" err="1"/>
              <a:t>kita</a:t>
            </a:r>
            <a:r>
              <a:rPr lang="en-US" sz="2400" dirty="0"/>
              <a:t> </a:t>
            </a:r>
            <a:r>
              <a:rPr lang="en-US" sz="2400" dirty="0" err="1"/>
              <a:t>lihat</a:t>
            </a:r>
            <a:r>
              <a:rPr lang="en-US" sz="2400" dirty="0"/>
              <a:t> class </a:t>
            </a:r>
            <a:r>
              <a:rPr lang="en-US" sz="2400" b="1" dirty="0" err="1"/>
              <a:t>Manajer</a:t>
            </a:r>
            <a:r>
              <a:rPr lang="en-US" sz="2400" dirty="0"/>
              <a:t> </a:t>
            </a:r>
            <a:r>
              <a:rPr lang="en-US" sz="2400" dirty="0" err="1"/>
              <a:t>mempunyai</a:t>
            </a:r>
            <a:r>
              <a:rPr lang="en-US" sz="2400" dirty="0"/>
              <a:t> data member yang </a:t>
            </a:r>
            <a:r>
              <a:rPr lang="en-US" sz="2400" dirty="0" err="1"/>
              <a:t>identik</a:t>
            </a:r>
            <a:r>
              <a:rPr lang="en-US" sz="2400" dirty="0"/>
              <a:t> </a:t>
            </a:r>
            <a:r>
              <a:rPr lang="en-US" sz="2400" dirty="0" err="1"/>
              <a:t>sama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class </a:t>
            </a:r>
            <a:r>
              <a:rPr lang="en-US" sz="2400" b="1" dirty="0" err="1"/>
              <a:t>Pegawai</a:t>
            </a:r>
            <a:r>
              <a:rPr lang="en-US" sz="2400" dirty="0"/>
              <a:t>, </a:t>
            </a:r>
            <a:r>
              <a:rPr lang="en-US" sz="2400" dirty="0" err="1"/>
              <a:t>hanya</a:t>
            </a:r>
            <a:r>
              <a:rPr lang="en-US" sz="2400" dirty="0"/>
              <a:t> </a:t>
            </a:r>
            <a:r>
              <a:rPr lang="en-US" sz="2400" dirty="0" err="1"/>
              <a:t>saja</a:t>
            </a:r>
            <a:r>
              <a:rPr lang="en-US" sz="2400" dirty="0"/>
              <a:t> </a:t>
            </a:r>
            <a:r>
              <a:rPr lang="en-US" sz="2400" dirty="0" err="1"/>
              <a:t>ada</a:t>
            </a:r>
            <a:r>
              <a:rPr lang="en-US" sz="2400" dirty="0"/>
              <a:t> </a:t>
            </a:r>
            <a:r>
              <a:rPr lang="en-US" sz="2400" dirty="0" err="1"/>
              <a:t>tambahan</a:t>
            </a:r>
            <a:r>
              <a:rPr lang="en-US" sz="2400" dirty="0"/>
              <a:t> data member </a:t>
            </a:r>
            <a:r>
              <a:rPr lang="en-US" sz="2400" b="1" dirty="0" err="1"/>
              <a:t>departemen</a:t>
            </a:r>
            <a:r>
              <a:rPr lang="en-US" sz="2400" dirty="0"/>
              <a:t>. </a:t>
            </a:r>
          </a:p>
          <a:p>
            <a:pPr>
              <a:lnSpc>
                <a:spcPct val="90000"/>
              </a:lnSpc>
            </a:pPr>
            <a:r>
              <a:rPr lang="en-US" sz="2400" dirty="0" err="1"/>
              <a:t>Sebenarnya</a:t>
            </a:r>
            <a:r>
              <a:rPr lang="en-US" sz="2400" dirty="0"/>
              <a:t> yang </a:t>
            </a:r>
            <a:r>
              <a:rPr lang="en-US" sz="2400" dirty="0" err="1"/>
              <a:t>terjadi</a:t>
            </a:r>
            <a:r>
              <a:rPr lang="en-US" sz="2400" dirty="0"/>
              <a:t> </a:t>
            </a:r>
            <a:r>
              <a:rPr lang="en-US" sz="2400" dirty="0" err="1"/>
              <a:t>disana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class </a:t>
            </a:r>
            <a:r>
              <a:rPr lang="en-US" sz="2400" dirty="0" err="1"/>
              <a:t>Manajer</a:t>
            </a:r>
            <a:r>
              <a:rPr lang="en-US" sz="2400" dirty="0"/>
              <a:t> </a:t>
            </a:r>
            <a:r>
              <a:rPr lang="en-US" sz="2400" dirty="0" err="1"/>
              <a:t>merupakan</a:t>
            </a:r>
            <a:r>
              <a:rPr lang="en-US" sz="2400" dirty="0"/>
              <a:t> </a:t>
            </a:r>
            <a:r>
              <a:rPr lang="en-US" sz="2400" b="1" dirty="0" err="1"/>
              <a:t>perluasan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class </a:t>
            </a:r>
            <a:r>
              <a:rPr lang="en-US" sz="2400" dirty="0" err="1"/>
              <a:t>Pegawai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tambahan</a:t>
            </a:r>
            <a:r>
              <a:rPr lang="en-US" sz="2400" dirty="0"/>
              <a:t> data member </a:t>
            </a:r>
            <a:r>
              <a:rPr lang="en-US" sz="2400" dirty="0" err="1"/>
              <a:t>departemen</a:t>
            </a:r>
            <a:r>
              <a:rPr lang="en-US" sz="2400" dirty="0"/>
              <a:t>. </a:t>
            </a:r>
          </a:p>
          <a:p>
            <a:pPr>
              <a:lnSpc>
                <a:spcPct val="90000"/>
              </a:lnSpc>
            </a:pPr>
            <a:r>
              <a:rPr lang="en-US" sz="2400" dirty="0" err="1"/>
              <a:t>Disini</a:t>
            </a:r>
            <a:r>
              <a:rPr lang="en-US" sz="2400" dirty="0"/>
              <a:t> </a:t>
            </a:r>
            <a:r>
              <a:rPr lang="en-US" sz="2400" dirty="0" err="1"/>
              <a:t>perlu</a:t>
            </a:r>
            <a:r>
              <a:rPr lang="en-US" sz="2400" dirty="0"/>
              <a:t> </a:t>
            </a:r>
            <a:r>
              <a:rPr lang="en-US" sz="2400" dirty="0" err="1"/>
              <a:t>memakai</a:t>
            </a:r>
            <a:r>
              <a:rPr lang="en-US" sz="2400" dirty="0"/>
              <a:t> </a:t>
            </a:r>
            <a:r>
              <a:rPr lang="en-US" sz="2400" dirty="0" err="1"/>
              <a:t>konsep</a:t>
            </a:r>
            <a:r>
              <a:rPr lang="en-US" sz="2400" dirty="0"/>
              <a:t> inheritance, </a:t>
            </a:r>
            <a:r>
              <a:rPr lang="en-US" sz="2400" dirty="0" err="1"/>
              <a:t>sehingga</a:t>
            </a:r>
            <a:r>
              <a:rPr lang="en-US" sz="2400" dirty="0"/>
              <a:t> class </a:t>
            </a:r>
            <a:r>
              <a:rPr lang="en-US" sz="2400" dirty="0" err="1"/>
              <a:t>Manajer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kita</a:t>
            </a:r>
            <a:r>
              <a:rPr lang="en-US" sz="2400" dirty="0"/>
              <a:t> </a:t>
            </a:r>
            <a:r>
              <a:rPr lang="en-US" sz="2400" dirty="0" err="1"/>
              <a:t>tuliskan</a:t>
            </a:r>
            <a:r>
              <a:rPr lang="en-US" sz="2400" dirty="0"/>
              <a:t> </a:t>
            </a:r>
            <a:r>
              <a:rPr lang="en-US" sz="2400" dirty="0" err="1"/>
              <a:t>seperti</a:t>
            </a:r>
            <a:r>
              <a:rPr lang="en-US" sz="2400" dirty="0"/>
              <a:t> </a:t>
            </a:r>
            <a:r>
              <a:rPr lang="en-US" sz="2400" dirty="0" err="1"/>
              <a:t>berikut</a:t>
            </a:r>
            <a:r>
              <a:rPr lang="en-US" sz="2400" dirty="0"/>
              <a:t> 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>
          <a:xfrm>
            <a:off x="1244681" y="4062337"/>
            <a:ext cx="7772400" cy="159339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ja-JP" sz="2800" dirty="0">
                <a:ea typeface="ＭＳ Ｐゴシック" panose="020B0600070205080204" pitchFamily="34" charset="-128"/>
              </a:rPr>
              <a:t>	public class </a:t>
            </a:r>
            <a:r>
              <a:rPr lang="en-US" altLang="ja-JP" sz="2800" dirty="0" err="1">
                <a:ea typeface="ＭＳ Ｐゴシック" panose="020B0600070205080204" pitchFamily="34" charset="-128"/>
              </a:rPr>
              <a:t>Manajer</a:t>
            </a:r>
            <a:r>
              <a:rPr lang="en-US" altLang="ja-JP" sz="2800" dirty="0">
                <a:ea typeface="ＭＳ Ｐゴシック" panose="020B0600070205080204" pitchFamily="34" charset="-128"/>
              </a:rPr>
              <a:t> extends </a:t>
            </a:r>
            <a:r>
              <a:rPr lang="en-US" altLang="ja-JP" sz="2800" dirty="0" err="1">
                <a:ea typeface="ＭＳ Ｐゴシック" panose="020B0600070205080204" pitchFamily="34" charset="-128"/>
              </a:rPr>
              <a:t>Pegawai</a:t>
            </a:r>
            <a:r>
              <a:rPr lang="en-US" altLang="ja-JP" sz="2800" dirty="0">
                <a:ea typeface="ＭＳ Ｐゴシック" panose="020B0600070205080204" pitchFamily="34" charset="-128"/>
              </a:rPr>
              <a:t>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ja-JP" sz="2800" dirty="0">
                <a:ea typeface="ＭＳ Ｐゴシック" panose="020B0600070205080204" pitchFamily="34" charset="-128"/>
              </a:rPr>
              <a:t>		public String </a:t>
            </a:r>
            <a:r>
              <a:rPr lang="en-US" altLang="ja-JP" sz="2800" dirty="0" err="1">
                <a:ea typeface="ＭＳ Ｐゴシック" panose="020B0600070205080204" pitchFamily="34" charset="-128"/>
              </a:rPr>
              <a:t>departemen</a:t>
            </a:r>
            <a:r>
              <a:rPr lang="en-US" altLang="ja-JP" sz="2800" dirty="0">
                <a:ea typeface="ＭＳ Ｐゴシック" panose="020B0600070205080204" pitchFamily="34" charset="-128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ja-JP" sz="2800" dirty="0">
                <a:ea typeface="ＭＳ Ｐゴシック" panose="020B0600070205080204" pitchFamily="34" charset="-128"/>
              </a:rPr>
              <a:t>	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5148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337794"/>
            <a:ext cx="10058400" cy="1371600"/>
          </a:xfrm>
        </p:spPr>
        <p:txBody>
          <a:bodyPr/>
          <a:lstStyle/>
          <a:p>
            <a:r>
              <a:rPr lang="en-GB" b="1" dirty="0">
                <a:latin typeface="+mn-lt"/>
              </a:rPr>
              <a:t>Single Inheritance</a:t>
            </a:r>
          </a:p>
        </p:txBody>
      </p:sp>
      <p:sp>
        <p:nvSpPr>
          <p:cNvPr id="149507" name="Text Box 3"/>
          <p:cNvSpPr txBox="1">
            <a:spLocks noChangeArrowheads="1"/>
          </p:cNvSpPr>
          <p:nvPr/>
        </p:nvSpPr>
        <p:spPr bwMode="auto">
          <a:xfrm>
            <a:off x="1066800" y="1476168"/>
            <a:ext cx="10634870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60363" indent="-3603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39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sz="2800" dirty="0" err="1">
                <a:latin typeface="+mn-lt"/>
              </a:rPr>
              <a:t>Konsep</a:t>
            </a:r>
            <a:r>
              <a:rPr lang="en-US" sz="2800" dirty="0">
                <a:latin typeface="+mn-lt"/>
              </a:rPr>
              <a:t> inheritance yang </a:t>
            </a:r>
            <a:r>
              <a:rPr lang="en-US" sz="2800" dirty="0" err="1">
                <a:latin typeface="+mn-lt"/>
              </a:rPr>
              <a:t>ada</a:t>
            </a:r>
            <a:r>
              <a:rPr lang="en-US" sz="2800" dirty="0">
                <a:latin typeface="+mn-lt"/>
              </a:rPr>
              <a:t> di Java </a:t>
            </a:r>
            <a:r>
              <a:rPr lang="en-US" sz="2800" dirty="0" err="1">
                <a:latin typeface="+mn-lt"/>
              </a:rPr>
              <a:t>adalah</a:t>
            </a:r>
            <a:r>
              <a:rPr lang="en-US" sz="2800" dirty="0">
                <a:latin typeface="+mn-lt"/>
              </a:rPr>
              <a:t> Java </a:t>
            </a:r>
            <a:r>
              <a:rPr lang="en-US" sz="2800" dirty="0" err="1">
                <a:latin typeface="+mn-lt"/>
              </a:rPr>
              <a:t>hanya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 err="1">
                <a:latin typeface="+mn-lt"/>
              </a:rPr>
              <a:t>memperkenankan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 err="1">
                <a:latin typeface="+mn-lt"/>
              </a:rPr>
              <a:t>adanya</a:t>
            </a:r>
            <a:r>
              <a:rPr lang="en-US" sz="2800" dirty="0">
                <a:latin typeface="+mn-lt"/>
              </a:rPr>
              <a:t> </a:t>
            </a:r>
            <a:r>
              <a:rPr lang="en-US" sz="2800" b="1" dirty="0">
                <a:solidFill>
                  <a:srgbClr val="FF0000"/>
                </a:solidFill>
                <a:latin typeface="+mn-lt"/>
              </a:rPr>
              <a:t>single inheritance</a:t>
            </a:r>
            <a:r>
              <a:rPr lang="en-US" sz="2800" b="1" dirty="0">
                <a:latin typeface="+mn-lt"/>
              </a:rPr>
              <a:t>. 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800" dirty="0" err="1">
                <a:latin typeface="+mn-lt"/>
              </a:rPr>
              <a:t>Konsep</a:t>
            </a:r>
            <a:r>
              <a:rPr lang="en-US" sz="2800" dirty="0">
                <a:latin typeface="+mn-lt"/>
              </a:rPr>
              <a:t> single inheritance </a:t>
            </a:r>
            <a:r>
              <a:rPr lang="en-US" sz="2800" dirty="0" err="1">
                <a:latin typeface="+mn-lt"/>
              </a:rPr>
              <a:t>hanya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 err="1">
                <a:latin typeface="+mn-lt"/>
              </a:rPr>
              <a:t>memperbolehkan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 err="1">
                <a:latin typeface="+mn-lt"/>
              </a:rPr>
              <a:t>suatu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 err="1">
                <a:latin typeface="+mn-lt"/>
              </a:rPr>
              <a:t>sublass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 err="1">
                <a:latin typeface="+mn-lt"/>
              </a:rPr>
              <a:t>mempunyai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 err="1">
                <a:latin typeface="+mn-lt"/>
              </a:rPr>
              <a:t>satu</a:t>
            </a:r>
            <a:r>
              <a:rPr lang="en-US" sz="2800" dirty="0">
                <a:latin typeface="+mn-lt"/>
              </a:rPr>
              <a:t> parent class.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5184" t="53761" r="68384" b="27807"/>
          <a:stretch/>
        </p:blipFill>
        <p:spPr>
          <a:xfrm>
            <a:off x="8253989" y="3425149"/>
            <a:ext cx="1515376" cy="2441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390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Multilevel Inheritance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9478" y="2103120"/>
            <a:ext cx="10058400" cy="3849624"/>
          </a:xfrm>
        </p:spPr>
        <p:txBody>
          <a:bodyPr>
            <a:normAutofit/>
          </a:bodyPr>
          <a:lstStyle/>
          <a:p>
            <a:r>
              <a:rPr lang="en-US" sz="2800" dirty="0" err="1"/>
              <a:t>Konsep</a:t>
            </a:r>
            <a:r>
              <a:rPr lang="en-US" sz="2800" dirty="0"/>
              <a:t> inheritance yang </a:t>
            </a:r>
            <a:r>
              <a:rPr lang="en-US" sz="2800" dirty="0" err="1"/>
              <a:t>ada</a:t>
            </a:r>
            <a:r>
              <a:rPr lang="en-US" sz="2800" dirty="0"/>
              <a:t> di Java </a:t>
            </a:r>
            <a:r>
              <a:rPr lang="en-US" sz="2800" dirty="0" err="1"/>
              <a:t>memperkenankan</a:t>
            </a:r>
            <a:r>
              <a:rPr lang="en-US" sz="2800" dirty="0"/>
              <a:t> </a:t>
            </a:r>
            <a:r>
              <a:rPr lang="en-US" sz="2800" dirty="0" err="1"/>
              <a:t>adanya</a:t>
            </a:r>
            <a:r>
              <a:rPr lang="en-US" sz="2800" dirty="0"/>
              <a:t> </a:t>
            </a:r>
            <a:r>
              <a:rPr lang="en-US" sz="2800" b="1" dirty="0">
                <a:solidFill>
                  <a:srgbClr val="FF0000"/>
                </a:solidFill>
              </a:rPr>
              <a:t>multilevel inheritance</a:t>
            </a:r>
            <a:r>
              <a:rPr lang="en-US" sz="2800" b="1" dirty="0"/>
              <a:t>. </a:t>
            </a:r>
          </a:p>
          <a:p>
            <a:r>
              <a:rPr lang="en-US" sz="2800" dirty="0" err="1"/>
              <a:t>Konsep</a:t>
            </a:r>
            <a:r>
              <a:rPr lang="en-US" sz="2800" dirty="0"/>
              <a:t> multilevel inheritance </a:t>
            </a:r>
            <a:r>
              <a:rPr lang="en-US" sz="2800" dirty="0" err="1"/>
              <a:t>memperbolehkan</a:t>
            </a:r>
            <a:r>
              <a:rPr lang="en-US" sz="2800" dirty="0"/>
              <a:t> </a:t>
            </a:r>
            <a:r>
              <a:rPr lang="en-US" sz="2800" dirty="0" err="1"/>
              <a:t>suatu</a:t>
            </a:r>
            <a:r>
              <a:rPr lang="en-US" sz="2800" dirty="0"/>
              <a:t> subclass </a:t>
            </a:r>
            <a:r>
              <a:rPr lang="en-US" sz="2800" dirty="0" err="1"/>
              <a:t>mempunyai</a:t>
            </a:r>
            <a:r>
              <a:rPr lang="en-US" sz="2800" dirty="0"/>
              <a:t> subclass </a:t>
            </a:r>
            <a:r>
              <a:rPr lang="en-US" sz="2800" dirty="0" err="1"/>
              <a:t>lagi</a:t>
            </a:r>
            <a:r>
              <a:rPr lang="en-US" sz="2800" dirty="0"/>
              <a:t>. </a:t>
            </a:r>
          </a:p>
          <a:p>
            <a:endParaRPr lang="en-US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4112" t="38718" r="67192" b="31031"/>
          <a:stretch/>
        </p:blipFill>
        <p:spPr>
          <a:xfrm>
            <a:off x="10120392" y="3169360"/>
            <a:ext cx="1580828" cy="3091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619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+mn-lt"/>
              </a:rPr>
              <a:t>Kontrol</a:t>
            </a:r>
            <a:r>
              <a:rPr lang="en-US" b="1" dirty="0">
                <a:latin typeface="+mn-lt"/>
              </a:rPr>
              <a:t> </a:t>
            </a:r>
            <a:r>
              <a:rPr lang="en-US" b="1" dirty="0" err="1">
                <a:latin typeface="+mn-lt"/>
              </a:rPr>
              <a:t>pengaksesan</a:t>
            </a:r>
            <a:endParaRPr lang="en-US" b="1" dirty="0">
              <a:latin typeface="+mn-lt"/>
            </a:endParaRP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sz="2400"/>
              <a:t>Dalam dunia riil, suatu entitas induk bisa saja tidak mewariskan sebagian dari apa-apa yang ia punyai kepada entitas turunan karena sesuatu hal. </a:t>
            </a:r>
          </a:p>
          <a:p>
            <a:pPr algn="just"/>
            <a:r>
              <a:rPr lang="en-US" sz="2400"/>
              <a:t>Demikian juga dengan konsep inheritance dalam OOP. </a:t>
            </a:r>
          </a:p>
          <a:p>
            <a:pPr algn="just"/>
            <a:r>
              <a:rPr lang="en-US" sz="2400"/>
              <a:t>Suatu parent class dapat tidak mewariskan sebagian member-nya kepada subclass-nya.</a:t>
            </a:r>
          </a:p>
          <a:p>
            <a:pPr algn="just"/>
            <a:r>
              <a:rPr lang="en-US" sz="2400"/>
              <a:t>Sebagai contoh, kita coba untuk memodifikasi class Pegawai.</a:t>
            </a:r>
          </a:p>
        </p:txBody>
      </p:sp>
    </p:spTree>
    <p:extLst>
      <p:ext uri="{BB962C8B-B14F-4D97-AF65-F5344CB8AC3E}">
        <p14:creationId xmlns:p14="http://schemas.microsoft.com/office/powerpoint/2010/main" val="19387706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GB" sz="3200"/>
          </a:p>
        </p:txBody>
      </p:sp>
      <p:sp>
        <p:nvSpPr>
          <p:cNvPr id="135172" name="Text Box 4"/>
          <p:cNvSpPr txBox="1">
            <a:spLocks noGrp="1" noChangeArrowheads="1"/>
          </p:cNvSpPr>
          <p:nvPr>
            <p:ph type="body" idx="1"/>
          </p:nvPr>
        </p:nvSpPr>
        <p:spPr>
          <a:xfrm>
            <a:off x="1024128" y="2286000"/>
            <a:ext cx="9720071" cy="2409986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ja-JP" sz="2800" dirty="0">
                <a:ea typeface="ＭＳ Ｐゴシック" panose="020B0600070205080204" pitchFamily="34" charset="-128"/>
              </a:rPr>
              <a:t>	public class </a:t>
            </a:r>
            <a:r>
              <a:rPr lang="en-US" altLang="ja-JP" sz="2800" dirty="0" err="1">
                <a:ea typeface="ＭＳ Ｐゴシック" panose="020B0600070205080204" pitchFamily="34" charset="-128"/>
              </a:rPr>
              <a:t>Pegawai</a:t>
            </a:r>
            <a:r>
              <a:rPr lang="en-US" altLang="ja-JP" sz="2800" dirty="0">
                <a:ea typeface="ＭＳ Ｐゴシック" panose="020B0600070205080204" pitchFamily="34" charset="-128"/>
              </a:rPr>
              <a:t>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ja-JP" sz="2800" dirty="0">
                <a:ea typeface="ＭＳ Ｐゴシック" panose="020B0600070205080204" pitchFamily="34" charset="-128"/>
              </a:rPr>
              <a:t>		</a:t>
            </a:r>
            <a:r>
              <a:rPr lang="en-US" altLang="ja-JP" sz="28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private String </a:t>
            </a:r>
            <a:r>
              <a:rPr lang="en-US" altLang="ja-JP" sz="2800" dirty="0" err="1">
                <a:solidFill>
                  <a:srgbClr val="FF0000"/>
                </a:solidFill>
                <a:ea typeface="ＭＳ Ｐゴシック" panose="020B0600070205080204" pitchFamily="34" charset="-128"/>
              </a:rPr>
              <a:t>nama</a:t>
            </a:r>
            <a:r>
              <a:rPr lang="en-US" altLang="ja-JP" sz="28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ja-JP" sz="2800" dirty="0">
                <a:ea typeface="ＭＳ Ｐゴシック" panose="020B0600070205080204" pitchFamily="34" charset="-128"/>
              </a:rPr>
              <a:t>		public double </a:t>
            </a:r>
            <a:r>
              <a:rPr lang="en-US" altLang="ja-JP" sz="2800" dirty="0" err="1">
                <a:ea typeface="ＭＳ Ｐゴシック" panose="020B0600070205080204" pitchFamily="34" charset="-128"/>
              </a:rPr>
              <a:t>gaji</a:t>
            </a:r>
            <a:r>
              <a:rPr lang="en-US" altLang="ja-JP" sz="2800" dirty="0">
                <a:ea typeface="ＭＳ Ｐゴシック" panose="020B0600070205080204" pitchFamily="34" charset="-128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ja-JP" sz="2800" dirty="0">
                <a:ea typeface="ＭＳ Ｐゴシック" panose="020B0600070205080204" pitchFamily="34" charset="-128"/>
              </a:rPr>
              <a:t>	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253659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2608" y="673100"/>
            <a:ext cx="10880035" cy="5511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err="1"/>
              <a:t>Coba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mengkompilasi</a:t>
            </a:r>
            <a:r>
              <a:rPr lang="en-US" sz="2800" dirty="0"/>
              <a:t> class </a:t>
            </a:r>
            <a:r>
              <a:rPr lang="en-US" sz="2800" dirty="0" err="1"/>
              <a:t>Manajer</a:t>
            </a:r>
            <a:r>
              <a:rPr lang="en-US" sz="2800" dirty="0"/>
              <a:t> </a:t>
            </a:r>
            <a:r>
              <a:rPr lang="en-US" sz="2800" dirty="0" err="1"/>
              <a:t>pada</a:t>
            </a:r>
            <a:r>
              <a:rPr lang="en-US" sz="2800" dirty="0"/>
              <a:t> </a:t>
            </a:r>
            <a:r>
              <a:rPr lang="en-US" sz="2800" dirty="0" err="1"/>
              <a:t>contoh</a:t>
            </a:r>
            <a:r>
              <a:rPr lang="en-US" sz="2800" dirty="0"/>
              <a:t> </a:t>
            </a:r>
            <a:r>
              <a:rPr lang="en-US" sz="2800" dirty="0" err="1"/>
              <a:t>sebelumnya</a:t>
            </a:r>
            <a:r>
              <a:rPr lang="en-US" sz="2800" dirty="0"/>
              <a:t>. </a:t>
            </a:r>
          </a:p>
          <a:p>
            <a:pPr>
              <a:lnSpc>
                <a:spcPct val="90000"/>
              </a:lnSpc>
            </a:pPr>
            <a:r>
              <a:rPr lang="en-US" sz="2800" dirty="0" err="1"/>
              <a:t>Apa</a:t>
            </a:r>
            <a:r>
              <a:rPr lang="en-US" sz="2800" dirty="0"/>
              <a:t> yang </a:t>
            </a:r>
            <a:r>
              <a:rPr lang="en-US" sz="2800" dirty="0" err="1"/>
              <a:t>terjadi</a:t>
            </a:r>
            <a:r>
              <a:rPr lang="en-US" sz="2800" dirty="0"/>
              <a:t>?</a:t>
            </a:r>
          </a:p>
          <a:p>
            <a:pPr>
              <a:lnSpc>
                <a:spcPct val="90000"/>
              </a:lnSpc>
            </a:pPr>
            <a:r>
              <a:rPr lang="en-US" sz="2800" dirty="0" err="1"/>
              <a:t>Pesan</a:t>
            </a:r>
            <a:r>
              <a:rPr lang="en-US" sz="2800" dirty="0"/>
              <a:t> </a:t>
            </a:r>
            <a:r>
              <a:rPr lang="en-US" sz="2800" dirty="0" err="1"/>
              <a:t>kesalahan</a:t>
            </a:r>
            <a:r>
              <a:rPr lang="en-US" sz="2800" dirty="0"/>
              <a:t> </a:t>
            </a:r>
            <a:r>
              <a:rPr lang="en-US" sz="2800" dirty="0" err="1"/>
              <a:t>akan</a:t>
            </a:r>
            <a:r>
              <a:rPr lang="en-US" sz="2800" dirty="0"/>
              <a:t> </a:t>
            </a:r>
            <a:r>
              <a:rPr lang="en-US" sz="2800" dirty="0" err="1"/>
              <a:t>muncul</a:t>
            </a:r>
            <a:r>
              <a:rPr lang="en-US" sz="2800" dirty="0"/>
              <a:t> </a:t>
            </a:r>
            <a:r>
              <a:rPr lang="en-US" sz="2800" dirty="0" err="1"/>
              <a:t>seperti</a:t>
            </a:r>
            <a:r>
              <a:rPr lang="en-US" sz="2800" dirty="0"/>
              <a:t> </a:t>
            </a:r>
            <a:r>
              <a:rPr lang="en-US" sz="2800" dirty="0" err="1"/>
              <a:t>ini</a:t>
            </a:r>
            <a:r>
              <a:rPr lang="en-US" sz="2800" dirty="0"/>
              <a:t> : </a:t>
            </a:r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 err="1"/>
              <a:t>Ini</a:t>
            </a:r>
            <a:r>
              <a:rPr lang="en-US" sz="2800" dirty="0"/>
              <a:t> </a:t>
            </a:r>
            <a:r>
              <a:rPr lang="en-US" sz="2800" dirty="0" err="1"/>
              <a:t>membuktikan</a:t>
            </a:r>
            <a:r>
              <a:rPr lang="en-US" sz="2800" dirty="0"/>
              <a:t> </a:t>
            </a:r>
            <a:r>
              <a:rPr lang="en-US" sz="2800" dirty="0" err="1"/>
              <a:t>bahwa</a:t>
            </a:r>
            <a:r>
              <a:rPr lang="en-US" sz="2800" dirty="0"/>
              <a:t> class </a:t>
            </a:r>
            <a:r>
              <a:rPr lang="en-US" sz="2800" dirty="0" err="1"/>
              <a:t>Manajer</a:t>
            </a:r>
            <a:r>
              <a:rPr lang="en-US" sz="2800" dirty="0"/>
              <a:t> </a:t>
            </a:r>
            <a:r>
              <a:rPr lang="en-US" sz="2800" dirty="0" err="1"/>
              <a:t>tidak</a:t>
            </a:r>
            <a:r>
              <a:rPr lang="en-US" sz="2800" dirty="0"/>
              <a:t> </a:t>
            </a:r>
            <a:r>
              <a:rPr lang="en-US" sz="2800" dirty="0" err="1"/>
              <a:t>mewarisi</a:t>
            </a:r>
            <a:r>
              <a:rPr lang="en-US" sz="2800" dirty="0"/>
              <a:t> data member </a:t>
            </a:r>
            <a:r>
              <a:rPr lang="en-US" sz="2800" dirty="0" err="1"/>
              <a:t>nama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parent class-</a:t>
            </a:r>
            <a:r>
              <a:rPr lang="en-US" sz="2800" dirty="0" err="1"/>
              <a:t>nya</a:t>
            </a:r>
            <a:r>
              <a:rPr lang="en-US" sz="2800" dirty="0"/>
              <a:t> (</a:t>
            </a:r>
            <a:r>
              <a:rPr lang="en-US" sz="2800" dirty="0" err="1"/>
              <a:t>Pegawai</a:t>
            </a:r>
            <a:r>
              <a:rPr lang="en-US" sz="2800" dirty="0"/>
              <a:t>).</a:t>
            </a:r>
          </a:p>
        </p:txBody>
      </p:sp>
      <p:sp>
        <p:nvSpPr>
          <p:cNvPr id="136196" name="Text Box 4"/>
          <p:cNvSpPr txBox="1">
            <a:spLocks noChangeArrowheads="1"/>
          </p:cNvSpPr>
          <p:nvPr/>
        </p:nvSpPr>
        <p:spPr bwMode="auto">
          <a:xfrm>
            <a:off x="3432176" y="2565055"/>
            <a:ext cx="5832475" cy="7207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z="2000" dirty="0">
                <a:latin typeface="Times New Roman" panose="02020603050405020304" pitchFamily="18" charset="0"/>
              </a:rPr>
              <a:t>Manajer.java:5: </a:t>
            </a:r>
            <a:r>
              <a:rPr lang="en-US" sz="2000" dirty="0" err="1">
                <a:latin typeface="Times New Roman" panose="02020603050405020304" pitchFamily="18" charset="0"/>
              </a:rPr>
              <a:t>nama</a:t>
            </a:r>
            <a:r>
              <a:rPr lang="en-US" sz="2000" dirty="0">
                <a:latin typeface="Times New Roman" panose="02020603050405020304" pitchFamily="18" charset="0"/>
              </a:rPr>
              <a:t> has private access in </a:t>
            </a:r>
            <a:r>
              <a:rPr lang="en-US" sz="2000" dirty="0" err="1">
                <a:latin typeface="Times New Roman" panose="02020603050405020304" pitchFamily="18" charset="0"/>
              </a:rPr>
              <a:t>Pegawai</a:t>
            </a:r>
            <a:endParaRPr lang="en-US" sz="2000" dirty="0">
              <a:latin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</a:rPr>
              <a:t>		</a:t>
            </a:r>
            <a:r>
              <a:rPr lang="en-US" sz="2000" dirty="0" err="1">
                <a:latin typeface="Times New Roman" panose="02020603050405020304" pitchFamily="18" charset="0"/>
              </a:rPr>
              <a:t>nama</a:t>
            </a:r>
            <a:r>
              <a:rPr lang="en-US" sz="2000" dirty="0">
                <a:latin typeface="Times New Roman" panose="02020603050405020304" pitchFamily="18" charset="0"/>
              </a:rPr>
              <a:t>=n;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324456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05272"/>
            <a:ext cx="10058400" cy="1371600"/>
          </a:xfrm>
        </p:spPr>
        <p:txBody>
          <a:bodyPr/>
          <a:lstStyle/>
          <a:p>
            <a:r>
              <a:rPr lang="en-US" b="1" dirty="0">
                <a:latin typeface="+mn-lt"/>
              </a:rPr>
              <a:t>Kata </a:t>
            </a:r>
            <a:r>
              <a:rPr lang="en-US" b="1" dirty="0" err="1">
                <a:latin typeface="+mn-lt"/>
              </a:rPr>
              <a:t>kunci</a:t>
            </a:r>
            <a:r>
              <a:rPr lang="en-US" b="1" dirty="0">
                <a:latin typeface="+mn-lt"/>
              </a:rPr>
              <a:t> super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2609" y="1683027"/>
            <a:ext cx="10972799" cy="467801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Kata </a:t>
            </a:r>
            <a:r>
              <a:rPr lang="en-US" sz="2800" dirty="0" err="1"/>
              <a:t>kunci</a:t>
            </a:r>
            <a:r>
              <a:rPr lang="en-US" sz="2800" dirty="0"/>
              <a:t> </a:t>
            </a:r>
            <a:r>
              <a:rPr lang="en-US" sz="2800" b="1" dirty="0"/>
              <a:t>super</a:t>
            </a:r>
            <a:r>
              <a:rPr lang="en-US" sz="2800" dirty="0"/>
              <a:t> </a:t>
            </a:r>
            <a:r>
              <a:rPr lang="en-US" sz="2800" dirty="0" err="1"/>
              <a:t>dipakai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merujuk</a:t>
            </a:r>
            <a:r>
              <a:rPr lang="en-US" sz="2800" dirty="0"/>
              <a:t> </a:t>
            </a:r>
            <a:r>
              <a:rPr lang="en-US" sz="2800" dirty="0" err="1"/>
              <a:t>pada</a:t>
            </a:r>
            <a:r>
              <a:rPr lang="en-US" sz="2800" dirty="0"/>
              <a:t> member </a:t>
            </a:r>
            <a:r>
              <a:rPr lang="en-US" sz="2800" dirty="0" err="1"/>
              <a:t>dari</a:t>
            </a:r>
            <a:r>
              <a:rPr lang="en-US" sz="2800" dirty="0"/>
              <a:t> parent class.</a:t>
            </a:r>
          </a:p>
          <a:p>
            <a:pPr>
              <a:lnSpc>
                <a:spcPct val="90000"/>
              </a:lnSpc>
            </a:pPr>
            <a:r>
              <a:rPr lang="en-US" sz="2800" dirty="0" err="1"/>
              <a:t>Sebagaimana</a:t>
            </a:r>
            <a:r>
              <a:rPr lang="en-US" sz="2800" dirty="0"/>
              <a:t> kata </a:t>
            </a:r>
            <a:r>
              <a:rPr lang="en-US" sz="2800" dirty="0" err="1"/>
              <a:t>kunci</a:t>
            </a:r>
            <a:r>
              <a:rPr lang="en-US" sz="2800" dirty="0"/>
              <a:t> </a:t>
            </a:r>
            <a:r>
              <a:rPr lang="en-US" sz="2800" b="1" dirty="0"/>
              <a:t>this</a:t>
            </a:r>
            <a:r>
              <a:rPr lang="en-US" sz="2800" dirty="0"/>
              <a:t> yang </a:t>
            </a:r>
            <a:r>
              <a:rPr lang="en-US" sz="2800" dirty="0" err="1"/>
              <a:t>dipakai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merujuk</a:t>
            </a:r>
            <a:r>
              <a:rPr lang="en-US" sz="2800" dirty="0"/>
              <a:t> </a:t>
            </a:r>
            <a:r>
              <a:rPr lang="en-US" sz="2800" dirty="0" err="1"/>
              <a:t>pada</a:t>
            </a:r>
            <a:r>
              <a:rPr lang="en-US" sz="2800" dirty="0"/>
              <a:t> member </a:t>
            </a:r>
            <a:r>
              <a:rPr lang="en-US" sz="2800" dirty="0" err="1"/>
              <a:t>dari</a:t>
            </a:r>
            <a:r>
              <a:rPr lang="en-US" sz="2800" dirty="0"/>
              <a:t> class </a:t>
            </a:r>
            <a:r>
              <a:rPr lang="en-US" sz="2800" dirty="0" err="1"/>
              <a:t>itu</a:t>
            </a:r>
            <a:r>
              <a:rPr lang="en-US" sz="2800" dirty="0"/>
              <a:t> </a:t>
            </a:r>
            <a:r>
              <a:rPr lang="en-US" sz="2800" dirty="0" err="1"/>
              <a:t>sendiri</a:t>
            </a:r>
            <a:r>
              <a:rPr lang="en-US" sz="2800" dirty="0"/>
              <a:t>. 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Format </a:t>
            </a:r>
            <a:r>
              <a:rPr lang="en-US" sz="2800" dirty="0" err="1"/>
              <a:t>penulisannya</a:t>
            </a:r>
            <a:r>
              <a:rPr lang="en-US" sz="2800" dirty="0"/>
              <a:t>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dirty="0" err="1"/>
              <a:t>sebagai</a:t>
            </a:r>
            <a:r>
              <a:rPr lang="en-US" sz="2800" dirty="0"/>
              <a:t> </a:t>
            </a:r>
            <a:r>
              <a:rPr lang="en-US" sz="2800" dirty="0" err="1"/>
              <a:t>berikut</a:t>
            </a:r>
            <a:r>
              <a:rPr lang="en-US" sz="2800" dirty="0"/>
              <a:t> :</a:t>
            </a:r>
          </a:p>
          <a:p>
            <a:pPr lvl="1">
              <a:lnSpc>
                <a:spcPct val="90000"/>
              </a:lnSpc>
            </a:pPr>
            <a:r>
              <a:rPr lang="en-US" sz="2400" b="1" dirty="0" err="1">
                <a:solidFill>
                  <a:srgbClr val="FF0000"/>
                </a:solidFill>
              </a:rPr>
              <a:t>super.data_member</a:t>
            </a:r>
            <a:r>
              <a:rPr lang="en-US" sz="2400" b="1" dirty="0"/>
              <a:t>	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400" dirty="0">
                <a:sym typeface="Wingdings" panose="05000000000000000000" pitchFamily="2" charset="2"/>
              </a:rPr>
              <a:t>	</a:t>
            </a:r>
            <a:r>
              <a:rPr lang="en-US" sz="2400" dirty="0"/>
              <a:t> </a:t>
            </a:r>
            <a:r>
              <a:rPr lang="en-US" sz="2400" dirty="0" err="1"/>
              <a:t>merujuk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data member </a:t>
            </a:r>
            <a:r>
              <a:rPr lang="en-US" sz="2400" dirty="0" err="1"/>
              <a:t>pada</a:t>
            </a:r>
            <a:r>
              <a:rPr lang="en-US" sz="2400" dirty="0"/>
              <a:t> parent class</a:t>
            </a:r>
          </a:p>
          <a:p>
            <a:pPr lvl="1">
              <a:lnSpc>
                <a:spcPct val="90000"/>
              </a:lnSpc>
            </a:pPr>
            <a:r>
              <a:rPr lang="en-US" sz="2400" b="1" dirty="0" err="1">
                <a:solidFill>
                  <a:srgbClr val="FF0000"/>
                </a:solidFill>
              </a:rPr>
              <a:t>super.function_member</a:t>
            </a:r>
            <a:r>
              <a:rPr lang="en-US" sz="2400" b="1" dirty="0">
                <a:solidFill>
                  <a:srgbClr val="FF0000"/>
                </a:solidFill>
              </a:rPr>
              <a:t>()</a:t>
            </a:r>
            <a:r>
              <a:rPr lang="en-US" sz="2400" b="1" dirty="0"/>
              <a:t>	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400" dirty="0">
                <a:sym typeface="Wingdings" panose="05000000000000000000" pitchFamily="2" charset="2"/>
              </a:rPr>
              <a:t>	</a:t>
            </a:r>
            <a:r>
              <a:rPr lang="en-US" sz="2400" dirty="0"/>
              <a:t> </a:t>
            </a:r>
            <a:r>
              <a:rPr lang="en-US" sz="2400" dirty="0" err="1"/>
              <a:t>merujuk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function member </a:t>
            </a:r>
            <a:r>
              <a:rPr lang="en-US" sz="2400" dirty="0" err="1"/>
              <a:t>pada</a:t>
            </a:r>
            <a:r>
              <a:rPr lang="en-US" sz="2400" dirty="0"/>
              <a:t> parent class</a:t>
            </a:r>
          </a:p>
          <a:p>
            <a:pPr lvl="1">
              <a:lnSpc>
                <a:spcPct val="90000"/>
              </a:lnSpc>
            </a:pPr>
            <a:r>
              <a:rPr lang="en-US" sz="2400" b="1" dirty="0">
                <a:solidFill>
                  <a:srgbClr val="FF0000"/>
                </a:solidFill>
              </a:rPr>
              <a:t>super() </a:t>
            </a:r>
            <a:r>
              <a:rPr lang="en-US" sz="2400" dirty="0"/>
              <a:t>			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400" dirty="0">
                <a:sym typeface="Wingdings" panose="05000000000000000000" pitchFamily="2" charset="2"/>
              </a:rPr>
              <a:t>	</a:t>
            </a:r>
            <a:r>
              <a:rPr lang="en-US" sz="2400" dirty="0"/>
              <a:t> </a:t>
            </a:r>
            <a:r>
              <a:rPr lang="en-US" sz="2400" dirty="0" err="1"/>
              <a:t>merujuk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konstruktor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parent class</a:t>
            </a:r>
          </a:p>
        </p:txBody>
      </p:sp>
    </p:spTree>
    <p:extLst>
      <p:ext uri="{BB962C8B-B14F-4D97-AF65-F5344CB8AC3E}">
        <p14:creationId xmlns:p14="http://schemas.microsoft.com/office/powerpoint/2010/main" val="5281927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62609" y="673827"/>
            <a:ext cx="7130428" cy="838200"/>
          </a:xfrm>
        </p:spPr>
        <p:txBody>
          <a:bodyPr/>
          <a:lstStyle/>
          <a:p>
            <a:r>
              <a:rPr lang="en-US" dirty="0" err="1"/>
              <a:t>Contoh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42218" t="31090" r="17402" b="15096"/>
          <a:stretch/>
        </p:blipFill>
        <p:spPr>
          <a:xfrm>
            <a:off x="3549085" y="495944"/>
            <a:ext cx="7758849" cy="5813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7115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Hasil</a:t>
            </a:r>
          </a:p>
        </p:txBody>
      </p:sp>
      <p:sp>
        <p:nvSpPr>
          <p:cNvPr id="140292" name="Text Box 4"/>
          <p:cNvSpPr txBox="1">
            <a:spLocks noGrp="1" noChangeArrowheads="1"/>
          </p:cNvSpPr>
          <p:nvPr>
            <p:ph type="body" idx="1"/>
          </p:nvPr>
        </p:nvSpPr>
        <p:spPr>
          <a:xfrm>
            <a:off x="1024128" y="2286000"/>
            <a:ext cx="9720071" cy="155758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Nilai x sebagai parameter = 20</a:t>
            </a:r>
          </a:p>
          <a:p>
            <a:r>
              <a:rPr lang="en-US"/>
              <a:t>Data member x di class Child = 10</a:t>
            </a:r>
          </a:p>
          <a:p>
            <a:r>
              <a:rPr lang="en-US"/>
              <a:t>Data member x di class Parent = 5</a:t>
            </a:r>
          </a:p>
        </p:txBody>
      </p:sp>
    </p:spTree>
    <p:extLst>
      <p:ext uri="{BB962C8B-B14F-4D97-AF65-F5344CB8AC3E}">
        <p14:creationId xmlns:p14="http://schemas.microsoft.com/office/powerpoint/2010/main" val="9710871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Kesimpulan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 b="1" dirty="0">
                <a:solidFill>
                  <a:srgbClr val="FF0000"/>
                </a:solidFill>
              </a:rPr>
              <a:t>x</a:t>
            </a:r>
            <a:r>
              <a:rPr lang="en-US" sz="2800" dirty="0"/>
              <a:t>	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800" dirty="0">
                <a:sym typeface="Wingdings" panose="05000000000000000000" pitchFamily="2" charset="2"/>
              </a:rPr>
              <a:t>	</a:t>
            </a:r>
            <a:r>
              <a:rPr lang="en-US" sz="2800" dirty="0"/>
              <a:t> </a:t>
            </a:r>
            <a:r>
              <a:rPr lang="en-US" sz="2800" dirty="0" err="1"/>
              <a:t>merujuk</a:t>
            </a:r>
            <a:r>
              <a:rPr lang="en-US" sz="2800" dirty="0"/>
              <a:t> </a:t>
            </a:r>
            <a:r>
              <a:rPr lang="en-US" sz="2800" dirty="0" err="1"/>
              <a:t>pada</a:t>
            </a:r>
            <a:r>
              <a:rPr lang="en-US" sz="2800" dirty="0"/>
              <a:t> x </a:t>
            </a:r>
            <a:r>
              <a:rPr lang="en-US" sz="2800" dirty="0" err="1"/>
              <a:t>terdekat</a:t>
            </a:r>
            <a:r>
              <a:rPr lang="en-US" sz="2800" dirty="0"/>
              <a:t>, </a:t>
            </a:r>
            <a:r>
              <a:rPr lang="en-US" sz="2800" dirty="0" err="1"/>
              <a:t>yaitu</a:t>
            </a:r>
            <a:r>
              <a:rPr lang="en-US" sz="2800" dirty="0"/>
              <a:t> parameter Info()</a:t>
            </a:r>
          </a:p>
          <a:p>
            <a:pPr>
              <a:lnSpc>
                <a:spcPct val="80000"/>
              </a:lnSpc>
            </a:pPr>
            <a:r>
              <a:rPr lang="en-US" sz="2800" b="1" dirty="0" err="1">
                <a:solidFill>
                  <a:srgbClr val="FF0000"/>
                </a:solidFill>
              </a:rPr>
              <a:t>this.x</a:t>
            </a:r>
            <a:r>
              <a:rPr lang="en-US" sz="2800" b="1" dirty="0">
                <a:solidFill>
                  <a:srgbClr val="FF0000"/>
                </a:solidFill>
              </a:rPr>
              <a:t>	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800" dirty="0">
                <a:sym typeface="Wingdings" panose="05000000000000000000" pitchFamily="2" charset="2"/>
              </a:rPr>
              <a:t>	</a:t>
            </a:r>
            <a:r>
              <a:rPr lang="en-US" sz="2800" dirty="0"/>
              <a:t> </a:t>
            </a:r>
            <a:r>
              <a:rPr lang="en-US" sz="2800" dirty="0" err="1"/>
              <a:t>merujuk</a:t>
            </a:r>
            <a:r>
              <a:rPr lang="en-US" sz="2800" dirty="0"/>
              <a:t> </a:t>
            </a:r>
            <a:r>
              <a:rPr lang="en-US" sz="2800" dirty="0" err="1"/>
              <a:t>pada</a:t>
            </a:r>
            <a:r>
              <a:rPr lang="en-US" sz="2800" dirty="0"/>
              <a:t> data member </a:t>
            </a:r>
            <a:r>
              <a:rPr lang="en-US" sz="2800" dirty="0" err="1"/>
              <a:t>dari</a:t>
            </a:r>
            <a:r>
              <a:rPr lang="en-US" sz="2800" dirty="0"/>
              <a:t> class-</a:t>
            </a:r>
            <a:r>
              <a:rPr lang="en-US" sz="2800" dirty="0" err="1"/>
              <a:t>nya</a:t>
            </a:r>
            <a:r>
              <a:rPr lang="en-US" sz="2800" dirty="0"/>
              <a:t> </a:t>
            </a:r>
            <a:r>
              <a:rPr lang="en-US" sz="2800" dirty="0" err="1"/>
              <a:t>sendiri</a:t>
            </a:r>
            <a:r>
              <a:rPr lang="en-US" sz="2800" dirty="0"/>
              <a:t>, </a:t>
            </a:r>
            <a:r>
              <a:rPr lang="en-US" sz="2800" dirty="0" err="1"/>
              <a:t>yaitu</a:t>
            </a:r>
            <a:r>
              <a:rPr lang="en-US" sz="2800" dirty="0"/>
              <a:t> data member </a:t>
            </a:r>
            <a:r>
              <a:rPr lang="en-US" sz="2800" dirty="0" err="1"/>
              <a:t>pada</a:t>
            </a:r>
            <a:r>
              <a:rPr lang="en-US" sz="2800" dirty="0"/>
              <a:t> class Child</a:t>
            </a:r>
          </a:p>
          <a:p>
            <a:pPr>
              <a:lnSpc>
                <a:spcPct val="80000"/>
              </a:lnSpc>
            </a:pPr>
            <a:r>
              <a:rPr lang="en-US" sz="2800" b="1" dirty="0" err="1">
                <a:solidFill>
                  <a:srgbClr val="FF0000"/>
                </a:solidFill>
              </a:rPr>
              <a:t>super.x</a:t>
            </a:r>
            <a:r>
              <a:rPr lang="en-US" sz="2800" dirty="0"/>
              <a:t>	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800" dirty="0">
                <a:sym typeface="Wingdings" panose="05000000000000000000" pitchFamily="2" charset="2"/>
              </a:rPr>
              <a:t>	</a:t>
            </a:r>
            <a:r>
              <a:rPr lang="en-US" sz="2800" dirty="0"/>
              <a:t> </a:t>
            </a:r>
            <a:r>
              <a:rPr lang="en-US" sz="2800" dirty="0" err="1"/>
              <a:t>merujuk</a:t>
            </a:r>
            <a:r>
              <a:rPr lang="en-US" sz="2800" dirty="0"/>
              <a:t> </a:t>
            </a:r>
            <a:r>
              <a:rPr lang="en-US" sz="2800" dirty="0" err="1"/>
              <a:t>pada</a:t>
            </a:r>
            <a:r>
              <a:rPr lang="en-US" sz="2800" dirty="0"/>
              <a:t> data member </a:t>
            </a:r>
            <a:r>
              <a:rPr lang="en-US" sz="2800" dirty="0" err="1"/>
              <a:t>dari</a:t>
            </a:r>
            <a:r>
              <a:rPr lang="en-US" sz="2800" dirty="0"/>
              <a:t> parent class-</a:t>
            </a:r>
            <a:r>
              <a:rPr lang="en-US" sz="2800" dirty="0" err="1"/>
              <a:t>nya</a:t>
            </a:r>
            <a:r>
              <a:rPr lang="en-US" sz="2800" dirty="0"/>
              <a:t>, </a:t>
            </a:r>
            <a:r>
              <a:rPr lang="en-US" sz="2800" dirty="0" err="1"/>
              <a:t>yaitu</a:t>
            </a:r>
            <a:r>
              <a:rPr lang="en-US" sz="2800" dirty="0"/>
              <a:t> data member </a:t>
            </a:r>
            <a:r>
              <a:rPr lang="en-US" sz="2800" dirty="0" err="1"/>
              <a:t>pada</a:t>
            </a:r>
            <a:r>
              <a:rPr lang="en-US" sz="2800" dirty="0"/>
              <a:t> class Parent</a:t>
            </a:r>
          </a:p>
        </p:txBody>
      </p:sp>
    </p:spTree>
    <p:extLst>
      <p:ext uri="{BB962C8B-B14F-4D97-AF65-F5344CB8AC3E}">
        <p14:creationId xmlns:p14="http://schemas.microsoft.com/office/powerpoint/2010/main" val="1346399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ctrTitle" idx="4294967295"/>
          </p:nvPr>
        </p:nvSpPr>
        <p:spPr>
          <a:xfrm>
            <a:off x="2558200" y="821529"/>
            <a:ext cx="7075600" cy="91160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sz="6000" b="1" dirty="0">
                <a:solidFill>
                  <a:schemeClr val="tx1"/>
                </a:solidFill>
              </a:rPr>
              <a:t>Outline</a:t>
            </a:r>
            <a:endParaRPr sz="6000" b="1" dirty="0">
              <a:solidFill>
                <a:schemeClr val="tx1"/>
              </a:solidFill>
            </a:endParaRPr>
          </a:p>
        </p:txBody>
      </p:sp>
      <p:sp>
        <p:nvSpPr>
          <p:cNvPr id="72" name="Google Shape;72;p16"/>
          <p:cNvSpPr txBox="1">
            <a:spLocks noGrp="1"/>
          </p:cNvSpPr>
          <p:nvPr>
            <p:ph type="subTitle" idx="4294967295"/>
          </p:nvPr>
        </p:nvSpPr>
        <p:spPr>
          <a:xfrm>
            <a:off x="816672" y="2236711"/>
            <a:ext cx="11290255" cy="3110375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>
              <a:lnSpc>
                <a:spcPct val="80000"/>
              </a:lnSpc>
            </a:pPr>
            <a:r>
              <a:rPr lang="en-US" sz="3600" dirty="0"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cs typeface="Times New Roman" panose="02020603050405020304" pitchFamily="18" charset="0"/>
              </a:rPr>
              <a:t>Pengertian</a:t>
            </a:r>
            <a:r>
              <a:rPr lang="en-US" sz="3600" dirty="0">
                <a:cs typeface="Times New Roman" panose="02020603050405020304" pitchFamily="18" charset="0"/>
              </a:rPr>
              <a:t> inheritance</a:t>
            </a:r>
          </a:p>
          <a:p>
            <a:pPr algn="just">
              <a:lnSpc>
                <a:spcPct val="80000"/>
              </a:lnSpc>
            </a:pPr>
            <a:r>
              <a:rPr lang="en-US" sz="3600" dirty="0"/>
              <a:t> </a:t>
            </a:r>
            <a:r>
              <a:rPr lang="en-US" sz="3600" dirty="0" err="1"/>
              <a:t>Deklarasi</a:t>
            </a:r>
            <a:r>
              <a:rPr lang="en-US" sz="3600" dirty="0"/>
              <a:t> inheritance</a:t>
            </a:r>
            <a:endParaRPr lang="en-US" sz="3600" dirty="0"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sz="3600" dirty="0">
                <a:cs typeface="Times New Roman" panose="02020603050405020304" pitchFamily="18" charset="0"/>
              </a:rPr>
              <a:t> S</a:t>
            </a:r>
            <a:r>
              <a:rPr lang="id-ID" sz="3600" dirty="0">
                <a:cs typeface="Times New Roman" panose="02020603050405020304" pitchFamily="18" charset="0"/>
              </a:rPr>
              <a:t>ingle inheritance</a:t>
            </a:r>
            <a:r>
              <a:rPr lang="en-US" sz="3600" dirty="0">
                <a:cs typeface="Times New Roman" panose="02020603050405020304" pitchFamily="18" charset="0"/>
              </a:rPr>
              <a:t> - M</a:t>
            </a:r>
            <a:r>
              <a:rPr lang="id-ID" sz="3600" dirty="0">
                <a:cs typeface="Times New Roman" panose="02020603050405020304" pitchFamily="18" charset="0"/>
              </a:rPr>
              <a:t>ultilevel inheritance</a:t>
            </a:r>
            <a:endParaRPr lang="en-US" sz="3600" dirty="0"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sz="3600" dirty="0">
                <a:cs typeface="Times New Roman" panose="02020603050405020304" pitchFamily="18" charset="0"/>
              </a:rPr>
              <a:t> Access Control</a:t>
            </a:r>
          </a:p>
          <a:p>
            <a:pPr>
              <a:lnSpc>
                <a:spcPct val="80000"/>
              </a:lnSpc>
            </a:pPr>
            <a:r>
              <a:rPr lang="en-US" sz="3600" dirty="0"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cs typeface="Times New Roman" panose="02020603050405020304" pitchFamily="18" charset="0"/>
              </a:rPr>
              <a:t>Konstruktor</a:t>
            </a:r>
            <a:r>
              <a:rPr lang="en-US" sz="3600" dirty="0"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cs typeface="Times New Roman" panose="02020603050405020304" pitchFamily="18" charset="0"/>
              </a:rPr>
              <a:t>tidak</a:t>
            </a:r>
            <a:r>
              <a:rPr lang="en-US" sz="3600" dirty="0"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cs typeface="Times New Roman" panose="02020603050405020304" pitchFamily="18" charset="0"/>
              </a:rPr>
              <a:t>diwariskan</a:t>
            </a:r>
            <a:endParaRPr lang="en-US" sz="3600" dirty="0"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sz="3600" dirty="0">
                <a:cs typeface="Times New Roman" panose="02020603050405020304" pitchFamily="18" charset="0"/>
              </a:rPr>
              <a:t> S</a:t>
            </a:r>
            <a:r>
              <a:rPr lang="id-ID" sz="3600" dirty="0">
                <a:cs typeface="Times New Roman" panose="02020603050405020304" pitchFamily="18" charset="0"/>
              </a:rPr>
              <a:t>uper keyword</a:t>
            </a:r>
            <a:endParaRPr lang="en-US" sz="3600" dirty="0"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5730200" y="6195733"/>
            <a:ext cx="731600" cy="6620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 algn="ctr"/>
            <a:fld id="{00000000-1234-1234-1234-123412341234}" type="slidenum">
              <a:rPr lang="en"/>
              <a:pPr algn="ctr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+mn-lt"/>
              </a:rPr>
              <a:t>Konstruktor</a:t>
            </a:r>
            <a:r>
              <a:rPr lang="en-US" b="1" dirty="0">
                <a:latin typeface="+mn-lt"/>
              </a:rPr>
              <a:t> </a:t>
            </a:r>
            <a:r>
              <a:rPr lang="en-US" b="1" dirty="0" err="1">
                <a:latin typeface="+mn-lt"/>
              </a:rPr>
              <a:t>tidak</a:t>
            </a:r>
            <a:r>
              <a:rPr lang="en-US" b="1" dirty="0">
                <a:latin typeface="+mn-lt"/>
              </a:rPr>
              <a:t> </a:t>
            </a:r>
            <a:r>
              <a:rPr lang="en-US" b="1" dirty="0" err="1">
                <a:latin typeface="+mn-lt"/>
              </a:rPr>
              <a:t>diwariskan</a:t>
            </a:r>
            <a:endParaRPr lang="en-US" b="1" dirty="0">
              <a:latin typeface="+mn-lt"/>
            </a:endParaRP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 err="1"/>
              <a:t>Konstruktor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parent class </a:t>
            </a:r>
            <a:r>
              <a:rPr lang="en-US" sz="2800" b="1" dirty="0" err="1">
                <a:solidFill>
                  <a:srgbClr val="FF0000"/>
                </a:solidFill>
              </a:rPr>
              <a:t>tidak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 err="1">
                <a:solidFill>
                  <a:srgbClr val="FF0000"/>
                </a:solidFill>
              </a:rPr>
              <a:t>dapat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 err="1">
                <a:solidFill>
                  <a:srgbClr val="FF0000"/>
                </a:solidFill>
              </a:rPr>
              <a:t>diwariskan</a:t>
            </a:r>
            <a:r>
              <a:rPr lang="en-US" sz="2800" dirty="0"/>
              <a:t> </a:t>
            </a:r>
            <a:r>
              <a:rPr lang="en-US" sz="2800" dirty="0" err="1"/>
              <a:t>ke</a:t>
            </a:r>
            <a:r>
              <a:rPr lang="en-US" sz="2800" dirty="0"/>
              <a:t> subclass-</a:t>
            </a:r>
            <a:r>
              <a:rPr lang="en-US" sz="2800" dirty="0" err="1"/>
              <a:t>nya</a:t>
            </a:r>
            <a:r>
              <a:rPr lang="en-US" sz="2800" dirty="0"/>
              <a:t>. </a:t>
            </a:r>
          </a:p>
          <a:p>
            <a:r>
              <a:rPr lang="en-US" sz="2800" dirty="0" err="1"/>
              <a:t>Konsekuensinya</a:t>
            </a:r>
            <a:r>
              <a:rPr lang="en-US" sz="2800" dirty="0"/>
              <a:t>, </a:t>
            </a:r>
            <a:r>
              <a:rPr lang="en-US" sz="2800" dirty="0" err="1"/>
              <a:t>setiap</a:t>
            </a:r>
            <a:r>
              <a:rPr lang="en-US" sz="2800" dirty="0"/>
              <a:t> kali </a:t>
            </a:r>
            <a:r>
              <a:rPr lang="en-US" sz="2800" dirty="0" err="1"/>
              <a:t>kita</a:t>
            </a:r>
            <a:r>
              <a:rPr lang="en-US" sz="2800" dirty="0"/>
              <a:t> </a:t>
            </a:r>
            <a:r>
              <a:rPr lang="en-US" sz="2800" dirty="0" err="1"/>
              <a:t>membuat</a:t>
            </a:r>
            <a:r>
              <a:rPr lang="en-US" sz="2800" dirty="0"/>
              <a:t> </a:t>
            </a:r>
            <a:r>
              <a:rPr lang="en-US" sz="2800" dirty="0" err="1"/>
              <a:t>suatu</a:t>
            </a:r>
            <a:r>
              <a:rPr lang="en-US" sz="2800" dirty="0"/>
              <a:t> subclass, </a:t>
            </a:r>
            <a:r>
              <a:rPr lang="en-US" sz="2800" dirty="0" err="1"/>
              <a:t>maka</a:t>
            </a:r>
            <a:r>
              <a:rPr lang="en-US" sz="2800" dirty="0"/>
              <a:t> </a:t>
            </a:r>
            <a:r>
              <a:rPr lang="en-US" sz="2800" dirty="0" err="1"/>
              <a:t>kita</a:t>
            </a:r>
            <a:r>
              <a:rPr lang="en-US" sz="2800" dirty="0"/>
              <a:t> </a:t>
            </a:r>
            <a:r>
              <a:rPr lang="en-US" sz="2800" dirty="0" err="1"/>
              <a:t>harus</a:t>
            </a:r>
            <a:r>
              <a:rPr lang="en-US" sz="2800" dirty="0"/>
              <a:t> </a:t>
            </a:r>
            <a:r>
              <a:rPr lang="en-US" sz="2800" dirty="0" err="1"/>
              <a:t>memanggil</a:t>
            </a:r>
            <a:r>
              <a:rPr lang="en-US" sz="2800" dirty="0"/>
              <a:t> </a:t>
            </a:r>
            <a:r>
              <a:rPr lang="en-US" sz="2800" dirty="0" err="1"/>
              <a:t>konstruktor</a:t>
            </a:r>
            <a:r>
              <a:rPr lang="en-US" sz="2800" dirty="0"/>
              <a:t> parent class di </a:t>
            </a:r>
            <a:r>
              <a:rPr lang="en-US" sz="2800" dirty="0" err="1"/>
              <a:t>konstruktor</a:t>
            </a:r>
            <a:r>
              <a:rPr lang="en-US" sz="2800" dirty="0"/>
              <a:t> subclass.</a:t>
            </a:r>
          </a:p>
          <a:p>
            <a:r>
              <a:rPr lang="en-US" sz="2800" dirty="0" err="1"/>
              <a:t>Pemanggilan</a:t>
            </a:r>
            <a:r>
              <a:rPr lang="en-US" sz="2800" dirty="0"/>
              <a:t> </a:t>
            </a:r>
            <a:r>
              <a:rPr lang="en-US" sz="2800" dirty="0" err="1"/>
              <a:t>konstruktor</a:t>
            </a:r>
            <a:r>
              <a:rPr lang="en-US" sz="2800" dirty="0"/>
              <a:t> parent </a:t>
            </a:r>
            <a:r>
              <a:rPr lang="en-US" sz="2800" dirty="0" err="1"/>
              <a:t>harus</a:t>
            </a:r>
            <a:r>
              <a:rPr lang="en-US" sz="2800" dirty="0"/>
              <a:t> </a:t>
            </a:r>
            <a:r>
              <a:rPr lang="en-US" sz="2800" dirty="0" err="1"/>
              <a:t>dilakukan</a:t>
            </a:r>
            <a:r>
              <a:rPr lang="en-US" sz="2800" dirty="0"/>
              <a:t> pada baris </a:t>
            </a:r>
            <a:r>
              <a:rPr lang="en-US" sz="2800" dirty="0" err="1"/>
              <a:t>pertama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konstruktor</a:t>
            </a:r>
            <a:r>
              <a:rPr lang="en-US" sz="2800" dirty="0"/>
              <a:t> subclass. </a:t>
            </a:r>
          </a:p>
        </p:txBody>
      </p:sp>
    </p:spTree>
    <p:extLst>
      <p:ext uri="{BB962C8B-B14F-4D97-AF65-F5344CB8AC3E}">
        <p14:creationId xmlns:p14="http://schemas.microsoft.com/office/powerpoint/2010/main" val="3379850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+mn-lt"/>
              </a:rPr>
              <a:t>Konstruktor</a:t>
            </a:r>
            <a:r>
              <a:rPr lang="en-US" b="1" dirty="0">
                <a:latin typeface="+mn-lt"/>
              </a:rPr>
              <a:t> </a:t>
            </a:r>
            <a:r>
              <a:rPr lang="en-US" b="1" dirty="0" err="1">
                <a:latin typeface="+mn-lt"/>
              </a:rPr>
              <a:t>tidak</a:t>
            </a:r>
            <a:r>
              <a:rPr lang="en-US" b="1" dirty="0">
                <a:latin typeface="+mn-lt"/>
              </a:rPr>
              <a:t> </a:t>
            </a:r>
            <a:r>
              <a:rPr lang="en-US" b="1" dirty="0" err="1">
                <a:latin typeface="+mn-lt"/>
              </a:rPr>
              <a:t>diwariskan</a:t>
            </a:r>
            <a:endParaRPr lang="en-US" b="1" dirty="0">
              <a:latin typeface="+mn-lt"/>
            </a:endParaRP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Sebelum subclass menjalankan konstruktornya sendiri, subclass akan menjalankan constructor superclass terlebih dahulu. </a:t>
            </a:r>
          </a:p>
          <a:p>
            <a:r>
              <a:rPr lang="en-US" sz="2800"/>
              <a:t>Hal ini terjadi karena secara implisit pada constructor subclass ditambahkan pemanggilan </a:t>
            </a:r>
            <a:r>
              <a:rPr lang="en-US" sz="2800">
                <a:latin typeface="Courier New" panose="02070309020205020404" pitchFamily="49" charset="0"/>
              </a:rPr>
              <a:t>super()</a:t>
            </a:r>
            <a:r>
              <a:rPr lang="en-US" sz="2800"/>
              <a:t>yang bertujuan memanggil constructor superclass oleh kompiler. </a:t>
            </a:r>
          </a:p>
        </p:txBody>
      </p:sp>
    </p:spTree>
    <p:extLst>
      <p:ext uri="{BB962C8B-B14F-4D97-AF65-F5344CB8AC3E}">
        <p14:creationId xmlns:p14="http://schemas.microsoft.com/office/powerpoint/2010/main" val="5320874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Misalnya saja kita mempunyai dua buah class sebagai berikut :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n-GB"/>
          </a:p>
        </p:txBody>
      </p:sp>
      <p:pic>
        <p:nvPicPr>
          <p:cNvPr id="1443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3" y="2565401"/>
            <a:ext cx="7561262" cy="150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23909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Pada</a:t>
            </a:r>
            <a:r>
              <a:rPr lang="en-US" sz="2800" dirty="0"/>
              <a:t> </a:t>
            </a:r>
            <a:r>
              <a:rPr lang="en-US" sz="2800" dirty="0" err="1"/>
              <a:t>saat</a:t>
            </a:r>
            <a:r>
              <a:rPr lang="en-US" sz="2800" dirty="0"/>
              <a:t> program </a:t>
            </a:r>
            <a:r>
              <a:rPr lang="en-US" sz="2800" dirty="0" err="1"/>
              <a:t>tersebut</a:t>
            </a:r>
            <a:r>
              <a:rPr lang="en-US" sz="2800" dirty="0"/>
              <a:t> </a:t>
            </a:r>
            <a:r>
              <a:rPr lang="en-US" sz="2800" dirty="0" err="1"/>
              <a:t>dikompilasi</a:t>
            </a:r>
            <a:r>
              <a:rPr lang="en-US" sz="2800" dirty="0"/>
              <a:t>, </a:t>
            </a:r>
            <a:r>
              <a:rPr lang="en-US" sz="2800" dirty="0" err="1"/>
              <a:t>maka</a:t>
            </a:r>
            <a:r>
              <a:rPr lang="en-US" sz="2800" dirty="0"/>
              <a:t> </a:t>
            </a:r>
            <a:r>
              <a:rPr lang="en-US" sz="2800" dirty="0" err="1"/>
              <a:t>kompiler</a:t>
            </a:r>
            <a:r>
              <a:rPr lang="en-US" sz="2800" dirty="0"/>
              <a:t> Java </a:t>
            </a:r>
            <a:r>
              <a:rPr lang="en-US" sz="2800" dirty="0" err="1"/>
              <a:t>akan</a:t>
            </a:r>
            <a:r>
              <a:rPr lang="en-US" sz="2800" dirty="0"/>
              <a:t> </a:t>
            </a:r>
            <a:r>
              <a:rPr lang="en-US" sz="2800" dirty="0" err="1"/>
              <a:t>menambahkan</a:t>
            </a:r>
            <a:r>
              <a:rPr lang="en-US" sz="2800" dirty="0"/>
              <a:t> :</a:t>
            </a:r>
          </a:p>
          <a:p>
            <a:pPr lvl="1"/>
            <a:r>
              <a:rPr lang="en-US" sz="2800" dirty="0" err="1"/>
              <a:t>konstruktor</a:t>
            </a:r>
            <a:r>
              <a:rPr lang="en-US" sz="2800" dirty="0"/>
              <a:t> class Parent</a:t>
            </a:r>
          </a:p>
          <a:p>
            <a:pPr lvl="1"/>
            <a:r>
              <a:rPr lang="en-US" sz="2800" dirty="0" err="1"/>
              <a:t>konstruktor</a:t>
            </a:r>
            <a:r>
              <a:rPr lang="en-US" sz="2800" dirty="0"/>
              <a:t> class Child</a:t>
            </a:r>
          </a:p>
          <a:p>
            <a:pPr lvl="1"/>
            <a:r>
              <a:rPr lang="en-US" sz="2800" dirty="0" err="1"/>
              <a:t>pemanggilan</a:t>
            </a:r>
            <a:r>
              <a:rPr lang="en-US" sz="2800" dirty="0"/>
              <a:t> </a:t>
            </a:r>
            <a:r>
              <a:rPr lang="en-US" sz="2800" dirty="0" err="1"/>
              <a:t>konstruktor</a:t>
            </a:r>
            <a:r>
              <a:rPr lang="en-US" sz="2800" dirty="0"/>
              <a:t> class Parent di </a:t>
            </a:r>
            <a:r>
              <a:rPr lang="en-US" sz="2800" dirty="0" err="1"/>
              <a:t>kostruktor</a:t>
            </a:r>
            <a:r>
              <a:rPr lang="en-US" sz="2800" dirty="0"/>
              <a:t> class Child</a:t>
            </a:r>
          </a:p>
        </p:txBody>
      </p:sp>
    </p:spTree>
    <p:extLst>
      <p:ext uri="{BB962C8B-B14F-4D97-AF65-F5344CB8AC3E}">
        <p14:creationId xmlns:p14="http://schemas.microsoft.com/office/powerpoint/2010/main" val="22307127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Sehingga program tersebut sama saja dengan yang berikut ini :</a:t>
            </a:r>
          </a:p>
        </p:txBody>
      </p:sp>
      <p:pic>
        <p:nvPicPr>
          <p:cNvPr id="1464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651" y="2565400"/>
            <a:ext cx="7885113" cy="245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52231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474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3" y="2349501"/>
            <a:ext cx="8064500" cy="268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59696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Soal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310283"/>
            <a:ext cx="9720071" cy="4023360"/>
          </a:xfrm>
        </p:spPr>
        <p:txBody>
          <a:bodyPr/>
          <a:lstStyle/>
          <a:p>
            <a:r>
              <a:rPr lang="id-ID" dirty="0"/>
              <a:t>1. Tuliskan program yang berfungsi untuk menghitung luas dan keliling bangun datar.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034114" y="2907563"/>
            <a:ext cx="2097745" cy="1183341"/>
            <a:chOff x="1909479" y="3590365"/>
            <a:chExt cx="2568391" cy="1546411"/>
          </a:xfrm>
        </p:grpSpPr>
        <p:sp>
          <p:nvSpPr>
            <p:cNvPr id="6" name="Rectangle 5"/>
            <p:cNvSpPr/>
            <p:nvPr/>
          </p:nvSpPr>
          <p:spPr>
            <a:xfrm>
              <a:off x="1909481" y="3590365"/>
              <a:ext cx="2568389" cy="45271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dirty="0"/>
                <a:t>Bangun datar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09480" y="4043082"/>
              <a:ext cx="2568389" cy="31376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9479" y="4356847"/>
              <a:ext cx="2568389" cy="77992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dirty="0"/>
                <a:t>+luas(): float</a:t>
              </a:r>
            </a:p>
            <a:p>
              <a:pPr algn="ctr"/>
              <a:r>
                <a:rPr lang="id-ID" dirty="0"/>
                <a:t>+keliling(): float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126313" y="4842691"/>
            <a:ext cx="2097744" cy="1183341"/>
            <a:chOff x="1909480" y="3590365"/>
            <a:chExt cx="2568390" cy="1546411"/>
          </a:xfrm>
        </p:grpSpPr>
        <p:sp>
          <p:nvSpPr>
            <p:cNvPr id="11" name="Rectangle 10"/>
            <p:cNvSpPr/>
            <p:nvPr/>
          </p:nvSpPr>
          <p:spPr>
            <a:xfrm>
              <a:off x="1909481" y="3590365"/>
              <a:ext cx="2568389" cy="45271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dirty="0"/>
                <a:t>Persegi Panjang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9480" y="4043082"/>
              <a:ext cx="2568389" cy="76648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dirty="0"/>
                <a:t>+panjang: float</a:t>
              </a:r>
            </a:p>
            <a:p>
              <a:pPr algn="ctr"/>
              <a:r>
                <a:rPr lang="id-ID" dirty="0"/>
                <a:t>+lebar: float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9480" y="4809565"/>
              <a:ext cx="2568389" cy="32721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372906" y="4842691"/>
            <a:ext cx="2097744" cy="1183341"/>
            <a:chOff x="1909480" y="3590365"/>
            <a:chExt cx="2568390" cy="1546411"/>
          </a:xfrm>
        </p:grpSpPr>
        <p:sp>
          <p:nvSpPr>
            <p:cNvPr id="15" name="Rectangle 14"/>
            <p:cNvSpPr/>
            <p:nvPr/>
          </p:nvSpPr>
          <p:spPr>
            <a:xfrm>
              <a:off x="1909481" y="3590365"/>
              <a:ext cx="2568389" cy="45271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dirty="0"/>
                <a:t>Lingkaran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9480" y="4043082"/>
              <a:ext cx="2568389" cy="76648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dirty="0"/>
                <a:t>+r: float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909480" y="4809565"/>
              <a:ext cx="2568389" cy="32721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188243" y="2907561"/>
            <a:ext cx="2097744" cy="1183343"/>
            <a:chOff x="1909480" y="3590365"/>
            <a:chExt cx="2568390" cy="1546415"/>
          </a:xfrm>
        </p:grpSpPr>
        <p:sp>
          <p:nvSpPr>
            <p:cNvPr id="19" name="Rectangle 18"/>
            <p:cNvSpPr/>
            <p:nvPr/>
          </p:nvSpPr>
          <p:spPr>
            <a:xfrm>
              <a:off x="1909481" y="3590365"/>
              <a:ext cx="2568389" cy="45271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dirty="0"/>
                <a:t>Main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909480" y="4043082"/>
              <a:ext cx="2568389" cy="43927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9480" y="4495801"/>
              <a:ext cx="2568389" cy="64097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dirty="0"/>
                <a:t>+main(): void</a:t>
              </a:r>
            </a:p>
          </p:txBody>
        </p:sp>
      </p:grpSp>
      <p:cxnSp>
        <p:nvCxnSpPr>
          <p:cNvPr id="22" name="Straight Arrow Connector 21"/>
          <p:cNvCxnSpPr>
            <a:cxnSpLocks/>
            <a:stCxn id="11" idx="0"/>
            <a:endCxn id="8" idx="2"/>
          </p:cNvCxnSpPr>
          <p:nvPr/>
        </p:nvCxnSpPr>
        <p:spPr>
          <a:xfrm flipV="1">
            <a:off x="3175186" y="4090904"/>
            <a:ext cx="1907800" cy="7517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cxnSpLocks/>
          </p:cNvCxnSpPr>
          <p:nvPr/>
        </p:nvCxnSpPr>
        <p:spPr>
          <a:xfrm flipV="1">
            <a:off x="5082986" y="4090904"/>
            <a:ext cx="117664" cy="7327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53675A-AECB-4C6A-B097-618F77EB4CC3}"/>
              </a:ext>
            </a:extLst>
          </p:cNvPr>
          <p:cNvGrpSpPr/>
          <p:nvPr/>
        </p:nvGrpSpPr>
        <p:grpSpPr>
          <a:xfrm>
            <a:off x="6684679" y="4823641"/>
            <a:ext cx="2097744" cy="1183341"/>
            <a:chOff x="1909480" y="3590365"/>
            <a:chExt cx="2568390" cy="1546411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053AA3B-2736-40A4-89D9-6830B2FDCD41}"/>
                </a:ext>
              </a:extLst>
            </p:cNvPr>
            <p:cNvSpPr/>
            <p:nvPr/>
          </p:nvSpPr>
          <p:spPr>
            <a:xfrm>
              <a:off x="1909481" y="3590365"/>
              <a:ext cx="2568389" cy="45271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Segitiga</a:t>
              </a:r>
              <a:endParaRPr lang="id-ID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3178510-7DF5-4012-806B-8321FE19BC59}"/>
                </a:ext>
              </a:extLst>
            </p:cNvPr>
            <p:cNvSpPr/>
            <p:nvPr/>
          </p:nvSpPr>
          <p:spPr>
            <a:xfrm>
              <a:off x="1909480" y="4043082"/>
              <a:ext cx="2568389" cy="76648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dirty="0"/>
                <a:t>+</a:t>
              </a:r>
              <a:r>
                <a:rPr lang="en-US" dirty="0"/>
                <a:t>alas</a:t>
              </a:r>
              <a:r>
                <a:rPr lang="id-ID" dirty="0"/>
                <a:t>: float</a:t>
              </a:r>
              <a:endParaRPr lang="en-US" dirty="0"/>
            </a:p>
            <a:p>
              <a:pPr algn="ctr"/>
              <a:r>
                <a:rPr lang="en-US" dirty="0"/>
                <a:t>+</a:t>
              </a:r>
              <a:r>
                <a:rPr lang="en-US" dirty="0" err="1"/>
                <a:t>tinggi</a:t>
              </a:r>
              <a:r>
                <a:rPr lang="en-US" dirty="0"/>
                <a:t>: float</a:t>
              </a:r>
              <a:endParaRPr lang="id-ID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016B0E9-6604-447B-A947-1349EC17FE3D}"/>
                </a:ext>
              </a:extLst>
            </p:cNvPr>
            <p:cNvSpPr/>
            <p:nvPr/>
          </p:nvSpPr>
          <p:spPr>
            <a:xfrm>
              <a:off x="1909480" y="4809565"/>
              <a:ext cx="2568389" cy="32721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D2229BE-9D1D-4172-8A83-274D34557D9F}"/>
              </a:ext>
            </a:extLst>
          </p:cNvPr>
          <p:cNvCxnSpPr>
            <a:cxnSpLocks/>
            <a:stCxn id="25" idx="0"/>
          </p:cNvCxnSpPr>
          <p:nvPr/>
        </p:nvCxnSpPr>
        <p:spPr>
          <a:xfrm flipH="1" flipV="1">
            <a:off x="5297016" y="4100429"/>
            <a:ext cx="2436536" cy="7232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6918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8A7E44A-90B0-496B-AC08-4E356D1280D0}"/>
              </a:ext>
            </a:extLst>
          </p:cNvPr>
          <p:cNvSpPr txBox="1"/>
          <p:nvPr/>
        </p:nvSpPr>
        <p:spPr>
          <a:xfrm>
            <a:off x="2353242" y="2699450"/>
            <a:ext cx="71506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>
                <a:solidFill>
                  <a:srgbClr val="002060"/>
                </a:solidFill>
              </a:rPr>
              <a:t>TERIMA KASIH!</a:t>
            </a:r>
            <a:endParaRPr lang="en-ID" sz="7200" b="1" dirty="0">
              <a:solidFill>
                <a:srgbClr val="002060"/>
              </a:solidFill>
            </a:endParaRPr>
          </a:p>
        </p:txBody>
      </p:sp>
      <p:pic>
        <p:nvPicPr>
          <p:cNvPr id="6" name="Graphic 5" descr="Grain">
            <a:extLst>
              <a:ext uri="{FF2B5EF4-FFF2-40B4-BE49-F238E27FC236}">
                <a16:creationId xmlns:a16="http://schemas.microsoft.com/office/drawing/2014/main" id="{8B33B4A9-CE56-4918-87D0-E25DACB43F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68691" y="2842414"/>
            <a:ext cx="914400" cy="914400"/>
          </a:xfrm>
          <a:prstGeom prst="rect">
            <a:avLst/>
          </a:prstGeom>
        </p:spPr>
      </p:pic>
      <p:pic>
        <p:nvPicPr>
          <p:cNvPr id="7" name="Graphic 6" descr="Grain">
            <a:extLst>
              <a:ext uri="{FF2B5EF4-FFF2-40B4-BE49-F238E27FC236}">
                <a16:creationId xmlns:a16="http://schemas.microsoft.com/office/drawing/2014/main" id="{7A69A85A-FE4C-4017-84DD-437B2A5B5F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674005" y="2803083"/>
            <a:ext cx="914400" cy="9144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9EF6D10-B3CE-4455-A4B9-164FD16BE122}"/>
              </a:ext>
            </a:extLst>
          </p:cNvPr>
          <p:cNvSpPr/>
          <p:nvPr/>
        </p:nvSpPr>
        <p:spPr>
          <a:xfrm>
            <a:off x="1830466" y="2590845"/>
            <a:ext cx="8132619" cy="6927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CD206A-C0B2-43A8-82B3-4E7044D18111}"/>
              </a:ext>
            </a:extLst>
          </p:cNvPr>
          <p:cNvSpPr/>
          <p:nvPr/>
        </p:nvSpPr>
        <p:spPr>
          <a:xfrm>
            <a:off x="1830465" y="3934139"/>
            <a:ext cx="8132619" cy="6927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6171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title"/>
          </p:nvPr>
        </p:nvSpPr>
        <p:spPr>
          <a:xfrm>
            <a:off x="2171033" y="1081067"/>
            <a:ext cx="7850000" cy="59400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pPr algn="ctr"/>
            <a:r>
              <a:rPr lang="en-US" b="1" dirty="0" err="1">
                <a:latin typeface="+mn-lt"/>
              </a:rPr>
              <a:t>Pengertian</a:t>
            </a:r>
            <a:r>
              <a:rPr lang="en-US" b="1" dirty="0">
                <a:latin typeface="+mn-lt"/>
              </a:rPr>
              <a:t> Dasar</a:t>
            </a:r>
            <a:endParaRPr b="1" dirty="0">
              <a:latin typeface="+mn-lt"/>
            </a:endParaRPr>
          </a:p>
        </p:txBody>
      </p:sp>
      <p:sp>
        <p:nvSpPr>
          <p:cNvPr id="65" name="Google Shape;65;p15"/>
          <p:cNvSpPr txBox="1">
            <a:spLocks noGrp="1"/>
          </p:cNvSpPr>
          <p:nvPr>
            <p:ph type="body" idx="2"/>
          </p:nvPr>
        </p:nvSpPr>
        <p:spPr>
          <a:xfrm>
            <a:off x="622852" y="1858537"/>
            <a:ext cx="10972800" cy="4436246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sz="3200" dirty="0"/>
              <a:t>Inheritance (</a:t>
            </a:r>
            <a:r>
              <a:rPr lang="en-US" sz="3200" dirty="0" err="1"/>
              <a:t>Pewarisan</a:t>
            </a:r>
            <a:r>
              <a:rPr lang="en-US" sz="3200" dirty="0"/>
              <a:t>) </a:t>
            </a:r>
            <a:r>
              <a:rPr lang="en-US" sz="3200" dirty="0" err="1"/>
              <a:t>merupakan</a:t>
            </a:r>
            <a:r>
              <a:rPr lang="en-US" sz="3200" dirty="0"/>
              <a:t> salah </a:t>
            </a:r>
            <a:r>
              <a:rPr lang="en-US" sz="3200" dirty="0" err="1"/>
              <a:t>satu</a:t>
            </a:r>
            <a:r>
              <a:rPr lang="en-US" sz="3200" dirty="0"/>
              <a:t> </a:t>
            </a:r>
            <a:r>
              <a:rPr lang="en-US" sz="3200" dirty="0" err="1"/>
              <a:t>konsep</a:t>
            </a:r>
            <a:r>
              <a:rPr lang="en-US" sz="3200" dirty="0"/>
              <a:t> </a:t>
            </a:r>
            <a:r>
              <a:rPr lang="en-US" sz="3200" dirty="0" err="1"/>
              <a:t>dasar</a:t>
            </a:r>
            <a:r>
              <a:rPr lang="en-US" sz="3200" dirty="0"/>
              <a:t> OOP.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sz="3200" dirty="0" err="1"/>
              <a:t>Konsep</a:t>
            </a:r>
            <a:r>
              <a:rPr lang="en-US" sz="3200" dirty="0"/>
              <a:t> inheritance </a:t>
            </a:r>
            <a:r>
              <a:rPr lang="en-US" sz="3200" dirty="0" err="1"/>
              <a:t>ini</a:t>
            </a:r>
            <a:r>
              <a:rPr lang="en-US" sz="3200" dirty="0"/>
              <a:t> </a:t>
            </a:r>
            <a:r>
              <a:rPr lang="en-US" sz="3200" dirty="0" err="1"/>
              <a:t>mengadopsi</a:t>
            </a:r>
            <a:r>
              <a:rPr lang="en-US" sz="3200" dirty="0"/>
              <a:t> dunia </a:t>
            </a:r>
            <a:r>
              <a:rPr lang="en-US" sz="3200" dirty="0" err="1"/>
              <a:t>riil</a:t>
            </a:r>
            <a:r>
              <a:rPr lang="en-US" sz="3200" dirty="0"/>
              <a:t>, </a:t>
            </a:r>
            <a:r>
              <a:rPr lang="en-US" sz="3200" dirty="0" err="1"/>
              <a:t>dimana</a:t>
            </a:r>
            <a:r>
              <a:rPr lang="en-US" sz="3200" dirty="0"/>
              <a:t> </a:t>
            </a:r>
            <a:r>
              <a:rPr lang="en-US" sz="3200" dirty="0" err="1"/>
              <a:t>suatu</a:t>
            </a:r>
            <a:r>
              <a:rPr lang="en-US" sz="3200" dirty="0"/>
              <a:t> </a:t>
            </a:r>
            <a:r>
              <a:rPr lang="en-US" sz="3200" dirty="0" err="1"/>
              <a:t>entitas</a:t>
            </a:r>
            <a:r>
              <a:rPr lang="en-US" sz="3200" dirty="0"/>
              <a:t>/</a:t>
            </a:r>
            <a:r>
              <a:rPr lang="en-US" sz="3200" dirty="0" err="1"/>
              <a:t>obyek</a:t>
            </a:r>
            <a:r>
              <a:rPr lang="en-US" sz="3200" dirty="0"/>
              <a:t> </a:t>
            </a:r>
            <a:r>
              <a:rPr lang="en-US" sz="3200" dirty="0" err="1"/>
              <a:t>dapat</a:t>
            </a:r>
            <a:r>
              <a:rPr lang="en-US" sz="3200" dirty="0"/>
              <a:t> </a:t>
            </a:r>
            <a:r>
              <a:rPr lang="en-US" sz="3200" dirty="0" err="1"/>
              <a:t>mempunyai</a:t>
            </a:r>
            <a:r>
              <a:rPr lang="en-US" sz="3200" dirty="0"/>
              <a:t> </a:t>
            </a:r>
            <a:r>
              <a:rPr lang="en-US" sz="3200" dirty="0" err="1"/>
              <a:t>entitas</a:t>
            </a:r>
            <a:r>
              <a:rPr lang="en-US" sz="3200" dirty="0"/>
              <a:t>/</a:t>
            </a:r>
            <a:r>
              <a:rPr lang="en-US" sz="3200" dirty="0" err="1"/>
              <a:t>obyek</a:t>
            </a:r>
            <a:r>
              <a:rPr lang="en-US" sz="3200" dirty="0"/>
              <a:t> </a:t>
            </a:r>
            <a:r>
              <a:rPr lang="en-US" sz="3200" dirty="0" err="1"/>
              <a:t>turunan</a:t>
            </a:r>
            <a:r>
              <a:rPr lang="en-US" sz="3200" dirty="0"/>
              <a:t>.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sz="3200" dirty="0" err="1"/>
              <a:t>Dengan</a:t>
            </a:r>
            <a:r>
              <a:rPr lang="en-US" sz="3200" dirty="0"/>
              <a:t> </a:t>
            </a:r>
            <a:r>
              <a:rPr lang="en-US" sz="3200" dirty="0" err="1"/>
              <a:t>konsep</a:t>
            </a:r>
            <a:r>
              <a:rPr lang="en-US" sz="3200" dirty="0"/>
              <a:t> inheritance, </a:t>
            </a:r>
            <a:r>
              <a:rPr lang="en-US" sz="3200" dirty="0" err="1"/>
              <a:t>sebuah</a:t>
            </a:r>
            <a:r>
              <a:rPr lang="en-US" sz="3200" dirty="0"/>
              <a:t> class </a:t>
            </a:r>
            <a:r>
              <a:rPr lang="en-US" sz="3200" dirty="0" err="1"/>
              <a:t>dapat</a:t>
            </a:r>
            <a:r>
              <a:rPr lang="en-US" sz="3200" dirty="0"/>
              <a:t> </a:t>
            </a:r>
            <a:r>
              <a:rPr lang="en-US" sz="3200" dirty="0" err="1"/>
              <a:t>mempunyai</a:t>
            </a:r>
            <a:r>
              <a:rPr lang="en-US" sz="3200" dirty="0"/>
              <a:t> class </a:t>
            </a:r>
            <a:r>
              <a:rPr lang="en-US" sz="3200" dirty="0" err="1"/>
              <a:t>turunan</a:t>
            </a:r>
            <a:r>
              <a:rPr lang="en-US" sz="3200" dirty="0"/>
              <a:t>. </a:t>
            </a:r>
          </a:p>
        </p:txBody>
      </p:sp>
      <p:sp>
        <p:nvSpPr>
          <p:cNvPr id="66" name="Google Shape;66;p15"/>
          <p:cNvSpPr txBox="1">
            <a:spLocks noGrp="1"/>
          </p:cNvSpPr>
          <p:nvPr>
            <p:ph type="sldNum" idx="12"/>
          </p:nvPr>
        </p:nvSpPr>
        <p:spPr>
          <a:xfrm>
            <a:off x="5730200" y="6195733"/>
            <a:ext cx="731600" cy="6620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 algn="ctr"/>
            <a:fld id="{00000000-1234-1234-1234-123412341234}" type="slidenum">
              <a:rPr lang="en"/>
              <a:pPr algn="ctr"/>
              <a:t>3</a:t>
            </a:fld>
            <a:endParaRPr/>
          </a:p>
        </p:txBody>
      </p:sp>
    </p:spTree>
  </p:cSld>
  <p:clrMapOvr>
    <a:masterClrMapping/>
  </p:clrMapOvr>
  <p:transition spd="med">
    <p:pull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2" name="Rectangle 134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3" name="Rectangle 136">
            <a:extLst>
              <a:ext uri="{FF2B5EF4-FFF2-40B4-BE49-F238E27FC236}">
                <a16:creationId xmlns:a16="http://schemas.microsoft.com/office/drawing/2014/main" id="{FB65ABA3-820C-4D75-9437-9EFA1ADFE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054" name="Rectangle 138">
            <a:extLst>
              <a:ext uri="{FF2B5EF4-FFF2-40B4-BE49-F238E27FC236}">
                <a16:creationId xmlns:a16="http://schemas.microsoft.com/office/drawing/2014/main" id="{036BF2FB-90D8-48DB-BD34-D040CDCFF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055" name="Rectangle 140">
            <a:extLst>
              <a:ext uri="{FF2B5EF4-FFF2-40B4-BE49-F238E27FC236}">
                <a16:creationId xmlns:a16="http://schemas.microsoft.com/office/drawing/2014/main" id="{78632963-757B-40C2-BB84-FC6107A54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6" name="Rectangle 142">
            <a:extLst>
              <a:ext uri="{FF2B5EF4-FFF2-40B4-BE49-F238E27FC236}">
                <a16:creationId xmlns:a16="http://schemas.microsoft.com/office/drawing/2014/main" id="{EE0D13DB-D099-4541-888D-DE0186F1C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0519" y="253548"/>
            <a:ext cx="5851795" cy="6384816"/>
          </a:xfrm>
          <a:prstGeom prst="rect">
            <a:avLst/>
          </a:prstGeom>
          <a:solidFill>
            <a:srgbClr val="FFFFFF"/>
          </a:solidFill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2050" name="Picture 2" descr="Java Inheritance Introduction">
            <a:extLst>
              <a:ext uri="{FF2B5EF4-FFF2-40B4-BE49-F238E27FC236}">
                <a16:creationId xmlns:a16="http://schemas.microsoft.com/office/drawing/2014/main" id="{5382FA2A-6F33-4B8E-8197-C6CBDD6BEB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82" r="-1" b="5188"/>
          <a:stretch/>
        </p:blipFill>
        <p:spPr bwMode="auto">
          <a:xfrm>
            <a:off x="424928" y="419292"/>
            <a:ext cx="5522976" cy="6053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7" name="Rectangle 144">
            <a:extLst>
              <a:ext uri="{FF2B5EF4-FFF2-40B4-BE49-F238E27FC236}">
                <a16:creationId xmlns:a16="http://schemas.microsoft.com/office/drawing/2014/main" id="{2853AE55-7E35-44B0-89F1-3F52B262A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9709" y="253548"/>
            <a:ext cx="5612193" cy="6361598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8" name="Rectangle 146">
            <a:extLst>
              <a:ext uri="{FF2B5EF4-FFF2-40B4-BE49-F238E27FC236}">
                <a16:creationId xmlns:a16="http://schemas.microsoft.com/office/drawing/2014/main" id="{DBC4BE4D-4B50-4F51-9F85-4B5D60B02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7542" y="407588"/>
            <a:ext cx="5299768" cy="6022878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Google Shape;62;p15"/>
          <p:cNvSpPr txBox="1">
            <a:spLocks noGrp="1"/>
          </p:cNvSpPr>
          <p:nvPr>
            <p:ph type="title"/>
          </p:nvPr>
        </p:nvSpPr>
        <p:spPr>
          <a:xfrm>
            <a:off x="6639488" y="524328"/>
            <a:ext cx="5164239" cy="171822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 sz="4800" b="1" dirty="0" err="1"/>
              <a:t>Pengertian</a:t>
            </a:r>
            <a:r>
              <a:rPr lang="en-US" sz="4800" b="1" dirty="0"/>
              <a:t> Dasar</a:t>
            </a:r>
          </a:p>
        </p:txBody>
      </p:sp>
      <p:sp>
        <p:nvSpPr>
          <p:cNvPr id="65" name="Google Shape;65;p15"/>
          <p:cNvSpPr txBox="1">
            <a:spLocks noGrp="1"/>
          </p:cNvSpPr>
          <p:nvPr>
            <p:ph type="body" idx="2"/>
          </p:nvPr>
        </p:nvSpPr>
        <p:spPr>
          <a:xfrm>
            <a:off x="6454708" y="1943101"/>
            <a:ext cx="5418508" cy="4390572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indent="-182880">
              <a:lnSpc>
                <a:spcPct val="90000"/>
              </a:lnSpc>
              <a:buFont typeface="Garamond" pitchFamily="18" charset="0"/>
              <a:buChar char="◦"/>
            </a:pPr>
            <a:r>
              <a:rPr lang="en-US" sz="2800" dirty="0" err="1"/>
              <a:t>Suatu</a:t>
            </a:r>
            <a:r>
              <a:rPr lang="en-US" sz="2800" dirty="0"/>
              <a:t> class yang </a:t>
            </a:r>
            <a:r>
              <a:rPr lang="en-US" sz="2800" dirty="0" err="1"/>
              <a:t>mempunyai</a:t>
            </a:r>
            <a:r>
              <a:rPr lang="en-US" sz="2800" dirty="0"/>
              <a:t> class </a:t>
            </a:r>
            <a:r>
              <a:rPr lang="en-US" sz="2800" dirty="0" err="1"/>
              <a:t>turunan</a:t>
            </a:r>
            <a:r>
              <a:rPr lang="en-US" sz="2800" dirty="0"/>
              <a:t> </a:t>
            </a:r>
            <a:r>
              <a:rPr lang="en-US" sz="2800" dirty="0" err="1"/>
              <a:t>dinamakan</a:t>
            </a:r>
            <a:r>
              <a:rPr lang="en-US" sz="2800" dirty="0"/>
              <a:t> </a:t>
            </a:r>
            <a:r>
              <a:rPr lang="en-US" sz="2800" b="1" dirty="0"/>
              <a:t>parent class</a:t>
            </a:r>
            <a:r>
              <a:rPr lang="en-US" sz="2800" dirty="0"/>
              <a:t> </a:t>
            </a:r>
            <a:r>
              <a:rPr lang="en-US" sz="2800" dirty="0" err="1"/>
              <a:t>atau</a:t>
            </a:r>
            <a:r>
              <a:rPr lang="en-US" sz="2800" dirty="0"/>
              <a:t> </a:t>
            </a:r>
            <a:r>
              <a:rPr lang="en-US" sz="2800" b="1" dirty="0"/>
              <a:t>base class</a:t>
            </a:r>
            <a:r>
              <a:rPr lang="en-US" sz="2800" dirty="0"/>
              <a:t>. </a:t>
            </a:r>
          </a:p>
          <a:p>
            <a:pPr indent="-182880">
              <a:lnSpc>
                <a:spcPct val="90000"/>
              </a:lnSpc>
              <a:buFont typeface="Garamond" pitchFamily="18" charset="0"/>
              <a:buChar char="◦"/>
            </a:pPr>
            <a:r>
              <a:rPr lang="en-US" sz="2800" dirty="0" err="1"/>
              <a:t>Sedangkan</a:t>
            </a:r>
            <a:r>
              <a:rPr lang="en-US" sz="2800" dirty="0"/>
              <a:t> class </a:t>
            </a:r>
            <a:r>
              <a:rPr lang="en-US" sz="2800" dirty="0" err="1"/>
              <a:t>turunan</a:t>
            </a:r>
            <a:r>
              <a:rPr lang="en-US" sz="2800" dirty="0"/>
              <a:t> </a:t>
            </a:r>
            <a:r>
              <a:rPr lang="en-US" sz="2800" dirty="0" err="1"/>
              <a:t>itu</a:t>
            </a:r>
            <a:r>
              <a:rPr lang="en-US" sz="2800" dirty="0"/>
              <a:t> </a:t>
            </a:r>
            <a:r>
              <a:rPr lang="en-US" sz="2800" dirty="0" err="1"/>
              <a:t>sendiri</a:t>
            </a:r>
            <a:r>
              <a:rPr lang="en-US" sz="2800" dirty="0"/>
              <a:t> </a:t>
            </a:r>
            <a:r>
              <a:rPr lang="en-US" sz="2800" dirty="0" err="1"/>
              <a:t>seringkali</a:t>
            </a:r>
            <a:r>
              <a:rPr lang="en-US" sz="2800" dirty="0"/>
              <a:t> </a:t>
            </a:r>
            <a:r>
              <a:rPr lang="en-US" sz="2800" dirty="0" err="1"/>
              <a:t>disebut</a:t>
            </a:r>
            <a:r>
              <a:rPr lang="en-US" sz="2800" dirty="0"/>
              <a:t> </a:t>
            </a:r>
            <a:r>
              <a:rPr lang="en-US" sz="2800" b="1" dirty="0"/>
              <a:t>subclass</a:t>
            </a:r>
            <a:r>
              <a:rPr lang="en-US" sz="2800" dirty="0"/>
              <a:t> </a:t>
            </a:r>
            <a:r>
              <a:rPr lang="en-US" sz="2800" dirty="0" err="1"/>
              <a:t>atau</a:t>
            </a:r>
            <a:r>
              <a:rPr lang="en-US" sz="2800" dirty="0"/>
              <a:t> </a:t>
            </a:r>
            <a:r>
              <a:rPr lang="en-US" sz="2800" b="1" dirty="0"/>
              <a:t>child class</a:t>
            </a:r>
            <a:r>
              <a:rPr lang="en-US" sz="2800" dirty="0"/>
              <a:t>.</a:t>
            </a:r>
          </a:p>
          <a:p>
            <a:pPr indent="-182880">
              <a:lnSpc>
                <a:spcPct val="90000"/>
              </a:lnSpc>
              <a:buFont typeface="Garamond" pitchFamily="18" charset="0"/>
              <a:buChar char="◦"/>
            </a:pPr>
            <a:r>
              <a:rPr lang="en-US" sz="2800" dirty="0" err="1"/>
              <a:t>Suatu</a:t>
            </a:r>
            <a:r>
              <a:rPr lang="en-US" sz="2800" dirty="0"/>
              <a:t> subclass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mewarisi</a:t>
            </a:r>
            <a:r>
              <a:rPr lang="en-US" sz="2800" dirty="0"/>
              <a:t> </a:t>
            </a:r>
            <a:r>
              <a:rPr lang="en-US" sz="2800" dirty="0" err="1"/>
              <a:t>apa-apa</a:t>
            </a:r>
            <a:r>
              <a:rPr lang="en-US" sz="2800" dirty="0"/>
              <a:t> yang </a:t>
            </a:r>
            <a:r>
              <a:rPr lang="en-US" sz="2800" dirty="0" err="1"/>
              <a:t>dipunyai</a:t>
            </a:r>
            <a:r>
              <a:rPr lang="en-US" sz="2800" dirty="0"/>
              <a:t> oleh parent class.</a:t>
            </a:r>
          </a:p>
        </p:txBody>
      </p:sp>
      <p:sp>
        <p:nvSpPr>
          <p:cNvPr id="66" name="Google Shape;66;p15"/>
          <p:cNvSpPr txBox="1">
            <a:spLocks noGrp="1"/>
          </p:cNvSpPr>
          <p:nvPr>
            <p:ph type="sldNum" idx="12"/>
          </p:nvPr>
        </p:nvSpPr>
        <p:spPr>
          <a:xfrm>
            <a:off x="11095513" y="6126435"/>
            <a:ext cx="548640" cy="274320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defTabSz="457200">
              <a:lnSpc>
                <a:spcPct val="90000"/>
              </a:lnSpc>
              <a:spcAft>
                <a:spcPts val="600"/>
              </a:spcAft>
            </a:pPr>
            <a:fld id="{00000000-1234-1234-1234-123412341234}" type="slidenum">
              <a:rPr lang="en-US" sz="700"/>
              <a:pPr defTabSz="457200"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en-US" sz="700"/>
          </a:p>
        </p:txBody>
      </p:sp>
    </p:spTree>
    <p:extLst>
      <p:ext uri="{BB962C8B-B14F-4D97-AF65-F5344CB8AC3E}">
        <p14:creationId xmlns:p14="http://schemas.microsoft.com/office/powerpoint/2010/main" val="3772510457"/>
      </p:ext>
    </p:extLst>
  </p:cSld>
  <p:clrMapOvr>
    <a:masterClrMapping/>
  </p:clrMapOvr>
  <p:transition spd="med">
    <p:pull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n Java inheritance, objects of subclass can call members of superclass.">
            <a:extLst>
              <a:ext uri="{FF2B5EF4-FFF2-40B4-BE49-F238E27FC236}">
                <a16:creationId xmlns:a16="http://schemas.microsoft.com/office/drawing/2014/main" id="{7F46DAE4-5715-44ED-A255-33B2E04FE0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62" b="4362"/>
          <a:stretch/>
        </p:blipFill>
        <p:spPr bwMode="auto">
          <a:xfrm>
            <a:off x="2398713" y="638175"/>
            <a:ext cx="7069137" cy="558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8666151"/>
      </p:ext>
    </p:extLst>
  </p:cSld>
  <p:clrMapOvr>
    <a:masterClrMapping/>
  </p:clrMapOvr>
  <p:transition spd="med">
    <p:pull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+mn-lt"/>
              </a:rPr>
              <a:t>Deklarasi</a:t>
            </a:r>
            <a:r>
              <a:rPr lang="en-US" b="1" dirty="0">
                <a:latin typeface="+mn-lt"/>
              </a:rPr>
              <a:t> inheritance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menambahkan</a:t>
            </a:r>
            <a:r>
              <a:rPr lang="en-US" sz="2800" dirty="0"/>
              <a:t> kata </a:t>
            </a:r>
            <a:r>
              <a:rPr lang="en-US" sz="2800" dirty="0" err="1"/>
              <a:t>kunci</a:t>
            </a:r>
            <a:r>
              <a:rPr lang="en-US" sz="2800" dirty="0"/>
              <a:t> </a:t>
            </a:r>
            <a:r>
              <a:rPr lang="en-US" sz="2800" b="1" dirty="0">
                <a:solidFill>
                  <a:srgbClr val="FF0000"/>
                </a:solidFill>
              </a:rPr>
              <a:t>extends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/>
              <a:t>setelah</a:t>
            </a:r>
            <a:r>
              <a:rPr lang="en-US" sz="2800" dirty="0"/>
              <a:t> </a:t>
            </a:r>
            <a:r>
              <a:rPr lang="en-US" sz="2800" dirty="0" err="1"/>
              <a:t>deklarasi</a:t>
            </a:r>
            <a:r>
              <a:rPr lang="en-US" sz="2800" dirty="0"/>
              <a:t> </a:t>
            </a:r>
            <a:r>
              <a:rPr lang="en-US" sz="2800" dirty="0" err="1"/>
              <a:t>nama</a:t>
            </a:r>
            <a:r>
              <a:rPr lang="en-US" sz="2800" dirty="0"/>
              <a:t> class, </a:t>
            </a:r>
            <a:r>
              <a:rPr lang="en-US" sz="2800" dirty="0" err="1"/>
              <a:t>kemudian</a:t>
            </a:r>
            <a:r>
              <a:rPr lang="en-US" sz="2800" dirty="0"/>
              <a:t> </a:t>
            </a:r>
            <a:r>
              <a:rPr lang="en-US" sz="2800" dirty="0" err="1"/>
              <a:t>diikuti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nama</a:t>
            </a:r>
            <a:r>
              <a:rPr lang="en-US" sz="2800" dirty="0"/>
              <a:t> parent class-</a:t>
            </a:r>
            <a:r>
              <a:rPr lang="en-US" sz="2800" dirty="0" err="1"/>
              <a:t>nya</a:t>
            </a:r>
            <a:r>
              <a:rPr lang="en-US" sz="2800" dirty="0"/>
              <a:t>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 Kata </a:t>
            </a:r>
            <a:r>
              <a:rPr lang="en-US" sz="2800" dirty="0" err="1"/>
              <a:t>kunci</a:t>
            </a:r>
            <a:r>
              <a:rPr lang="en-US" sz="2800" dirty="0"/>
              <a:t> extends </a:t>
            </a:r>
            <a:r>
              <a:rPr lang="en-US" sz="2800" dirty="0" err="1"/>
              <a:t>tersebut</a:t>
            </a:r>
            <a:r>
              <a:rPr lang="en-US" sz="2800" dirty="0"/>
              <a:t> </a:t>
            </a:r>
            <a:r>
              <a:rPr lang="en-US" sz="2800" dirty="0" err="1"/>
              <a:t>memberitahu</a:t>
            </a:r>
            <a:r>
              <a:rPr lang="en-US" sz="2800" dirty="0"/>
              <a:t> </a:t>
            </a:r>
            <a:r>
              <a:rPr lang="en-US" sz="2800" dirty="0" err="1"/>
              <a:t>kompiler</a:t>
            </a:r>
            <a:r>
              <a:rPr lang="en-US" sz="2800" dirty="0"/>
              <a:t> Java </a:t>
            </a:r>
            <a:r>
              <a:rPr lang="en-US" sz="2800" dirty="0" err="1"/>
              <a:t>bahwa</a:t>
            </a:r>
            <a:r>
              <a:rPr lang="en-US" sz="2800" dirty="0"/>
              <a:t> </a:t>
            </a:r>
            <a:r>
              <a:rPr lang="en-US" sz="2800" dirty="0" err="1"/>
              <a:t>kita</a:t>
            </a:r>
            <a:r>
              <a:rPr lang="en-US" sz="2800" dirty="0"/>
              <a:t> </a:t>
            </a:r>
            <a:r>
              <a:rPr lang="en-US" sz="2800" dirty="0" err="1"/>
              <a:t>ingin</a:t>
            </a:r>
            <a:r>
              <a:rPr lang="en-US" sz="2800" dirty="0"/>
              <a:t> </a:t>
            </a:r>
            <a:r>
              <a:rPr lang="en-US" sz="2800" dirty="0" err="1"/>
              <a:t>melakukan</a:t>
            </a:r>
            <a:r>
              <a:rPr lang="en-US" sz="2800" dirty="0"/>
              <a:t> </a:t>
            </a:r>
            <a:r>
              <a:rPr lang="en-US" sz="2800" dirty="0" err="1"/>
              <a:t>perluasan</a:t>
            </a:r>
            <a:r>
              <a:rPr lang="en-US" sz="2800" dirty="0"/>
              <a:t> class.</a:t>
            </a:r>
          </a:p>
        </p:txBody>
      </p:sp>
    </p:spTree>
    <p:extLst>
      <p:ext uri="{BB962C8B-B14F-4D97-AF65-F5344CB8AC3E}">
        <p14:creationId xmlns:p14="http://schemas.microsoft.com/office/powerpoint/2010/main" val="3322575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+mn-lt"/>
              </a:rPr>
              <a:t>Deklarasi</a:t>
            </a:r>
            <a:r>
              <a:rPr lang="en-US" b="1" dirty="0">
                <a:latin typeface="+mn-lt"/>
              </a:rPr>
              <a:t> inheritance</a:t>
            </a:r>
          </a:p>
        </p:txBody>
      </p:sp>
      <p:sp>
        <p:nvSpPr>
          <p:cNvPr id="111620" name="Text Box 4"/>
          <p:cNvSpPr txBox="1"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None/>
            </a:pPr>
            <a:endParaRPr lang="id-ID" altLang="ja-JP" sz="3600" dirty="0">
              <a:ea typeface="ＭＳ Ｐゴシック" panose="020B0600070205080204" pitchFamily="34" charset="-128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id-ID" altLang="ja-JP" sz="3600" dirty="0">
                <a:ea typeface="ＭＳ Ｐゴシック" panose="020B0600070205080204" pitchFamily="34" charset="-128"/>
              </a:rPr>
              <a:t>		</a:t>
            </a:r>
            <a:r>
              <a:rPr lang="en-US" altLang="ja-JP" sz="3600" dirty="0">
                <a:ea typeface="ＭＳ Ｐゴシック" panose="020B0600070205080204" pitchFamily="34" charset="-128"/>
              </a:rPr>
              <a:t>public class B </a:t>
            </a:r>
            <a:r>
              <a:rPr lang="en-US" altLang="ja-JP" sz="36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extends </a:t>
            </a:r>
            <a:r>
              <a:rPr lang="en-US" altLang="ja-JP" sz="3600" dirty="0">
                <a:ea typeface="ＭＳ Ｐゴシック" panose="020B0600070205080204" pitchFamily="34" charset="-128"/>
              </a:rPr>
              <a:t>A </a:t>
            </a:r>
            <a:endParaRPr lang="id-ID" altLang="ja-JP" sz="3600" dirty="0">
              <a:ea typeface="ＭＳ Ｐゴシック" panose="020B0600070205080204" pitchFamily="34" charset="-128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id-ID" altLang="ja-JP" sz="3600" dirty="0">
                <a:ea typeface="ＭＳ Ｐゴシック" panose="020B0600070205080204" pitchFamily="34" charset="-128"/>
              </a:rPr>
              <a:t>		</a:t>
            </a:r>
            <a:r>
              <a:rPr lang="en-US" altLang="ja-JP" sz="3600" dirty="0">
                <a:ea typeface="ＭＳ Ｐゴシック" panose="020B0600070205080204" pitchFamily="34" charset="-128"/>
              </a:rPr>
              <a:t>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ja-JP" sz="3600" dirty="0">
                <a:ea typeface="ＭＳ Ｐゴシック" panose="020B0600070205080204" pitchFamily="34" charset="-128"/>
              </a:rPr>
              <a:t>		</a:t>
            </a:r>
            <a:r>
              <a:rPr lang="id-ID" altLang="ja-JP" sz="3600" dirty="0">
                <a:ea typeface="ＭＳ Ｐゴシック" panose="020B0600070205080204" pitchFamily="34" charset="-128"/>
              </a:rPr>
              <a:t>	</a:t>
            </a:r>
            <a:r>
              <a:rPr lang="en-US" altLang="ja-JP" sz="3600" dirty="0">
                <a:ea typeface="ＭＳ Ｐゴシック" panose="020B0600070205080204" pitchFamily="34" charset="-128"/>
              </a:rPr>
              <a:t>…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ja-JP" sz="3600" dirty="0">
                <a:ea typeface="ＭＳ Ｐゴシック" panose="020B0600070205080204" pitchFamily="34" charset="-128"/>
              </a:rPr>
              <a:t>	</a:t>
            </a:r>
            <a:r>
              <a:rPr lang="id-ID" altLang="ja-JP" sz="3600" dirty="0">
                <a:ea typeface="ＭＳ Ｐゴシック" panose="020B0600070205080204" pitchFamily="34" charset="-128"/>
              </a:rPr>
              <a:t>	</a:t>
            </a:r>
            <a:r>
              <a:rPr lang="en-US" altLang="ja-JP" sz="3600" dirty="0">
                <a:ea typeface="ＭＳ Ｐゴシック" panose="020B0600070205080204" pitchFamily="34" charset="-128"/>
              </a:rPr>
              <a:t>}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270270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Kapan </a:t>
            </a:r>
            <a:r>
              <a:rPr lang="en-US" b="1" dirty="0" err="1">
                <a:latin typeface="+mn-lt"/>
              </a:rPr>
              <a:t>kita</a:t>
            </a:r>
            <a:r>
              <a:rPr lang="en-US" b="1" dirty="0">
                <a:latin typeface="+mn-lt"/>
              </a:rPr>
              <a:t> </a:t>
            </a:r>
            <a:r>
              <a:rPr lang="en-US" b="1" dirty="0" err="1">
                <a:latin typeface="+mn-lt"/>
              </a:rPr>
              <a:t>menerapkan</a:t>
            </a:r>
            <a:r>
              <a:rPr lang="en-US" b="1" dirty="0">
                <a:latin typeface="+mn-lt"/>
              </a:rPr>
              <a:t> inheritance? 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Kita </a:t>
            </a:r>
            <a:r>
              <a:rPr lang="en-US" sz="2800" dirty="0" err="1"/>
              <a:t>baru</a:t>
            </a:r>
            <a:r>
              <a:rPr lang="en-US" sz="2800" dirty="0"/>
              <a:t> </a:t>
            </a:r>
            <a:r>
              <a:rPr lang="en-US" sz="2800" dirty="0" err="1"/>
              <a:t>perlu</a:t>
            </a:r>
            <a:r>
              <a:rPr lang="en-US" sz="2800" dirty="0"/>
              <a:t> </a:t>
            </a:r>
            <a:r>
              <a:rPr lang="en-US" sz="2800" dirty="0" err="1"/>
              <a:t>menerapkan</a:t>
            </a:r>
            <a:r>
              <a:rPr lang="en-US" sz="2800" dirty="0"/>
              <a:t> inheritance pada </a:t>
            </a:r>
            <a:r>
              <a:rPr lang="en-US" sz="2800" dirty="0" err="1"/>
              <a:t>saat</a:t>
            </a:r>
            <a:r>
              <a:rPr lang="en-US" sz="2800" dirty="0"/>
              <a:t> </a:t>
            </a:r>
            <a:r>
              <a:rPr lang="en-US" sz="2800" dirty="0" err="1"/>
              <a:t>dijumpai</a:t>
            </a:r>
            <a:r>
              <a:rPr lang="en-US" sz="2800" dirty="0"/>
              <a:t> </a:t>
            </a:r>
            <a:r>
              <a:rPr lang="en-US" sz="2800" dirty="0" err="1"/>
              <a:t>ada</a:t>
            </a:r>
            <a:r>
              <a:rPr lang="en-US" sz="2800" dirty="0"/>
              <a:t> </a:t>
            </a:r>
            <a:r>
              <a:rPr lang="en-US" sz="2800" dirty="0" err="1"/>
              <a:t>suatu</a:t>
            </a:r>
            <a:r>
              <a:rPr lang="en-US" sz="2800" dirty="0"/>
              <a:t> class yang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diperluas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class lain.</a:t>
            </a:r>
            <a:endParaRPr lang="id-ID" sz="2800" dirty="0"/>
          </a:p>
          <a:p>
            <a:endParaRPr lang="id-ID" sz="2800" dirty="0"/>
          </a:p>
          <a:p>
            <a:pPr marL="0" indent="0">
              <a:buNone/>
            </a:pPr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34493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94204" y="704496"/>
            <a:ext cx="9720072" cy="1499616"/>
          </a:xfrm>
        </p:spPr>
        <p:txBody>
          <a:bodyPr>
            <a:normAutofit/>
          </a:bodyPr>
          <a:lstStyle/>
          <a:p>
            <a:r>
              <a:rPr lang="en-US" sz="3200" b="1" dirty="0"/>
              <a:t>class Manager</a:t>
            </a:r>
          </a:p>
        </p:txBody>
      </p:sp>
      <p:sp>
        <p:nvSpPr>
          <p:cNvPr id="128004" name="Text Box 4"/>
          <p:cNvSpPr txBox="1">
            <a:spLocks noGrp="1" noChangeArrowheads="1"/>
          </p:cNvSpPr>
          <p:nvPr>
            <p:ph type="body" idx="1"/>
          </p:nvPr>
        </p:nvSpPr>
        <p:spPr>
          <a:xfrm>
            <a:off x="6088983" y="2286000"/>
            <a:ext cx="5006649" cy="25184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ja-JP" sz="2400" dirty="0">
                <a:ea typeface="ＭＳ Ｐゴシック" panose="020B0600070205080204" pitchFamily="34" charset="-128"/>
              </a:rPr>
              <a:t>	public class </a:t>
            </a:r>
            <a:r>
              <a:rPr lang="en-US" altLang="ja-JP" sz="2400" dirty="0" err="1">
                <a:ea typeface="ＭＳ Ｐゴシック" panose="020B0600070205080204" pitchFamily="34" charset="-128"/>
              </a:rPr>
              <a:t>Manajer</a:t>
            </a:r>
            <a:r>
              <a:rPr lang="en-US" altLang="ja-JP" sz="2400" dirty="0">
                <a:ea typeface="ＭＳ Ｐゴシック" panose="020B0600070205080204" pitchFamily="34" charset="-128"/>
              </a:rPr>
              <a:t>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ja-JP" sz="2400" dirty="0">
                <a:ea typeface="ＭＳ Ｐゴシック" panose="020B0600070205080204" pitchFamily="34" charset="-128"/>
              </a:rPr>
              <a:t>		public String </a:t>
            </a:r>
            <a:r>
              <a:rPr lang="en-US" altLang="ja-JP" sz="2400" dirty="0" err="1">
                <a:ea typeface="ＭＳ Ｐゴシック" panose="020B0600070205080204" pitchFamily="34" charset="-128"/>
              </a:rPr>
              <a:t>nama</a:t>
            </a:r>
            <a:r>
              <a:rPr lang="en-US" altLang="ja-JP" sz="2400" dirty="0">
                <a:ea typeface="ＭＳ Ｐゴシック" panose="020B0600070205080204" pitchFamily="34" charset="-128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ja-JP" sz="2400" dirty="0">
                <a:ea typeface="ＭＳ Ｐゴシック" panose="020B0600070205080204" pitchFamily="34" charset="-128"/>
              </a:rPr>
              <a:t>		public double </a:t>
            </a:r>
            <a:r>
              <a:rPr lang="en-US" altLang="ja-JP" sz="2400" dirty="0" err="1">
                <a:ea typeface="ＭＳ Ｐゴシック" panose="020B0600070205080204" pitchFamily="34" charset="-128"/>
              </a:rPr>
              <a:t>gaji</a:t>
            </a:r>
            <a:r>
              <a:rPr lang="en-US" altLang="ja-JP" sz="2400" dirty="0">
                <a:ea typeface="ＭＳ Ｐゴシック" panose="020B0600070205080204" pitchFamily="34" charset="-128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ja-JP" sz="2400" dirty="0">
                <a:ea typeface="ＭＳ Ｐゴシック" panose="020B0600070205080204" pitchFamily="34" charset="-128"/>
              </a:rPr>
              <a:t>		</a:t>
            </a:r>
            <a:r>
              <a:rPr lang="en-US" altLang="ja-JP" sz="24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public String </a:t>
            </a:r>
            <a:r>
              <a:rPr lang="en-US" altLang="ja-JP" sz="2400" dirty="0" err="1">
                <a:solidFill>
                  <a:srgbClr val="FF0000"/>
                </a:solidFill>
                <a:ea typeface="ＭＳ Ｐゴシック" panose="020B0600070205080204" pitchFamily="34" charset="-128"/>
              </a:rPr>
              <a:t>departemen</a:t>
            </a:r>
            <a:r>
              <a:rPr lang="en-US" altLang="ja-JP" sz="24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ja-JP" sz="2400" dirty="0">
                <a:ea typeface="ＭＳ Ｐゴシック" panose="020B0600070205080204" pitchFamily="34" charset="-128"/>
              </a:rPr>
              <a:t>	}</a:t>
            </a:r>
            <a:endParaRPr lang="en-US" sz="2400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>
          <a:xfrm>
            <a:off x="740538" y="2286000"/>
            <a:ext cx="4704922" cy="25184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ja-JP" sz="2400" dirty="0">
                <a:ea typeface="ＭＳ Ｐゴシック" panose="020B0600070205080204" pitchFamily="34" charset="-128"/>
              </a:rPr>
              <a:t>	public class </a:t>
            </a:r>
            <a:r>
              <a:rPr lang="en-US" altLang="ja-JP" sz="2400" dirty="0" err="1">
                <a:ea typeface="ＭＳ Ｐゴシック" panose="020B0600070205080204" pitchFamily="34" charset="-128"/>
              </a:rPr>
              <a:t>Pegawai</a:t>
            </a:r>
            <a:r>
              <a:rPr lang="en-US" altLang="ja-JP" sz="2400" dirty="0">
                <a:ea typeface="ＭＳ Ｐゴシック" panose="020B0600070205080204" pitchFamily="34" charset="-128"/>
              </a:rPr>
              <a:t>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ja-JP" sz="2400" dirty="0">
                <a:ea typeface="ＭＳ Ｐゴシック" panose="020B0600070205080204" pitchFamily="34" charset="-128"/>
              </a:rPr>
              <a:t>		public String </a:t>
            </a:r>
            <a:r>
              <a:rPr lang="en-US" altLang="ja-JP" sz="2400" dirty="0" err="1">
                <a:ea typeface="ＭＳ Ｐゴシック" panose="020B0600070205080204" pitchFamily="34" charset="-128"/>
              </a:rPr>
              <a:t>nama</a:t>
            </a:r>
            <a:r>
              <a:rPr lang="en-US" altLang="ja-JP" sz="2400" dirty="0">
                <a:ea typeface="ＭＳ Ｐゴシック" panose="020B0600070205080204" pitchFamily="34" charset="-128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ja-JP" sz="2400" dirty="0">
                <a:ea typeface="ＭＳ Ｐゴシック" panose="020B0600070205080204" pitchFamily="34" charset="-128"/>
              </a:rPr>
              <a:t>		public double </a:t>
            </a:r>
            <a:r>
              <a:rPr lang="en-US" altLang="ja-JP" sz="2400" dirty="0" err="1">
                <a:ea typeface="ＭＳ Ｐゴシック" panose="020B0600070205080204" pitchFamily="34" charset="-128"/>
              </a:rPr>
              <a:t>gaji</a:t>
            </a:r>
            <a:r>
              <a:rPr lang="en-US" altLang="ja-JP" sz="2400" dirty="0">
                <a:ea typeface="ＭＳ Ｐゴシック" panose="020B0600070205080204" pitchFamily="34" charset="-128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ja-JP" sz="2400" dirty="0">
                <a:ea typeface="ＭＳ Ｐゴシック" panose="020B0600070205080204" pitchFamily="34" charset="-128"/>
              </a:rPr>
              <a:t>	}</a:t>
            </a:r>
            <a:endParaRPr lang="en-US" sz="2400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218206" y="786384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cap="none" dirty="0"/>
              <a:t>class</a:t>
            </a:r>
            <a:r>
              <a:rPr lang="en-US" sz="3200" b="1" dirty="0"/>
              <a:t> </a:t>
            </a:r>
            <a:r>
              <a:rPr lang="id-ID" sz="3200" b="1" dirty="0"/>
              <a:t>P</a:t>
            </a:r>
            <a:r>
              <a:rPr lang="en-US" sz="3200" b="1" cap="none" dirty="0" err="1"/>
              <a:t>egawai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6120553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6">
    <a:dk1>
      <a:sysClr val="windowText" lastClr="000000"/>
    </a:dk1>
    <a:lt1>
      <a:sysClr val="window" lastClr="FFFFFF"/>
    </a:lt1>
    <a:dk2>
      <a:srgbClr val="121316"/>
    </a:dk2>
    <a:lt2>
      <a:srgbClr val="FEFCF7"/>
    </a:lt2>
    <a:accent1>
      <a:srgbClr val="8394A4"/>
    </a:accent1>
    <a:accent2>
      <a:srgbClr val="65739F"/>
    </a:accent2>
    <a:accent3>
      <a:srgbClr val="B2AC8A"/>
    </a:accent3>
    <a:accent4>
      <a:srgbClr val="879BB3"/>
    </a:accent4>
    <a:accent5>
      <a:srgbClr val="D7B579"/>
    </a:accent5>
    <a:accent6>
      <a:srgbClr val="8A9B89"/>
    </a:accent6>
    <a:hlink>
      <a:srgbClr val="85C4D2"/>
    </a:hlink>
    <a:folHlink>
      <a:srgbClr val="8E8CA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259D436-C82E-43E0-8A01-53DF9CED603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46BCBFB-BBC7-42F1-95CD-058E172363A0}">
  <ds:schemaRefs>
    <ds:schemaRef ds:uri="http://purl.org/dc/elements/1.1/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71af3243-3dd4-4a8d-8c0d-dd76da1f02a5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1F91CDEB-92ED-41DC-BF33-2916A76876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844</Words>
  <Application>Microsoft Office PowerPoint</Application>
  <PresentationFormat>Widescreen</PresentationFormat>
  <Paragraphs>125</Paragraphs>
  <Slides>27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</vt:lpstr>
      <vt:lpstr>Avenir Next LT Pro</vt:lpstr>
      <vt:lpstr>Avenir Next LT Pro Light</vt:lpstr>
      <vt:lpstr>Calibri</vt:lpstr>
      <vt:lpstr>Courier New</vt:lpstr>
      <vt:lpstr>Garamond</vt:lpstr>
      <vt:lpstr>Times New Roman</vt:lpstr>
      <vt:lpstr>Wingdings</vt:lpstr>
      <vt:lpstr>SavonVTI</vt:lpstr>
      <vt:lpstr>Pemrograman Berbasis Object</vt:lpstr>
      <vt:lpstr>Outline</vt:lpstr>
      <vt:lpstr>Pengertian Dasar</vt:lpstr>
      <vt:lpstr>Pengertian Dasar</vt:lpstr>
      <vt:lpstr>PowerPoint Presentation</vt:lpstr>
      <vt:lpstr>Deklarasi inheritance</vt:lpstr>
      <vt:lpstr>Deklarasi inheritance</vt:lpstr>
      <vt:lpstr>Kapan kita menerapkan inheritance? </vt:lpstr>
      <vt:lpstr>class Manager</vt:lpstr>
      <vt:lpstr>PowerPoint Presentation</vt:lpstr>
      <vt:lpstr>Single Inheritance</vt:lpstr>
      <vt:lpstr>Multilevel Inheritance</vt:lpstr>
      <vt:lpstr>Kontrol pengaksesan</vt:lpstr>
      <vt:lpstr>PowerPoint Presentation</vt:lpstr>
      <vt:lpstr>PowerPoint Presentation</vt:lpstr>
      <vt:lpstr>Kata kunci super</vt:lpstr>
      <vt:lpstr>Contoh</vt:lpstr>
      <vt:lpstr>Hasil</vt:lpstr>
      <vt:lpstr>Kesimpulan</vt:lpstr>
      <vt:lpstr>Konstruktor tidak diwariskan</vt:lpstr>
      <vt:lpstr>Konstruktor tidak diwariskan</vt:lpstr>
      <vt:lpstr>Misalnya saja kita mempunyai dua buah class sebagai berikut :</vt:lpstr>
      <vt:lpstr>PowerPoint Presentation</vt:lpstr>
      <vt:lpstr>Sehingga program tersebut sama saja dengan yang berikut ini :</vt:lpstr>
      <vt:lpstr>PowerPoint Presentation</vt:lpstr>
      <vt:lpstr>Soal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Pemrograman Berbasis Object</dc:title>
  <dc:creator>milyun ni'ma shoumi</dc:creator>
  <cp:lastModifiedBy>milyun ni'ma shoumi</cp:lastModifiedBy>
  <cp:revision>1</cp:revision>
  <dcterms:created xsi:type="dcterms:W3CDTF">2020-10-03T23:00:34Z</dcterms:created>
  <dcterms:modified xsi:type="dcterms:W3CDTF">2020-10-03T23:02:18Z</dcterms:modified>
</cp:coreProperties>
</file>