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1A5D1-A418-443B-A3A8-E13310DFD190}" v="4" dt="2023-05-23T04:35:11.425"/>
    <p1510:client id="{A5287D53-DC2E-499B-907D-66D1CD41769D}" v="22" dt="2023-05-23T02:31:30.140"/>
    <p1510:client id="{ABA9BA17-F184-4BDD-8DE2-FDF1696F0F9B}" v="585" dt="2023-05-23T06:29:37.489"/>
    <p1510:client id="{B132A1DE-54B0-4EC2-B10D-398DF8B8CA22}" v="184" dt="2023-05-23T02:37:03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slide" Target="slides/slide2.xml" Id="rId3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microsoft.com/office/2015/10/relationships/revisionInfo" Target="revisionInfo.xml" Id="rId11" /><Relationship Type="http://schemas.openxmlformats.org/officeDocument/2006/relationships/slide" Target="slides/slide4.xml" Id="rId5" /><Relationship Type="http://schemas.openxmlformats.org/officeDocument/2006/relationships/slide" Target="slides/slide3.xml" Id="rId4" /><Relationship Type="http://schemas.openxmlformats.org/officeDocument/2006/relationships/tableStyles" Target="tableStyles.xml" Id="rId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5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8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4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6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5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1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706" y="2969075"/>
            <a:ext cx="9994373" cy="2226244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Posterama"/>
                <a:cs typeface="Calibri Light"/>
              </a:rPr>
              <a:t>Gaussian Elimination</a:t>
            </a:r>
            <a:endParaRPr lang="en-US">
              <a:solidFill>
                <a:srgbClr val="FFFFFF"/>
              </a:solidFill>
              <a:latin typeface="Posterama"/>
              <a:cs typeface="Postera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9" y="1479846"/>
            <a:ext cx="7974719" cy="14558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>
                <a:solidFill>
                  <a:srgbClr val="FFFFFF"/>
                </a:solidFill>
                <a:latin typeface="Avenir Next LT Pro"/>
                <a:cs typeface="Calibri"/>
              </a:rPr>
              <a:t>Mafs</a:t>
            </a:r>
            <a:r>
              <a:rPr lang="en-US">
                <a:solidFill>
                  <a:srgbClr val="FFFFFF"/>
                </a:solidFill>
                <a:latin typeface="Avenir Next LT Pro"/>
                <a:cs typeface="Calibri"/>
              </a:rPr>
              <a:t>, yes </a:t>
            </a:r>
            <a:r>
              <a:rPr lang="en-US" err="1">
                <a:solidFill>
                  <a:srgbClr val="FFFFFF"/>
                </a:solidFill>
                <a:latin typeface="Avenir Next LT Pro"/>
                <a:cs typeface="Calibri"/>
              </a:rPr>
              <a:t>mafs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086" y="2556011"/>
            <a:ext cx="9994373" cy="3180328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  <a:t>Davis Maulana Hermanto (06)</a:t>
            </a:r>
            <a:b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</a:br>
            <a:b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</a:br>
            <a:r>
              <a:rPr lang="en-US" sz="1800" err="1">
                <a:solidFill>
                  <a:srgbClr val="FFFFFF"/>
                </a:solidFill>
                <a:latin typeface="Avenir Next LT Pro"/>
                <a:cs typeface="Calibri Light"/>
              </a:rPr>
              <a:t>Dicha</a:t>
            </a:r>
            <a: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Avenir Next LT Pro"/>
                <a:cs typeface="Calibri Light"/>
              </a:rPr>
              <a:t>Zelianivan</a:t>
            </a:r>
            <a: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  <a:t> Arkana (08)</a:t>
            </a:r>
            <a:b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</a:br>
            <a:b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</a:br>
            <a: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  <a:t>Muhammad </a:t>
            </a:r>
            <a:r>
              <a:rPr lang="en-US" sz="1800" err="1">
                <a:solidFill>
                  <a:srgbClr val="FFFFFF"/>
                </a:solidFill>
                <a:latin typeface="Avenir Next LT Pro"/>
                <a:cs typeface="Calibri Light"/>
              </a:rPr>
              <a:t>Baihaqi</a:t>
            </a:r>
            <a: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Avenir Next LT Pro"/>
                <a:cs typeface="Calibri Light"/>
              </a:rPr>
              <a:t>Aulia</a:t>
            </a:r>
            <a: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  <a:t> </a:t>
            </a:r>
            <a:r>
              <a:rPr lang="en-US" sz="1800" err="1">
                <a:solidFill>
                  <a:srgbClr val="FFFFFF"/>
                </a:solidFill>
                <a:latin typeface="Avenir Next LT Pro"/>
                <a:cs typeface="Calibri Light"/>
              </a:rPr>
              <a:t>Asy'ari</a:t>
            </a:r>
            <a: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  <a:t> (18)</a:t>
            </a:r>
            <a:b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</a:br>
            <a:b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</a:br>
            <a:r>
              <a:rPr lang="en-US" sz="1800" err="1">
                <a:solidFill>
                  <a:srgbClr val="FFFFFF"/>
                </a:solidFill>
                <a:latin typeface="Avenir Next LT Pro"/>
                <a:cs typeface="Calibri Light"/>
              </a:rPr>
              <a:t>Nggih</a:t>
            </a:r>
            <a: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  <a:t> (28)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6949" y="577025"/>
            <a:ext cx="7974719" cy="7636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latin typeface="Posterama"/>
                <a:cs typeface="Calibri"/>
              </a:rPr>
              <a:t>Niki Kawula </a:t>
            </a:r>
            <a:r>
              <a:rPr lang="en-US" sz="3200" err="1">
                <a:solidFill>
                  <a:srgbClr val="FFFFFF"/>
                </a:solidFill>
                <a:latin typeface="Posterama"/>
                <a:cs typeface="Calibri"/>
              </a:rPr>
              <a:t>Samripun</a:t>
            </a:r>
            <a:endParaRPr lang="en-US" sz="3200">
              <a:solidFill>
                <a:srgbClr val="FFFFFF"/>
              </a:solidFill>
              <a:latin typeface="Posterama"/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130607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086" y="2045471"/>
            <a:ext cx="2849599" cy="3690868"/>
          </a:xfrm>
        </p:spPr>
        <p:txBody>
          <a:bodyPr anchor="t">
            <a:norm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  <a:t>Here's the equation</a:t>
            </a:r>
            <a:b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</a:br>
            <a:endParaRPr lang="en-US" sz="1100">
              <a:solidFill>
                <a:srgbClr val="FFFFFF"/>
              </a:solidFill>
              <a:ea typeface="+mj-lt"/>
              <a:cs typeface="+mj-lt"/>
            </a:endParaRPr>
          </a:p>
          <a:p>
            <a:pPr algn="l"/>
            <a:b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</a:br>
            <a:endParaRPr lang="en-US" sz="1800">
              <a:solidFill>
                <a:srgbClr val="FFFFFF"/>
              </a:solidFill>
              <a:latin typeface="Avenir Next LT Pro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6949" y="577025"/>
            <a:ext cx="7974719" cy="7636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latin typeface="Posterama"/>
                <a:cs typeface="Calibri"/>
              </a:rPr>
              <a:t>Elimination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A40F7E-095A-12BB-7C81-FE572AFEB9A9}"/>
              </a:ext>
            </a:extLst>
          </p:cNvPr>
          <p:cNvSpPr txBox="1">
            <a:spLocks/>
          </p:cNvSpPr>
          <p:nvPr/>
        </p:nvSpPr>
        <p:spPr>
          <a:xfrm>
            <a:off x="3871293" y="2042193"/>
            <a:ext cx="7495338" cy="46740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>
                <a:solidFill>
                  <a:srgbClr val="FFFFFF"/>
                </a:solidFill>
                <a:latin typeface="Avenir Next LT Pro"/>
                <a:cs typeface="Calibri Light"/>
              </a:rPr>
              <a:t>Here's how to do it</a:t>
            </a:r>
          </a:p>
          <a:p>
            <a:pPr marL="285750" indent="-285750" algn="l"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Avenir Next LT Pro"/>
                <a:cs typeface="Calibri Light"/>
              </a:rPr>
              <a:t>Change the 2nd equation to "x + y – z = 1"</a:t>
            </a:r>
          </a:p>
          <a:p>
            <a:pPr marL="285750" indent="-285750" algn="l"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Avenir Next LT Pro"/>
                <a:cs typeface="Calibri Light"/>
              </a:rPr>
              <a:t>Eliminate the 1st and 2nd equation, by multiply the 2nd equation by 7</a:t>
            </a:r>
          </a:p>
          <a:p>
            <a:pPr marL="285750" indent="-285750" algn="l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Avenir Next LT Pro"/>
              <a:cs typeface="Calibri Light"/>
            </a:endParaRPr>
          </a:p>
          <a:p>
            <a:pPr marL="285750" indent="-285750" algn="l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Avenir Next LT Pro"/>
              <a:cs typeface="Calibri Light"/>
            </a:endParaRPr>
          </a:p>
          <a:p>
            <a:pPr marL="285750" indent="-285750" algn="l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Avenir Next LT Pro"/>
              <a:cs typeface="Calibri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Avenir Next LT Pro"/>
                <a:cs typeface="Calibri Light"/>
              </a:rPr>
              <a:t>11x – 4z = 14</a:t>
            </a:r>
          </a:p>
          <a:p>
            <a:pPr marL="285750" indent="-285750" algn="l"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Avenir Next LT Pro"/>
                <a:cs typeface="Calibri Light"/>
              </a:rPr>
              <a:t>Eliminate the 2nd and 3rd equation</a:t>
            </a:r>
          </a:p>
          <a:p>
            <a:pPr marL="285750" indent="-285750" algn="l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Avenir Next LT Pro"/>
              <a:cs typeface="Calibri Light"/>
            </a:endParaRPr>
          </a:p>
          <a:p>
            <a:pPr marL="285750" indent="-285750" algn="l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Avenir Next LT Pro"/>
              <a:cs typeface="Calibri Light"/>
            </a:endParaRPr>
          </a:p>
          <a:p>
            <a:pPr marL="285750" indent="-285750" algn="l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Avenir Next LT Pro"/>
              <a:cs typeface="Calibri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Avenir Next LT Pro"/>
                <a:cs typeface="Calibri Light"/>
              </a:rPr>
              <a:t>3x + 5z = 16</a:t>
            </a:r>
          </a:p>
          <a:p>
            <a:pPr marL="285750" indent="-285750" algn="l"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Avenir Next LT Pro"/>
                <a:cs typeface="Calibri Light"/>
              </a:rPr>
              <a:t>Eliminate the 2 equation, by changing the coefficient to the same</a:t>
            </a:r>
          </a:p>
          <a:p>
            <a:pPr marL="285750" indent="-285750" algn="l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Avenir Next LT Pro"/>
              <a:cs typeface="Calibri Light"/>
            </a:endParaRPr>
          </a:p>
          <a:p>
            <a:pPr marL="285750" indent="-285750" algn="l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Avenir Next LT Pro"/>
              <a:cs typeface="Calibri Light"/>
            </a:endParaRPr>
          </a:p>
          <a:p>
            <a:pPr marL="285750" indent="-285750" algn="l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Avenir Next LT Pro"/>
              <a:cs typeface="Calibri Light"/>
            </a:endParaRPr>
          </a:p>
          <a:p>
            <a:pPr marL="285750" indent="-285750" algn="l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Avenir Next LT Pro"/>
              <a:cs typeface="Calibri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Avenir Next LT Pro"/>
                <a:cs typeface="Calibri Light"/>
              </a:rPr>
              <a:t>We get the 67z = 134, or z = 2</a:t>
            </a:r>
          </a:p>
          <a:p>
            <a:pPr marL="285750" indent="-285750" algn="l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Avenir Next LT Pro"/>
              <a:cs typeface="Calibri Light"/>
            </a:endParaRPr>
          </a:p>
          <a:p>
            <a:pPr marL="285750" indent="-285750" algn="l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Avenir Next LT Pro"/>
              <a:cs typeface="Calibri Light"/>
            </a:endParaRPr>
          </a:p>
        </p:txBody>
      </p:sp>
      <p:pic>
        <p:nvPicPr>
          <p:cNvPr id="7" name="Picture 8" descr="A picture containing text, meter, black, device&#10;&#10;Description automatically generated">
            <a:extLst>
              <a:ext uri="{FF2B5EF4-FFF2-40B4-BE49-F238E27FC236}">
                <a16:creationId xmlns:a16="http://schemas.microsoft.com/office/drawing/2014/main" id="{E280FAFC-FDF7-C4BB-F403-42C9B9B6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07" y="2464824"/>
            <a:ext cx="2457450" cy="14859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10" descr="A picture containing text, gauge, device, meter&#10;&#10;Description automatically generated">
            <a:extLst>
              <a:ext uri="{FF2B5EF4-FFF2-40B4-BE49-F238E27FC236}">
                <a16:creationId xmlns:a16="http://schemas.microsoft.com/office/drawing/2014/main" id="{54CE9593-2337-E00C-8DEB-C1B8DAEE0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157" y="2805829"/>
            <a:ext cx="1621299" cy="558084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5EAF1D74-9694-55A8-AC2C-9A67A489F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157" y="3865102"/>
            <a:ext cx="1621299" cy="651798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5681E4E7-3C87-2532-65CE-AC647550C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332" y="5028943"/>
            <a:ext cx="1614949" cy="68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5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086" y="2045471"/>
            <a:ext cx="2849599" cy="3690868"/>
          </a:xfrm>
        </p:spPr>
        <p:txBody>
          <a:bodyPr anchor="t">
            <a:norm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  <a:t>Here's the equation</a:t>
            </a:r>
            <a:b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</a:br>
            <a:endParaRPr lang="en-US" sz="1100">
              <a:solidFill>
                <a:srgbClr val="FFFFFF"/>
              </a:solidFill>
              <a:ea typeface="+mj-lt"/>
              <a:cs typeface="+mj-lt"/>
            </a:endParaRPr>
          </a:p>
          <a:p>
            <a:pPr algn="l"/>
            <a:br>
              <a:rPr lang="en-US" sz="1800">
                <a:solidFill>
                  <a:srgbClr val="FFFFFF"/>
                </a:solidFill>
                <a:latin typeface="Avenir Next LT Pro"/>
                <a:cs typeface="Calibri Light"/>
              </a:rPr>
            </a:br>
            <a:endParaRPr lang="en-US" sz="1800">
              <a:solidFill>
                <a:srgbClr val="FFFFFF"/>
              </a:solidFill>
              <a:latin typeface="Avenir Next LT Pro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6949" y="577025"/>
            <a:ext cx="7974719" cy="7636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FFFFFF"/>
                </a:solidFill>
                <a:latin typeface="Posterama"/>
                <a:cs typeface="Calibri"/>
              </a:rPr>
              <a:t>Elimination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5A40F7E-095A-12BB-7C81-FE572AFEB9A9}"/>
              </a:ext>
            </a:extLst>
          </p:cNvPr>
          <p:cNvSpPr txBox="1">
            <a:spLocks/>
          </p:cNvSpPr>
          <p:nvPr/>
        </p:nvSpPr>
        <p:spPr>
          <a:xfrm>
            <a:off x="3871293" y="2042193"/>
            <a:ext cx="7495338" cy="3174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>
                <a:solidFill>
                  <a:srgbClr val="FFFFFF"/>
                </a:solidFill>
                <a:latin typeface="Avenir Next LT Pro"/>
                <a:cs typeface="Calibri Light"/>
              </a:rPr>
              <a:t>After that, we just substitute to the other equation to find the other variables</a:t>
            </a:r>
            <a:endParaRPr lang="en-US"/>
          </a:p>
          <a:p>
            <a:pPr marL="285750" indent="-285750" algn="l">
              <a:buFont typeface="Arial,Sans-Serif"/>
              <a:buChar char="•"/>
            </a:pPr>
            <a:r>
              <a:rPr lang="en-US" sz="1600">
                <a:solidFill>
                  <a:srgbClr val="FFFFFF"/>
                </a:solidFill>
                <a:latin typeface="Arial"/>
                <a:cs typeface="Arial"/>
              </a:rPr>
              <a:t>3x + 5z = 16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1600">
                <a:solidFill>
                  <a:srgbClr val="FFFFFF"/>
                </a:solidFill>
                <a:latin typeface="Arial"/>
                <a:cs typeface="Arial"/>
              </a:rPr>
              <a:t>3x + 5(2) = 16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1600">
                <a:solidFill>
                  <a:srgbClr val="FFFFFF"/>
                </a:solidFill>
                <a:latin typeface="Arial"/>
                <a:cs typeface="Arial"/>
              </a:rPr>
              <a:t>3x + 10 = 16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1600">
                <a:solidFill>
                  <a:srgbClr val="FFFFFF"/>
                </a:solidFill>
                <a:latin typeface="Arial"/>
                <a:cs typeface="Arial"/>
              </a:rPr>
              <a:t>3x = 16-10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1600">
                <a:solidFill>
                  <a:srgbClr val="FFFFFF"/>
                </a:solidFill>
                <a:latin typeface="Arial"/>
                <a:cs typeface="Arial"/>
              </a:rPr>
              <a:t>3x = 6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1600">
                <a:solidFill>
                  <a:srgbClr val="FFFFFF"/>
                </a:solidFill>
                <a:latin typeface="Arial"/>
                <a:cs typeface="Arial"/>
              </a:rPr>
              <a:t>x = 2</a:t>
            </a:r>
          </a:p>
          <a:p>
            <a:pPr marL="285750" indent="-285750" algn="l">
              <a:buFont typeface="Arial,Sans-Serif"/>
              <a:buChar char="•"/>
            </a:pPr>
            <a:endParaRPr lang="en-US" sz="1600">
              <a:solidFill>
                <a:srgbClr val="FFFFFF"/>
              </a:solidFill>
              <a:latin typeface="Arial"/>
              <a:cs typeface="Arial"/>
            </a:endParaRPr>
          </a:p>
          <a:p>
            <a:pPr marL="285750" indent="-285750" algn="l">
              <a:buFont typeface="Arial,Sans-Serif"/>
              <a:buChar char="•"/>
            </a:pPr>
            <a:r>
              <a:rPr lang="en-US" sz="1600">
                <a:solidFill>
                  <a:srgbClr val="FFFFFF"/>
                </a:solidFill>
                <a:latin typeface="Arial"/>
                <a:cs typeface="Arial"/>
              </a:rPr>
              <a:t>x + y – z = 1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1600">
                <a:solidFill>
                  <a:srgbClr val="FFFFFF"/>
                </a:solidFill>
                <a:latin typeface="Arial"/>
                <a:cs typeface="Arial"/>
              </a:rPr>
              <a:t>2 + y – 2 = 1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sz="1600">
                <a:solidFill>
                  <a:srgbClr val="FFFFFF"/>
                </a:solidFill>
                <a:latin typeface="Arial"/>
                <a:cs typeface="Arial"/>
              </a:rPr>
              <a:t>y = 1</a:t>
            </a:r>
          </a:p>
          <a:p>
            <a:pPr marL="285750" indent="-285750" algn="l">
              <a:buFont typeface="Arial"/>
              <a:buChar char="•"/>
            </a:pPr>
            <a:endParaRPr lang="en-US" sz="1600">
              <a:solidFill>
                <a:srgbClr val="FFFFFF"/>
              </a:solidFill>
              <a:latin typeface="Avenir Next LT Pro"/>
              <a:cs typeface="Calibri Light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600">
                <a:solidFill>
                  <a:srgbClr val="FFFFFF"/>
                </a:solidFill>
                <a:latin typeface="Avenir Next LT Pro"/>
                <a:cs typeface="Calibri Light"/>
              </a:rPr>
              <a:t>Then we found all the x, y, z = (2, 1, 2)</a:t>
            </a:r>
          </a:p>
        </p:txBody>
      </p:sp>
      <p:pic>
        <p:nvPicPr>
          <p:cNvPr id="7" name="Picture 8" descr="A picture containing text, meter, black, device&#10;&#10;Description automatically generated">
            <a:extLst>
              <a:ext uri="{FF2B5EF4-FFF2-40B4-BE49-F238E27FC236}">
                <a16:creationId xmlns:a16="http://schemas.microsoft.com/office/drawing/2014/main" id="{E280FAFC-FDF7-C4BB-F403-42C9B9B6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307" y="2464824"/>
            <a:ext cx="2457450" cy="14859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7864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Gaussian Elimination</vt:lpstr>
      <vt:lpstr>Davis Maulana Hermanto (06)  Dicha Zelianivan Arkana (08)  Muhammad Baihaqi Aulia Asy'ari (18)  Nggih (28)</vt:lpstr>
      <vt:lpstr>Here's the equation   </vt:lpstr>
      <vt:lpstr>Here's the equation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2023-05-23T02:25:27Z</dcterms:created>
  <dcterms:modified xsi:type="dcterms:W3CDTF">2023-05-23T06:30:24Z</dcterms:modified>
</cp:coreProperties>
</file>