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325" r:id="rId5"/>
    <p:sldId id="326" r:id="rId6"/>
    <p:sldId id="327" r:id="rId7"/>
    <p:sldId id="340" r:id="rId8"/>
    <p:sldId id="341" r:id="rId9"/>
    <p:sldId id="344" r:id="rId10"/>
    <p:sldId id="342" r:id="rId11"/>
    <p:sldId id="343" r:id="rId12"/>
    <p:sldId id="345" r:id="rId13"/>
    <p:sldId id="346" r:id="rId14"/>
    <p:sldId id="347" r:id="rId15"/>
    <p:sldId id="348" r:id="rId16"/>
    <p:sldId id="353" r:id="rId17"/>
    <p:sldId id="349" r:id="rId18"/>
    <p:sldId id="350" r:id="rId19"/>
    <p:sldId id="351" r:id="rId20"/>
    <p:sldId id="352" r:id="rId21"/>
    <p:sldId id="359" r:id="rId22"/>
    <p:sldId id="355" r:id="rId23"/>
    <p:sldId id="354" r:id="rId24"/>
    <p:sldId id="356" r:id="rId25"/>
    <p:sldId id="357" r:id="rId26"/>
    <p:sldId id="358" r:id="rId27"/>
    <p:sldId id="33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191" autoAdjust="0"/>
  </p:normalViewPr>
  <p:slideViewPr>
    <p:cSldViewPr snapToGrid="0">
      <p:cViewPr varScale="1">
        <p:scale>
          <a:sx n="60" d="100"/>
          <a:sy n="60" d="100"/>
        </p:scale>
        <p:origin x="105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10/16/2023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32952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Check </a:t>
            </a:r>
            <a:r>
              <a:rPr lang="en-ID" dirty="0">
                <a:sym typeface="Wingdings" panose="05000000000000000000" pitchFamily="2" charset="2"/>
              </a:rPr>
              <a:t> </a:t>
            </a:r>
            <a:r>
              <a:rPr lang="en-ID" dirty="0"/>
              <a:t>https://tugasakhir.id/algoritma-naive-bayes-classifier/</a:t>
            </a:r>
          </a:p>
        </p:txBody>
      </p:sp>
    </p:spTree>
    <p:extLst>
      <p:ext uri="{BB962C8B-B14F-4D97-AF65-F5344CB8AC3E}">
        <p14:creationId xmlns:p14="http://schemas.microsoft.com/office/powerpoint/2010/main" val="204757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to find the best </a:t>
            </a:r>
            <a:r>
              <a:rPr lang="en-US" dirty="0" err="1"/>
              <a:t>hyperlane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kernel function: linear, polynomial, RBF, sigmoid</a:t>
            </a:r>
            <a:endParaRPr lang="en-ID" dirty="0"/>
          </a:p>
          <a:p>
            <a:endParaRPr lang="en-US" dirty="0"/>
          </a:p>
        </p:txBody>
      </p:sp>
    </p:spTree>
    <p:extLst>
      <p:ext uri="{BB962C8B-B14F-4D97-AF65-F5344CB8AC3E}">
        <p14:creationId xmlns:p14="http://schemas.microsoft.com/office/powerpoint/2010/main" val="470825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4218996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936811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43590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58943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908420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48212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25800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35636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598641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423573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u="none" dirty="0" err="1"/>
              <a:t>Regresi</a:t>
            </a:r>
            <a:r>
              <a:rPr lang="en-ID" b="0" u="none" dirty="0"/>
              <a:t> </a:t>
            </a:r>
            <a:r>
              <a:rPr lang="en-ID" b="0" u="none" dirty="0" err="1"/>
              <a:t>adalah</a:t>
            </a:r>
            <a:r>
              <a:rPr lang="en-ID" b="0" u="none" dirty="0"/>
              <a:t> </a:t>
            </a:r>
            <a:r>
              <a:rPr lang="en-ID" b="0" u="none" dirty="0" err="1"/>
              <a:t>suatu</a:t>
            </a:r>
            <a:r>
              <a:rPr lang="en-ID" b="0" u="none" dirty="0"/>
              <a:t> </a:t>
            </a:r>
            <a:r>
              <a:rPr lang="en-ID" b="0" u="none" dirty="0" err="1"/>
              <a:t>metode</a:t>
            </a:r>
            <a:r>
              <a:rPr lang="en-ID" b="0" u="none" dirty="0"/>
              <a:t> </a:t>
            </a:r>
            <a:r>
              <a:rPr lang="en-ID" b="0" u="none" dirty="0" err="1"/>
              <a:t>analisis</a:t>
            </a:r>
            <a:r>
              <a:rPr lang="en-ID" b="0" u="none" dirty="0"/>
              <a:t> statistic yang </a:t>
            </a:r>
            <a:r>
              <a:rPr lang="en-ID" b="0" u="none" dirty="0" err="1"/>
              <a:t>digunakan</a:t>
            </a:r>
            <a:r>
              <a:rPr lang="en-ID" b="0" u="none" dirty="0"/>
              <a:t> </a:t>
            </a:r>
            <a:r>
              <a:rPr lang="en-ID" b="0" u="none" dirty="0" err="1"/>
              <a:t>untuk</a:t>
            </a:r>
            <a:r>
              <a:rPr lang="en-ID" b="0" u="none" dirty="0"/>
              <a:t> </a:t>
            </a:r>
            <a:r>
              <a:rPr lang="en-ID" b="0" u="none" dirty="0" err="1"/>
              <a:t>melihat</a:t>
            </a:r>
            <a:r>
              <a:rPr lang="en-ID" b="0" u="none" dirty="0"/>
              <a:t> </a:t>
            </a:r>
            <a:r>
              <a:rPr lang="en-ID" b="0" u="none" dirty="0" err="1"/>
              <a:t>pengaruh</a:t>
            </a:r>
            <a:r>
              <a:rPr lang="en-ID" b="0" u="none" dirty="0"/>
              <a:t> </a:t>
            </a:r>
            <a:r>
              <a:rPr lang="en-ID" b="0" u="none" dirty="0" err="1"/>
              <a:t>antara</a:t>
            </a:r>
            <a:r>
              <a:rPr lang="en-ID" b="0" u="none" dirty="0"/>
              <a:t> dua </a:t>
            </a:r>
            <a:r>
              <a:rPr lang="en-ID" b="0" u="none" dirty="0" err="1"/>
              <a:t>atau</a:t>
            </a:r>
            <a:r>
              <a:rPr lang="en-ID" b="0" u="none" dirty="0"/>
              <a:t> </a:t>
            </a:r>
            <a:r>
              <a:rPr lang="en-ID" b="0" u="none" dirty="0" err="1"/>
              <a:t>lebih</a:t>
            </a:r>
            <a:r>
              <a:rPr lang="en-ID" b="0" u="none" dirty="0"/>
              <a:t> </a:t>
            </a:r>
            <a:r>
              <a:rPr lang="en-ID" b="0" u="none" dirty="0" err="1"/>
              <a:t>variabel</a:t>
            </a:r>
            <a:endParaRPr lang="en-ID" b="0" u="none" dirty="0"/>
          </a:p>
        </p:txBody>
      </p:sp>
    </p:spTree>
    <p:extLst>
      <p:ext uri="{BB962C8B-B14F-4D97-AF65-F5344CB8AC3E}">
        <p14:creationId xmlns:p14="http://schemas.microsoft.com/office/powerpoint/2010/main" val="1974179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99775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Classification and regression using supervised learning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Tim ajar </a:t>
            </a:r>
            <a:r>
              <a:rPr lang="en-US" dirty="0" err="1"/>
              <a:t>kecerdasan</a:t>
            </a:r>
            <a:r>
              <a:rPr lang="en-US" dirty="0"/>
              <a:t> </a:t>
            </a:r>
            <a:r>
              <a:rPr lang="en-US" dirty="0" err="1"/>
              <a:t>buatan</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8339-9032-A6B5-2F3C-D2DC18F04340}"/>
              </a:ext>
            </a:extLst>
          </p:cNvPr>
          <p:cNvSpPr>
            <a:spLocks noGrp="1"/>
          </p:cNvSpPr>
          <p:nvPr>
            <p:ph type="title"/>
          </p:nvPr>
        </p:nvSpPr>
        <p:spPr/>
        <p:txBody>
          <a:bodyPr/>
          <a:lstStyle/>
          <a:p>
            <a:r>
              <a:rPr lang="en-US" dirty="0"/>
              <a:t>Mean removal</a:t>
            </a:r>
            <a:endParaRPr lang="en-ID" dirty="0"/>
          </a:p>
        </p:txBody>
      </p:sp>
      <p:sp>
        <p:nvSpPr>
          <p:cNvPr id="3" name="Content Placeholder 2">
            <a:extLst>
              <a:ext uri="{FF2B5EF4-FFF2-40B4-BE49-F238E27FC236}">
                <a16:creationId xmlns:a16="http://schemas.microsoft.com/office/drawing/2014/main" id="{1C017487-1FE3-7848-ECBF-E670D905D9B9}"/>
              </a:ext>
            </a:extLst>
          </p:cNvPr>
          <p:cNvSpPr>
            <a:spLocks noGrp="1"/>
          </p:cNvSpPr>
          <p:nvPr>
            <p:ph idx="1"/>
          </p:nvPr>
        </p:nvSpPr>
        <p:spPr>
          <a:xfrm>
            <a:off x="1295399" y="4842682"/>
            <a:ext cx="9820656" cy="360753"/>
          </a:xfrm>
        </p:spPr>
        <p:txBody>
          <a:bodyPr/>
          <a:lstStyle/>
          <a:p>
            <a:r>
              <a:rPr lang="en-US" dirty="0"/>
              <a:t>Output</a:t>
            </a:r>
            <a:endParaRPr lang="en-ID" dirty="0"/>
          </a:p>
        </p:txBody>
      </p:sp>
      <p:sp>
        <p:nvSpPr>
          <p:cNvPr id="4" name="Slide Number Placeholder 3">
            <a:extLst>
              <a:ext uri="{FF2B5EF4-FFF2-40B4-BE49-F238E27FC236}">
                <a16:creationId xmlns:a16="http://schemas.microsoft.com/office/drawing/2014/main" id="{27F59483-5939-C4EB-D550-F86AEE9F0FFC}"/>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9A4E3E2A-D2F1-F4AC-A5D5-9A6B5764F5D1}"/>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AE0CD774-EA6B-9A60-4045-EC901EB14448}"/>
              </a:ext>
            </a:extLst>
          </p:cNvPr>
          <p:cNvPicPr>
            <a:picLocks noChangeAspect="1"/>
          </p:cNvPicPr>
          <p:nvPr/>
        </p:nvPicPr>
        <p:blipFill>
          <a:blip r:embed="rId3"/>
          <a:stretch>
            <a:fillRect/>
          </a:stretch>
        </p:blipFill>
        <p:spPr>
          <a:xfrm>
            <a:off x="1295399" y="1645255"/>
            <a:ext cx="5342255" cy="2625597"/>
          </a:xfrm>
          <a:prstGeom prst="rect">
            <a:avLst/>
          </a:prstGeom>
        </p:spPr>
      </p:pic>
      <p:pic>
        <p:nvPicPr>
          <p:cNvPr id="9" name="Picture 8">
            <a:extLst>
              <a:ext uri="{FF2B5EF4-FFF2-40B4-BE49-F238E27FC236}">
                <a16:creationId xmlns:a16="http://schemas.microsoft.com/office/drawing/2014/main" id="{08F66D72-08A5-D3C0-5284-8675489997CC}"/>
              </a:ext>
            </a:extLst>
          </p:cNvPr>
          <p:cNvPicPr>
            <a:picLocks noChangeAspect="1"/>
          </p:cNvPicPr>
          <p:nvPr/>
        </p:nvPicPr>
        <p:blipFill>
          <a:blip r:embed="rId4"/>
          <a:stretch>
            <a:fillRect/>
          </a:stretch>
        </p:blipFill>
        <p:spPr>
          <a:xfrm>
            <a:off x="1499680" y="5180312"/>
            <a:ext cx="4058909" cy="1342400"/>
          </a:xfrm>
          <a:prstGeom prst="rect">
            <a:avLst/>
          </a:prstGeom>
        </p:spPr>
      </p:pic>
    </p:spTree>
    <p:extLst>
      <p:ext uri="{BB962C8B-B14F-4D97-AF65-F5344CB8AC3E}">
        <p14:creationId xmlns:p14="http://schemas.microsoft.com/office/powerpoint/2010/main" val="1682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E3FE-14A0-1736-4DDA-EC3AA85DEF93}"/>
              </a:ext>
            </a:extLst>
          </p:cNvPr>
          <p:cNvSpPr>
            <a:spLocks noGrp="1"/>
          </p:cNvSpPr>
          <p:nvPr>
            <p:ph type="title"/>
          </p:nvPr>
        </p:nvSpPr>
        <p:spPr/>
        <p:txBody>
          <a:bodyPr/>
          <a:lstStyle/>
          <a:p>
            <a:r>
              <a:rPr lang="en-US" dirty="0"/>
              <a:t>scaling</a:t>
            </a:r>
            <a:endParaRPr lang="en-ID" dirty="0"/>
          </a:p>
        </p:txBody>
      </p:sp>
      <p:sp>
        <p:nvSpPr>
          <p:cNvPr id="3" name="Content Placeholder 2">
            <a:extLst>
              <a:ext uri="{FF2B5EF4-FFF2-40B4-BE49-F238E27FC236}">
                <a16:creationId xmlns:a16="http://schemas.microsoft.com/office/drawing/2014/main" id="{03A32C7F-4B69-FE2E-3D44-8DA973D36623}"/>
              </a:ext>
            </a:extLst>
          </p:cNvPr>
          <p:cNvSpPr>
            <a:spLocks noGrp="1"/>
          </p:cNvSpPr>
          <p:nvPr>
            <p:ph idx="1"/>
          </p:nvPr>
        </p:nvSpPr>
        <p:spPr>
          <a:xfrm>
            <a:off x="1295399" y="1524000"/>
            <a:ext cx="9820656" cy="473242"/>
          </a:xfrm>
        </p:spPr>
        <p:txBody>
          <a:bodyPr/>
          <a:lstStyle/>
          <a:p>
            <a:r>
              <a:rPr lang="en-ID" dirty="0"/>
              <a:t>The </a:t>
            </a:r>
            <a:r>
              <a:rPr lang="en-ID" dirty="0" err="1"/>
              <a:t>MinMaxScaler</a:t>
            </a:r>
            <a:r>
              <a:rPr lang="en-ID" dirty="0"/>
              <a:t> algorithm:</a:t>
            </a:r>
          </a:p>
        </p:txBody>
      </p:sp>
      <p:sp>
        <p:nvSpPr>
          <p:cNvPr id="4" name="Slide Number Placeholder 3">
            <a:extLst>
              <a:ext uri="{FF2B5EF4-FFF2-40B4-BE49-F238E27FC236}">
                <a16:creationId xmlns:a16="http://schemas.microsoft.com/office/drawing/2014/main" id="{954BC446-6BF8-285F-D273-86A169521A98}"/>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C3BA1FBC-7084-0C99-9494-5DDD5F77BF33}"/>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D2F4674A-5FAB-A8C2-EC56-CC8E47D9EE47}"/>
              </a:ext>
            </a:extLst>
          </p:cNvPr>
          <p:cNvPicPr>
            <a:picLocks noChangeAspect="1"/>
          </p:cNvPicPr>
          <p:nvPr/>
        </p:nvPicPr>
        <p:blipFill>
          <a:blip r:embed="rId3"/>
          <a:stretch>
            <a:fillRect/>
          </a:stretch>
        </p:blipFill>
        <p:spPr>
          <a:xfrm>
            <a:off x="2041509" y="1997242"/>
            <a:ext cx="1837383" cy="764548"/>
          </a:xfrm>
          <a:prstGeom prst="rect">
            <a:avLst/>
          </a:prstGeom>
        </p:spPr>
      </p:pic>
      <p:pic>
        <p:nvPicPr>
          <p:cNvPr id="9" name="Picture 8">
            <a:extLst>
              <a:ext uri="{FF2B5EF4-FFF2-40B4-BE49-F238E27FC236}">
                <a16:creationId xmlns:a16="http://schemas.microsoft.com/office/drawing/2014/main" id="{469E81D4-EAA3-61C8-818C-E3C0949ADA86}"/>
              </a:ext>
            </a:extLst>
          </p:cNvPr>
          <p:cNvPicPr>
            <a:picLocks noChangeAspect="1"/>
          </p:cNvPicPr>
          <p:nvPr/>
        </p:nvPicPr>
        <p:blipFill>
          <a:blip r:embed="rId4"/>
          <a:stretch>
            <a:fillRect/>
          </a:stretch>
        </p:blipFill>
        <p:spPr>
          <a:xfrm>
            <a:off x="1423098" y="3052718"/>
            <a:ext cx="8055770" cy="1254587"/>
          </a:xfrm>
          <a:prstGeom prst="rect">
            <a:avLst/>
          </a:prstGeom>
        </p:spPr>
      </p:pic>
      <p:pic>
        <p:nvPicPr>
          <p:cNvPr id="11" name="Picture 10">
            <a:extLst>
              <a:ext uri="{FF2B5EF4-FFF2-40B4-BE49-F238E27FC236}">
                <a16:creationId xmlns:a16="http://schemas.microsoft.com/office/drawing/2014/main" id="{2AF8C932-508E-D1AA-567E-9A15A7B94087}"/>
              </a:ext>
            </a:extLst>
          </p:cNvPr>
          <p:cNvPicPr>
            <a:picLocks noChangeAspect="1"/>
          </p:cNvPicPr>
          <p:nvPr/>
        </p:nvPicPr>
        <p:blipFill>
          <a:blip r:embed="rId5"/>
          <a:stretch>
            <a:fillRect/>
          </a:stretch>
        </p:blipFill>
        <p:spPr>
          <a:xfrm>
            <a:off x="1295398" y="4934011"/>
            <a:ext cx="3654667" cy="1254587"/>
          </a:xfrm>
          <a:prstGeom prst="rect">
            <a:avLst/>
          </a:prstGeom>
        </p:spPr>
      </p:pic>
      <p:sp>
        <p:nvSpPr>
          <p:cNvPr id="12" name="Content Placeholder 2">
            <a:extLst>
              <a:ext uri="{FF2B5EF4-FFF2-40B4-BE49-F238E27FC236}">
                <a16:creationId xmlns:a16="http://schemas.microsoft.com/office/drawing/2014/main" id="{E96E6963-7776-BC51-6441-9DF0F9E7728F}"/>
              </a:ext>
            </a:extLst>
          </p:cNvPr>
          <p:cNvSpPr txBox="1">
            <a:spLocks/>
          </p:cNvSpPr>
          <p:nvPr/>
        </p:nvSpPr>
        <p:spPr>
          <a:xfrm>
            <a:off x="1185672" y="4558128"/>
            <a:ext cx="9820656" cy="47324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dirty="0"/>
              <a:t>Output:</a:t>
            </a:r>
          </a:p>
        </p:txBody>
      </p:sp>
    </p:spTree>
    <p:extLst>
      <p:ext uri="{BB962C8B-B14F-4D97-AF65-F5344CB8AC3E}">
        <p14:creationId xmlns:p14="http://schemas.microsoft.com/office/powerpoint/2010/main" val="22414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0711-D4A3-425C-4EAB-D3368FB80B23}"/>
              </a:ext>
            </a:extLst>
          </p:cNvPr>
          <p:cNvSpPr>
            <a:spLocks noGrp="1"/>
          </p:cNvSpPr>
          <p:nvPr>
            <p:ph type="title"/>
          </p:nvPr>
        </p:nvSpPr>
        <p:spPr/>
        <p:txBody>
          <a:bodyPr/>
          <a:lstStyle/>
          <a:p>
            <a:r>
              <a:rPr lang="en-US" dirty="0"/>
              <a:t>normalization</a:t>
            </a:r>
            <a:endParaRPr lang="en-ID" dirty="0"/>
          </a:p>
        </p:txBody>
      </p:sp>
      <p:sp>
        <p:nvSpPr>
          <p:cNvPr id="3" name="Content Placeholder 2">
            <a:extLst>
              <a:ext uri="{FF2B5EF4-FFF2-40B4-BE49-F238E27FC236}">
                <a16:creationId xmlns:a16="http://schemas.microsoft.com/office/drawing/2014/main" id="{6A6D55D3-4F7A-2D4B-D996-C42A20CE9EE9}"/>
              </a:ext>
            </a:extLst>
          </p:cNvPr>
          <p:cNvSpPr>
            <a:spLocks noGrp="1"/>
          </p:cNvSpPr>
          <p:nvPr>
            <p:ph idx="1"/>
          </p:nvPr>
        </p:nvSpPr>
        <p:spPr/>
        <p:txBody>
          <a:bodyPr/>
          <a:lstStyle/>
          <a:p>
            <a:r>
              <a:rPr lang="en-US" dirty="0"/>
              <a:t>We use the process of normalization to modify the values in the feature vector so that we can measure them on a common scale. In machine learning, we use many different forms of normalization.</a:t>
            </a:r>
          </a:p>
          <a:p>
            <a:r>
              <a:rPr lang="en-US" dirty="0"/>
              <a:t> Some of the most common forms of normalization aim to modify the values so that they sum up to 1. </a:t>
            </a:r>
          </a:p>
          <a:p>
            <a:r>
              <a:rPr lang="en-US" dirty="0"/>
              <a:t>L1 normalization, which refers to Least Absolute Deviations, works by making sure that the sum of absolute values is 1 in each row. </a:t>
            </a:r>
          </a:p>
          <a:p>
            <a:r>
              <a:rPr lang="en-US" dirty="0"/>
              <a:t>L2 normalization, which refers to least squares, works by making sure that the sum of squares is 1.</a:t>
            </a:r>
            <a:endParaRPr lang="en-ID" dirty="0"/>
          </a:p>
          <a:p>
            <a:pPr marL="0" indent="0">
              <a:buNone/>
            </a:pPr>
            <a:endParaRPr lang="en-ID" dirty="0"/>
          </a:p>
        </p:txBody>
      </p:sp>
      <p:sp>
        <p:nvSpPr>
          <p:cNvPr id="4" name="Slide Number Placeholder 3">
            <a:extLst>
              <a:ext uri="{FF2B5EF4-FFF2-40B4-BE49-F238E27FC236}">
                <a16:creationId xmlns:a16="http://schemas.microsoft.com/office/drawing/2014/main" id="{8B60A4F2-244C-9F92-90F2-706ABFE4BB37}"/>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8B028989-2023-B81F-8C19-F1F4F0B32B94}"/>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98568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1A85-14AA-7F5D-F3D9-4CA9631BF1A7}"/>
              </a:ext>
            </a:extLst>
          </p:cNvPr>
          <p:cNvSpPr>
            <a:spLocks noGrp="1"/>
          </p:cNvSpPr>
          <p:nvPr>
            <p:ph type="title"/>
          </p:nvPr>
        </p:nvSpPr>
        <p:spPr/>
        <p:txBody>
          <a:bodyPr/>
          <a:lstStyle/>
          <a:p>
            <a:r>
              <a:rPr lang="en-US" dirty="0"/>
              <a:t>Normalization (cont.)</a:t>
            </a:r>
            <a:endParaRPr lang="en-ID" dirty="0"/>
          </a:p>
        </p:txBody>
      </p:sp>
      <p:sp>
        <p:nvSpPr>
          <p:cNvPr id="3" name="Content Placeholder 2">
            <a:extLst>
              <a:ext uri="{FF2B5EF4-FFF2-40B4-BE49-F238E27FC236}">
                <a16:creationId xmlns:a16="http://schemas.microsoft.com/office/drawing/2014/main" id="{79B01E24-CEF8-C3B9-E57B-9312E9B0ED67}"/>
              </a:ext>
            </a:extLst>
          </p:cNvPr>
          <p:cNvSpPr>
            <a:spLocks noGrp="1"/>
          </p:cNvSpPr>
          <p:nvPr>
            <p:ph idx="1"/>
          </p:nvPr>
        </p:nvSpPr>
        <p:spPr>
          <a:xfrm>
            <a:off x="1295399" y="3352802"/>
            <a:ext cx="9820656" cy="625836"/>
          </a:xfrm>
        </p:spPr>
        <p:txBody>
          <a:bodyPr/>
          <a:lstStyle/>
          <a:p>
            <a:r>
              <a:rPr lang="en-US" dirty="0"/>
              <a:t>Output</a:t>
            </a:r>
            <a:endParaRPr lang="en-ID" dirty="0"/>
          </a:p>
        </p:txBody>
      </p:sp>
      <p:sp>
        <p:nvSpPr>
          <p:cNvPr id="4" name="Slide Number Placeholder 3">
            <a:extLst>
              <a:ext uri="{FF2B5EF4-FFF2-40B4-BE49-F238E27FC236}">
                <a16:creationId xmlns:a16="http://schemas.microsoft.com/office/drawing/2014/main" id="{FDF5D0B9-F8B2-79C7-2F8F-61EB0D9C19CC}"/>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FAED1A50-E4F1-FCD4-44DA-9AF1E8C63815}"/>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1D75C0CD-D2B5-5CDC-9E08-76DC7B1E159C}"/>
              </a:ext>
            </a:extLst>
          </p:cNvPr>
          <p:cNvPicPr>
            <a:picLocks noChangeAspect="1"/>
          </p:cNvPicPr>
          <p:nvPr/>
        </p:nvPicPr>
        <p:blipFill>
          <a:blip r:embed="rId2"/>
          <a:stretch>
            <a:fillRect/>
          </a:stretch>
        </p:blipFill>
        <p:spPr>
          <a:xfrm>
            <a:off x="1295399" y="1820877"/>
            <a:ext cx="6887209" cy="1235048"/>
          </a:xfrm>
          <a:prstGeom prst="rect">
            <a:avLst/>
          </a:prstGeom>
        </p:spPr>
      </p:pic>
      <p:pic>
        <p:nvPicPr>
          <p:cNvPr id="9" name="Picture 8">
            <a:extLst>
              <a:ext uri="{FF2B5EF4-FFF2-40B4-BE49-F238E27FC236}">
                <a16:creationId xmlns:a16="http://schemas.microsoft.com/office/drawing/2014/main" id="{20DF5C33-A026-0239-6EB6-EC2AA025AFAA}"/>
              </a:ext>
            </a:extLst>
          </p:cNvPr>
          <p:cNvPicPr>
            <a:picLocks noChangeAspect="1"/>
          </p:cNvPicPr>
          <p:nvPr/>
        </p:nvPicPr>
        <p:blipFill>
          <a:blip r:embed="rId3"/>
          <a:stretch>
            <a:fillRect/>
          </a:stretch>
        </p:blipFill>
        <p:spPr>
          <a:xfrm>
            <a:off x="1295399" y="3888077"/>
            <a:ext cx="3322166" cy="1993299"/>
          </a:xfrm>
          <a:prstGeom prst="rect">
            <a:avLst/>
          </a:prstGeom>
        </p:spPr>
      </p:pic>
    </p:spTree>
    <p:extLst>
      <p:ext uri="{BB962C8B-B14F-4D97-AF65-F5344CB8AC3E}">
        <p14:creationId xmlns:p14="http://schemas.microsoft.com/office/powerpoint/2010/main" val="198291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5B14-867A-A6E3-8C86-643FDFA58C0C}"/>
              </a:ext>
            </a:extLst>
          </p:cNvPr>
          <p:cNvSpPr>
            <a:spLocks noGrp="1"/>
          </p:cNvSpPr>
          <p:nvPr>
            <p:ph type="title"/>
          </p:nvPr>
        </p:nvSpPr>
        <p:spPr/>
        <p:txBody>
          <a:bodyPr/>
          <a:lstStyle/>
          <a:p>
            <a:r>
              <a:rPr lang="en-US" dirty="0"/>
              <a:t>Label encoding</a:t>
            </a:r>
            <a:endParaRPr lang="en-ID" dirty="0"/>
          </a:p>
        </p:txBody>
      </p:sp>
      <p:sp>
        <p:nvSpPr>
          <p:cNvPr id="3" name="Content Placeholder 2">
            <a:extLst>
              <a:ext uri="{FF2B5EF4-FFF2-40B4-BE49-F238E27FC236}">
                <a16:creationId xmlns:a16="http://schemas.microsoft.com/office/drawing/2014/main" id="{B1A613B6-6D04-E2D8-E8EF-221F0FB860EB}"/>
              </a:ext>
            </a:extLst>
          </p:cNvPr>
          <p:cNvSpPr>
            <a:spLocks noGrp="1"/>
          </p:cNvSpPr>
          <p:nvPr>
            <p:ph idx="1"/>
          </p:nvPr>
        </p:nvSpPr>
        <p:spPr/>
        <p:txBody>
          <a:bodyPr/>
          <a:lstStyle/>
          <a:p>
            <a:r>
              <a:rPr lang="en-US" dirty="0"/>
              <a:t>When performing classification, we usually deal with lots of labels. These labels can be in the form of words, numbers, or something else. </a:t>
            </a:r>
          </a:p>
          <a:p>
            <a:r>
              <a:rPr lang="en-US" dirty="0"/>
              <a:t>Many machine learning algorithms require numbers as input. So, if they are already numbers, they can be directly used for training. But this is not always the case. </a:t>
            </a:r>
          </a:p>
          <a:p>
            <a:r>
              <a:rPr lang="en-US" dirty="0"/>
              <a:t>Labels are normally words, because words can be understood by humans. </a:t>
            </a:r>
          </a:p>
          <a:p>
            <a:r>
              <a:rPr lang="en-US" dirty="0"/>
              <a:t>Training data is labeled with words so that the mapping can be tracked. </a:t>
            </a:r>
          </a:p>
          <a:p>
            <a:r>
              <a:rPr lang="en-US" dirty="0"/>
              <a:t>To convert word labels into numbers, a label encoder can be used. Label encoding refers to the process of transforming word labels into numbers.</a:t>
            </a:r>
            <a:endParaRPr lang="en-ID" dirty="0"/>
          </a:p>
        </p:txBody>
      </p:sp>
      <p:sp>
        <p:nvSpPr>
          <p:cNvPr id="4" name="Slide Number Placeholder 3">
            <a:extLst>
              <a:ext uri="{FF2B5EF4-FFF2-40B4-BE49-F238E27FC236}">
                <a16:creationId xmlns:a16="http://schemas.microsoft.com/office/drawing/2014/main" id="{79DE7702-6AA2-4376-959E-AE49B58FDF1A}"/>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A3C69B45-9EDC-EB37-FCD2-451D7C730C60}"/>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3894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E658-EC7E-416B-17B6-B68B5CDC0C70}"/>
              </a:ext>
            </a:extLst>
          </p:cNvPr>
          <p:cNvSpPr>
            <a:spLocks noGrp="1"/>
          </p:cNvSpPr>
          <p:nvPr>
            <p:ph type="title"/>
          </p:nvPr>
        </p:nvSpPr>
        <p:spPr/>
        <p:txBody>
          <a:bodyPr/>
          <a:lstStyle/>
          <a:p>
            <a:r>
              <a:rPr lang="en-US" dirty="0"/>
              <a:t>What is regression?</a:t>
            </a:r>
            <a:endParaRPr lang="en-ID" dirty="0"/>
          </a:p>
        </p:txBody>
      </p:sp>
      <p:sp>
        <p:nvSpPr>
          <p:cNvPr id="3" name="Content Placeholder 2">
            <a:extLst>
              <a:ext uri="{FF2B5EF4-FFF2-40B4-BE49-F238E27FC236}">
                <a16:creationId xmlns:a16="http://schemas.microsoft.com/office/drawing/2014/main" id="{5C533FAA-F266-96DA-D651-5F6DC4EE2006}"/>
              </a:ext>
            </a:extLst>
          </p:cNvPr>
          <p:cNvSpPr>
            <a:spLocks noGrp="1"/>
          </p:cNvSpPr>
          <p:nvPr>
            <p:ph idx="1"/>
          </p:nvPr>
        </p:nvSpPr>
        <p:spPr>
          <a:xfrm>
            <a:off x="1086611" y="1667257"/>
            <a:ext cx="10475976" cy="4352544"/>
          </a:xfrm>
        </p:spPr>
        <p:txBody>
          <a:bodyPr/>
          <a:lstStyle/>
          <a:p>
            <a:r>
              <a:rPr lang="en-US" dirty="0"/>
              <a:t>Regression is the process of estimating the relationship between input and output variables. </a:t>
            </a:r>
          </a:p>
          <a:p>
            <a:r>
              <a:rPr lang="en-US" dirty="0"/>
              <a:t>One item to note is that output variables are continuous-valued real numbers. Hence, there are an infinite number of possibilities.</a:t>
            </a:r>
          </a:p>
          <a:p>
            <a:r>
              <a:rPr lang="en-US" dirty="0"/>
              <a:t> This is in contrast with classification, where the number of output classes is fixed. </a:t>
            </a:r>
          </a:p>
          <a:p>
            <a:r>
              <a:rPr lang="en-US" dirty="0"/>
              <a:t>The classes belong to a finite set of possibilities. In regression, it is assumed that the output variables depend on the input variables, so we want to see how they are related. </a:t>
            </a:r>
          </a:p>
          <a:p>
            <a:r>
              <a:rPr lang="en-US" dirty="0"/>
              <a:t>Consequently, the input variables are called independent variables, also known as predictors, and output variables are called dependent variables, also known as criterion variables.</a:t>
            </a:r>
          </a:p>
          <a:p>
            <a:r>
              <a:rPr lang="en-US" dirty="0"/>
              <a:t>It is not necessary that the input variables are independent of one another; indeed, there are a lot of situations where there are correlations between input variables.</a:t>
            </a:r>
            <a:endParaRPr lang="en-ID" dirty="0"/>
          </a:p>
          <a:p>
            <a:pPr marL="0" indent="0">
              <a:buNone/>
            </a:pPr>
            <a:endParaRPr lang="en-ID" dirty="0"/>
          </a:p>
        </p:txBody>
      </p:sp>
      <p:sp>
        <p:nvSpPr>
          <p:cNvPr id="4" name="Slide Number Placeholder 3">
            <a:extLst>
              <a:ext uri="{FF2B5EF4-FFF2-40B4-BE49-F238E27FC236}">
                <a16:creationId xmlns:a16="http://schemas.microsoft.com/office/drawing/2014/main" id="{1CAD5BB1-2D7A-EFE0-250E-D0173A7B8989}"/>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4B5AA578-A918-BF6A-9B54-5439D13B6D19}"/>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3779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5F3A-2F0B-3F43-AE0F-DBCB0ED02229}"/>
              </a:ext>
            </a:extLst>
          </p:cNvPr>
          <p:cNvSpPr>
            <a:spLocks noGrp="1"/>
          </p:cNvSpPr>
          <p:nvPr>
            <p:ph type="title"/>
          </p:nvPr>
        </p:nvSpPr>
        <p:spPr/>
        <p:txBody>
          <a:bodyPr/>
          <a:lstStyle/>
          <a:p>
            <a:r>
              <a:rPr lang="en-US" sz="4000" dirty="0"/>
              <a:t>Logistic regression classifier</a:t>
            </a:r>
            <a:endParaRPr lang="en-ID" sz="4000" dirty="0"/>
          </a:p>
        </p:txBody>
      </p:sp>
      <p:sp>
        <p:nvSpPr>
          <p:cNvPr id="3" name="Content Placeholder 2">
            <a:extLst>
              <a:ext uri="{FF2B5EF4-FFF2-40B4-BE49-F238E27FC236}">
                <a16:creationId xmlns:a16="http://schemas.microsoft.com/office/drawing/2014/main" id="{AB6B3064-CFA1-C6FC-0DA9-937B5DE15EC8}"/>
              </a:ext>
            </a:extLst>
          </p:cNvPr>
          <p:cNvSpPr>
            <a:spLocks noGrp="1"/>
          </p:cNvSpPr>
          <p:nvPr>
            <p:ph idx="1"/>
          </p:nvPr>
        </p:nvSpPr>
        <p:spPr/>
        <p:txBody>
          <a:bodyPr/>
          <a:lstStyle/>
          <a:p>
            <a:r>
              <a:rPr lang="en-US" dirty="0"/>
              <a:t>Logistic regression is a technique that is used to explain the relationship between input variables and output variables. </a:t>
            </a:r>
          </a:p>
          <a:p>
            <a:r>
              <a:rPr lang="en-US" dirty="0"/>
              <a:t>Regression can be used to make predictions on continuous values, but it can also be useful to make discrete predictions where the result is True or False, for example, or Red, Green, or Yellow as another example.</a:t>
            </a:r>
          </a:p>
          <a:p>
            <a:r>
              <a:rPr lang="en-US" dirty="0"/>
              <a:t>The input variables are assumed to be independent and the output variable is referred to as the dependent variable. </a:t>
            </a:r>
          </a:p>
          <a:p>
            <a:r>
              <a:rPr lang="en-US" dirty="0"/>
              <a:t>The dependent variable can take only a fixed set of values. These values correspond to the classes of the classification problem.</a:t>
            </a:r>
            <a:endParaRPr lang="en-ID" dirty="0"/>
          </a:p>
          <a:p>
            <a:pPr marL="0" indent="0">
              <a:buNone/>
            </a:pPr>
            <a:endParaRPr lang="en-ID" dirty="0"/>
          </a:p>
        </p:txBody>
      </p:sp>
      <p:sp>
        <p:nvSpPr>
          <p:cNvPr id="4" name="Slide Number Placeholder 3">
            <a:extLst>
              <a:ext uri="{FF2B5EF4-FFF2-40B4-BE49-F238E27FC236}">
                <a16:creationId xmlns:a16="http://schemas.microsoft.com/office/drawing/2014/main" id="{A9B86AFE-0704-3801-BE05-BC810554242F}"/>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1C83FA5E-A575-A5CE-1BA1-EACD714A3FF7}"/>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69994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EDF1-B2D7-BECF-1F67-577C48F363DD}"/>
              </a:ext>
            </a:extLst>
          </p:cNvPr>
          <p:cNvSpPr>
            <a:spLocks noGrp="1"/>
          </p:cNvSpPr>
          <p:nvPr>
            <p:ph type="title"/>
          </p:nvPr>
        </p:nvSpPr>
        <p:spPr/>
        <p:txBody>
          <a:bodyPr/>
          <a:lstStyle/>
          <a:p>
            <a:r>
              <a:rPr lang="en-US" sz="4400" dirty="0"/>
              <a:t>Naïve bayes classifier</a:t>
            </a:r>
            <a:endParaRPr lang="en-ID" sz="4400" dirty="0"/>
          </a:p>
        </p:txBody>
      </p:sp>
      <p:sp>
        <p:nvSpPr>
          <p:cNvPr id="3" name="Content Placeholder 2">
            <a:extLst>
              <a:ext uri="{FF2B5EF4-FFF2-40B4-BE49-F238E27FC236}">
                <a16:creationId xmlns:a16="http://schemas.microsoft.com/office/drawing/2014/main" id="{D7AF081F-AB6F-827A-0F11-216144CABDFC}"/>
              </a:ext>
            </a:extLst>
          </p:cNvPr>
          <p:cNvSpPr>
            <a:spLocks noGrp="1"/>
          </p:cNvSpPr>
          <p:nvPr>
            <p:ph idx="1"/>
          </p:nvPr>
        </p:nvSpPr>
        <p:spPr>
          <a:xfrm>
            <a:off x="1295400" y="1855945"/>
            <a:ext cx="9820656" cy="914400"/>
          </a:xfrm>
        </p:spPr>
        <p:txBody>
          <a:bodyPr/>
          <a:lstStyle/>
          <a:p>
            <a:r>
              <a:rPr lang="en-US" dirty="0"/>
              <a:t>Naïve Bayes is also known as a probabilistic classifier since it is based on Bayes’ Theorem.</a:t>
            </a:r>
            <a:endParaRPr lang="en-ID" dirty="0"/>
          </a:p>
        </p:txBody>
      </p:sp>
      <p:sp>
        <p:nvSpPr>
          <p:cNvPr id="4" name="Slide Number Placeholder 3">
            <a:extLst>
              <a:ext uri="{FF2B5EF4-FFF2-40B4-BE49-F238E27FC236}">
                <a16:creationId xmlns:a16="http://schemas.microsoft.com/office/drawing/2014/main" id="{333F05B7-DAB7-60E8-14F5-53A21785B8AD}"/>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62E3DEF1-AC51-6AEC-C83B-F67ACE212110}"/>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1A85F0F4-2AB9-961E-41CD-237C9F1A2F20}"/>
              </a:ext>
            </a:extLst>
          </p:cNvPr>
          <p:cNvPicPr>
            <a:picLocks noChangeAspect="1"/>
          </p:cNvPicPr>
          <p:nvPr/>
        </p:nvPicPr>
        <p:blipFill>
          <a:blip r:embed="rId3"/>
          <a:stretch>
            <a:fillRect/>
          </a:stretch>
        </p:blipFill>
        <p:spPr>
          <a:xfrm>
            <a:off x="4209787" y="2627552"/>
            <a:ext cx="3772426" cy="1362265"/>
          </a:xfrm>
          <a:prstGeom prst="rect">
            <a:avLst/>
          </a:prstGeom>
        </p:spPr>
      </p:pic>
      <p:sp>
        <p:nvSpPr>
          <p:cNvPr id="11" name="TextBox 10">
            <a:extLst>
              <a:ext uri="{FF2B5EF4-FFF2-40B4-BE49-F238E27FC236}">
                <a16:creationId xmlns:a16="http://schemas.microsoft.com/office/drawing/2014/main" id="{BE3C6868-F69B-17C9-C675-7FC137B6DA9C}"/>
              </a:ext>
            </a:extLst>
          </p:cNvPr>
          <p:cNvSpPr txBox="1"/>
          <p:nvPr/>
        </p:nvSpPr>
        <p:spPr>
          <a:xfrm>
            <a:off x="1295399" y="4110132"/>
            <a:ext cx="9820655" cy="2308324"/>
          </a:xfrm>
          <a:prstGeom prst="rect">
            <a:avLst/>
          </a:prstGeom>
          <a:noFill/>
        </p:spPr>
        <p:txBody>
          <a:bodyPr wrap="square">
            <a:spAutoFit/>
          </a:bodyPr>
          <a:lstStyle/>
          <a:p>
            <a:pPr marL="342900" indent="-342900">
              <a:buFont typeface="Arial" panose="020B0604020202020204" pitchFamily="34" charset="0"/>
              <a:buChar char="•"/>
            </a:pPr>
            <a:r>
              <a:rPr lang="en-US" sz="2400" dirty="0"/>
              <a:t>These probabilities are denoted as the prior probability and the posterior probability. </a:t>
            </a:r>
          </a:p>
          <a:p>
            <a:pPr marL="342900" indent="-342900">
              <a:buFont typeface="Arial" panose="020B0604020202020204" pitchFamily="34" charset="0"/>
              <a:buChar char="•"/>
            </a:pPr>
            <a:r>
              <a:rPr lang="en-US" sz="2400" dirty="0"/>
              <a:t>The prior probability is the initial probability of an event before it is contextualized under a certain condition, or the marginal probability. </a:t>
            </a:r>
          </a:p>
          <a:p>
            <a:pPr marL="342900" indent="-342900">
              <a:buFont typeface="Arial" panose="020B0604020202020204" pitchFamily="34" charset="0"/>
              <a:buChar char="•"/>
            </a:pPr>
            <a:r>
              <a:rPr lang="en-US" sz="2400" dirty="0"/>
              <a:t>The posterior probability is the probability of an event after observing a piece of data. </a:t>
            </a:r>
            <a:endParaRPr lang="en-ID" sz="2400" dirty="0"/>
          </a:p>
        </p:txBody>
      </p:sp>
    </p:spTree>
    <p:extLst>
      <p:ext uri="{BB962C8B-B14F-4D97-AF65-F5344CB8AC3E}">
        <p14:creationId xmlns:p14="http://schemas.microsoft.com/office/powerpoint/2010/main" val="409255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77B4-1721-45A2-A06B-B3D138D74AA3}"/>
              </a:ext>
            </a:extLst>
          </p:cNvPr>
          <p:cNvSpPr>
            <a:spLocks noGrp="1"/>
          </p:cNvSpPr>
          <p:nvPr>
            <p:ph type="title"/>
          </p:nvPr>
        </p:nvSpPr>
        <p:spPr>
          <a:xfrm>
            <a:off x="1131437" y="192505"/>
            <a:ext cx="10058400" cy="593558"/>
          </a:xfrm>
        </p:spPr>
        <p:txBody>
          <a:bodyPr/>
          <a:lstStyle/>
          <a:p>
            <a:r>
              <a:rPr lang="en-US" dirty="0"/>
              <a:t>Example</a:t>
            </a:r>
            <a:endParaRPr lang="en-ID" dirty="0"/>
          </a:p>
        </p:txBody>
      </p:sp>
      <p:sp>
        <p:nvSpPr>
          <p:cNvPr id="4" name="Slide Number Placeholder 3">
            <a:extLst>
              <a:ext uri="{FF2B5EF4-FFF2-40B4-BE49-F238E27FC236}">
                <a16:creationId xmlns:a16="http://schemas.microsoft.com/office/drawing/2014/main" id="{2DCDFC01-EE92-F3C9-CFF8-37CB7FBFF86E}"/>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ACB225E5-6149-508F-D20E-4CA08B303DE8}"/>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51068581-E466-8B05-52B8-8B59092FC08E}"/>
              </a:ext>
            </a:extLst>
          </p:cNvPr>
          <p:cNvPicPr>
            <a:picLocks noChangeAspect="1"/>
          </p:cNvPicPr>
          <p:nvPr/>
        </p:nvPicPr>
        <p:blipFill>
          <a:blip r:embed="rId3"/>
          <a:stretch>
            <a:fillRect/>
          </a:stretch>
        </p:blipFill>
        <p:spPr>
          <a:xfrm>
            <a:off x="1131437" y="985620"/>
            <a:ext cx="7815970" cy="5091683"/>
          </a:xfrm>
          <a:prstGeom prst="rect">
            <a:avLst/>
          </a:prstGeom>
        </p:spPr>
      </p:pic>
      <p:sp>
        <p:nvSpPr>
          <p:cNvPr id="9" name="TextBox 8">
            <a:extLst>
              <a:ext uri="{FF2B5EF4-FFF2-40B4-BE49-F238E27FC236}">
                <a16:creationId xmlns:a16="http://schemas.microsoft.com/office/drawing/2014/main" id="{2BCADC28-6B53-F317-E396-56EE41586AFB}"/>
              </a:ext>
            </a:extLst>
          </p:cNvPr>
          <p:cNvSpPr txBox="1"/>
          <p:nvPr/>
        </p:nvSpPr>
        <p:spPr>
          <a:xfrm>
            <a:off x="9919564" y="1295733"/>
            <a:ext cx="1826327" cy="1477328"/>
          </a:xfrm>
          <a:prstGeom prst="rect">
            <a:avLst/>
          </a:prstGeom>
          <a:noFill/>
        </p:spPr>
        <p:txBody>
          <a:bodyPr wrap="square">
            <a:spAutoFit/>
          </a:bodyPr>
          <a:lstStyle/>
          <a:p>
            <a:r>
              <a:rPr lang="en-US" dirty="0"/>
              <a:t>OUTLOOK: rainy</a:t>
            </a:r>
            <a:br>
              <a:rPr lang="en-US" dirty="0"/>
            </a:br>
            <a:r>
              <a:rPr lang="en-US" dirty="0"/>
              <a:t>TEMPERATURE: hot</a:t>
            </a:r>
            <a:br>
              <a:rPr lang="en-US" dirty="0"/>
            </a:br>
            <a:r>
              <a:rPr lang="en-US" dirty="0"/>
              <a:t>HUMIDITY: high</a:t>
            </a:r>
            <a:br>
              <a:rPr lang="en-US" dirty="0"/>
            </a:br>
            <a:r>
              <a:rPr lang="en-US" dirty="0"/>
              <a:t>WINDY: true</a:t>
            </a:r>
            <a:br>
              <a:rPr lang="en-US" dirty="0"/>
            </a:br>
            <a:r>
              <a:rPr lang="en-US" dirty="0"/>
              <a:t>PLAY: ?</a:t>
            </a:r>
            <a:endParaRPr lang="en-ID" dirty="0"/>
          </a:p>
        </p:txBody>
      </p:sp>
    </p:spTree>
    <p:extLst>
      <p:ext uri="{BB962C8B-B14F-4D97-AF65-F5344CB8AC3E}">
        <p14:creationId xmlns:p14="http://schemas.microsoft.com/office/powerpoint/2010/main" val="360299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C320-7DD5-BDE3-79F4-11D27DE77BED}"/>
              </a:ext>
            </a:extLst>
          </p:cNvPr>
          <p:cNvSpPr>
            <a:spLocks noGrp="1"/>
          </p:cNvSpPr>
          <p:nvPr>
            <p:ph type="title"/>
          </p:nvPr>
        </p:nvSpPr>
        <p:spPr/>
        <p:txBody>
          <a:bodyPr/>
          <a:lstStyle/>
          <a:p>
            <a:r>
              <a:rPr lang="en-US" dirty="0"/>
              <a:t>Support vector machine</a:t>
            </a:r>
            <a:endParaRPr lang="en-ID" dirty="0"/>
          </a:p>
        </p:txBody>
      </p:sp>
      <p:sp>
        <p:nvSpPr>
          <p:cNvPr id="3" name="Content Placeholder 2">
            <a:extLst>
              <a:ext uri="{FF2B5EF4-FFF2-40B4-BE49-F238E27FC236}">
                <a16:creationId xmlns:a16="http://schemas.microsoft.com/office/drawing/2014/main" id="{6170A71A-4888-DBE4-2EB7-73959DA58968}"/>
              </a:ext>
            </a:extLst>
          </p:cNvPr>
          <p:cNvSpPr>
            <a:spLocks noGrp="1"/>
          </p:cNvSpPr>
          <p:nvPr>
            <p:ph idx="1"/>
          </p:nvPr>
        </p:nvSpPr>
        <p:spPr>
          <a:xfrm>
            <a:off x="1295400" y="1855945"/>
            <a:ext cx="3609109" cy="4352544"/>
          </a:xfrm>
        </p:spPr>
        <p:txBody>
          <a:bodyPr/>
          <a:lstStyle/>
          <a:p>
            <a:r>
              <a:rPr lang="en-US" dirty="0"/>
              <a:t>A Support Vector Machine (SVM) is a classifier that is defined using a separating hyperplane between the classes. </a:t>
            </a:r>
          </a:p>
          <a:p>
            <a:r>
              <a:rPr lang="en-US" dirty="0"/>
              <a:t>This hyperplane is the N-dimensional version of a line. Given labeled training data and a binary classification problem, the SVM finds the optimal hyperplane that separates the training data into two classes. </a:t>
            </a:r>
          </a:p>
          <a:p>
            <a:pPr marL="0" indent="0">
              <a:buNone/>
            </a:pPr>
            <a:endParaRPr lang="en-ID" dirty="0"/>
          </a:p>
        </p:txBody>
      </p:sp>
      <p:sp>
        <p:nvSpPr>
          <p:cNvPr id="4" name="Slide Number Placeholder 3">
            <a:extLst>
              <a:ext uri="{FF2B5EF4-FFF2-40B4-BE49-F238E27FC236}">
                <a16:creationId xmlns:a16="http://schemas.microsoft.com/office/drawing/2014/main" id="{A6E05621-99B6-B9A8-7A4C-C6329DE34AC3}"/>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5" name="Footer Placeholder 4">
            <a:extLst>
              <a:ext uri="{FF2B5EF4-FFF2-40B4-BE49-F238E27FC236}">
                <a16:creationId xmlns:a16="http://schemas.microsoft.com/office/drawing/2014/main" id="{88833E62-0B1A-4304-6DD3-C64D63A41586}"/>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672B86CE-3C17-0684-6D28-58CD89CAD4CF}"/>
              </a:ext>
            </a:extLst>
          </p:cNvPr>
          <p:cNvPicPr>
            <a:picLocks noChangeAspect="1"/>
          </p:cNvPicPr>
          <p:nvPr/>
        </p:nvPicPr>
        <p:blipFill>
          <a:blip r:embed="rId3"/>
          <a:stretch>
            <a:fillRect/>
          </a:stretch>
        </p:blipFill>
        <p:spPr>
          <a:xfrm>
            <a:off x="5303915" y="2201345"/>
            <a:ext cx="6363588" cy="3286584"/>
          </a:xfrm>
          <a:prstGeom prst="rect">
            <a:avLst/>
          </a:prstGeom>
        </p:spPr>
      </p:pic>
    </p:spTree>
    <p:extLst>
      <p:ext uri="{BB962C8B-B14F-4D97-AF65-F5344CB8AC3E}">
        <p14:creationId xmlns:p14="http://schemas.microsoft.com/office/powerpoint/2010/main" val="182702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368296"/>
            <a:ext cx="3602736" cy="3364992"/>
          </a:xfrm>
        </p:spPr>
        <p:txBody>
          <a:bodyPr/>
          <a:lstStyle/>
          <a:p>
            <a:r>
              <a:rPr lang="en-US" dirty="0"/>
              <a:t>Supervised vs unsupervised</a:t>
            </a:r>
          </a:p>
          <a:p>
            <a:r>
              <a:rPr lang="en-US" dirty="0"/>
              <a:t>Classification methods</a:t>
            </a:r>
          </a:p>
          <a:p>
            <a:r>
              <a:rPr lang="en-US" dirty="0"/>
              <a:t>Data preprocessing methods</a:t>
            </a:r>
          </a:p>
          <a:p>
            <a:r>
              <a:rPr lang="en-US" dirty="0"/>
              <a:t>Label encoding</a:t>
            </a:r>
          </a:p>
          <a:p>
            <a:r>
              <a:rPr lang="en-US" dirty="0"/>
              <a:t>Logistic regression classifier</a:t>
            </a:r>
          </a:p>
          <a:p>
            <a:r>
              <a:rPr lang="en-US" dirty="0"/>
              <a:t>NAÏVE BAYES</a:t>
            </a:r>
          </a:p>
          <a:p>
            <a:r>
              <a:rPr lang="en-US" dirty="0"/>
              <a:t>SVM</a:t>
            </a:r>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3">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78EA-4CFA-48CA-EA22-D99D317E6462}"/>
              </a:ext>
            </a:extLst>
          </p:cNvPr>
          <p:cNvSpPr>
            <a:spLocks noGrp="1"/>
          </p:cNvSpPr>
          <p:nvPr>
            <p:ph type="title"/>
          </p:nvPr>
        </p:nvSpPr>
        <p:spPr/>
        <p:txBody>
          <a:bodyPr/>
          <a:lstStyle/>
          <a:p>
            <a:r>
              <a:rPr lang="en-US" dirty="0"/>
              <a:t>Confusion matrixes</a:t>
            </a:r>
            <a:endParaRPr lang="en-ID" dirty="0"/>
          </a:p>
        </p:txBody>
      </p:sp>
      <p:sp>
        <p:nvSpPr>
          <p:cNvPr id="3" name="Content Placeholder 2">
            <a:extLst>
              <a:ext uri="{FF2B5EF4-FFF2-40B4-BE49-F238E27FC236}">
                <a16:creationId xmlns:a16="http://schemas.microsoft.com/office/drawing/2014/main" id="{F034CC22-ADA8-0D28-F47A-07B222F1E441}"/>
              </a:ext>
            </a:extLst>
          </p:cNvPr>
          <p:cNvSpPr>
            <a:spLocks noGrp="1"/>
          </p:cNvSpPr>
          <p:nvPr>
            <p:ph idx="1"/>
          </p:nvPr>
        </p:nvSpPr>
        <p:spPr>
          <a:xfrm>
            <a:off x="1295400" y="1855945"/>
            <a:ext cx="9820656" cy="1573055"/>
          </a:xfrm>
        </p:spPr>
        <p:txBody>
          <a:bodyPr/>
          <a:lstStyle/>
          <a:p>
            <a:r>
              <a:rPr lang="en-US" dirty="0"/>
              <a:t>A confusion matrix is a figure or a table that is used to describe the performance of a classifier. Each row in the matrix represents the instances in a predicted class and each column represents the instances in an actual class.</a:t>
            </a:r>
          </a:p>
          <a:p>
            <a:pPr marL="0" indent="0">
              <a:buNone/>
            </a:pPr>
            <a:endParaRPr lang="en-ID" dirty="0"/>
          </a:p>
        </p:txBody>
      </p:sp>
      <p:sp>
        <p:nvSpPr>
          <p:cNvPr id="4" name="Slide Number Placeholder 3">
            <a:extLst>
              <a:ext uri="{FF2B5EF4-FFF2-40B4-BE49-F238E27FC236}">
                <a16:creationId xmlns:a16="http://schemas.microsoft.com/office/drawing/2014/main" id="{8D84D247-1515-E219-5203-0E82CC0C7C26}"/>
              </a:ext>
            </a:extLst>
          </p:cNvPr>
          <p:cNvSpPr>
            <a:spLocks noGrp="1"/>
          </p:cNvSpPr>
          <p:nvPr>
            <p:ph type="sldNum" sz="quarter" idx="11"/>
          </p:nvPr>
        </p:nvSpPr>
        <p:spPr/>
        <p:txBody>
          <a:bodyPr/>
          <a:lstStyle/>
          <a:p>
            <a:fld id="{75DF2D63-3FF5-D547-96B9-BE9CCD1ABA58}" type="slidenum">
              <a:rPr lang="en-US" smtClean="0"/>
              <a:t>20</a:t>
            </a:fld>
            <a:endParaRPr lang="en-US" dirty="0"/>
          </a:p>
        </p:txBody>
      </p:sp>
      <p:sp>
        <p:nvSpPr>
          <p:cNvPr id="5" name="Footer Placeholder 4">
            <a:extLst>
              <a:ext uri="{FF2B5EF4-FFF2-40B4-BE49-F238E27FC236}">
                <a16:creationId xmlns:a16="http://schemas.microsoft.com/office/drawing/2014/main" id="{F090B63F-79F8-55BB-0FFE-03DEC1FE7B6A}"/>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6FB04439-B113-9759-56D8-978FC91ADCD1}"/>
              </a:ext>
            </a:extLst>
          </p:cNvPr>
          <p:cNvPicPr>
            <a:picLocks noChangeAspect="1"/>
          </p:cNvPicPr>
          <p:nvPr/>
        </p:nvPicPr>
        <p:blipFill>
          <a:blip r:embed="rId3"/>
          <a:stretch>
            <a:fillRect/>
          </a:stretch>
        </p:blipFill>
        <p:spPr>
          <a:xfrm>
            <a:off x="3094923" y="3116179"/>
            <a:ext cx="6459352" cy="3412690"/>
          </a:xfrm>
          <a:prstGeom prst="rect">
            <a:avLst/>
          </a:prstGeom>
        </p:spPr>
      </p:pic>
    </p:spTree>
    <p:extLst>
      <p:ext uri="{BB962C8B-B14F-4D97-AF65-F5344CB8AC3E}">
        <p14:creationId xmlns:p14="http://schemas.microsoft.com/office/powerpoint/2010/main" val="1937428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773A-A808-A234-E2C7-940395D4E5A3}"/>
              </a:ext>
            </a:extLst>
          </p:cNvPr>
          <p:cNvSpPr>
            <a:spLocks noGrp="1"/>
          </p:cNvSpPr>
          <p:nvPr>
            <p:ph type="title"/>
          </p:nvPr>
        </p:nvSpPr>
        <p:spPr/>
        <p:txBody>
          <a:bodyPr/>
          <a:lstStyle/>
          <a:p>
            <a:r>
              <a:rPr lang="en-US" sz="4400" dirty="0" err="1"/>
              <a:t>Confussion</a:t>
            </a:r>
            <a:r>
              <a:rPr lang="en-US" sz="4400" dirty="0"/>
              <a:t> matrixes (CONT.)</a:t>
            </a:r>
            <a:endParaRPr lang="en-ID" sz="4400" dirty="0"/>
          </a:p>
        </p:txBody>
      </p:sp>
      <p:sp>
        <p:nvSpPr>
          <p:cNvPr id="4" name="Slide Number Placeholder 3">
            <a:extLst>
              <a:ext uri="{FF2B5EF4-FFF2-40B4-BE49-F238E27FC236}">
                <a16:creationId xmlns:a16="http://schemas.microsoft.com/office/drawing/2014/main" id="{3E149F9E-1623-CEB5-709A-31DD30B19BCD}"/>
              </a:ext>
            </a:extLst>
          </p:cNvPr>
          <p:cNvSpPr>
            <a:spLocks noGrp="1"/>
          </p:cNvSpPr>
          <p:nvPr>
            <p:ph type="sldNum" sz="quarter" idx="11"/>
          </p:nvPr>
        </p:nvSpPr>
        <p:spPr/>
        <p:txBody>
          <a:bodyPr/>
          <a:lstStyle/>
          <a:p>
            <a:fld id="{75DF2D63-3FF5-D547-96B9-BE9CCD1ABA58}" type="slidenum">
              <a:rPr lang="en-US" smtClean="0"/>
              <a:t>21</a:t>
            </a:fld>
            <a:endParaRPr lang="en-US" dirty="0"/>
          </a:p>
        </p:txBody>
      </p:sp>
      <p:sp>
        <p:nvSpPr>
          <p:cNvPr id="5" name="Footer Placeholder 4">
            <a:extLst>
              <a:ext uri="{FF2B5EF4-FFF2-40B4-BE49-F238E27FC236}">
                <a16:creationId xmlns:a16="http://schemas.microsoft.com/office/drawing/2014/main" id="{47536666-EF79-DC40-FFE0-74F6DF4D2CBA}"/>
              </a:ext>
            </a:extLst>
          </p:cNvPr>
          <p:cNvSpPr>
            <a:spLocks noGrp="1"/>
          </p:cNvSpPr>
          <p:nvPr>
            <p:ph type="ftr" sz="quarter" idx="12"/>
          </p:nvPr>
        </p:nvSpPr>
        <p:spPr/>
        <p:txBody>
          <a:bodyPr/>
          <a:lstStyle/>
          <a:p>
            <a:r>
              <a:rPr lang="en-US"/>
              <a:t>presentation title</a:t>
            </a:r>
            <a:endParaRPr lang="en-US" dirty="0"/>
          </a:p>
        </p:txBody>
      </p:sp>
      <p:pic>
        <p:nvPicPr>
          <p:cNvPr id="9" name="Picture 8">
            <a:extLst>
              <a:ext uri="{FF2B5EF4-FFF2-40B4-BE49-F238E27FC236}">
                <a16:creationId xmlns:a16="http://schemas.microsoft.com/office/drawing/2014/main" id="{A4257A77-7708-0225-6836-C40A759AFECF}"/>
              </a:ext>
            </a:extLst>
          </p:cNvPr>
          <p:cNvPicPr>
            <a:picLocks noChangeAspect="1"/>
          </p:cNvPicPr>
          <p:nvPr/>
        </p:nvPicPr>
        <p:blipFill>
          <a:blip r:embed="rId3"/>
          <a:stretch>
            <a:fillRect/>
          </a:stretch>
        </p:blipFill>
        <p:spPr>
          <a:xfrm>
            <a:off x="3029435" y="1483879"/>
            <a:ext cx="5744412" cy="4352543"/>
          </a:xfrm>
          <a:prstGeom prst="rect">
            <a:avLst/>
          </a:prstGeom>
        </p:spPr>
      </p:pic>
      <p:sp>
        <p:nvSpPr>
          <p:cNvPr id="11" name="TextBox 10">
            <a:extLst>
              <a:ext uri="{FF2B5EF4-FFF2-40B4-BE49-F238E27FC236}">
                <a16:creationId xmlns:a16="http://schemas.microsoft.com/office/drawing/2014/main" id="{6291852D-1676-B9A3-CC3B-A264176CC978}"/>
              </a:ext>
            </a:extLst>
          </p:cNvPr>
          <p:cNvSpPr txBox="1"/>
          <p:nvPr/>
        </p:nvSpPr>
        <p:spPr>
          <a:xfrm>
            <a:off x="0" y="6488668"/>
            <a:ext cx="6958264" cy="369332"/>
          </a:xfrm>
          <a:prstGeom prst="rect">
            <a:avLst/>
          </a:prstGeom>
          <a:noFill/>
        </p:spPr>
        <p:txBody>
          <a:bodyPr wrap="square">
            <a:spAutoFit/>
          </a:bodyPr>
          <a:lstStyle/>
          <a:p>
            <a:r>
              <a:rPr lang="en-ID" dirty="0"/>
              <a:t>https://towardsdatascience.com/understanding-confusion-matrix-a9ad42dcfd62</a:t>
            </a:r>
          </a:p>
        </p:txBody>
      </p:sp>
    </p:spTree>
    <p:extLst>
      <p:ext uri="{BB962C8B-B14F-4D97-AF65-F5344CB8AC3E}">
        <p14:creationId xmlns:p14="http://schemas.microsoft.com/office/powerpoint/2010/main" val="170052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2D66-8417-2E56-52CC-866457F943B4}"/>
              </a:ext>
            </a:extLst>
          </p:cNvPr>
          <p:cNvSpPr>
            <a:spLocks noGrp="1"/>
          </p:cNvSpPr>
          <p:nvPr>
            <p:ph type="title"/>
          </p:nvPr>
        </p:nvSpPr>
        <p:spPr/>
        <p:txBody>
          <a:bodyPr/>
          <a:lstStyle/>
          <a:p>
            <a:r>
              <a:rPr lang="en-US" dirty="0"/>
              <a:t>Classification measure</a:t>
            </a:r>
            <a:endParaRPr lang="en-ID" dirty="0"/>
          </a:p>
        </p:txBody>
      </p:sp>
      <p:sp>
        <p:nvSpPr>
          <p:cNvPr id="3" name="Content Placeholder 2">
            <a:extLst>
              <a:ext uri="{FF2B5EF4-FFF2-40B4-BE49-F238E27FC236}">
                <a16:creationId xmlns:a16="http://schemas.microsoft.com/office/drawing/2014/main" id="{CC81CA86-D9F6-E4A7-4895-1094333B3A1E}"/>
              </a:ext>
            </a:extLst>
          </p:cNvPr>
          <p:cNvSpPr>
            <a:spLocks noGrp="1"/>
          </p:cNvSpPr>
          <p:nvPr>
            <p:ph idx="1"/>
          </p:nvPr>
        </p:nvSpPr>
        <p:spPr/>
        <p:txBody>
          <a:bodyPr/>
          <a:lstStyle/>
          <a:p>
            <a:r>
              <a:rPr lang="en-US" dirty="0"/>
              <a:t>Accuracy</a:t>
            </a:r>
          </a:p>
          <a:p>
            <a:pPr marL="0" indent="0">
              <a:buNone/>
            </a:pPr>
            <a:endParaRPr lang="en-US" b="1" dirty="0"/>
          </a:p>
          <a:p>
            <a:pPr marL="0" indent="0">
              <a:buNone/>
            </a:pPr>
            <a:r>
              <a:rPr lang="en-US" b="1" dirty="0"/>
              <a:t>Accuracy</a:t>
            </a:r>
            <a:r>
              <a:rPr lang="en-US" dirty="0"/>
              <a:t> simply measures how often the classifier makes the correct prediction. It’s the ratio between the number of correct predictions and the total number of predictions.</a:t>
            </a:r>
          </a:p>
          <a:p>
            <a:pPr marL="0" indent="0">
              <a:buNone/>
            </a:pPr>
            <a:endParaRPr lang="en-US" dirty="0"/>
          </a:p>
          <a:p>
            <a:r>
              <a:rPr lang="en-US" dirty="0"/>
              <a:t>Precision</a:t>
            </a:r>
          </a:p>
          <a:p>
            <a:pPr marL="0" indent="0">
              <a:buNone/>
            </a:pPr>
            <a:endParaRPr lang="en-US" dirty="0"/>
          </a:p>
          <a:p>
            <a:pPr marL="0" indent="0">
              <a:buNone/>
            </a:pPr>
            <a:r>
              <a:rPr lang="en-US" dirty="0"/>
              <a:t>It is a measure of </a:t>
            </a:r>
            <a:r>
              <a:rPr lang="en-US" b="1" dirty="0"/>
              <a:t>correctness</a:t>
            </a:r>
            <a:r>
              <a:rPr lang="en-US" dirty="0"/>
              <a:t> that is achieved in </a:t>
            </a:r>
            <a:r>
              <a:rPr lang="en-US" b="1" dirty="0"/>
              <a:t>true prediction</a:t>
            </a:r>
            <a:r>
              <a:rPr lang="en-US" dirty="0"/>
              <a:t>. In simple words, it tells us how many predictions are </a:t>
            </a:r>
            <a:r>
              <a:rPr lang="en-US" b="1" i="1" dirty="0"/>
              <a:t>actually positive</a:t>
            </a:r>
            <a:r>
              <a:rPr lang="en-US" dirty="0"/>
              <a:t> out of all the </a:t>
            </a:r>
            <a:r>
              <a:rPr lang="en-US" b="1" i="1" dirty="0"/>
              <a:t>total positive predicted</a:t>
            </a:r>
            <a:r>
              <a:rPr lang="en-US" dirty="0"/>
              <a:t>.</a:t>
            </a:r>
          </a:p>
        </p:txBody>
      </p:sp>
      <p:sp>
        <p:nvSpPr>
          <p:cNvPr id="4" name="Slide Number Placeholder 3">
            <a:extLst>
              <a:ext uri="{FF2B5EF4-FFF2-40B4-BE49-F238E27FC236}">
                <a16:creationId xmlns:a16="http://schemas.microsoft.com/office/drawing/2014/main" id="{06AD451C-87B7-D4BE-7BAD-C3F612144DC3}"/>
              </a:ext>
            </a:extLst>
          </p:cNvPr>
          <p:cNvSpPr>
            <a:spLocks noGrp="1"/>
          </p:cNvSpPr>
          <p:nvPr>
            <p:ph type="sldNum" sz="quarter" idx="11"/>
          </p:nvPr>
        </p:nvSpPr>
        <p:spPr/>
        <p:txBody>
          <a:bodyPr/>
          <a:lstStyle/>
          <a:p>
            <a:fld id="{75DF2D63-3FF5-D547-96B9-BE9CCD1ABA58}" type="slidenum">
              <a:rPr lang="en-US" smtClean="0"/>
              <a:t>22</a:t>
            </a:fld>
            <a:endParaRPr lang="en-US" dirty="0"/>
          </a:p>
        </p:txBody>
      </p:sp>
      <p:sp>
        <p:nvSpPr>
          <p:cNvPr id="5" name="Footer Placeholder 4">
            <a:extLst>
              <a:ext uri="{FF2B5EF4-FFF2-40B4-BE49-F238E27FC236}">
                <a16:creationId xmlns:a16="http://schemas.microsoft.com/office/drawing/2014/main" id="{0ED53D1F-2C10-211B-C48C-E5EA8DC4ADAC}"/>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59A363F3-444C-3F9A-FB31-AFB6AA2BE270}"/>
              </a:ext>
            </a:extLst>
          </p:cNvPr>
          <p:cNvPicPr>
            <a:picLocks noChangeAspect="1"/>
          </p:cNvPicPr>
          <p:nvPr/>
        </p:nvPicPr>
        <p:blipFill>
          <a:blip r:embed="rId3"/>
          <a:stretch>
            <a:fillRect/>
          </a:stretch>
        </p:blipFill>
        <p:spPr>
          <a:xfrm>
            <a:off x="2995477" y="1544011"/>
            <a:ext cx="4151281" cy="1218724"/>
          </a:xfrm>
          <a:prstGeom prst="rect">
            <a:avLst/>
          </a:prstGeom>
        </p:spPr>
      </p:pic>
      <p:pic>
        <p:nvPicPr>
          <p:cNvPr id="9" name="Picture 8">
            <a:extLst>
              <a:ext uri="{FF2B5EF4-FFF2-40B4-BE49-F238E27FC236}">
                <a16:creationId xmlns:a16="http://schemas.microsoft.com/office/drawing/2014/main" id="{6A2CF715-343E-CBFF-9A8E-7408C9F4FD38}"/>
              </a:ext>
            </a:extLst>
          </p:cNvPr>
          <p:cNvPicPr>
            <a:picLocks noChangeAspect="1"/>
          </p:cNvPicPr>
          <p:nvPr/>
        </p:nvPicPr>
        <p:blipFill>
          <a:blip r:embed="rId4"/>
          <a:stretch>
            <a:fillRect/>
          </a:stretch>
        </p:blipFill>
        <p:spPr>
          <a:xfrm>
            <a:off x="2995477" y="3879551"/>
            <a:ext cx="2803744" cy="1277444"/>
          </a:xfrm>
          <a:prstGeom prst="rect">
            <a:avLst/>
          </a:prstGeom>
        </p:spPr>
      </p:pic>
    </p:spTree>
    <p:extLst>
      <p:ext uri="{BB962C8B-B14F-4D97-AF65-F5344CB8AC3E}">
        <p14:creationId xmlns:p14="http://schemas.microsoft.com/office/powerpoint/2010/main" val="278336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2D66-8417-2E56-52CC-866457F943B4}"/>
              </a:ext>
            </a:extLst>
          </p:cNvPr>
          <p:cNvSpPr>
            <a:spLocks noGrp="1"/>
          </p:cNvSpPr>
          <p:nvPr>
            <p:ph type="title"/>
          </p:nvPr>
        </p:nvSpPr>
        <p:spPr/>
        <p:txBody>
          <a:bodyPr/>
          <a:lstStyle/>
          <a:p>
            <a:r>
              <a:rPr lang="en-US" sz="4000" dirty="0"/>
              <a:t>Classification measure (Cont.)</a:t>
            </a:r>
            <a:endParaRPr lang="en-ID" sz="4000" dirty="0"/>
          </a:p>
        </p:txBody>
      </p:sp>
      <p:sp>
        <p:nvSpPr>
          <p:cNvPr id="3" name="Content Placeholder 2">
            <a:extLst>
              <a:ext uri="{FF2B5EF4-FFF2-40B4-BE49-F238E27FC236}">
                <a16:creationId xmlns:a16="http://schemas.microsoft.com/office/drawing/2014/main" id="{CC81CA86-D9F6-E4A7-4895-1094333B3A1E}"/>
              </a:ext>
            </a:extLst>
          </p:cNvPr>
          <p:cNvSpPr>
            <a:spLocks noGrp="1"/>
          </p:cNvSpPr>
          <p:nvPr>
            <p:ph idx="1"/>
          </p:nvPr>
        </p:nvSpPr>
        <p:spPr/>
        <p:txBody>
          <a:bodyPr/>
          <a:lstStyle/>
          <a:p>
            <a:r>
              <a:rPr lang="en-US" dirty="0"/>
              <a:t>Recall</a:t>
            </a:r>
          </a:p>
          <a:p>
            <a:pPr marL="0" indent="0">
              <a:buNone/>
            </a:pPr>
            <a:endParaRPr lang="en-US" b="1" dirty="0"/>
          </a:p>
          <a:p>
            <a:r>
              <a:rPr lang="en-US" dirty="0"/>
              <a:t>It is a measure of </a:t>
            </a:r>
            <a:r>
              <a:rPr lang="en-US" b="1" dirty="0"/>
              <a:t>actual observations</a:t>
            </a:r>
            <a:r>
              <a:rPr lang="en-US" dirty="0"/>
              <a:t> which are predicted </a:t>
            </a:r>
            <a:r>
              <a:rPr lang="en-US" b="1" dirty="0"/>
              <a:t>correctly</a:t>
            </a:r>
            <a:r>
              <a:rPr lang="en-US" dirty="0"/>
              <a:t>, i.e. how many observations of positive class are actually predicted as positive. It is also known as </a:t>
            </a:r>
            <a:r>
              <a:rPr lang="en-US" b="1" dirty="0"/>
              <a:t>Sensitivity</a:t>
            </a:r>
            <a:r>
              <a:rPr lang="en-US" dirty="0"/>
              <a:t>. </a:t>
            </a:r>
            <a:r>
              <a:rPr lang="en-US" b="1" i="1" dirty="0"/>
              <a:t>Recall</a:t>
            </a:r>
            <a:r>
              <a:rPr lang="en-US" dirty="0"/>
              <a:t> is a valid choice of evaluation metric when we want to capture </a:t>
            </a:r>
            <a:r>
              <a:rPr lang="en-US" b="1" i="1" dirty="0"/>
              <a:t>as many positives</a:t>
            </a:r>
            <a:r>
              <a:rPr lang="en-US" dirty="0"/>
              <a:t> as possible.</a:t>
            </a:r>
          </a:p>
          <a:p>
            <a:pPr marL="0" indent="0">
              <a:buNone/>
            </a:pPr>
            <a:endParaRPr lang="en-US" dirty="0"/>
          </a:p>
          <a:p>
            <a:r>
              <a:rPr lang="en-US" dirty="0"/>
              <a:t>F-measure/F1-score</a:t>
            </a:r>
          </a:p>
          <a:p>
            <a:pPr marL="0" indent="0">
              <a:buNone/>
            </a:pPr>
            <a:endParaRPr lang="en-US" dirty="0"/>
          </a:p>
          <a:p>
            <a:pPr marL="0" indent="0">
              <a:buNone/>
            </a:pPr>
            <a:r>
              <a:rPr lang="en-US" dirty="0"/>
              <a:t>The </a:t>
            </a:r>
            <a:r>
              <a:rPr lang="en-US" b="1" dirty="0"/>
              <a:t>F1 score</a:t>
            </a:r>
            <a:r>
              <a:rPr lang="en-US" dirty="0"/>
              <a:t> is a number between </a:t>
            </a:r>
            <a:r>
              <a:rPr lang="en-US" b="1" dirty="0"/>
              <a:t>0 and 1</a:t>
            </a:r>
            <a:r>
              <a:rPr lang="en-US" dirty="0"/>
              <a:t> and is the </a:t>
            </a:r>
            <a:r>
              <a:rPr lang="en-US" b="1" i="1" dirty="0"/>
              <a:t>harmonic mean of precision and recall</a:t>
            </a:r>
            <a:r>
              <a:rPr lang="en-US" dirty="0"/>
              <a:t>. We use harmonic mean because it is not sensitive to extremely large values, unlike simple averages.</a:t>
            </a:r>
          </a:p>
        </p:txBody>
      </p:sp>
      <p:sp>
        <p:nvSpPr>
          <p:cNvPr id="4" name="Slide Number Placeholder 3">
            <a:extLst>
              <a:ext uri="{FF2B5EF4-FFF2-40B4-BE49-F238E27FC236}">
                <a16:creationId xmlns:a16="http://schemas.microsoft.com/office/drawing/2014/main" id="{06AD451C-87B7-D4BE-7BAD-C3F612144DC3}"/>
              </a:ext>
            </a:extLst>
          </p:cNvPr>
          <p:cNvSpPr>
            <a:spLocks noGrp="1"/>
          </p:cNvSpPr>
          <p:nvPr>
            <p:ph type="sldNum" sz="quarter" idx="11"/>
          </p:nvPr>
        </p:nvSpPr>
        <p:spPr/>
        <p:txBody>
          <a:bodyPr/>
          <a:lstStyle/>
          <a:p>
            <a:fld id="{75DF2D63-3FF5-D547-96B9-BE9CCD1ABA58}" type="slidenum">
              <a:rPr lang="en-US" smtClean="0"/>
              <a:t>23</a:t>
            </a:fld>
            <a:endParaRPr lang="en-US" dirty="0"/>
          </a:p>
        </p:txBody>
      </p:sp>
      <p:sp>
        <p:nvSpPr>
          <p:cNvPr id="5" name="Footer Placeholder 4">
            <a:extLst>
              <a:ext uri="{FF2B5EF4-FFF2-40B4-BE49-F238E27FC236}">
                <a16:creationId xmlns:a16="http://schemas.microsoft.com/office/drawing/2014/main" id="{0ED53D1F-2C10-211B-C48C-E5EA8DC4ADAC}"/>
              </a:ext>
            </a:extLst>
          </p:cNvPr>
          <p:cNvSpPr>
            <a:spLocks noGrp="1"/>
          </p:cNvSpPr>
          <p:nvPr>
            <p:ph type="ftr" sz="quarter" idx="12"/>
          </p:nvPr>
        </p:nvSpPr>
        <p:spPr/>
        <p:txBody>
          <a:bodyPr/>
          <a:lstStyle/>
          <a:p>
            <a:r>
              <a:rPr lang="en-US"/>
              <a:t>presentation title</a:t>
            </a:r>
            <a:endParaRPr lang="en-US" dirty="0"/>
          </a:p>
        </p:txBody>
      </p:sp>
      <p:pic>
        <p:nvPicPr>
          <p:cNvPr id="8" name="Picture 7">
            <a:extLst>
              <a:ext uri="{FF2B5EF4-FFF2-40B4-BE49-F238E27FC236}">
                <a16:creationId xmlns:a16="http://schemas.microsoft.com/office/drawing/2014/main" id="{40C47B0F-C057-DD26-C8A2-4DAB84050A47}"/>
              </a:ext>
            </a:extLst>
          </p:cNvPr>
          <p:cNvPicPr>
            <a:picLocks noChangeAspect="1"/>
          </p:cNvPicPr>
          <p:nvPr/>
        </p:nvPicPr>
        <p:blipFill>
          <a:blip r:embed="rId3"/>
          <a:stretch>
            <a:fillRect/>
          </a:stretch>
        </p:blipFill>
        <p:spPr>
          <a:xfrm>
            <a:off x="2810540" y="1546224"/>
            <a:ext cx="2218660" cy="1031936"/>
          </a:xfrm>
          <a:prstGeom prst="rect">
            <a:avLst/>
          </a:prstGeom>
        </p:spPr>
      </p:pic>
      <p:pic>
        <p:nvPicPr>
          <p:cNvPr id="11" name="Picture 10">
            <a:extLst>
              <a:ext uri="{FF2B5EF4-FFF2-40B4-BE49-F238E27FC236}">
                <a16:creationId xmlns:a16="http://schemas.microsoft.com/office/drawing/2014/main" id="{D2E9D03A-E7D0-5850-1396-0AF3F138C43C}"/>
              </a:ext>
            </a:extLst>
          </p:cNvPr>
          <p:cNvPicPr>
            <a:picLocks noChangeAspect="1"/>
          </p:cNvPicPr>
          <p:nvPr/>
        </p:nvPicPr>
        <p:blipFill>
          <a:blip r:embed="rId4"/>
          <a:stretch>
            <a:fillRect/>
          </a:stretch>
        </p:blipFill>
        <p:spPr>
          <a:xfrm>
            <a:off x="3894245" y="4419600"/>
            <a:ext cx="4474003" cy="892176"/>
          </a:xfrm>
          <a:prstGeom prst="rect">
            <a:avLst/>
          </a:prstGeom>
        </p:spPr>
      </p:pic>
    </p:spTree>
    <p:extLst>
      <p:ext uri="{BB962C8B-B14F-4D97-AF65-F5344CB8AC3E}">
        <p14:creationId xmlns:p14="http://schemas.microsoft.com/office/powerpoint/2010/main" val="326819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090736" y="505279"/>
            <a:ext cx="8101263" cy="673815"/>
          </a:xfrm>
        </p:spPr>
        <p:txBody>
          <a:bodyPr/>
          <a:lstStyle/>
          <a:p>
            <a:r>
              <a:rPr lang="en-US" sz="4000" dirty="0"/>
              <a:t>Supervised vs unsupervised learning</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716829" y="2107840"/>
            <a:ext cx="7226709" cy="3319272"/>
          </a:xfrm>
        </p:spPr>
        <p:txBody>
          <a:bodyPr/>
          <a:lstStyle/>
          <a:p>
            <a:pPr>
              <a:lnSpc>
                <a:spcPct val="100000"/>
              </a:lnSpc>
            </a:pPr>
            <a:r>
              <a:rPr lang="en-US" b="1" dirty="0"/>
              <a:t>Supervised learning </a:t>
            </a:r>
            <a:r>
              <a:rPr lang="en-US" dirty="0"/>
              <a:t>refers to the process of building a machine learning model that is based on labeled training data. </a:t>
            </a:r>
          </a:p>
          <a:p>
            <a:pPr lvl="1">
              <a:lnSpc>
                <a:spcPct val="100000"/>
              </a:lnSpc>
            </a:pPr>
            <a:r>
              <a:rPr lang="en-US" dirty="0"/>
              <a:t>In supervised learning, each example or row is a tuple consisting of input variables and a desired target variable</a:t>
            </a:r>
          </a:p>
          <a:p>
            <a:pPr>
              <a:lnSpc>
                <a:spcPct val="100000"/>
              </a:lnSpc>
            </a:pPr>
            <a:r>
              <a:rPr lang="en-US" b="1" dirty="0"/>
              <a:t>Unsupervised learning </a:t>
            </a:r>
            <a:r>
              <a:rPr lang="en-US" dirty="0"/>
              <a:t>refers to the process of building a machine learning model without relying on labeled training data. </a:t>
            </a:r>
          </a:p>
          <a:p>
            <a:pPr lvl="1">
              <a:lnSpc>
                <a:spcPct val="100000"/>
              </a:lnSpc>
            </a:pPr>
            <a:r>
              <a:rPr lang="en-US" dirty="0"/>
              <a:t>In some sense, it is the opposite of supervised learning. Since there are no labels available, you need to extract insights based on just the data given to you. With unsupervised learning, we are training a system where separate datapoints will potentially be separated into multiple clusters or groups</a:t>
            </a:r>
          </a:p>
          <a:p>
            <a:pPr lvl="1">
              <a:lnSpc>
                <a:spcPct val="100000"/>
              </a:lnSpc>
            </a:pPr>
            <a:r>
              <a:rPr lang="en-US" dirty="0"/>
              <a:t>an unsupervised learning algorithm needs to separate the given dataset into several groups in the best way possible</a:t>
            </a:r>
            <a:endParaRPr lang="en-ID"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DECA-36AE-8567-ACAD-DED4EF607D6A}"/>
              </a:ext>
            </a:extLst>
          </p:cNvPr>
          <p:cNvSpPr>
            <a:spLocks noGrp="1"/>
          </p:cNvSpPr>
          <p:nvPr>
            <p:ph type="title"/>
          </p:nvPr>
        </p:nvSpPr>
        <p:spPr/>
        <p:txBody>
          <a:bodyPr/>
          <a:lstStyle/>
          <a:p>
            <a:r>
              <a:rPr lang="en-US" dirty="0"/>
              <a:t>Supervised learning</a:t>
            </a:r>
            <a:endParaRPr lang="en-ID" dirty="0"/>
          </a:p>
        </p:txBody>
      </p:sp>
      <p:sp>
        <p:nvSpPr>
          <p:cNvPr id="3" name="Content Placeholder 2">
            <a:extLst>
              <a:ext uri="{FF2B5EF4-FFF2-40B4-BE49-F238E27FC236}">
                <a16:creationId xmlns:a16="http://schemas.microsoft.com/office/drawing/2014/main" id="{71D832B2-76DC-5CA2-2D0D-0C497E757FB5}"/>
              </a:ext>
            </a:extLst>
          </p:cNvPr>
          <p:cNvSpPr>
            <a:spLocks noGrp="1"/>
          </p:cNvSpPr>
          <p:nvPr>
            <p:ph idx="1"/>
          </p:nvPr>
        </p:nvSpPr>
        <p:spPr/>
        <p:txBody>
          <a:bodyPr/>
          <a:lstStyle/>
          <a:p>
            <a:r>
              <a:rPr lang="en-US" dirty="0"/>
              <a:t>a common dataset used in machine learning is the "Titanic" dataset. This dataset contains features to describe the passengers of the famous ship RMS Titanic. </a:t>
            </a:r>
          </a:p>
          <a:p>
            <a:r>
              <a:rPr lang="en-US" dirty="0"/>
              <a:t>Some of the input features are: </a:t>
            </a:r>
          </a:p>
          <a:p>
            <a:pPr lvl="1"/>
            <a:r>
              <a:rPr lang="en-US" dirty="0"/>
              <a:t>Passenger name</a:t>
            </a:r>
          </a:p>
          <a:p>
            <a:pPr lvl="1"/>
            <a:r>
              <a:rPr lang="en-US" dirty="0"/>
              <a:t>Cabin class </a:t>
            </a:r>
          </a:p>
          <a:p>
            <a:pPr lvl="1"/>
            <a:r>
              <a:rPr lang="en-US" dirty="0"/>
              <a:t>Age </a:t>
            </a:r>
          </a:p>
          <a:p>
            <a:pPr lvl="1"/>
            <a:r>
              <a:rPr lang="en-US" dirty="0"/>
              <a:t>Place of embarkment </a:t>
            </a:r>
          </a:p>
          <a:p>
            <a:r>
              <a:rPr lang="en-US" dirty="0"/>
              <a:t>And the target variable in this case would be whether the passenger survived or not</a:t>
            </a:r>
            <a:endParaRPr lang="en-ID" dirty="0"/>
          </a:p>
          <a:p>
            <a:endParaRPr lang="en-US" dirty="0"/>
          </a:p>
          <a:p>
            <a:endParaRPr lang="en-ID" dirty="0"/>
          </a:p>
        </p:txBody>
      </p:sp>
      <p:sp>
        <p:nvSpPr>
          <p:cNvPr id="4" name="Slide Number Placeholder 3">
            <a:extLst>
              <a:ext uri="{FF2B5EF4-FFF2-40B4-BE49-F238E27FC236}">
                <a16:creationId xmlns:a16="http://schemas.microsoft.com/office/drawing/2014/main" id="{E0137488-D60F-C0E8-508E-E02F3753B6C8}"/>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BA86A87B-E5CF-B03F-8C3D-41D8DBBA6F4F}"/>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51287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7520-11EC-1A6D-7EC8-2FDF4A011E41}"/>
              </a:ext>
            </a:extLst>
          </p:cNvPr>
          <p:cNvSpPr>
            <a:spLocks noGrp="1"/>
          </p:cNvSpPr>
          <p:nvPr>
            <p:ph type="title"/>
          </p:nvPr>
        </p:nvSpPr>
        <p:spPr/>
        <p:txBody>
          <a:bodyPr/>
          <a:lstStyle/>
          <a:p>
            <a:r>
              <a:rPr lang="en-US" dirty="0"/>
              <a:t>Unsupervised learning</a:t>
            </a:r>
            <a:endParaRPr lang="en-ID" dirty="0"/>
          </a:p>
        </p:txBody>
      </p:sp>
      <p:sp>
        <p:nvSpPr>
          <p:cNvPr id="3" name="Content Placeholder 2">
            <a:extLst>
              <a:ext uri="{FF2B5EF4-FFF2-40B4-BE49-F238E27FC236}">
                <a16:creationId xmlns:a16="http://schemas.microsoft.com/office/drawing/2014/main" id="{67FA9A0F-4A23-5ED1-C5E8-27D9563F7675}"/>
              </a:ext>
            </a:extLst>
          </p:cNvPr>
          <p:cNvSpPr>
            <a:spLocks noGrp="1"/>
          </p:cNvSpPr>
          <p:nvPr>
            <p:ph idx="1"/>
          </p:nvPr>
        </p:nvSpPr>
        <p:spPr>
          <a:xfrm>
            <a:off x="1295399" y="1546224"/>
            <a:ext cx="9820656" cy="4352544"/>
          </a:xfrm>
        </p:spPr>
        <p:txBody>
          <a:bodyPr/>
          <a:lstStyle/>
          <a:p>
            <a:r>
              <a:rPr lang="en-US" dirty="0"/>
              <a:t>Assume you have a set of portraits of people. The people in this set are a very diverse group of men and women and you have all kinds of nationalities, ages, body weights, and so on. </a:t>
            </a:r>
          </a:p>
          <a:p>
            <a:r>
              <a:rPr lang="en-US" dirty="0"/>
              <a:t>Initially, you put the dataset through an unsupervised learning algorithm. In this case, without any a priori knowledge, the unsupervised algorithm will start classifying these photographs depending on some feature that it recognizes as similar. </a:t>
            </a:r>
          </a:p>
          <a:p>
            <a:r>
              <a:rPr lang="en-US" dirty="0"/>
              <a:t>For example, on its own, it might start recognizing that men and women are different, and it might start clustering the men in one group and the women in another. </a:t>
            </a:r>
          </a:p>
          <a:p>
            <a:r>
              <a:rPr lang="en-US" dirty="0"/>
              <a:t>But there is no guarantee that it will find that pattern. It might cluster the images because some portraits have a dark background and others have a light background, which would likely be a useless inference.</a:t>
            </a:r>
            <a:endParaRPr lang="en-ID" dirty="0"/>
          </a:p>
          <a:p>
            <a:endParaRPr lang="en-ID" dirty="0"/>
          </a:p>
        </p:txBody>
      </p:sp>
      <p:sp>
        <p:nvSpPr>
          <p:cNvPr id="4" name="Slide Number Placeholder 3">
            <a:extLst>
              <a:ext uri="{FF2B5EF4-FFF2-40B4-BE49-F238E27FC236}">
                <a16:creationId xmlns:a16="http://schemas.microsoft.com/office/drawing/2014/main" id="{8F4DF729-6462-E108-1B80-947652C82B9E}"/>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A657B940-E2C1-F235-AF5A-1F409714ADCE}"/>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24829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105A7-D2FB-DC22-2AD4-6A801DC9DAB9}"/>
              </a:ext>
            </a:extLst>
          </p:cNvPr>
          <p:cNvSpPr>
            <a:spLocks noGrp="1"/>
          </p:cNvSpPr>
          <p:nvPr>
            <p:ph type="title"/>
          </p:nvPr>
        </p:nvSpPr>
        <p:spPr/>
        <p:txBody>
          <a:bodyPr/>
          <a:lstStyle/>
          <a:p>
            <a:r>
              <a:rPr lang="en-US" dirty="0"/>
              <a:t>Main task</a:t>
            </a:r>
            <a:endParaRPr lang="en-ID" dirty="0"/>
          </a:p>
        </p:txBody>
      </p:sp>
      <p:sp>
        <p:nvSpPr>
          <p:cNvPr id="4" name="Text Placeholder 3">
            <a:extLst>
              <a:ext uri="{FF2B5EF4-FFF2-40B4-BE49-F238E27FC236}">
                <a16:creationId xmlns:a16="http://schemas.microsoft.com/office/drawing/2014/main" id="{125F4B66-44B9-5F5D-9D19-A34E849DAC86}"/>
              </a:ext>
            </a:extLst>
          </p:cNvPr>
          <p:cNvSpPr>
            <a:spLocks noGrp="1"/>
          </p:cNvSpPr>
          <p:nvPr>
            <p:ph type="body" idx="1"/>
          </p:nvPr>
        </p:nvSpPr>
        <p:spPr/>
        <p:txBody>
          <a:bodyPr/>
          <a:lstStyle/>
          <a:p>
            <a:r>
              <a:rPr lang="en-US" sz="2400" dirty="0"/>
              <a:t>Supervised learning</a:t>
            </a:r>
            <a:endParaRPr lang="en-ID" sz="2400" dirty="0"/>
          </a:p>
        </p:txBody>
      </p:sp>
      <p:sp>
        <p:nvSpPr>
          <p:cNvPr id="5" name="Content Placeholder 4">
            <a:extLst>
              <a:ext uri="{FF2B5EF4-FFF2-40B4-BE49-F238E27FC236}">
                <a16:creationId xmlns:a16="http://schemas.microsoft.com/office/drawing/2014/main" id="{7C87B8FF-56C9-2B9F-61B5-212C3CB20B77}"/>
              </a:ext>
            </a:extLst>
          </p:cNvPr>
          <p:cNvSpPr>
            <a:spLocks noGrp="1"/>
          </p:cNvSpPr>
          <p:nvPr>
            <p:ph sz="half" idx="2"/>
          </p:nvPr>
        </p:nvSpPr>
        <p:spPr/>
        <p:txBody>
          <a:bodyPr/>
          <a:lstStyle/>
          <a:p>
            <a:pPr marL="285750" indent="-285750">
              <a:buFont typeface="Arial" panose="020B0604020202020204" pitchFamily="34" charset="0"/>
              <a:buChar char="•"/>
            </a:pPr>
            <a:r>
              <a:rPr lang="en-US" sz="2400" dirty="0"/>
              <a:t>Classification</a:t>
            </a:r>
          </a:p>
          <a:p>
            <a:pPr marL="285750" indent="-285750">
              <a:buFont typeface="Arial" panose="020B0604020202020204" pitchFamily="34" charset="0"/>
              <a:buChar char="•"/>
            </a:pPr>
            <a:r>
              <a:rPr lang="en-US" sz="2400" dirty="0"/>
              <a:t>Regression</a:t>
            </a:r>
            <a:endParaRPr lang="en-ID" sz="2400" dirty="0"/>
          </a:p>
        </p:txBody>
      </p:sp>
      <p:sp>
        <p:nvSpPr>
          <p:cNvPr id="6" name="Text Placeholder 5">
            <a:extLst>
              <a:ext uri="{FF2B5EF4-FFF2-40B4-BE49-F238E27FC236}">
                <a16:creationId xmlns:a16="http://schemas.microsoft.com/office/drawing/2014/main" id="{B218B82F-0D48-BF5D-5DBB-AFAC61DD399A}"/>
              </a:ext>
            </a:extLst>
          </p:cNvPr>
          <p:cNvSpPr>
            <a:spLocks noGrp="1"/>
          </p:cNvSpPr>
          <p:nvPr>
            <p:ph type="body" sz="quarter" idx="3"/>
          </p:nvPr>
        </p:nvSpPr>
        <p:spPr/>
        <p:txBody>
          <a:bodyPr/>
          <a:lstStyle/>
          <a:p>
            <a:r>
              <a:rPr lang="en-US" sz="2400" dirty="0"/>
              <a:t>Unsupervised learning</a:t>
            </a:r>
            <a:endParaRPr lang="en-ID" sz="2400" dirty="0"/>
          </a:p>
        </p:txBody>
      </p:sp>
      <p:sp>
        <p:nvSpPr>
          <p:cNvPr id="7" name="Content Placeholder 6">
            <a:extLst>
              <a:ext uri="{FF2B5EF4-FFF2-40B4-BE49-F238E27FC236}">
                <a16:creationId xmlns:a16="http://schemas.microsoft.com/office/drawing/2014/main" id="{F1581874-C086-FF8E-3C65-44077BA3310F}"/>
              </a:ext>
            </a:extLst>
          </p:cNvPr>
          <p:cNvSpPr>
            <a:spLocks noGrp="1"/>
          </p:cNvSpPr>
          <p:nvPr>
            <p:ph sz="quarter" idx="4"/>
          </p:nvPr>
        </p:nvSpPr>
        <p:spPr/>
        <p:txBody>
          <a:bodyPr/>
          <a:lstStyle/>
          <a:p>
            <a:pPr marL="285750" indent="-285750">
              <a:buFont typeface="Arial" panose="020B0604020202020204" pitchFamily="34" charset="0"/>
              <a:buChar char="•"/>
            </a:pPr>
            <a:r>
              <a:rPr lang="en-US" sz="2400" dirty="0"/>
              <a:t>Clustering</a:t>
            </a:r>
          </a:p>
          <a:p>
            <a:pPr marL="285750" indent="-285750">
              <a:buFont typeface="Arial" panose="020B0604020202020204" pitchFamily="34" charset="0"/>
              <a:buChar char="•"/>
            </a:pPr>
            <a:r>
              <a:rPr lang="en-US" sz="2400" dirty="0"/>
              <a:t>Association</a:t>
            </a:r>
          </a:p>
          <a:p>
            <a:pPr marL="285750" indent="-285750">
              <a:buFont typeface="Arial" panose="020B0604020202020204" pitchFamily="34" charset="0"/>
              <a:buChar char="•"/>
            </a:pPr>
            <a:r>
              <a:rPr lang="en-US" sz="2400" dirty="0" err="1"/>
              <a:t>Dimentionality</a:t>
            </a:r>
            <a:r>
              <a:rPr lang="en-US" sz="2400" dirty="0"/>
              <a:t> reduction</a:t>
            </a:r>
            <a:endParaRPr lang="en-ID" sz="2400" dirty="0"/>
          </a:p>
        </p:txBody>
      </p:sp>
      <p:sp>
        <p:nvSpPr>
          <p:cNvPr id="8" name="Slide Number Placeholder 7">
            <a:extLst>
              <a:ext uri="{FF2B5EF4-FFF2-40B4-BE49-F238E27FC236}">
                <a16:creationId xmlns:a16="http://schemas.microsoft.com/office/drawing/2014/main" id="{BE3AC974-B537-FB91-3F9C-A00F510A3F59}"/>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9" name="Footer Placeholder 8">
            <a:extLst>
              <a:ext uri="{FF2B5EF4-FFF2-40B4-BE49-F238E27FC236}">
                <a16:creationId xmlns:a16="http://schemas.microsoft.com/office/drawing/2014/main" id="{0F7C3B17-AB14-E7E8-B1B2-1C3568C13CB7}"/>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8888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7F6C-FEAA-FD73-0184-70051E650821}"/>
              </a:ext>
            </a:extLst>
          </p:cNvPr>
          <p:cNvSpPr>
            <a:spLocks noGrp="1"/>
          </p:cNvSpPr>
          <p:nvPr>
            <p:ph type="title"/>
          </p:nvPr>
        </p:nvSpPr>
        <p:spPr/>
        <p:txBody>
          <a:bodyPr/>
          <a:lstStyle/>
          <a:p>
            <a:r>
              <a:rPr lang="en-US" dirty="0"/>
              <a:t>What is classification?</a:t>
            </a:r>
            <a:endParaRPr lang="en-ID" dirty="0"/>
          </a:p>
        </p:txBody>
      </p:sp>
      <p:sp>
        <p:nvSpPr>
          <p:cNvPr id="3" name="Content Placeholder 2">
            <a:extLst>
              <a:ext uri="{FF2B5EF4-FFF2-40B4-BE49-F238E27FC236}">
                <a16:creationId xmlns:a16="http://schemas.microsoft.com/office/drawing/2014/main" id="{893F8E76-CB08-C3C3-DCD1-7B2A08BC7E0A}"/>
              </a:ext>
            </a:extLst>
          </p:cNvPr>
          <p:cNvSpPr>
            <a:spLocks noGrp="1"/>
          </p:cNvSpPr>
          <p:nvPr>
            <p:ph idx="1"/>
          </p:nvPr>
        </p:nvSpPr>
        <p:spPr/>
        <p:txBody>
          <a:bodyPr/>
          <a:lstStyle/>
          <a:p>
            <a:r>
              <a:rPr lang="en-US" dirty="0"/>
              <a:t>we will discuss supervised classification techniques</a:t>
            </a:r>
          </a:p>
          <a:p>
            <a:r>
              <a:rPr lang="en-US" dirty="0"/>
              <a:t>The classification process is a technique used to arrange data into a fixed number of categories so that it can be used effectively and efficiently.</a:t>
            </a:r>
          </a:p>
          <a:p>
            <a:r>
              <a:rPr lang="en-US" dirty="0"/>
              <a:t>In machine learning, classification is used to identify the category to which a new datapoint belongs. </a:t>
            </a:r>
          </a:p>
          <a:p>
            <a:r>
              <a:rPr lang="en-US" dirty="0"/>
              <a:t>A classification model is built based on the training dataset containing datapoints and the corresponding labels. </a:t>
            </a:r>
          </a:p>
          <a:p>
            <a:r>
              <a:rPr lang="en-US" dirty="0"/>
              <a:t>For example, let's say that we want to determine whether a given image contains a person's face or not. </a:t>
            </a:r>
          </a:p>
          <a:p>
            <a:pPr lvl="1"/>
            <a:r>
              <a:rPr lang="en-US" dirty="0"/>
              <a:t>We would build a training dataset containing classes corresponding to two classes: face and no-face. A model would then be trained based on the available training samples. The trained model can then be used for inference.</a:t>
            </a:r>
            <a:endParaRPr lang="en-ID" dirty="0"/>
          </a:p>
          <a:p>
            <a:endParaRPr lang="en-ID" dirty="0"/>
          </a:p>
        </p:txBody>
      </p:sp>
      <p:sp>
        <p:nvSpPr>
          <p:cNvPr id="4" name="Slide Number Placeholder 3">
            <a:extLst>
              <a:ext uri="{FF2B5EF4-FFF2-40B4-BE49-F238E27FC236}">
                <a16:creationId xmlns:a16="http://schemas.microsoft.com/office/drawing/2014/main" id="{40067B44-2C22-2FBA-2373-6A156B96AEFF}"/>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88982C61-B6ED-0E3A-F417-7948698FF616}"/>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43044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2FE7-99D0-F2B3-5537-A144E2CB98D9}"/>
              </a:ext>
            </a:extLst>
          </p:cNvPr>
          <p:cNvSpPr>
            <a:spLocks noGrp="1"/>
          </p:cNvSpPr>
          <p:nvPr>
            <p:ph type="title"/>
          </p:nvPr>
        </p:nvSpPr>
        <p:spPr/>
        <p:txBody>
          <a:bodyPr/>
          <a:lstStyle/>
          <a:p>
            <a:r>
              <a:rPr lang="en-US" dirty="0"/>
              <a:t>Preprocessing data</a:t>
            </a:r>
            <a:endParaRPr lang="en-ID" dirty="0"/>
          </a:p>
        </p:txBody>
      </p:sp>
      <p:sp>
        <p:nvSpPr>
          <p:cNvPr id="3" name="Content Placeholder 2">
            <a:extLst>
              <a:ext uri="{FF2B5EF4-FFF2-40B4-BE49-F238E27FC236}">
                <a16:creationId xmlns:a16="http://schemas.microsoft.com/office/drawing/2014/main" id="{41740650-AEC3-FE58-D6E3-73A94F8C0F41}"/>
              </a:ext>
            </a:extLst>
          </p:cNvPr>
          <p:cNvSpPr>
            <a:spLocks noGrp="1"/>
          </p:cNvSpPr>
          <p:nvPr>
            <p:ph idx="1"/>
          </p:nvPr>
        </p:nvSpPr>
        <p:spPr/>
        <p:txBody>
          <a:bodyPr/>
          <a:lstStyle/>
          <a:p>
            <a:r>
              <a:rPr lang="en-US" dirty="0"/>
              <a:t>machine learning algorithms expect data to be formatted in a certain way before the training process can begin</a:t>
            </a:r>
          </a:p>
          <a:p>
            <a:r>
              <a:rPr lang="en-US" dirty="0"/>
              <a:t>In order to prepare the data for ingestion by machine learning algorithms, the data must be preprocessed and converted into the right format.</a:t>
            </a:r>
          </a:p>
          <a:p>
            <a:r>
              <a:rPr lang="en-ID" dirty="0"/>
              <a:t>preprocessing techniques</a:t>
            </a:r>
            <a:r>
              <a:rPr lang="en-US" dirty="0"/>
              <a:t> example:</a:t>
            </a:r>
          </a:p>
          <a:p>
            <a:pPr lvl="1"/>
            <a:r>
              <a:rPr lang="en-US" dirty="0"/>
              <a:t>Binarization </a:t>
            </a:r>
          </a:p>
          <a:p>
            <a:pPr lvl="1"/>
            <a:r>
              <a:rPr lang="en-US" dirty="0"/>
              <a:t>Mean removal </a:t>
            </a:r>
          </a:p>
          <a:p>
            <a:pPr lvl="1"/>
            <a:r>
              <a:rPr lang="en-US" dirty="0"/>
              <a:t>Scaling </a:t>
            </a:r>
          </a:p>
          <a:p>
            <a:pPr lvl="1"/>
            <a:r>
              <a:rPr lang="en-US" dirty="0"/>
              <a:t>Normalization</a:t>
            </a:r>
            <a:endParaRPr lang="en-ID" dirty="0"/>
          </a:p>
          <a:p>
            <a:pPr marL="0" indent="0">
              <a:buNone/>
            </a:pPr>
            <a:endParaRPr lang="en-ID" dirty="0"/>
          </a:p>
        </p:txBody>
      </p:sp>
      <p:sp>
        <p:nvSpPr>
          <p:cNvPr id="4" name="Slide Number Placeholder 3">
            <a:extLst>
              <a:ext uri="{FF2B5EF4-FFF2-40B4-BE49-F238E27FC236}">
                <a16:creationId xmlns:a16="http://schemas.microsoft.com/office/drawing/2014/main" id="{F0A6C485-7C4E-2AEF-899B-68FAC6BC0F53}"/>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4DE24DDD-74E1-8DAC-0469-F3E73958E147}"/>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92272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8C7A-DD34-7E77-9C7B-D3FB774C7182}"/>
              </a:ext>
            </a:extLst>
          </p:cNvPr>
          <p:cNvSpPr>
            <a:spLocks noGrp="1"/>
          </p:cNvSpPr>
          <p:nvPr>
            <p:ph type="title"/>
          </p:nvPr>
        </p:nvSpPr>
        <p:spPr/>
        <p:txBody>
          <a:bodyPr/>
          <a:lstStyle/>
          <a:p>
            <a:r>
              <a:rPr lang="en-US" dirty="0"/>
              <a:t>binarization</a:t>
            </a:r>
            <a:endParaRPr lang="en-ID" dirty="0"/>
          </a:p>
        </p:txBody>
      </p:sp>
      <p:sp>
        <p:nvSpPr>
          <p:cNvPr id="4" name="Slide Number Placeholder 3">
            <a:extLst>
              <a:ext uri="{FF2B5EF4-FFF2-40B4-BE49-F238E27FC236}">
                <a16:creationId xmlns:a16="http://schemas.microsoft.com/office/drawing/2014/main" id="{C6987348-1917-8662-A066-7D8A9B8A16A1}"/>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B7EAAEEC-642A-963C-3469-5AE2D6BD644C}"/>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A78946AE-23B4-E65D-2A42-4B49CC6AFF60}"/>
              </a:ext>
            </a:extLst>
          </p:cNvPr>
          <p:cNvPicPr>
            <a:picLocks noChangeAspect="1"/>
          </p:cNvPicPr>
          <p:nvPr/>
        </p:nvPicPr>
        <p:blipFill>
          <a:blip r:embed="rId3"/>
          <a:stretch>
            <a:fillRect/>
          </a:stretch>
        </p:blipFill>
        <p:spPr>
          <a:xfrm>
            <a:off x="1217861" y="1774609"/>
            <a:ext cx="8193881" cy="2180995"/>
          </a:xfrm>
          <a:prstGeom prst="rect">
            <a:avLst/>
          </a:prstGeom>
        </p:spPr>
      </p:pic>
      <p:pic>
        <p:nvPicPr>
          <p:cNvPr id="9" name="Picture 8">
            <a:extLst>
              <a:ext uri="{FF2B5EF4-FFF2-40B4-BE49-F238E27FC236}">
                <a16:creationId xmlns:a16="http://schemas.microsoft.com/office/drawing/2014/main" id="{D56228CE-AF7C-42AE-C517-60FDCE98B765}"/>
              </a:ext>
            </a:extLst>
          </p:cNvPr>
          <p:cNvPicPr>
            <a:picLocks noChangeAspect="1"/>
          </p:cNvPicPr>
          <p:nvPr/>
        </p:nvPicPr>
        <p:blipFill>
          <a:blip r:embed="rId4"/>
          <a:stretch>
            <a:fillRect/>
          </a:stretch>
        </p:blipFill>
        <p:spPr>
          <a:xfrm>
            <a:off x="1075945" y="4904542"/>
            <a:ext cx="2006602" cy="1516802"/>
          </a:xfrm>
          <a:prstGeom prst="rect">
            <a:avLst/>
          </a:prstGeom>
        </p:spPr>
      </p:pic>
      <p:sp>
        <p:nvSpPr>
          <p:cNvPr id="10" name="Content Placeholder 2">
            <a:extLst>
              <a:ext uri="{FF2B5EF4-FFF2-40B4-BE49-F238E27FC236}">
                <a16:creationId xmlns:a16="http://schemas.microsoft.com/office/drawing/2014/main" id="{034B4A6E-A0F6-620C-3E98-B3D66168AC1E}"/>
              </a:ext>
            </a:extLst>
          </p:cNvPr>
          <p:cNvSpPr>
            <a:spLocks noGrp="1"/>
          </p:cNvSpPr>
          <p:nvPr>
            <p:ph idx="1"/>
          </p:nvPr>
        </p:nvSpPr>
        <p:spPr>
          <a:xfrm>
            <a:off x="1295399" y="4473361"/>
            <a:ext cx="9820656" cy="459588"/>
          </a:xfrm>
        </p:spPr>
        <p:txBody>
          <a:bodyPr/>
          <a:lstStyle/>
          <a:p>
            <a:pPr marL="0" indent="0">
              <a:buNone/>
            </a:pPr>
            <a:r>
              <a:rPr lang="en-US" b="1" dirty="0"/>
              <a:t>Output:</a:t>
            </a:r>
            <a:endParaRPr lang="en-ID" b="1" dirty="0"/>
          </a:p>
        </p:txBody>
      </p:sp>
    </p:spTree>
    <p:extLst>
      <p:ext uri="{BB962C8B-B14F-4D97-AF65-F5344CB8AC3E}">
        <p14:creationId xmlns:p14="http://schemas.microsoft.com/office/powerpoint/2010/main" val="17145310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429</TotalTime>
  <Words>1569</Words>
  <Application>Microsoft Office PowerPoint</Application>
  <PresentationFormat>Widescreen</PresentationFormat>
  <Paragraphs>164</Paragraphs>
  <Slides>24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Daytona Condensed Light</vt:lpstr>
      <vt:lpstr>Posterama</vt:lpstr>
      <vt:lpstr>Office Theme</vt:lpstr>
      <vt:lpstr>Classification and regression using supervised learning</vt:lpstr>
      <vt:lpstr>Agenda</vt:lpstr>
      <vt:lpstr>Supervised vs unsupervised learning</vt:lpstr>
      <vt:lpstr>Supervised learning</vt:lpstr>
      <vt:lpstr>Unsupervised learning</vt:lpstr>
      <vt:lpstr>Main task</vt:lpstr>
      <vt:lpstr>What is classification?</vt:lpstr>
      <vt:lpstr>Preprocessing data</vt:lpstr>
      <vt:lpstr>binarization</vt:lpstr>
      <vt:lpstr>Mean removal</vt:lpstr>
      <vt:lpstr>scaling</vt:lpstr>
      <vt:lpstr>normalization</vt:lpstr>
      <vt:lpstr>Normalization (cont.)</vt:lpstr>
      <vt:lpstr>Label encoding</vt:lpstr>
      <vt:lpstr>What is regression?</vt:lpstr>
      <vt:lpstr>Logistic regression classifier</vt:lpstr>
      <vt:lpstr>Naïve bayes classifier</vt:lpstr>
      <vt:lpstr>Example</vt:lpstr>
      <vt:lpstr>Support vector machine</vt:lpstr>
      <vt:lpstr>Confusion matrixes</vt:lpstr>
      <vt:lpstr>Confussion matrixes (CONT.)</vt:lpstr>
      <vt:lpstr>Classification measure</vt:lpstr>
      <vt:lpstr>Classification measure (Cont.)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19</cp:revision>
  <dcterms:created xsi:type="dcterms:W3CDTF">2023-08-24T07:37:26Z</dcterms:created>
  <dcterms:modified xsi:type="dcterms:W3CDTF">2023-10-16T14:16:59Z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