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20" r:id="rId10"/>
    <p:sldId id="321" r:id="rId11"/>
    <p:sldId id="271" r:id="rId12"/>
    <p:sldId id="317" r:id="rId13"/>
    <p:sldId id="318" r:id="rId14"/>
    <p:sldId id="319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429"/>
    <a:srgbClr val="0E1F43"/>
    <a:srgbClr val="FEB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6"/>
    <p:restoredTop sz="96973"/>
  </p:normalViewPr>
  <p:slideViewPr>
    <p:cSldViewPr snapToGrid="0" snapToObjects="1">
      <p:cViewPr varScale="1">
        <p:scale>
          <a:sx n="101" d="100"/>
          <a:sy n="101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240-92BF-CC44-99DC-FE41B557DD1C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698C-85A1-7645-8D99-88ACA29C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4F84ECD-E074-CC44-8A8A-9C7DFAF1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 userDrawn="1"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 userDrawn="1"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 userDrawn="1"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 userDrawn="1"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 userDrawn="1"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 userDrawn="1"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 userDrawn="1"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 userDrawn="1"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 userDrawn="1"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 userDrawn="1"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 Placeholder 21">
            <a:extLst>
              <a:ext uri="{FF2B5EF4-FFF2-40B4-BE49-F238E27FC236}">
                <a16:creationId xmlns:a16="http://schemas.microsoft.com/office/drawing/2014/main" id="{2DFE4FF1-8123-9744-B6D6-533C0BA57EFF}"/>
              </a:ext>
            </a:extLst>
          </p:cNvPr>
          <p:cNvSpPr txBox="1">
            <a:spLocks/>
          </p:cNvSpPr>
          <p:nvPr userDrawn="1"/>
        </p:nvSpPr>
        <p:spPr>
          <a:xfrm>
            <a:off x="3108361" y="6398880"/>
            <a:ext cx="7992029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200" kern="1200">
                <a:solidFill>
                  <a:srgbClr val="0E1F4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Statistika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2A7D4-0CD1-A746-B0F8-6B062C412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Probabilitas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08C5C2-C557-AD42-8F5E-87854E677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</a:t>
            </a:r>
            <a:r>
              <a:rPr lang="en-US" dirty="0" err="1"/>
              <a:t>Afif</a:t>
            </a:r>
            <a:r>
              <a:rPr lang="en-US" dirty="0"/>
              <a:t> </a:t>
            </a:r>
            <a:r>
              <a:rPr lang="en-US" dirty="0" err="1"/>
              <a:t>Hendrawan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., M.T.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D8B97-0EB2-1B48-BBE3-3AF83BF5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9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C22A-16CB-B445-9C3B-67622FF1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582526"/>
          </a:xfrm>
        </p:spPr>
        <p:txBody>
          <a:bodyPr/>
          <a:lstStyle/>
          <a:p>
            <a:r>
              <a:rPr lang="en-US" dirty="0" err="1"/>
              <a:t>Sehingga</a:t>
            </a:r>
            <a:r>
              <a:rPr lang="en-US" dirty="0"/>
              <a:t>, Nilai </a:t>
            </a:r>
            <a:r>
              <a:rPr lang="en-US" dirty="0" err="1"/>
              <a:t>Peluang</a:t>
            </a:r>
            <a:r>
              <a:rPr lang="en-US" dirty="0"/>
              <a:t> . .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6562-E9C6-9645-825C-4B430350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ABA9A2D-8F46-694E-9E9E-55C7379B01DA}"/>
              </a:ext>
            </a:extLst>
          </p:cNvPr>
          <p:cNvSpPr/>
          <p:nvPr/>
        </p:nvSpPr>
        <p:spPr>
          <a:xfrm>
            <a:off x="4945095" y="1868127"/>
            <a:ext cx="2301810" cy="1190955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Peluang</a:t>
            </a:r>
            <a:endParaRPr lang="en-US" sz="4000" dirty="0">
              <a:solidFill>
                <a:srgbClr val="0E1F43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C1410D-2CB9-B543-8A7D-5884BCD596A5}"/>
              </a:ext>
            </a:extLst>
          </p:cNvPr>
          <p:cNvSpPr/>
          <p:nvPr/>
        </p:nvSpPr>
        <p:spPr>
          <a:xfrm>
            <a:off x="2160169" y="3508505"/>
            <a:ext cx="2784926" cy="1190955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Eksperimen</a:t>
            </a:r>
            <a:endParaRPr lang="en-US" sz="4000" dirty="0">
              <a:solidFill>
                <a:srgbClr val="0E1F43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2BDC5C-A2DA-A047-9A79-2E650822232C}"/>
              </a:ext>
            </a:extLst>
          </p:cNvPr>
          <p:cNvSpPr/>
          <p:nvPr/>
        </p:nvSpPr>
        <p:spPr>
          <a:xfrm>
            <a:off x="7246905" y="3508505"/>
            <a:ext cx="2784926" cy="1190955"/>
          </a:xfrm>
          <a:prstGeom prst="roundRect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Teoritis</a:t>
            </a:r>
            <a:endParaRPr lang="en-US" sz="4000" dirty="0"/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(</a:t>
            </a:r>
            <a:r>
              <a:rPr lang="en-US" sz="4000" dirty="0" err="1">
                <a:solidFill>
                  <a:schemeClr val="bg1"/>
                </a:solidFill>
              </a:rPr>
              <a:t>Klasik</a:t>
            </a:r>
            <a:r>
              <a:rPr lang="en-US" sz="40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648D7490-0316-674A-AD2F-BD50F6896437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3552633" y="2463605"/>
            <a:ext cx="1392463" cy="104490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8AFD14B1-F244-7349-80AB-40560BEF203F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7246905" y="2463605"/>
            <a:ext cx="1392463" cy="104490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406800-7EC5-0244-9309-C5DB54E2F20D}"/>
              </a:ext>
            </a:extLst>
          </p:cNvPr>
          <p:cNvSpPr txBox="1"/>
          <p:nvPr/>
        </p:nvSpPr>
        <p:spPr>
          <a:xfrm>
            <a:off x="2414339" y="4863759"/>
            <a:ext cx="22765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rgbClr val="F15429"/>
                </a:solidFill>
              </a:rPr>
              <a:t>FINITE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6A71C-2993-E84B-89DB-670439EB50CA}"/>
              </a:ext>
            </a:extLst>
          </p:cNvPr>
          <p:cNvSpPr txBox="1"/>
          <p:nvPr/>
        </p:nvSpPr>
        <p:spPr>
          <a:xfrm>
            <a:off x="7357606" y="4858394"/>
            <a:ext cx="25635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rgbClr val="F15429"/>
                </a:solidFill>
              </a:rPr>
              <a:t>INFINITE NUMBER</a:t>
            </a:r>
          </a:p>
        </p:txBody>
      </p:sp>
    </p:spTree>
    <p:extLst>
      <p:ext uri="{BB962C8B-B14F-4D97-AF65-F5344CB8AC3E}">
        <p14:creationId xmlns:p14="http://schemas.microsoft.com/office/powerpoint/2010/main" val="351017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45AF59-5AE4-954A-91AC-2CB40C17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Permutasi</a:t>
            </a:r>
            <a:r>
              <a:rPr lang="en-US" b="1" dirty="0"/>
              <a:t> dan </a:t>
            </a:r>
            <a:r>
              <a:rPr lang="en-US" b="1" dirty="0" err="1"/>
              <a:t>Kombinasi</a:t>
            </a:r>
            <a:r>
              <a:rPr lang="en-US" b="1" dirty="0"/>
              <a:t>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FD2F4C-4BB3-E849-8E4D-974D21451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15429"/>
                </a:solidFill>
              </a:rPr>
              <a:t>Teknik </a:t>
            </a:r>
            <a:r>
              <a:rPr lang="en-US" dirty="0" err="1">
                <a:solidFill>
                  <a:srgbClr val="F15429"/>
                </a:solidFill>
              </a:rPr>
              <a:t>perhitungan</a:t>
            </a:r>
            <a:r>
              <a:rPr lang="en-US" dirty="0">
                <a:solidFill>
                  <a:srgbClr val="F15429"/>
                </a:solidFill>
              </a:rPr>
              <a:t> </a:t>
            </a:r>
            <a:r>
              <a:rPr lang="en-US" dirty="0" err="1">
                <a:solidFill>
                  <a:srgbClr val="F15429"/>
                </a:solidFill>
              </a:rPr>
              <a:t>dalam</a:t>
            </a:r>
            <a:r>
              <a:rPr lang="en-US" dirty="0">
                <a:solidFill>
                  <a:srgbClr val="F15429"/>
                </a:solidFill>
              </a:rPr>
              <a:t> </a:t>
            </a:r>
            <a:r>
              <a:rPr lang="en-US" dirty="0" err="1">
                <a:solidFill>
                  <a:srgbClr val="F15429"/>
                </a:solidFill>
              </a:rPr>
              <a:t>peluang</a:t>
            </a:r>
            <a:endParaRPr lang="en-US" dirty="0">
              <a:solidFill>
                <a:srgbClr val="F15429"/>
              </a:solidFill>
            </a:endParaRPr>
          </a:p>
        </p:txBody>
      </p:sp>
      <p:pic>
        <p:nvPicPr>
          <p:cNvPr id="11" name="Graphic 10" descr="Target with solid fill">
            <a:extLst>
              <a:ext uri="{FF2B5EF4-FFF2-40B4-BE49-F238E27FC236}">
                <a16:creationId xmlns:a16="http://schemas.microsoft.com/office/drawing/2014/main" id="{DDA2715D-9D7F-AC48-ADD2-62B3ADBF3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850" y="2747356"/>
            <a:ext cx="900000" cy="900000"/>
          </a:xfrm>
          <a:prstGeom prst="rect">
            <a:avLst/>
          </a:prstGeom>
        </p:spPr>
      </p:pic>
      <p:pic>
        <p:nvPicPr>
          <p:cNvPr id="12" name="Graphic 11" descr="Target with solid fill">
            <a:extLst>
              <a:ext uri="{FF2B5EF4-FFF2-40B4-BE49-F238E27FC236}">
                <a16:creationId xmlns:a16="http://schemas.microsoft.com/office/drawing/2014/main" id="{CEBC7DDF-8948-334D-8E4C-5ECBFA399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1850" y="2760184"/>
            <a:ext cx="900000" cy="900000"/>
          </a:xfrm>
          <a:prstGeom prst="rect">
            <a:avLst/>
          </a:prstGeom>
        </p:spPr>
      </p:pic>
      <p:pic>
        <p:nvPicPr>
          <p:cNvPr id="13" name="Graphic 12" descr="Target with solid fill">
            <a:extLst>
              <a:ext uri="{FF2B5EF4-FFF2-40B4-BE49-F238E27FC236}">
                <a16:creationId xmlns:a16="http://schemas.microsoft.com/office/drawing/2014/main" id="{F4148236-8A63-5F43-BFE5-F963DFC11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1850" y="276165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3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232D-2E4C-6C45-8834-052AF878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599151"/>
          </a:xfrm>
        </p:spPr>
        <p:txBody>
          <a:bodyPr/>
          <a:lstStyle/>
          <a:p>
            <a:r>
              <a:rPr lang="en-US" dirty="0"/>
              <a:t>Refreshing! </a:t>
            </a:r>
            <a:r>
              <a:rPr lang="en-US" dirty="0" err="1"/>
              <a:t>Faktorial</a:t>
            </a:r>
            <a:r>
              <a:rPr lang="en-US" dirty="0"/>
              <a:t> – Masih </a:t>
            </a:r>
            <a:r>
              <a:rPr lang="en-US" dirty="0" err="1"/>
              <a:t>ingat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108EE-17E6-3646-90BF-08469BE6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968ED-C52C-A144-8291-02608CECAD90}"/>
                  </a:ext>
                </a:extLst>
              </p:cNvPr>
              <p:cNvSpPr txBox="1"/>
              <p:nvPr/>
            </p:nvSpPr>
            <p:spPr>
              <a:xfrm>
                <a:off x="3881740" y="1321316"/>
                <a:ext cx="442852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Berapa </a:t>
                </a:r>
                <a:r>
                  <a:rPr lang="en-US" sz="4000" dirty="0" err="1"/>
                  <a:t>nilai</a:t>
                </a:r>
                <a:r>
                  <a:rPr lang="en-US" sz="4000" dirty="0"/>
                  <a:t> </a:t>
                </a:r>
                <a:r>
                  <a:rPr lang="en-US" sz="4000" dirty="0" err="1"/>
                  <a:t>dari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4! ?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968ED-C52C-A144-8291-02608CEC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740" y="1321316"/>
                <a:ext cx="4428520" cy="707886"/>
              </a:xfrm>
              <a:prstGeom prst="rect">
                <a:avLst/>
              </a:prstGeom>
              <a:blipFill>
                <a:blip r:embed="rId2"/>
                <a:stretch>
                  <a:fillRect l="-4857" t="-14286" r="-85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D47728-3738-F441-8141-D8F8CDCDC0E5}"/>
                  </a:ext>
                </a:extLst>
              </p:cNvPr>
              <p:cNvSpPr txBox="1"/>
              <p:nvPr/>
            </p:nvSpPr>
            <p:spPr>
              <a:xfrm>
                <a:off x="4210099" y="2240932"/>
                <a:ext cx="4099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4∗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3∗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∗1=24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D47728-3738-F441-8141-D8F8CDCDC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099" y="2240932"/>
                <a:ext cx="409996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A463F4-458C-2E40-8C5E-FDF8BE1D1EA9}"/>
                  </a:ext>
                </a:extLst>
              </p:cNvPr>
              <p:cNvSpPr txBox="1"/>
              <p:nvPr/>
            </p:nvSpPr>
            <p:spPr>
              <a:xfrm>
                <a:off x="2237411" y="3119800"/>
                <a:ext cx="771717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….1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A463F4-458C-2E40-8C5E-FDF8BE1D1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411" y="3119800"/>
                <a:ext cx="771717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B08928-7649-784D-B3D9-ADC60477F189}"/>
                  </a:ext>
                </a:extLst>
              </p:cNvPr>
              <p:cNvSpPr txBox="1"/>
              <p:nvPr/>
            </p:nvSpPr>
            <p:spPr>
              <a:xfrm>
                <a:off x="4350136" y="4059790"/>
                <a:ext cx="34917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B08928-7649-784D-B3D9-ADC60477F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36" y="4059790"/>
                <a:ext cx="3491725" cy="707886"/>
              </a:xfrm>
              <a:prstGeom prst="rect">
                <a:avLst/>
              </a:prstGeom>
              <a:blipFill>
                <a:blip r:embed="rId5"/>
                <a:stretch>
                  <a:fillRect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87690E16-E9EC-CE47-8018-1C1946234DC5}"/>
                  </a:ext>
                </a:extLst>
              </p:cNvPr>
              <p:cNvSpPr/>
              <p:nvPr/>
            </p:nvSpPr>
            <p:spPr>
              <a:xfrm>
                <a:off x="758455" y="4999780"/>
                <a:ext cx="10675088" cy="1138843"/>
              </a:xfrm>
              <a:prstGeom prst="roundRect">
                <a:avLst>
                  <a:gd name="adj" fmla="val 8784"/>
                </a:avLst>
              </a:prstGeom>
              <a:solidFill>
                <a:srgbClr val="0E1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2400" dirty="0"/>
                  <a:t>Faktorial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bilangan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bulat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positif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sz="2400" b="1" dirty="0">
                    <a:solidFill>
                      <a:srgbClr val="F15429"/>
                    </a:solidFill>
                  </a:rPr>
                  <a:t> </a:t>
                </a:r>
                <a:r>
                  <a:rPr lang="en-ID" sz="2400" dirty="0" err="1">
                    <a:solidFill>
                      <a:schemeClr val="bg1"/>
                    </a:solidFill>
                  </a:rPr>
                  <a:t>adalah</a:t>
                </a:r>
                <a:r>
                  <a:rPr lang="en-ID" sz="2400" dirty="0">
                    <a:solidFill>
                      <a:schemeClr val="bg1"/>
                    </a:solidFill>
                  </a:rPr>
                  <a:t> </a:t>
                </a:r>
                <a:r>
                  <a:rPr lang="en-ID" sz="2400" dirty="0" err="1">
                    <a:solidFill>
                      <a:schemeClr val="bg1"/>
                    </a:solidFill>
                  </a:rPr>
                  <a:t>produk</a:t>
                </a:r>
                <a:r>
                  <a:rPr lang="en-ID" sz="2400" dirty="0">
                    <a:solidFill>
                      <a:schemeClr val="bg1"/>
                    </a:solidFill>
                  </a:rPr>
                  <a:t> </a:t>
                </a:r>
                <a:r>
                  <a:rPr lang="en-ID" sz="2400" dirty="0" err="1">
                    <a:solidFill>
                      <a:schemeClr val="bg1"/>
                    </a:solidFill>
                  </a:rPr>
                  <a:t>dari</a:t>
                </a:r>
                <a:r>
                  <a:rPr lang="en-ID" sz="2400" dirty="0">
                    <a:solidFill>
                      <a:schemeClr val="bg1"/>
                    </a:solidFill>
                  </a:rPr>
                  <a:t> </a:t>
                </a:r>
                <a:r>
                  <a:rPr lang="en-ID" sz="2400" dirty="0" err="1">
                    <a:solidFill>
                      <a:schemeClr val="bg1"/>
                    </a:solidFill>
                  </a:rPr>
                  <a:t>semua</a:t>
                </a:r>
                <a:r>
                  <a:rPr lang="en-ID" sz="2400" dirty="0">
                    <a:solidFill>
                      <a:schemeClr val="bg1"/>
                    </a:solidFill>
                  </a:rPr>
                  <a:t> </a:t>
                </a:r>
                <a:r>
                  <a:rPr lang="en-ID" sz="2400" dirty="0" err="1">
                    <a:solidFill>
                      <a:schemeClr val="bg1"/>
                    </a:solidFill>
                  </a:rPr>
                  <a:t>bilangan</a:t>
                </a:r>
                <a:r>
                  <a:rPr lang="en-ID" sz="2400" dirty="0">
                    <a:solidFill>
                      <a:schemeClr val="bg1"/>
                    </a:solidFill>
                  </a:rPr>
                  <a:t> </a:t>
                </a:r>
                <a:r>
                  <a:rPr lang="en-ID" sz="2400" dirty="0" err="1">
                    <a:solidFill>
                      <a:schemeClr val="bg1"/>
                    </a:solidFill>
                  </a:rPr>
                  <a:t>bulat</a:t>
                </a:r>
                <a:r>
                  <a:rPr lang="en-ID" sz="2400" dirty="0">
                    <a:solidFill>
                      <a:schemeClr val="bg1"/>
                    </a:solidFill>
                  </a:rPr>
                  <a:t> </a:t>
                </a:r>
                <a:r>
                  <a:rPr lang="en-ID" sz="2400" dirty="0" err="1">
                    <a:solidFill>
                      <a:schemeClr val="bg1"/>
                    </a:solidFill>
                  </a:rPr>
                  <a:t>positif</a:t>
                </a:r>
                <a:r>
                  <a:rPr lang="en-ID" sz="2400" dirty="0">
                    <a:solidFill>
                      <a:schemeClr val="bg1"/>
                    </a:solidFill>
                  </a:rPr>
                  <a:t> yang </a:t>
                </a:r>
                <a:r>
                  <a:rPr lang="en-ID" sz="2400" dirty="0" err="1">
                    <a:solidFill>
                      <a:schemeClr val="bg1"/>
                    </a:solidFill>
                  </a:rPr>
                  <a:t>kurang</a:t>
                </a:r>
                <a:r>
                  <a:rPr lang="en-ID" sz="2400" dirty="0">
                    <a:solidFill>
                      <a:schemeClr val="bg1"/>
                    </a:solidFill>
                  </a:rPr>
                  <a:t> </a:t>
                </a:r>
                <a:r>
                  <a:rPr lang="en-ID" sz="2400" dirty="0" err="1">
                    <a:solidFill>
                      <a:schemeClr val="bg1"/>
                    </a:solidFill>
                  </a:rPr>
                  <a:t>dari</a:t>
                </a:r>
                <a:r>
                  <a:rPr lang="en-ID" sz="2400" dirty="0">
                    <a:solidFill>
                      <a:schemeClr val="bg1"/>
                    </a:solidFill>
                  </a:rPr>
                  <a:t> </a:t>
                </a:r>
                <a:r>
                  <a:rPr lang="en-ID" sz="2400" dirty="0" err="1">
                    <a:solidFill>
                      <a:schemeClr val="bg1"/>
                    </a:solidFill>
                  </a:rPr>
                  <a:t>atau</a:t>
                </a:r>
                <a:r>
                  <a:rPr lang="en-ID" sz="2400" dirty="0">
                    <a:solidFill>
                      <a:schemeClr val="bg1"/>
                    </a:solidFill>
                  </a:rPr>
                  <a:t> </a:t>
                </a:r>
                <a:r>
                  <a:rPr lang="en-ID" sz="2400" dirty="0" err="1">
                    <a:solidFill>
                      <a:schemeClr val="bg1"/>
                    </a:solidFill>
                  </a:rPr>
                  <a:t>sama</a:t>
                </a:r>
                <a:r>
                  <a:rPr lang="en-ID" sz="2400" dirty="0">
                    <a:solidFill>
                      <a:schemeClr val="bg1"/>
                    </a:solidFill>
                  </a:rPr>
                  <a:t> </a:t>
                </a:r>
                <a:r>
                  <a:rPr lang="en-ID" sz="2400" dirty="0" err="1">
                    <a:solidFill>
                      <a:schemeClr val="bg1"/>
                    </a:solidFill>
                  </a:rPr>
                  <a:t>dengan</a:t>
                </a:r>
                <a:r>
                  <a:rPr lang="en-ID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D" sz="2400" b="1" dirty="0">
                  <a:solidFill>
                    <a:srgbClr val="F15429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87690E16-E9EC-CE47-8018-1C1946234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55" y="4999780"/>
                <a:ext cx="10675088" cy="1138843"/>
              </a:xfrm>
              <a:prstGeom prst="roundRect">
                <a:avLst>
                  <a:gd name="adj" fmla="val 8784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62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710B-0F4C-8145-97A7-EDD66D9B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700195"/>
          </a:xfrm>
        </p:spPr>
        <p:txBody>
          <a:bodyPr/>
          <a:lstStyle/>
          <a:p>
            <a:r>
              <a:rPr lang="en-US" dirty="0" err="1"/>
              <a:t>Permutasi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C8D6-8019-F747-8FFE-B6B31B29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84125B01-6330-6547-B3F6-3CCE5253709C}"/>
                  </a:ext>
                </a:extLst>
              </p:cNvPr>
              <p:cNvSpPr/>
              <p:nvPr/>
            </p:nvSpPr>
            <p:spPr>
              <a:xfrm>
                <a:off x="849977" y="1512917"/>
                <a:ext cx="6136750" cy="922712"/>
              </a:xfrm>
              <a:prstGeom prst="roundRect">
                <a:avLst>
                  <a:gd name="adj" fmla="val 8784"/>
                </a:avLst>
              </a:prstGeom>
              <a:solidFill>
                <a:srgbClr val="0E1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2400" dirty="0"/>
                  <a:t>Berapa </a:t>
                </a:r>
                <a:r>
                  <a:rPr lang="en-ID" sz="2400" dirty="0" err="1"/>
                  <a:t>banyak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cara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obyek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beberda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disusun</a:t>
                </a:r>
                <a:r>
                  <a:rPr lang="en-ID" sz="2400" dirty="0"/>
                  <a:t>?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84125B01-6330-6547-B3F6-3CCE52537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77" y="1512917"/>
                <a:ext cx="6136750" cy="922712"/>
              </a:xfrm>
              <a:prstGeom prst="roundRect">
                <a:avLst>
                  <a:gd name="adj" fmla="val 878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553C27-E0C9-B848-9999-44CAE840AF3E}"/>
              </a:ext>
            </a:extLst>
          </p:cNvPr>
          <p:cNvSpPr/>
          <p:nvPr/>
        </p:nvSpPr>
        <p:spPr>
          <a:xfrm>
            <a:off x="1131347" y="1203110"/>
            <a:ext cx="2020226" cy="426186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Pertanyaan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E73B933-41E7-5E46-9949-6C4BB392050E}"/>
              </a:ext>
            </a:extLst>
          </p:cNvPr>
          <p:cNvSpPr/>
          <p:nvPr/>
        </p:nvSpPr>
        <p:spPr>
          <a:xfrm>
            <a:off x="7403977" y="1694958"/>
            <a:ext cx="852256" cy="55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682D8-5598-044A-B5F4-4D2E1DFC12F1}"/>
              </a:ext>
            </a:extLst>
          </p:cNvPr>
          <p:cNvSpPr txBox="1"/>
          <p:nvPr/>
        </p:nvSpPr>
        <p:spPr>
          <a:xfrm>
            <a:off x="8442629" y="1616223"/>
            <a:ext cx="2618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PERMUTASI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5E854F-9DD7-5742-9EDE-2029C7CD4F63}"/>
                  </a:ext>
                </a:extLst>
              </p:cNvPr>
              <p:cNvSpPr txBox="1"/>
              <p:nvPr/>
            </p:nvSpPr>
            <p:spPr>
              <a:xfrm>
                <a:off x="838200" y="2883226"/>
                <a:ext cx="2706831" cy="1038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sPre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5E854F-9DD7-5742-9EDE-2029C7CD4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83226"/>
                <a:ext cx="2706831" cy="1038618"/>
              </a:xfrm>
              <a:prstGeom prst="rect">
                <a:avLst/>
              </a:prstGeom>
              <a:blipFill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>
            <a:extLst>
              <a:ext uri="{FF2B5EF4-FFF2-40B4-BE49-F238E27FC236}">
                <a16:creationId xmlns:a16="http://schemas.microsoft.com/office/drawing/2014/main" id="{1A0762F8-4090-5F40-85DE-7281EB57CF13}"/>
              </a:ext>
            </a:extLst>
          </p:cNvPr>
          <p:cNvSpPr/>
          <p:nvPr/>
        </p:nvSpPr>
        <p:spPr>
          <a:xfrm>
            <a:off x="3586579" y="3290286"/>
            <a:ext cx="1580225" cy="27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494AB-997E-C64F-AB2F-A6E064F22E11}"/>
              </a:ext>
            </a:extLst>
          </p:cNvPr>
          <p:cNvSpPr txBox="1"/>
          <p:nvPr/>
        </p:nvSpPr>
        <p:spPr>
          <a:xfrm>
            <a:off x="5441088" y="2875001"/>
            <a:ext cx="6517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Susunan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dibentuk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kumpulan</a:t>
            </a:r>
            <a:r>
              <a:rPr lang="en-US" sz="2200" dirty="0"/>
              <a:t> </a:t>
            </a:r>
            <a:r>
              <a:rPr lang="en-US" sz="2200" dirty="0" err="1"/>
              <a:t>obyek</a:t>
            </a:r>
            <a:r>
              <a:rPr lang="en-US" sz="2200" dirty="0"/>
              <a:t> yang </a:t>
            </a:r>
            <a:r>
              <a:rPr lang="en-US" sz="2200" dirty="0" err="1"/>
              <a:t>diambil</a:t>
            </a:r>
            <a:r>
              <a:rPr lang="en-US" sz="2200" dirty="0"/>
              <a:t> </a:t>
            </a:r>
            <a:r>
              <a:rPr lang="en-US" sz="2200" dirty="0" err="1"/>
              <a:t>sebagian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seluruhnya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F15429"/>
                </a:solidFill>
              </a:rPr>
              <a:t>memperhatikan</a:t>
            </a:r>
            <a:r>
              <a:rPr lang="en-US" sz="2200" b="1" dirty="0">
                <a:solidFill>
                  <a:srgbClr val="F15429"/>
                </a:solidFill>
              </a:rPr>
              <a:t> </a:t>
            </a:r>
            <a:r>
              <a:rPr lang="en-US" sz="2200" b="1" dirty="0" err="1">
                <a:solidFill>
                  <a:srgbClr val="F15429"/>
                </a:solidFill>
              </a:rPr>
              <a:t>urutan</a:t>
            </a:r>
            <a:endParaRPr lang="en-US" sz="2200" b="1" dirty="0">
              <a:solidFill>
                <a:srgbClr val="F15429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EA4A9F0-C890-F240-AD0D-259DC3DFFDC1}"/>
              </a:ext>
            </a:extLst>
          </p:cNvPr>
          <p:cNvSpPr/>
          <p:nvPr/>
        </p:nvSpPr>
        <p:spPr>
          <a:xfrm>
            <a:off x="849977" y="4796591"/>
            <a:ext cx="6136750" cy="1311245"/>
          </a:xfrm>
          <a:prstGeom prst="roundRect">
            <a:avLst>
              <a:gd name="adj" fmla="val 8784"/>
            </a:avLst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menyusun</a:t>
            </a:r>
            <a:r>
              <a:rPr lang="en-US" sz="2400" dirty="0"/>
              <a:t> </a:t>
            </a:r>
            <a:r>
              <a:rPr lang="en-US" sz="2400" dirty="0" err="1"/>
              <a:t>kepanitiaan</a:t>
            </a:r>
            <a:r>
              <a:rPr lang="en-US" sz="2400" dirty="0"/>
              <a:t> yang </a:t>
            </a:r>
            <a:r>
              <a:rPr lang="en-US" sz="2400" dirty="0" err="1"/>
              <a:t>beranggota</a:t>
            </a:r>
            <a:r>
              <a:rPr lang="en-US" sz="2400" dirty="0"/>
              <a:t> 3 orang (</a:t>
            </a:r>
            <a:r>
              <a:rPr lang="en-US" sz="2400" dirty="0" err="1"/>
              <a:t>ketua</a:t>
            </a:r>
            <a:r>
              <a:rPr lang="en-US" sz="2400" dirty="0"/>
              <a:t>, </a:t>
            </a:r>
            <a:r>
              <a:rPr lang="en-US" sz="2400" dirty="0" err="1"/>
              <a:t>sekretaris</a:t>
            </a:r>
            <a:r>
              <a:rPr lang="en-US" sz="2400" dirty="0"/>
              <a:t>, </a:t>
            </a:r>
            <a:r>
              <a:rPr lang="en-US" sz="2400" dirty="0" err="1"/>
              <a:t>bendahara</a:t>
            </a:r>
            <a:r>
              <a:rPr lang="en-US" sz="2400" dirty="0"/>
              <a:t>) </a:t>
            </a:r>
            <a:r>
              <a:rPr lang="en-US" sz="2400" dirty="0" err="1"/>
              <a:t>dari</a:t>
            </a:r>
            <a:r>
              <a:rPr lang="en-US" sz="2400" dirty="0"/>
              <a:t> 5 </a:t>
            </a:r>
            <a:r>
              <a:rPr lang="en-US" sz="2400" dirty="0" err="1"/>
              <a:t>mahasiswa</a:t>
            </a:r>
            <a:r>
              <a:rPr lang="en-US" sz="2400" dirty="0"/>
              <a:t>?</a:t>
            </a:r>
            <a:endParaRPr lang="en-ID" sz="2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1ACA161-7743-8E40-B254-5E7BDE6F9725}"/>
              </a:ext>
            </a:extLst>
          </p:cNvPr>
          <p:cNvSpPr/>
          <p:nvPr/>
        </p:nvSpPr>
        <p:spPr>
          <a:xfrm>
            <a:off x="1131347" y="4486785"/>
            <a:ext cx="1443177" cy="426186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Contoh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1B34E12-C3FE-AB47-8F0B-CEDAED89F75D}"/>
              </a:ext>
            </a:extLst>
          </p:cNvPr>
          <p:cNvSpPr/>
          <p:nvPr/>
        </p:nvSpPr>
        <p:spPr>
          <a:xfrm>
            <a:off x="7173158" y="5119300"/>
            <a:ext cx="852256" cy="66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5A08EE-79BC-884D-B348-1C1F665B6572}"/>
                  </a:ext>
                </a:extLst>
              </p:cNvPr>
              <p:cNvSpPr txBox="1"/>
              <p:nvPr/>
            </p:nvSpPr>
            <p:spPr>
              <a:xfrm>
                <a:off x="7964389" y="4912971"/>
                <a:ext cx="4111125" cy="987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sPre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(5−3)!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5A08EE-79BC-884D-B348-1C1F665B6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389" y="4912971"/>
                <a:ext cx="4111125" cy="987001"/>
              </a:xfrm>
              <a:prstGeom prst="rect">
                <a:avLst/>
              </a:prstGeom>
              <a:blipFill>
                <a:blip r:embed="rId4"/>
                <a:stretch>
                  <a:fillRect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37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 animBg="1"/>
      <p:bldP spid="12" grpId="0"/>
      <p:bldP spid="14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B844-B2D4-234A-A427-5720F457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584786"/>
          </a:xfrm>
        </p:spPr>
        <p:txBody>
          <a:bodyPr/>
          <a:lstStyle/>
          <a:p>
            <a:r>
              <a:rPr lang="en-US" dirty="0" err="1"/>
              <a:t>Kombinasi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2B518-FEB5-904F-9040-28B75A9F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BE4908-03A4-224D-96C6-80519C50A867}"/>
                  </a:ext>
                </a:extLst>
              </p:cNvPr>
              <p:cNvSpPr/>
              <p:nvPr/>
            </p:nvSpPr>
            <p:spPr>
              <a:xfrm>
                <a:off x="849977" y="1512917"/>
                <a:ext cx="6136750" cy="922712"/>
              </a:xfrm>
              <a:prstGeom prst="roundRect">
                <a:avLst>
                  <a:gd name="adj" fmla="val 8784"/>
                </a:avLst>
              </a:prstGeom>
              <a:solidFill>
                <a:srgbClr val="0E1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2400" dirty="0"/>
                  <a:t>Berapa </a:t>
                </a:r>
                <a:r>
                  <a:rPr lang="en-ID" sz="2400" dirty="0" err="1"/>
                  <a:t>banyak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cara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obyek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beberda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disusun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tanpa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memperhatikan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urutan</a:t>
                </a:r>
                <a:r>
                  <a:rPr lang="en-ID" sz="2400" dirty="0"/>
                  <a:t>?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BE4908-03A4-224D-96C6-80519C50A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77" y="1512917"/>
                <a:ext cx="6136750" cy="922712"/>
              </a:xfrm>
              <a:prstGeom prst="roundRect">
                <a:avLst>
                  <a:gd name="adj" fmla="val 8784"/>
                </a:avLst>
              </a:prstGeom>
              <a:blipFill>
                <a:blip r:embed="rId2"/>
                <a:stretch>
                  <a:fillRect b="-95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F152F6-29F2-5D47-997C-2F4C84D83D5B}"/>
              </a:ext>
            </a:extLst>
          </p:cNvPr>
          <p:cNvSpPr/>
          <p:nvPr/>
        </p:nvSpPr>
        <p:spPr>
          <a:xfrm>
            <a:off x="1131347" y="1203110"/>
            <a:ext cx="2020226" cy="426186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Pertanyaan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3970ABE-CEE6-E944-A58E-D2408B70AB67}"/>
              </a:ext>
            </a:extLst>
          </p:cNvPr>
          <p:cNvSpPr/>
          <p:nvPr/>
        </p:nvSpPr>
        <p:spPr>
          <a:xfrm>
            <a:off x="7403977" y="1694958"/>
            <a:ext cx="852256" cy="550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70A9F-B7A9-2B4F-A584-BF2FB41DAF9B}"/>
              </a:ext>
            </a:extLst>
          </p:cNvPr>
          <p:cNvSpPr txBox="1"/>
          <p:nvPr/>
        </p:nvSpPr>
        <p:spPr>
          <a:xfrm>
            <a:off x="8442629" y="1616223"/>
            <a:ext cx="2608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KOMBINASI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BCBF2B-6955-2743-9C7E-E762167FCAC6}"/>
                  </a:ext>
                </a:extLst>
              </p:cNvPr>
              <p:cNvSpPr txBox="1"/>
              <p:nvPr/>
            </p:nvSpPr>
            <p:spPr>
              <a:xfrm>
                <a:off x="838200" y="2883226"/>
                <a:ext cx="3113609" cy="1038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BCBF2B-6955-2743-9C7E-E762167FC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83226"/>
                <a:ext cx="3113609" cy="1038618"/>
              </a:xfrm>
              <a:prstGeom prst="rect">
                <a:avLst/>
              </a:prstGeom>
              <a:blipFill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>
            <a:extLst>
              <a:ext uri="{FF2B5EF4-FFF2-40B4-BE49-F238E27FC236}">
                <a16:creationId xmlns:a16="http://schemas.microsoft.com/office/drawing/2014/main" id="{A58860D5-0304-9749-908C-B7608012AFAE}"/>
              </a:ext>
            </a:extLst>
          </p:cNvPr>
          <p:cNvSpPr/>
          <p:nvPr/>
        </p:nvSpPr>
        <p:spPr>
          <a:xfrm>
            <a:off x="4119239" y="3290286"/>
            <a:ext cx="1047565" cy="27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DD39C-D4E3-9841-B2EA-649A375E492C}"/>
              </a:ext>
            </a:extLst>
          </p:cNvPr>
          <p:cNvSpPr txBox="1"/>
          <p:nvPr/>
        </p:nvSpPr>
        <p:spPr>
          <a:xfrm>
            <a:off x="5441088" y="2875001"/>
            <a:ext cx="6517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Susunan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dibentuk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kumpulan</a:t>
            </a:r>
            <a:r>
              <a:rPr lang="en-US" sz="2200" dirty="0"/>
              <a:t> </a:t>
            </a:r>
            <a:r>
              <a:rPr lang="en-US" sz="2200" dirty="0" err="1"/>
              <a:t>obyek</a:t>
            </a:r>
            <a:r>
              <a:rPr lang="en-US" sz="2200" dirty="0"/>
              <a:t> yang </a:t>
            </a:r>
            <a:r>
              <a:rPr lang="en-US" sz="2200" dirty="0" err="1"/>
              <a:t>diambil</a:t>
            </a:r>
            <a:r>
              <a:rPr lang="en-US" sz="2200" dirty="0"/>
              <a:t> </a:t>
            </a:r>
            <a:r>
              <a:rPr lang="en-US" sz="2200" dirty="0" err="1"/>
              <a:t>sebagian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seluruhnya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F15429"/>
                </a:solidFill>
              </a:rPr>
              <a:t>TIDAK </a:t>
            </a:r>
            <a:r>
              <a:rPr lang="en-US" sz="2200" b="1" dirty="0" err="1">
                <a:solidFill>
                  <a:srgbClr val="F15429"/>
                </a:solidFill>
              </a:rPr>
              <a:t>memperhatikan</a:t>
            </a:r>
            <a:r>
              <a:rPr lang="en-US" sz="2200" b="1" dirty="0">
                <a:solidFill>
                  <a:srgbClr val="F15429"/>
                </a:solidFill>
              </a:rPr>
              <a:t> </a:t>
            </a:r>
            <a:r>
              <a:rPr lang="en-US" sz="2200" b="1" dirty="0" err="1">
                <a:solidFill>
                  <a:srgbClr val="F15429"/>
                </a:solidFill>
              </a:rPr>
              <a:t>urutan</a:t>
            </a:r>
            <a:endParaRPr lang="en-US" sz="2200" b="1" dirty="0">
              <a:solidFill>
                <a:srgbClr val="F15429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65C302A-1CA5-4C4B-A05F-17607ED01880}"/>
              </a:ext>
            </a:extLst>
          </p:cNvPr>
          <p:cNvSpPr/>
          <p:nvPr/>
        </p:nvSpPr>
        <p:spPr>
          <a:xfrm>
            <a:off x="849977" y="4796591"/>
            <a:ext cx="6136750" cy="1311245"/>
          </a:xfrm>
          <a:prstGeom prst="roundRect">
            <a:avLst>
              <a:gd name="adj" fmla="val 8784"/>
            </a:avLst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3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5 </a:t>
            </a:r>
            <a:r>
              <a:rPr lang="en-US" sz="2400" dirty="0" err="1"/>
              <a:t>mahasiswa</a:t>
            </a:r>
            <a:r>
              <a:rPr lang="en-US" sz="2400" dirty="0"/>
              <a:t>?</a:t>
            </a:r>
            <a:endParaRPr lang="en-ID" sz="24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6245850-D1E8-E249-A879-F0A39D723EFF}"/>
              </a:ext>
            </a:extLst>
          </p:cNvPr>
          <p:cNvSpPr/>
          <p:nvPr/>
        </p:nvSpPr>
        <p:spPr>
          <a:xfrm>
            <a:off x="1131347" y="4486785"/>
            <a:ext cx="1443177" cy="426186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Contoh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E002A55-0516-214C-BC8F-A7046C917C7E}"/>
              </a:ext>
            </a:extLst>
          </p:cNvPr>
          <p:cNvSpPr/>
          <p:nvPr/>
        </p:nvSpPr>
        <p:spPr>
          <a:xfrm>
            <a:off x="7173158" y="5119300"/>
            <a:ext cx="852256" cy="66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048964-0697-C84E-B7C3-C43C4C0D606F}"/>
                  </a:ext>
                </a:extLst>
              </p:cNvPr>
              <p:cNvSpPr txBox="1"/>
              <p:nvPr/>
            </p:nvSpPr>
            <p:spPr>
              <a:xfrm>
                <a:off x="8025414" y="5053706"/>
                <a:ext cx="3715248" cy="73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3!(5−3)!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3!∗2!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048964-0697-C84E-B7C3-C43C4C0D6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414" y="5053706"/>
                <a:ext cx="3715248" cy="731419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33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7E9D9-3AB8-8348-930B-D15E78C9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 descr="125+ Ways to Say THANK YOU in Different Languages (w/ Pronunciation!)">
            <a:extLst>
              <a:ext uri="{FF2B5EF4-FFF2-40B4-BE49-F238E27FC236}">
                <a16:creationId xmlns:a16="http://schemas.microsoft.com/office/drawing/2014/main" id="{83B57107-EA04-F748-B737-6822F721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164" y="1486759"/>
            <a:ext cx="7827672" cy="38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1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5013-1257-0041-96AD-C9F0040D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15777"/>
          </a:xfrm>
        </p:spPr>
        <p:txBody>
          <a:bodyPr/>
          <a:lstStyle/>
          <a:p>
            <a:r>
              <a:rPr lang="en-US" dirty="0" err="1"/>
              <a:t>Peluang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FC712-7C04-8047-B5C5-67407B38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Benarkah Uang Koin Kelapa Sawit Bisa Dijual Mahal? Ini Jawaban BI - Parapuan">
            <a:extLst>
              <a:ext uri="{FF2B5EF4-FFF2-40B4-BE49-F238E27FC236}">
                <a16:creationId xmlns:a16="http://schemas.microsoft.com/office/drawing/2014/main" id="{C2D65C66-BFC2-FE4B-AAF4-E5DD1B8ED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3" b="90000" l="1058" r="99683">
                        <a14:foregroundMark x1="9418" y1="17460" x2="3704" y2="33810"/>
                        <a14:foregroundMark x1="3704" y1="33810" x2="1905" y2="50794"/>
                        <a14:foregroundMark x1="1905" y1="50794" x2="8148" y2="70317"/>
                        <a14:foregroundMark x1="8148" y1="70317" x2="12910" y2="48730"/>
                        <a14:foregroundMark x1="12910" y1="48730" x2="12593" y2="30476"/>
                        <a14:foregroundMark x1="12593" y1="30476" x2="8783" y2="17143"/>
                        <a14:foregroundMark x1="5714" y1="27619" x2="3280" y2="45556"/>
                        <a14:foregroundMark x1="3280" y1="45556" x2="6455" y2="64127"/>
                        <a14:foregroundMark x1="6455" y1="64127" x2="8995" y2="45873"/>
                        <a14:foregroundMark x1="8995" y1="45873" x2="5714" y2="27619"/>
                        <a14:foregroundMark x1="2751" y1="31270" x2="423" y2="49841"/>
                        <a14:foregroundMark x1="423" y1="49841" x2="2011" y2="31587"/>
                        <a14:foregroundMark x1="2011" y1="31587" x2="2011" y2="31270"/>
                        <a14:foregroundMark x1="17989" y1="10159" x2="29630" y2="9683"/>
                        <a14:foregroundMark x1="29630" y1="9683" x2="31958" y2="10476"/>
                        <a14:foregroundMark x1="28889" y1="9683" x2="34497" y2="13333"/>
                        <a14:foregroundMark x1="29206" y1="9841" x2="36190" y2="15397"/>
                        <a14:foregroundMark x1="67513" y1="10794" x2="78942" y2="9841"/>
                        <a14:foregroundMark x1="78942" y1="9841" x2="82646" y2="11111"/>
                        <a14:foregroundMark x1="88889" y1="15714" x2="89101" y2="71270"/>
                        <a14:foregroundMark x1="89101" y1="71270" x2="99683" y2="56508"/>
                        <a14:foregroundMark x1="99683" y1="56508" x2="98624" y2="38730"/>
                        <a14:foregroundMark x1="98624" y1="38730" x2="93545" y2="22698"/>
                        <a14:foregroundMark x1="93545" y1="22698" x2="88677" y2="16032"/>
                        <a14:foregroundMark x1="95556" y1="28254" x2="99788" y2="45556"/>
                        <a14:foregroundMark x1="99788" y1="45556" x2="97249" y2="62381"/>
                        <a14:foregroundMark x1="97249" y1="62381" x2="96085" y2="28889"/>
                        <a14:foregroundMark x1="83704" y1="11905" x2="93122" y2="21111"/>
                        <a14:foregroundMark x1="93122" y1="21111" x2="99153" y2="35079"/>
                        <a14:foregroundMark x1="99153" y1="35079" x2="99788" y2="38730"/>
                        <a14:foregroundMark x1="6613" y1="72259" x2="9841" y2="76984"/>
                        <a14:foregroundMark x1="9841" y1="76984" x2="21799" y2="83492"/>
                        <a14:foregroundMark x1="21799" y1="83492" x2="34709" y2="81746"/>
                        <a14:foregroundMark x1="34709" y1="81746" x2="40317" y2="76667"/>
                        <a14:foregroundMark x1="84021" y1="10159" x2="93862" y2="19365"/>
                        <a14:foregroundMark x1="93862" y1="19365" x2="93968" y2="19841"/>
                        <a14:foregroundMark x1="93016" y1="18413" x2="96085" y2="25714"/>
                        <a14:backgroundMark x1="2222" y1="69048" x2="1270" y2="66508"/>
                        <a14:backgroundMark x1="2434" y1="67302" x2="423" y2="60952"/>
                        <a14:backgroundMark x1="1270" y1="65079" x2="2751" y2="68730"/>
                        <a14:backgroundMark x1="1587" y1="65079" x2="3386" y2="69365"/>
                        <a14:backgroundMark x1="847" y1="64127" x2="5714" y2="73175"/>
                        <a14:backgroundMark x1="1481" y1="65873" x2="5926" y2="7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81" y="980902"/>
            <a:ext cx="4163638" cy="277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00+ Playing Card Pictures [HQ] | Download Free Images on Unsplash">
            <a:extLst>
              <a:ext uri="{FF2B5EF4-FFF2-40B4-BE49-F238E27FC236}">
                <a16:creationId xmlns:a16="http://schemas.microsoft.com/office/drawing/2014/main" id="{F594B7D5-6A0F-7140-8BB0-75CF7205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92" y="3583530"/>
            <a:ext cx="6027016" cy="25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1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5DEC-3060-8240-BBB5-E137E051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574213"/>
          </a:xfrm>
        </p:spPr>
        <p:txBody>
          <a:bodyPr/>
          <a:lstStyle/>
          <a:p>
            <a:r>
              <a:rPr lang="en-US" dirty="0" err="1"/>
              <a:t>Peluang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F9BB9-FD14-0E49-8E80-34FF8D91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F813D0-E9EB-5342-AD73-4A3A6990FADB}"/>
              </a:ext>
            </a:extLst>
          </p:cNvPr>
          <p:cNvSpPr/>
          <p:nvPr/>
        </p:nvSpPr>
        <p:spPr>
          <a:xfrm>
            <a:off x="849976" y="1512917"/>
            <a:ext cx="10492047" cy="922712"/>
          </a:xfrm>
          <a:prstGeom prst="roundRect">
            <a:avLst>
              <a:gd name="adj" fmla="val 8784"/>
            </a:avLst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600" dirty="0" err="1"/>
              <a:t>Ukuran</a:t>
            </a:r>
            <a:r>
              <a:rPr lang="en-ID" sz="2600" dirty="0"/>
              <a:t> </a:t>
            </a:r>
            <a:r>
              <a:rPr lang="en-ID" sz="2600" dirty="0" err="1"/>
              <a:t>numerik</a:t>
            </a:r>
            <a:r>
              <a:rPr lang="en-ID" sz="2600" dirty="0"/>
              <a:t> </a:t>
            </a:r>
            <a:r>
              <a:rPr lang="en-ID" sz="2600" dirty="0" err="1"/>
              <a:t>dari</a:t>
            </a:r>
            <a:r>
              <a:rPr lang="en-ID" sz="2600" dirty="0"/>
              <a:t> </a:t>
            </a:r>
            <a:r>
              <a:rPr lang="en-ID" sz="2600" dirty="0" err="1"/>
              <a:t>kemungkinan</a:t>
            </a:r>
            <a:r>
              <a:rPr lang="en-ID" sz="2600" dirty="0"/>
              <a:t> </a:t>
            </a:r>
            <a:r>
              <a:rPr lang="en-ID" sz="2600" dirty="0" err="1"/>
              <a:t>sebuah</a:t>
            </a:r>
            <a:r>
              <a:rPr lang="en-ID" sz="2600" dirty="0"/>
              <a:t> </a:t>
            </a:r>
            <a:r>
              <a:rPr lang="en-ID" sz="2600" dirty="0" err="1"/>
              <a:t>kejadian</a:t>
            </a:r>
            <a:r>
              <a:rPr lang="en-ID" sz="2600" dirty="0"/>
              <a:t> yang </a:t>
            </a:r>
            <a:r>
              <a:rPr lang="en-ID" sz="2600" dirty="0" err="1"/>
              <a:t>akan</a:t>
            </a:r>
            <a:r>
              <a:rPr lang="en-ID" sz="2600" dirty="0"/>
              <a:t> </a:t>
            </a:r>
            <a:r>
              <a:rPr lang="en-ID" sz="2600" dirty="0" err="1"/>
              <a:t>terjadi</a:t>
            </a:r>
            <a:endParaRPr lang="en-ID" sz="26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5FE842-A383-FE4F-B105-BD3DBE070B4F}"/>
              </a:ext>
            </a:extLst>
          </p:cNvPr>
          <p:cNvSpPr/>
          <p:nvPr/>
        </p:nvSpPr>
        <p:spPr>
          <a:xfrm>
            <a:off x="1131347" y="1203110"/>
            <a:ext cx="1565442" cy="426186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Definisi</a:t>
            </a:r>
            <a:endParaRPr lang="en-US" sz="2600" dirty="0">
              <a:solidFill>
                <a:srgbClr val="0E1F43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9C3EA0-1944-E64A-ADB0-A30A63774CA3}"/>
              </a:ext>
            </a:extLst>
          </p:cNvPr>
          <p:cNvGrpSpPr/>
          <p:nvPr/>
        </p:nvGrpSpPr>
        <p:grpSpPr>
          <a:xfrm>
            <a:off x="996138" y="3589465"/>
            <a:ext cx="10199717" cy="698269"/>
            <a:chOff x="1022465" y="3840480"/>
            <a:chExt cx="10199717" cy="69826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585935-09B0-9548-BD8C-98D6847FFAF8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65" y="3840480"/>
              <a:ext cx="0" cy="698269"/>
            </a:xfrm>
            <a:prstGeom prst="line">
              <a:avLst/>
            </a:prstGeom>
            <a:ln w="57150">
              <a:solidFill>
                <a:srgbClr val="0E1F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BFA2A26-EC55-4443-8BAD-3F0FEC5461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65" y="4189615"/>
              <a:ext cx="10199717" cy="0"/>
            </a:xfrm>
            <a:prstGeom prst="line">
              <a:avLst/>
            </a:prstGeom>
            <a:ln w="57150">
              <a:solidFill>
                <a:srgbClr val="0E1F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8805C6-97DE-4C4D-ABBC-9D3B2F609A93}"/>
                </a:ext>
              </a:extLst>
            </p:cNvPr>
            <p:cNvCxnSpPr>
              <a:cxnSpLocks/>
            </p:cNvCxnSpPr>
            <p:nvPr/>
          </p:nvCxnSpPr>
          <p:spPr>
            <a:xfrm>
              <a:off x="6122323" y="3840480"/>
              <a:ext cx="0" cy="698269"/>
            </a:xfrm>
            <a:prstGeom prst="line">
              <a:avLst/>
            </a:prstGeom>
            <a:ln w="57150">
              <a:solidFill>
                <a:srgbClr val="0E1F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36707EA-CD00-FE46-B662-33C07F72B399}"/>
                </a:ext>
              </a:extLst>
            </p:cNvPr>
            <p:cNvCxnSpPr>
              <a:cxnSpLocks/>
            </p:cNvCxnSpPr>
            <p:nvPr/>
          </p:nvCxnSpPr>
          <p:spPr>
            <a:xfrm>
              <a:off x="11222182" y="3840480"/>
              <a:ext cx="0" cy="698269"/>
            </a:xfrm>
            <a:prstGeom prst="line">
              <a:avLst/>
            </a:prstGeom>
            <a:ln w="57150">
              <a:solidFill>
                <a:srgbClr val="0E1F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285DD09-8278-0E49-9F16-8C3EE05876F4}"/>
              </a:ext>
            </a:extLst>
          </p:cNvPr>
          <p:cNvSpPr txBox="1"/>
          <p:nvPr/>
        </p:nvSpPr>
        <p:spPr>
          <a:xfrm>
            <a:off x="2007881" y="2504823"/>
            <a:ext cx="81903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Berapa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peluang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kemunculan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“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kepala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” pada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pelemparan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accent2">
                    <a:lumMod val="75000"/>
                  </a:schemeClr>
                </a:solidFill>
              </a:rPr>
              <a:t>koin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5FE7FC-724F-264C-8F18-1D44C69270ED}"/>
              </a:ext>
            </a:extLst>
          </p:cNvPr>
          <p:cNvSpPr txBox="1"/>
          <p:nvPr/>
        </p:nvSpPr>
        <p:spPr>
          <a:xfrm>
            <a:off x="822853" y="4287734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78BD9A-DD97-A14F-BDFF-0FE458D43685}"/>
              </a:ext>
            </a:extLst>
          </p:cNvPr>
          <p:cNvSpPr txBox="1"/>
          <p:nvPr/>
        </p:nvSpPr>
        <p:spPr>
          <a:xfrm>
            <a:off x="5801683" y="4287734"/>
            <a:ext cx="5886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983A20-921F-7347-AD8C-D5A7EB8309EC}"/>
              </a:ext>
            </a:extLst>
          </p:cNvPr>
          <p:cNvSpPr txBox="1"/>
          <p:nvPr/>
        </p:nvSpPr>
        <p:spPr>
          <a:xfrm>
            <a:off x="11022573" y="4287734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9A1787-3C1C-D341-994E-32C3836E7B59}"/>
              </a:ext>
            </a:extLst>
          </p:cNvPr>
          <p:cNvSpPr txBox="1"/>
          <p:nvPr/>
        </p:nvSpPr>
        <p:spPr>
          <a:xfrm>
            <a:off x="822846" y="4732807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94FC48-F064-A849-BD44-239CF23E5723}"/>
              </a:ext>
            </a:extLst>
          </p:cNvPr>
          <p:cNvSpPr txBox="1"/>
          <p:nvPr/>
        </p:nvSpPr>
        <p:spPr>
          <a:xfrm>
            <a:off x="5780042" y="4732807"/>
            <a:ext cx="6319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1/2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C235DA-5653-5145-B23A-4B493148A0B6}"/>
              </a:ext>
            </a:extLst>
          </p:cNvPr>
          <p:cNvSpPr txBox="1"/>
          <p:nvPr/>
        </p:nvSpPr>
        <p:spPr>
          <a:xfrm>
            <a:off x="11044206" y="4732807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97E5A0-A06E-CE44-A9F0-5596D4BE0FFB}"/>
              </a:ext>
            </a:extLst>
          </p:cNvPr>
          <p:cNvSpPr txBox="1"/>
          <p:nvPr/>
        </p:nvSpPr>
        <p:spPr>
          <a:xfrm>
            <a:off x="822846" y="5209861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F9A9F9-F29F-A644-9280-C08F21552E4F}"/>
              </a:ext>
            </a:extLst>
          </p:cNvPr>
          <p:cNvSpPr txBox="1"/>
          <p:nvPr/>
        </p:nvSpPr>
        <p:spPr>
          <a:xfrm>
            <a:off x="5781175" y="5209861"/>
            <a:ext cx="7377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13D1F3-F27D-334D-B3CE-55511DA808B2}"/>
              </a:ext>
            </a:extLst>
          </p:cNvPr>
          <p:cNvSpPr txBox="1"/>
          <p:nvPr/>
        </p:nvSpPr>
        <p:spPr>
          <a:xfrm>
            <a:off x="10767688" y="5224530"/>
            <a:ext cx="8996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100%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8FAD56-FCF5-6D4D-8156-F8E4A050A961}"/>
              </a:ext>
            </a:extLst>
          </p:cNvPr>
          <p:cNvSpPr txBox="1"/>
          <p:nvPr/>
        </p:nvSpPr>
        <p:spPr>
          <a:xfrm>
            <a:off x="140640" y="3188423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b="1" dirty="0">
                <a:solidFill>
                  <a:srgbClr val="F15429"/>
                </a:solidFill>
              </a:rPr>
              <a:t>TIDAK</a:t>
            </a:r>
            <a:r>
              <a:rPr lang="en-US" dirty="0"/>
              <a:t> </a:t>
            </a:r>
            <a:r>
              <a:rPr lang="en-US" dirty="0" err="1"/>
              <a:t>Terjadi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30E25-D9EE-304B-B956-3750D8BA02B6}"/>
              </a:ext>
            </a:extLst>
          </p:cNvPr>
          <p:cNvSpPr txBox="1"/>
          <p:nvPr/>
        </p:nvSpPr>
        <p:spPr>
          <a:xfrm>
            <a:off x="10469406" y="3164608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b="1" dirty="0">
                <a:solidFill>
                  <a:srgbClr val="F15429"/>
                </a:solidFill>
              </a:rPr>
              <a:t>TERJADI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E2794-7FD2-FA47-A6A3-BBAB1F7C3E7B}"/>
              </a:ext>
            </a:extLst>
          </p:cNvPr>
          <p:cNvSpPr txBox="1"/>
          <p:nvPr/>
        </p:nvSpPr>
        <p:spPr>
          <a:xfrm>
            <a:off x="5525798" y="5654934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[0, 1]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35349906-2417-B146-9515-DA161F392171}"/>
              </a:ext>
            </a:extLst>
          </p:cNvPr>
          <p:cNvSpPr/>
          <p:nvPr/>
        </p:nvSpPr>
        <p:spPr>
          <a:xfrm>
            <a:off x="6747030" y="5831619"/>
            <a:ext cx="550416" cy="292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7B5495-D0DA-7E43-9FC5-219C6FFF2C06}"/>
              </a:ext>
            </a:extLst>
          </p:cNvPr>
          <p:cNvSpPr txBox="1"/>
          <p:nvPr/>
        </p:nvSpPr>
        <p:spPr>
          <a:xfrm>
            <a:off x="7297446" y="5786903"/>
            <a:ext cx="355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kejadian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0739-7BD8-EE45-A7A8-9E064F30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57340"/>
          </a:xfrm>
        </p:spPr>
        <p:txBody>
          <a:bodyPr/>
          <a:lstStyle/>
          <a:p>
            <a:r>
              <a:rPr lang="en-US" dirty="0" err="1"/>
              <a:t>Peluang</a:t>
            </a:r>
            <a:r>
              <a:rPr lang="en-US" dirty="0"/>
              <a:t> – </a:t>
            </a:r>
            <a:r>
              <a:rPr lang="en-US" dirty="0" err="1"/>
              <a:t>Sederhana</a:t>
            </a:r>
            <a:r>
              <a:rPr lang="en-US" dirty="0"/>
              <a:t>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F4318-5BBB-394F-8122-AD08AF51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76E0F5D-C183-0545-BAF9-FCBEEBDBB8DE}"/>
              </a:ext>
            </a:extLst>
          </p:cNvPr>
          <p:cNvSpPr/>
          <p:nvPr/>
        </p:nvSpPr>
        <p:spPr>
          <a:xfrm>
            <a:off x="849976" y="1512917"/>
            <a:ext cx="10492047" cy="922712"/>
          </a:xfrm>
          <a:prstGeom prst="roundRect">
            <a:avLst>
              <a:gd name="adj" fmla="val 8784"/>
            </a:avLst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err="1"/>
              <a:t>Melempar</a:t>
            </a:r>
            <a:r>
              <a:rPr lang="en-ID" sz="2400" dirty="0"/>
              <a:t> </a:t>
            </a:r>
            <a:r>
              <a:rPr lang="en-ID" sz="2400" dirty="0" err="1"/>
              <a:t>koin</a:t>
            </a:r>
            <a:r>
              <a:rPr lang="en-ID" sz="2400" dirty="0"/>
              <a:t>. </a:t>
            </a:r>
            <a:r>
              <a:rPr lang="en-ID" sz="2400" dirty="0" err="1"/>
              <a:t>Berapa</a:t>
            </a:r>
            <a:r>
              <a:rPr lang="en-ID" sz="2400" dirty="0"/>
              <a:t> </a:t>
            </a:r>
            <a:r>
              <a:rPr lang="en-ID" sz="2400" dirty="0" err="1"/>
              <a:t>peluang</a:t>
            </a:r>
            <a:r>
              <a:rPr lang="en-ID" sz="2400" dirty="0"/>
              <a:t> </a:t>
            </a:r>
            <a:r>
              <a:rPr lang="en-ID" sz="2400" dirty="0" err="1"/>
              <a:t>munculnya</a:t>
            </a:r>
            <a:r>
              <a:rPr lang="en-ID" sz="2400" dirty="0"/>
              <a:t> </a:t>
            </a:r>
            <a:r>
              <a:rPr lang="en-ID" sz="2400" dirty="0" err="1"/>
              <a:t>gambar</a:t>
            </a:r>
            <a:r>
              <a:rPr lang="en-ID" sz="2400" dirty="0"/>
              <a:t> “</a:t>
            </a:r>
            <a:r>
              <a:rPr lang="en-ID" sz="2400" dirty="0" err="1"/>
              <a:t>kepala</a:t>
            </a:r>
            <a:r>
              <a:rPr lang="en-ID" sz="2400" dirty="0"/>
              <a:t>”?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08D8A54-22E8-1E49-A3AC-C556A9D43959}"/>
              </a:ext>
            </a:extLst>
          </p:cNvPr>
          <p:cNvSpPr/>
          <p:nvPr/>
        </p:nvSpPr>
        <p:spPr>
          <a:xfrm>
            <a:off x="1131347" y="1203110"/>
            <a:ext cx="1565442" cy="426186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Kasus</a:t>
            </a:r>
            <a:r>
              <a:rPr lang="en-US" sz="2600" dirty="0"/>
              <a:t> 1</a:t>
            </a:r>
            <a:endParaRPr lang="en-US" sz="2600" dirty="0">
              <a:solidFill>
                <a:srgbClr val="0E1F43"/>
              </a:solidFill>
            </a:endParaRPr>
          </a:p>
        </p:txBody>
      </p:sp>
      <p:pic>
        <p:nvPicPr>
          <p:cNvPr id="2050" name="Picture 2" descr="Two sides of a coin - Amity Veterinary Care">
            <a:extLst>
              <a:ext uri="{FF2B5EF4-FFF2-40B4-BE49-F238E27FC236}">
                <a16:creationId xmlns:a16="http://schemas.microsoft.com/office/drawing/2014/main" id="{9F779247-5B13-1447-9A98-470DBC70C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6" y="2659014"/>
            <a:ext cx="2686396" cy="153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CB0D750-60AD-E849-B075-17DB18DE0388}"/>
              </a:ext>
            </a:extLst>
          </p:cNvPr>
          <p:cNvSpPr/>
          <p:nvPr/>
        </p:nvSpPr>
        <p:spPr>
          <a:xfrm>
            <a:off x="3732415" y="3042458"/>
            <a:ext cx="1080654" cy="640080"/>
          </a:xfrm>
          <a:prstGeom prst="rightArrow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F408D-530A-234D-B139-574EC8E7C92B}"/>
              </a:ext>
            </a:extLst>
          </p:cNvPr>
          <p:cNvSpPr txBox="1"/>
          <p:nvPr/>
        </p:nvSpPr>
        <p:spPr>
          <a:xfrm>
            <a:off x="4827946" y="2529992"/>
            <a:ext cx="51019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1 </a:t>
            </a:r>
            <a:r>
              <a:rPr lang="en-US" sz="2200" dirty="0" err="1"/>
              <a:t>koin</a:t>
            </a:r>
            <a:r>
              <a:rPr lang="en-US" sz="2200" dirty="0"/>
              <a:t> </a:t>
            </a:r>
            <a:r>
              <a:rPr lang="en-US" sz="2200" dirty="0" err="1"/>
              <a:t>terdiri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2 </a:t>
            </a:r>
            <a:r>
              <a:rPr lang="en-US" sz="2200" dirty="0" err="1"/>
              <a:t>muka</a:t>
            </a:r>
            <a:r>
              <a:rPr lang="en-US" sz="2200" dirty="0"/>
              <a:t> (“</a:t>
            </a:r>
            <a:r>
              <a:rPr lang="en-US" sz="2200" dirty="0" err="1"/>
              <a:t>kepala</a:t>
            </a:r>
            <a:r>
              <a:rPr lang="en-US" sz="2200" dirty="0"/>
              <a:t>”, ”</a:t>
            </a:r>
            <a:r>
              <a:rPr lang="en-US" sz="2200" dirty="0" err="1"/>
              <a:t>ekor</a:t>
            </a:r>
            <a:r>
              <a:rPr lang="en-US" sz="2200" dirty="0"/>
              <a:t>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9380D-0D88-8340-B4B7-C729F09F4DB1}"/>
              </a:ext>
            </a:extLst>
          </p:cNvPr>
          <p:cNvSpPr txBox="1"/>
          <p:nvPr/>
        </p:nvSpPr>
        <p:spPr>
          <a:xfrm>
            <a:off x="4847744" y="3055242"/>
            <a:ext cx="6494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Pada </a:t>
            </a:r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/>
              <a:t>dilemparkan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muncul</a:t>
            </a:r>
            <a:r>
              <a:rPr lang="en-US" sz="2200" dirty="0"/>
              <a:t> salah </a:t>
            </a:r>
            <a:r>
              <a:rPr lang="en-US" sz="2200" dirty="0" err="1"/>
              <a:t>satu</a:t>
            </a:r>
            <a:r>
              <a:rPr lang="en-US" sz="2200" dirty="0"/>
              <a:t>, ”</a:t>
            </a:r>
            <a:r>
              <a:rPr lang="en-US" sz="2200" dirty="0" err="1"/>
              <a:t>kepala</a:t>
            </a:r>
            <a:r>
              <a:rPr lang="en-US" sz="2200" dirty="0"/>
              <a:t>” </a:t>
            </a:r>
            <a:r>
              <a:rPr lang="en-US" sz="2200" dirty="0" err="1"/>
              <a:t>atau</a:t>
            </a:r>
            <a:r>
              <a:rPr lang="en-US" sz="2200" dirty="0"/>
              <a:t> ”</a:t>
            </a:r>
            <a:r>
              <a:rPr lang="en-US" sz="2200" dirty="0" err="1"/>
              <a:t>ekor</a:t>
            </a:r>
            <a:r>
              <a:rPr lang="en-US" sz="2200" dirty="0"/>
              <a:t>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21936-804D-6B44-9BBA-1E894646A8F7}"/>
              </a:ext>
            </a:extLst>
          </p:cNvPr>
          <p:cNvSpPr txBox="1"/>
          <p:nvPr/>
        </p:nvSpPr>
        <p:spPr>
          <a:xfrm>
            <a:off x="4827945" y="3897122"/>
            <a:ext cx="6514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Sehingga</a:t>
            </a:r>
            <a:r>
              <a:rPr lang="en-US" sz="2200" dirty="0"/>
              <a:t>, </a:t>
            </a:r>
            <a:r>
              <a:rPr lang="en-US" sz="2200" dirty="0" err="1"/>
              <a:t>peluang</a:t>
            </a:r>
            <a:r>
              <a:rPr lang="en-US" sz="2200" dirty="0"/>
              <a:t> </a:t>
            </a:r>
            <a:r>
              <a:rPr lang="en-US" sz="2200" dirty="0" err="1"/>
              <a:t>kemunculan</a:t>
            </a:r>
            <a:r>
              <a:rPr lang="en-US" sz="2200" dirty="0"/>
              <a:t> ”</a:t>
            </a:r>
            <a:r>
              <a:rPr lang="en-US" sz="2200" dirty="0" err="1"/>
              <a:t>kepala</a:t>
            </a:r>
            <a:r>
              <a:rPr lang="en-US" sz="2200" dirty="0"/>
              <a:t>” </a:t>
            </a:r>
            <a:r>
              <a:rPr lang="en-US" sz="2200" dirty="0" err="1"/>
              <a:t>adalah</a:t>
            </a:r>
            <a:r>
              <a:rPr lang="en-US" sz="2200" dirty="0"/>
              <a:t> 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30D4A-EF77-C644-B9B0-4B6152FA3BD6}"/>
              </a:ext>
            </a:extLst>
          </p:cNvPr>
          <p:cNvSpPr txBox="1"/>
          <p:nvPr/>
        </p:nvSpPr>
        <p:spPr>
          <a:xfrm>
            <a:off x="968319" y="5054138"/>
            <a:ext cx="2449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Darimana</a:t>
            </a:r>
            <a:r>
              <a:rPr lang="en-US" sz="4000" dirty="0"/>
              <a:t>?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EE9E73F-F21B-424A-AB54-71FDF1AE2D82}"/>
              </a:ext>
            </a:extLst>
          </p:cNvPr>
          <p:cNvSpPr/>
          <p:nvPr/>
        </p:nvSpPr>
        <p:spPr>
          <a:xfrm>
            <a:off x="3732415" y="5216562"/>
            <a:ext cx="1080654" cy="383038"/>
          </a:xfrm>
          <a:prstGeom prst="rightArrow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C7E6F5-5731-DD4F-AA65-13722EF2FBAD}"/>
                  </a:ext>
                </a:extLst>
              </p:cNvPr>
              <p:cNvSpPr txBox="1"/>
              <p:nvPr/>
            </p:nvSpPr>
            <p:spPr>
              <a:xfrm>
                <a:off x="4847744" y="4898550"/>
                <a:ext cx="7113294" cy="893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𝑀𝑎𝑢𝑛𝑦𝑎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𝑦𝑎𝑛𝑔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𝑚𝑢𝑛𝑐𝑢𝑙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“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𝑘𝑒𝑝𝑎𝑙𝑎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”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𝑑𝑜𝑎𝑛𝑔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𝑌𝑎𝑛𝑔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𝑎𝑑𝑎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“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𝑘𝑒𝑝𝑎𝑙𝑎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”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𝑑𝑎𝑛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“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𝑒𝑘𝑜𝑟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”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C7E6F5-5731-DD4F-AA65-13722EF2F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744" y="4898550"/>
                <a:ext cx="7113294" cy="893065"/>
              </a:xfrm>
              <a:prstGeom prst="rect">
                <a:avLst/>
              </a:prstGeom>
              <a:blipFill>
                <a:blip r:embed="rId3"/>
                <a:stretch>
                  <a:fillRect t="-13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35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/>
      <p:bldP spid="9" grpId="0"/>
      <p:bldP spid="13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0739-7BD8-EE45-A7A8-9E064F30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57340"/>
          </a:xfrm>
        </p:spPr>
        <p:txBody>
          <a:bodyPr/>
          <a:lstStyle/>
          <a:p>
            <a:r>
              <a:rPr lang="en-US" dirty="0" err="1"/>
              <a:t>Peluang</a:t>
            </a:r>
            <a:r>
              <a:rPr lang="en-US" dirty="0"/>
              <a:t> – </a:t>
            </a:r>
            <a:r>
              <a:rPr lang="en-US" dirty="0" err="1"/>
              <a:t>Sederhana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F4318-5BBB-394F-8122-AD08AF51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76E0F5D-C183-0545-BAF9-FCBEEBDBB8DE}"/>
              </a:ext>
            </a:extLst>
          </p:cNvPr>
          <p:cNvSpPr/>
          <p:nvPr/>
        </p:nvSpPr>
        <p:spPr>
          <a:xfrm>
            <a:off x="849976" y="1512917"/>
            <a:ext cx="10492047" cy="922712"/>
          </a:xfrm>
          <a:prstGeom prst="roundRect">
            <a:avLst>
              <a:gd name="adj" fmla="val 8784"/>
            </a:avLst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err="1"/>
              <a:t>Mengambil</a:t>
            </a:r>
            <a:r>
              <a:rPr lang="en-ID" sz="2400" dirty="0"/>
              <a:t> </a:t>
            </a:r>
            <a:r>
              <a:rPr lang="en-ID" sz="2400" dirty="0" err="1"/>
              <a:t>kartu</a:t>
            </a:r>
            <a:r>
              <a:rPr lang="en-ID" sz="2400" dirty="0"/>
              <a:t> </a:t>
            </a:r>
            <a:r>
              <a:rPr lang="en-ID" sz="2400" dirty="0" err="1"/>
              <a:t>angka</a:t>
            </a:r>
            <a:r>
              <a:rPr lang="en-ID" sz="2400" dirty="0"/>
              <a:t> 7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acak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tumpukan</a:t>
            </a:r>
            <a:r>
              <a:rPr lang="en-ID" sz="2400" dirty="0"/>
              <a:t> </a:t>
            </a:r>
            <a:r>
              <a:rPr lang="en-ID" sz="2400" dirty="0" err="1"/>
              <a:t>kartu</a:t>
            </a:r>
            <a:r>
              <a:rPr lang="en-ID" sz="2400" dirty="0"/>
              <a:t>. </a:t>
            </a:r>
            <a:r>
              <a:rPr lang="en-ID" sz="2400" dirty="0" err="1"/>
              <a:t>Berapa</a:t>
            </a:r>
            <a:r>
              <a:rPr lang="en-ID" sz="2400" dirty="0"/>
              <a:t> </a:t>
            </a:r>
            <a:r>
              <a:rPr lang="en-ID" sz="2400" dirty="0" err="1"/>
              <a:t>peluangnya</a:t>
            </a:r>
            <a:r>
              <a:rPr lang="en-ID" sz="2400" dirty="0"/>
              <a:t>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08D8A54-22E8-1E49-A3AC-C556A9D43959}"/>
              </a:ext>
            </a:extLst>
          </p:cNvPr>
          <p:cNvSpPr/>
          <p:nvPr/>
        </p:nvSpPr>
        <p:spPr>
          <a:xfrm>
            <a:off x="1131347" y="1203110"/>
            <a:ext cx="1565442" cy="426186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Kasus</a:t>
            </a:r>
            <a:r>
              <a:rPr lang="en-US" sz="2600" dirty="0"/>
              <a:t> 2</a:t>
            </a:r>
            <a:endParaRPr lang="en-US" sz="2600" dirty="0">
              <a:solidFill>
                <a:srgbClr val="0E1F43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CB0D750-60AD-E849-B075-17DB18DE0388}"/>
              </a:ext>
            </a:extLst>
          </p:cNvPr>
          <p:cNvSpPr/>
          <p:nvPr/>
        </p:nvSpPr>
        <p:spPr>
          <a:xfrm>
            <a:off x="3732415" y="3042458"/>
            <a:ext cx="1080654" cy="640080"/>
          </a:xfrm>
          <a:prstGeom prst="rightArrow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F408D-530A-234D-B139-574EC8E7C92B}"/>
              </a:ext>
            </a:extLst>
          </p:cNvPr>
          <p:cNvSpPr txBox="1"/>
          <p:nvPr/>
        </p:nvSpPr>
        <p:spPr>
          <a:xfrm>
            <a:off x="4827946" y="2538305"/>
            <a:ext cx="50097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Terdapat</a:t>
            </a:r>
            <a:r>
              <a:rPr lang="en-US" sz="2200" dirty="0"/>
              <a:t> 4 </a:t>
            </a:r>
            <a:r>
              <a:rPr lang="en-US" sz="2200" dirty="0" err="1"/>
              <a:t>kartu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angka</a:t>
            </a:r>
            <a:r>
              <a:rPr lang="en-US" sz="2200" dirty="0"/>
              <a:t> 7 (♤♧♡♢)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9380D-0D88-8340-B4B7-C729F09F4DB1}"/>
              </a:ext>
            </a:extLst>
          </p:cNvPr>
          <p:cNvSpPr txBox="1"/>
          <p:nvPr/>
        </p:nvSpPr>
        <p:spPr>
          <a:xfrm>
            <a:off x="4827945" y="3147054"/>
            <a:ext cx="6494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Terdapat</a:t>
            </a:r>
            <a:r>
              <a:rPr lang="en-US" sz="2200" dirty="0"/>
              <a:t> 52 total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kartu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”playing card”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21936-804D-6B44-9BBA-1E894646A8F7}"/>
              </a:ext>
            </a:extLst>
          </p:cNvPr>
          <p:cNvSpPr txBox="1"/>
          <p:nvPr/>
        </p:nvSpPr>
        <p:spPr>
          <a:xfrm>
            <a:off x="4827946" y="3764116"/>
            <a:ext cx="6514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Sehingga</a:t>
            </a:r>
            <a:r>
              <a:rPr lang="en-US" sz="2200" dirty="0"/>
              <a:t>, </a:t>
            </a:r>
            <a:r>
              <a:rPr lang="en-US" sz="2200" dirty="0" err="1"/>
              <a:t>peluang</a:t>
            </a:r>
            <a:r>
              <a:rPr lang="en-US" sz="2200" dirty="0"/>
              <a:t> </a:t>
            </a:r>
            <a:r>
              <a:rPr lang="en-US" sz="2200" dirty="0" err="1"/>
              <a:t>kemunculan</a:t>
            </a:r>
            <a:r>
              <a:rPr lang="en-US" sz="2200" dirty="0"/>
              <a:t> </a:t>
            </a:r>
            <a:r>
              <a:rPr lang="en-US" sz="2200" dirty="0" err="1"/>
              <a:t>angka</a:t>
            </a:r>
            <a:r>
              <a:rPr lang="en-US" sz="2200" dirty="0"/>
              <a:t> 7 </a:t>
            </a:r>
            <a:r>
              <a:rPr lang="en-US" sz="2200" dirty="0" err="1"/>
              <a:t>adalah</a:t>
            </a:r>
            <a:r>
              <a:rPr lang="en-US" sz="2200" dirty="0"/>
              <a:t> 1/13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30D4A-EF77-C644-B9B0-4B6152FA3BD6}"/>
              </a:ext>
            </a:extLst>
          </p:cNvPr>
          <p:cNvSpPr txBox="1"/>
          <p:nvPr/>
        </p:nvSpPr>
        <p:spPr>
          <a:xfrm>
            <a:off x="968319" y="5054138"/>
            <a:ext cx="2449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Darimana</a:t>
            </a:r>
            <a:r>
              <a:rPr lang="en-US" sz="4000" dirty="0"/>
              <a:t>?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EE9E73F-F21B-424A-AB54-71FDF1AE2D82}"/>
              </a:ext>
            </a:extLst>
          </p:cNvPr>
          <p:cNvSpPr/>
          <p:nvPr/>
        </p:nvSpPr>
        <p:spPr>
          <a:xfrm>
            <a:off x="3732415" y="5216562"/>
            <a:ext cx="1080654" cy="383038"/>
          </a:xfrm>
          <a:prstGeom prst="rightArrow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C7E6F5-5731-DD4F-AA65-13722EF2FBAD}"/>
                  </a:ext>
                </a:extLst>
              </p:cNvPr>
              <p:cNvSpPr txBox="1"/>
              <p:nvPr/>
            </p:nvSpPr>
            <p:spPr>
              <a:xfrm>
                <a:off x="4980747" y="4906428"/>
                <a:ext cx="2579937" cy="815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=0.077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C7E6F5-5731-DD4F-AA65-13722EF2F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47" y="4906428"/>
                <a:ext cx="2579937" cy="815095"/>
              </a:xfrm>
              <a:prstGeom prst="rect">
                <a:avLst/>
              </a:prstGeom>
              <a:blipFill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4" descr="500+ Playing Card Pictures [HQ] | Download Free Images on Unsplash">
            <a:extLst>
              <a:ext uri="{FF2B5EF4-FFF2-40B4-BE49-F238E27FC236}">
                <a16:creationId xmlns:a16="http://schemas.microsoft.com/office/drawing/2014/main" id="{4C6D5CEE-5AF8-3846-A9C4-E4E946CA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6" y="2676850"/>
            <a:ext cx="3213185" cy="137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57A48E8-025F-134C-9F7D-090CDAC3282C}"/>
              </a:ext>
            </a:extLst>
          </p:cNvPr>
          <p:cNvSpPr/>
          <p:nvPr/>
        </p:nvSpPr>
        <p:spPr>
          <a:xfrm>
            <a:off x="5069150" y="4820575"/>
            <a:ext cx="449050" cy="493400"/>
          </a:xfrm>
          <a:prstGeom prst="ellipse">
            <a:avLst/>
          </a:prstGeom>
          <a:noFill/>
          <a:ln w="28575">
            <a:solidFill>
              <a:srgbClr val="F154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D71FA2-247C-2A48-901C-DBA26237D0FB}"/>
              </a:ext>
            </a:extLst>
          </p:cNvPr>
          <p:cNvSpPr txBox="1"/>
          <p:nvPr/>
        </p:nvSpPr>
        <p:spPr>
          <a:xfrm>
            <a:off x="8374591" y="4841859"/>
            <a:ext cx="3138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15429"/>
                </a:solidFill>
              </a:rPr>
              <a:t>Karena </a:t>
            </a:r>
            <a:r>
              <a:rPr lang="en-US" sz="2400" dirty="0" err="1">
                <a:solidFill>
                  <a:srgbClr val="F15429"/>
                </a:solidFill>
              </a:rPr>
              <a:t>terdapat</a:t>
            </a:r>
            <a:r>
              <a:rPr lang="en-US" sz="2400" dirty="0">
                <a:solidFill>
                  <a:srgbClr val="F15429"/>
                </a:solidFill>
              </a:rPr>
              <a:t> 4 </a:t>
            </a:r>
            <a:r>
              <a:rPr lang="en-US" sz="2400" dirty="0" err="1">
                <a:solidFill>
                  <a:srgbClr val="F15429"/>
                </a:solidFill>
              </a:rPr>
              <a:t>jenis</a:t>
            </a:r>
            <a:r>
              <a:rPr lang="en-US" sz="2400" dirty="0">
                <a:solidFill>
                  <a:srgbClr val="F15429"/>
                </a:solidFill>
              </a:rPr>
              <a:t> </a:t>
            </a:r>
            <a:r>
              <a:rPr lang="en-US" sz="2400" dirty="0" err="1">
                <a:solidFill>
                  <a:srgbClr val="F15429"/>
                </a:solidFill>
              </a:rPr>
              <a:t>kartu</a:t>
            </a:r>
            <a:r>
              <a:rPr lang="en-US" sz="2400" dirty="0">
                <a:solidFill>
                  <a:srgbClr val="F15429"/>
                </a:solidFill>
              </a:rPr>
              <a:t> 7 (♤♧♡♢)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D46C2ED-746C-D446-B865-F18E9F8CA6FF}"/>
              </a:ext>
            </a:extLst>
          </p:cNvPr>
          <p:cNvCxnSpPr>
            <a:stCxn id="3" idx="0"/>
            <a:endCxn id="15" idx="0"/>
          </p:cNvCxnSpPr>
          <p:nvPr/>
        </p:nvCxnSpPr>
        <p:spPr>
          <a:xfrm rot="16200000" flipH="1">
            <a:off x="7608165" y="2506085"/>
            <a:ext cx="21284" cy="4650265"/>
          </a:xfrm>
          <a:prstGeom prst="curvedConnector3">
            <a:avLst>
              <a:gd name="adj1" fmla="val -2367069"/>
            </a:avLst>
          </a:prstGeom>
          <a:ln w="19050">
            <a:solidFill>
              <a:srgbClr val="F1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6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/>
      <p:bldP spid="9" grpId="0"/>
      <p:bldP spid="13" grpId="0" animBg="1"/>
      <p:bldP spid="12" grpId="0"/>
      <p:bldP spid="3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1517-0131-3B4C-8B0A-89BB9FEE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02541"/>
          </a:xfrm>
        </p:spPr>
        <p:txBody>
          <a:bodyPr/>
          <a:lstStyle/>
          <a:p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A0E6E-A5A7-DB4E-BF8D-279D450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FF606A-FC2E-BA40-8898-FCA5CC1E1E00}"/>
              </a:ext>
            </a:extLst>
          </p:cNvPr>
          <p:cNvGrpSpPr/>
          <p:nvPr/>
        </p:nvGrpSpPr>
        <p:grpSpPr>
          <a:xfrm>
            <a:off x="2512720" y="1167600"/>
            <a:ext cx="7166559" cy="3466544"/>
            <a:chOff x="2590000" y="1220866"/>
            <a:chExt cx="7166559" cy="3466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73139BE3-B151-294C-9CCE-BF66FE12A6C4}"/>
                    </a:ext>
                  </a:extLst>
                </p:cNvPr>
                <p:cNvSpPr/>
                <p:nvPr/>
              </p:nvSpPr>
              <p:spPr>
                <a:xfrm>
                  <a:off x="2590000" y="1530672"/>
                  <a:ext cx="7166559" cy="3156738"/>
                </a:xfrm>
                <a:prstGeom prst="roundRect">
                  <a:avLst>
                    <a:gd name="adj" fmla="val 8784"/>
                  </a:avLst>
                </a:prstGeom>
                <a:solidFill>
                  <a:srgbClr val="0E1F4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𝐾𝑒𝑗𝑎𝑑𝑖𝑎𝑛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𝐾𝑒𝑗𝑎𝑑𝑖𝑎𝑛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𝑦𝑎𝑛𝑔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𝑑𝑖𝑖𝑛𝑔𝑖𝑘𝑎𝑛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𝑆𝑒𝑚𝑢𝑎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𝑘𝑒𝑚𝑢𝑛𝑔𝑘𝑖𝑛𝑎𝑛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𝑘𝑒𝑗𝑎𝑑𝑖𝑎𝑛</m:t>
                            </m:r>
                          </m:den>
                        </m:f>
                      </m:oMath>
                    </m:oMathPara>
                  </a14:m>
                  <a:endParaRPr lang="en-ID" sz="2400" dirty="0"/>
                </a:p>
                <a:p>
                  <a:pPr algn="ctr"/>
                  <a:endParaRPr lang="en-ID" sz="2400" dirty="0"/>
                </a:p>
                <a:p>
                  <a:pPr algn="ctr"/>
                  <a:r>
                    <a:rPr lang="en-ID" sz="2400" i="1" dirty="0" err="1">
                      <a:solidFill>
                        <a:srgbClr val="FEBF12"/>
                      </a:solidFill>
                    </a:rPr>
                    <a:t>atau</a:t>
                  </a:r>
                  <a:endParaRPr lang="en-ID" sz="2400" i="1" dirty="0">
                    <a:solidFill>
                      <a:srgbClr val="FEBF12"/>
                    </a:solidFill>
                  </a:endParaRPr>
                </a:p>
                <a:p>
                  <a:pPr algn="ctr"/>
                  <a:endParaRPr lang="en-ID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ID" sz="24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73139BE3-B151-294C-9CCE-BF66FE12A6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000" y="1530672"/>
                  <a:ext cx="7166559" cy="3156738"/>
                </a:xfrm>
                <a:prstGeom prst="roundRect">
                  <a:avLst>
                    <a:gd name="adj" fmla="val 8784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2734376-138C-C349-BD17-D86C80DB008F}"/>
                </a:ext>
              </a:extLst>
            </p:cNvPr>
            <p:cNvSpPr/>
            <p:nvPr/>
          </p:nvSpPr>
          <p:spPr>
            <a:xfrm>
              <a:off x="2871369" y="1220866"/>
              <a:ext cx="2464109" cy="426186"/>
            </a:xfrm>
            <a:prstGeom prst="round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 err="1"/>
                <a:t>Definisi</a:t>
              </a:r>
              <a:r>
                <a:rPr lang="en-US" sz="2600" dirty="0"/>
                <a:t> Formal</a:t>
              </a:r>
              <a:endParaRPr lang="en-US" sz="2600" dirty="0">
                <a:solidFill>
                  <a:srgbClr val="0E1F43"/>
                </a:solidFill>
              </a:endParaRPr>
            </a:p>
          </p:txBody>
        </p:sp>
      </p:grpSp>
      <p:pic>
        <p:nvPicPr>
          <p:cNvPr id="8" name="Picture 2" descr="Two sides of a coin - Amity Veterinary Care">
            <a:extLst>
              <a:ext uri="{FF2B5EF4-FFF2-40B4-BE49-F238E27FC236}">
                <a16:creationId xmlns:a16="http://schemas.microsoft.com/office/drawing/2014/main" id="{0D5E3488-EA8C-AC4A-A33A-E795C24A2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818" y="4839518"/>
            <a:ext cx="2142606" cy="122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7E39DACA-6D56-7E43-B45D-805C38A51156}"/>
              </a:ext>
            </a:extLst>
          </p:cNvPr>
          <p:cNvSpPr/>
          <p:nvPr/>
        </p:nvSpPr>
        <p:spPr>
          <a:xfrm>
            <a:off x="3996971" y="5070443"/>
            <a:ext cx="1080654" cy="640080"/>
          </a:xfrm>
          <a:prstGeom prst="rightArrow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43396B-C54C-8749-9D84-D69F7A76B196}"/>
                  </a:ext>
                </a:extLst>
              </p:cNvPr>
              <p:cNvSpPr txBox="1"/>
              <p:nvPr/>
            </p:nvSpPr>
            <p:spPr>
              <a:xfrm>
                <a:off x="5152573" y="4943950"/>
                <a:ext cx="5345501" cy="887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𝐾𝑒𝑝𝑎𝑙𝑎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𝐾𝑒𝑝𝑎𝑙𝑎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𝐾𝑒𝑝𝑎𝑙𝑎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𝐸𝑘𝑜𝑟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43396B-C54C-8749-9D84-D69F7A76B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573" y="4943950"/>
                <a:ext cx="5345501" cy="887551"/>
              </a:xfrm>
              <a:prstGeom prst="rect">
                <a:avLst/>
              </a:prstGeom>
              <a:blipFill>
                <a:blip r:embed="rId4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444BB78-6B5B-CB40-B8A6-BB2233CEC212}"/>
              </a:ext>
            </a:extLst>
          </p:cNvPr>
          <p:cNvSpPr/>
          <p:nvPr/>
        </p:nvSpPr>
        <p:spPr>
          <a:xfrm>
            <a:off x="4954386" y="2037885"/>
            <a:ext cx="4322618" cy="615142"/>
          </a:xfrm>
          <a:prstGeom prst="ellipse">
            <a:avLst/>
          </a:prstGeom>
          <a:noFill/>
          <a:ln w="28575">
            <a:solidFill>
              <a:srgbClr val="F154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CD340C-D26E-8B4E-8B10-F05ADB3175B8}"/>
              </a:ext>
            </a:extLst>
          </p:cNvPr>
          <p:cNvSpPr/>
          <p:nvPr/>
        </p:nvSpPr>
        <p:spPr>
          <a:xfrm>
            <a:off x="6205849" y="3972709"/>
            <a:ext cx="735278" cy="509415"/>
          </a:xfrm>
          <a:prstGeom prst="ellipse">
            <a:avLst/>
          </a:prstGeom>
          <a:noFill/>
          <a:ln w="28575">
            <a:solidFill>
              <a:srgbClr val="F154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7148E-BA2F-824B-80E0-1F0D498E992A}"/>
              </a:ext>
            </a:extLst>
          </p:cNvPr>
          <p:cNvSpPr txBox="1"/>
          <p:nvPr/>
        </p:nvSpPr>
        <p:spPr>
          <a:xfrm>
            <a:off x="9974110" y="2491700"/>
            <a:ext cx="209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15429"/>
                </a:solidFill>
              </a:rPr>
              <a:t>Ruang </a:t>
            </a:r>
            <a:r>
              <a:rPr lang="en-US" sz="2400" dirty="0" err="1">
                <a:solidFill>
                  <a:srgbClr val="F15429"/>
                </a:solidFill>
              </a:rPr>
              <a:t>Sampel</a:t>
            </a:r>
            <a:endParaRPr lang="en-US" sz="2400" dirty="0">
              <a:solidFill>
                <a:srgbClr val="F15429"/>
              </a:solidFill>
            </a:endParaRPr>
          </a:p>
          <a:p>
            <a:r>
              <a:rPr lang="en-US" sz="2400" dirty="0">
                <a:solidFill>
                  <a:srgbClr val="F15429"/>
                </a:solidFill>
              </a:rPr>
              <a:t>(</a:t>
            </a:r>
            <a:r>
              <a:rPr lang="en-US" sz="2400" i="1" dirty="0">
                <a:solidFill>
                  <a:srgbClr val="F15429"/>
                </a:solidFill>
              </a:rPr>
              <a:t>Sample Space</a:t>
            </a:r>
            <a:r>
              <a:rPr lang="en-US" sz="2400" dirty="0">
                <a:solidFill>
                  <a:srgbClr val="F15429"/>
                </a:solidFill>
              </a:rPr>
              <a:t>)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3FA0577-3418-1D40-A4F8-D882B60F3463}"/>
              </a:ext>
            </a:extLst>
          </p:cNvPr>
          <p:cNvCxnSpPr>
            <a:stCxn id="11" idx="6"/>
            <a:endCxn id="13" idx="0"/>
          </p:cNvCxnSpPr>
          <p:nvPr/>
        </p:nvCxnSpPr>
        <p:spPr>
          <a:xfrm>
            <a:off x="9277004" y="2345456"/>
            <a:ext cx="1744028" cy="146244"/>
          </a:xfrm>
          <a:prstGeom prst="curvedConnector2">
            <a:avLst/>
          </a:prstGeom>
          <a:ln w="19050">
            <a:solidFill>
              <a:srgbClr val="F1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90A8ACBB-1462-1947-9CF4-E2428F648A4A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6941127" y="3322697"/>
            <a:ext cx="4079905" cy="904720"/>
          </a:xfrm>
          <a:prstGeom prst="curvedConnector2">
            <a:avLst/>
          </a:prstGeom>
          <a:ln w="19050">
            <a:solidFill>
              <a:srgbClr val="F1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0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42CE-0C9E-1E4E-AF9D-F4065187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32402"/>
          </a:xfrm>
        </p:spPr>
        <p:txBody>
          <a:bodyPr/>
          <a:lstStyle/>
          <a:p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: </a:t>
            </a:r>
            <a:r>
              <a:rPr lang="en-US" i="1" dirty="0"/>
              <a:t>Sample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D212A-CCB2-B942-BF98-25F276AF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3883A9-10B2-DF48-9DE5-F7CA6C347B81}"/>
              </a:ext>
            </a:extLst>
          </p:cNvPr>
          <p:cNvSpPr/>
          <p:nvPr/>
        </p:nvSpPr>
        <p:spPr>
          <a:xfrm>
            <a:off x="849976" y="1512917"/>
            <a:ext cx="8892539" cy="922712"/>
          </a:xfrm>
          <a:prstGeom prst="roundRect">
            <a:avLst>
              <a:gd name="adj" fmla="val 8784"/>
            </a:avLst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 err="1"/>
              <a:t>Bagaimana</a:t>
            </a:r>
            <a:r>
              <a:rPr lang="en-ID" sz="2800" dirty="0"/>
              <a:t> </a:t>
            </a:r>
            <a:r>
              <a:rPr lang="en-ID" sz="2800" dirty="0" err="1"/>
              <a:t>cara</a:t>
            </a:r>
            <a:r>
              <a:rPr lang="en-ID" sz="2800" dirty="0"/>
              <a:t> </a:t>
            </a:r>
            <a:r>
              <a:rPr lang="en-ID" sz="2800" dirty="0" err="1"/>
              <a:t>menotasikan</a:t>
            </a:r>
            <a:r>
              <a:rPr lang="en-ID" sz="2800" dirty="0"/>
              <a:t> </a:t>
            </a:r>
            <a:r>
              <a:rPr lang="en-ID" sz="2800" dirty="0" err="1"/>
              <a:t>ruang</a:t>
            </a:r>
            <a:r>
              <a:rPr lang="en-ID" sz="2800" dirty="0"/>
              <a:t> </a:t>
            </a:r>
            <a:r>
              <a:rPr lang="en-ID" sz="2800" dirty="0" err="1"/>
              <a:t>sampel</a:t>
            </a:r>
            <a:r>
              <a:rPr lang="en-ID" sz="2800" dirty="0"/>
              <a:t> (</a:t>
            </a:r>
            <a:r>
              <a:rPr lang="en-ID" sz="2800" i="1" dirty="0"/>
              <a:t>sample space</a:t>
            </a:r>
            <a:r>
              <a:rPr lang="en-ID" sz="2800" dirty="0"/>
              <a:t>)?</a:t>
            </a:r>
          </a:p>
        </p:txBody>
      </p:sp>
      <p:pic>
        <p:nvPicPr>
          <p:cNvPr id="6" name="Picture 2" descr="Two sides of a coin - Amity Veterinary Care">
            <a:extLst>
              <a:ext uri="{FF2B5EF4-FFF2-40B4-BE49-F238E27FC236}">
                <a16:creationId xmlns:a16="http://schemas.microsoft.com/office/drawing/2014/main" id="{21748CC6-8BA2-C348-8C52-D34325A5E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5" y="2814877"/>
            <a:ext cx="2682933" cy="153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65A4BBD1-FC56-284A-8736-E34222160027}"/>
              </a:ext>
            </a:extLst>
          </p:cNvPr>
          <p:cNvSpPr/>
          <p:nvPr/>
        </p:nvSpPr>
        <p:spPr>
          <a:xfrm>
            <a:off x="3772526" y="3172390"/>
            <a:ext cx="1281611" cy="822960"/>
          </a:xfrm>
          <a:prstGeom prst="rightArrow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44B6E2-141E-C545-807B-F2660B7C4F24}"/>
                  </a:ext>
                </a:extLst>
              </p:cNvPr>
              <p:cNvSpPr txBox="1"/>
              <p:nvPr/>
            </p:nvSpPr>
            <p:spPr>
              <a:xfrm>
                <a:off x="5228704" y="3322260"/>
                <a:ext cx="68976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𝑘𝑒𝑝𝑎𝑙𝑎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𝑒𝑘𝑜𝑟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44B6E2-141E-C545-807B-F2660B7C4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04" y="3322260"/>
                <a:ext cx="6897657" cy="523220"/>
              </a:xfrm>
              <a:prstGeom prst="rect">
                <a:avLst/>
              </a:prstGeom>
              <a:blipFill>
                <a:blip r:embed="rId3"/>
                <a:stretch>
                  <a:fillRect r="-18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500+ Playing Card Pictures [HQ] | Download Free Images on Unsplash">
            <a:extLst>
              <a:ext uri="{FF2B5EF4-FFF2-40B4-BE49-F238E27FC236}">
                <a16:creationId xmlns:a16="http://schemas.microsoft.com/office/drawing/2014/main" id="{660D2EF1-00A5-574B-A54C-BBF21929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3" y="4522275"/>
            <a:ext cx="3213185" cy="137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4420BD-6235-7F47-8EB9-E6EEE3B1ED3E}"/>
              </a:ext>
            </a:extLst>
          </p:cNvPr>
          <p:cNvSpPr/>
          <p:nvPr/>
        </p:nvSpPr>
        <p:spPr>
          <a:xfrm>
            <a:off x="3772526" y="4796443"/>
            <a:ext cx="1281611" cy="822960"/>
          </a:xfrm>
          <a:prstGeom prst="rightArrow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32490F-0EDA-DC41-A69E-3EE1F367F1F6}"/>
                  </a:ext>
                </a:extLst>
              </p:cNvPr>
              <p:cNvSpPr txBox="1"/>
              <p:nvPr/>
            </p:nvSpPr>
            <p:spPr>
              <a:xfrm>
                <a:off x="5294343" y="4946313"/>
                <a:ext cx="68979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. . ., 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..,3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32490F-0EDA-DC41-A69E-3EE1F367F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343" y="4946313"/>
                <a:ext cx="6897979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92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A87B-F49B-D747-B07C-379E9BEE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73966"/>
          </a:xfrm>
        </p:spPr>
        <p:txBody>
          <a:bodyPr/>
          <a:lstStyle/>
          <a:p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: </a:t>
            </a:r>
            <a:r>
              <a:rPr lang="en-US" dirty="0" err="1"/>
              <a:t>Eksperimen</a:t>
            </a:r>
            <a:r>
              <a:rPr lang="en-US" dirty="0"/>
              <a:t> vs.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1CBE6-EC1A-F347-9D18-63727441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F46713A-3578-B544-8DAC-5B47BDC7A5D2}"/>
              </a:ext>
            </a:extLst>
          </p:cNvPr>
          <p:cNvSpPr/>
          <p:nvPr/>
        </p:nvSpPr>
        <p:spPr>
          <a:xfrm>
            <a:off x="838200" y="1512916"/>
            <a:ext cx="10675088" cy="1138843"/>
          </a:xfrm>
          <a:prstGeom prst="roundRect">
            <a:avLst>
              <a:gd name="adj" fmla="val 8784"/>
            </a:avLst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400" dirty="0" err="1"/>
              <a:t>Koin</a:t>
            </a:r>
            <a:r>
              <a:rPr lang="en-ID" sz="2400" dirty="0"/>
              <a:t> </a:t>
            </a:r>
            <a:r>
              <a:rPr lang="en-ID" sz="2400" dirty="0" err="1"/>
              <a:t>dilempar</a:t>
            </a:r>
            <a:r>
              <a:rPr lang="en-ID" sz="2400" dirty="0"/>
              <a:t> </a:t>
            </a:r>
            <a:r>
              <a:rPr lang="en-ID" sz="2400" dirty="0" err="1"/>
              <a:t>sebanyak</a:t>
            </a:r>
            <a:r>
              <a:rPr lang="en-ID" sz="2400" dirty="0"/>
              <a:t> 4 kali, dan </a:t>
            </a:r>
            <a:r>
              <a:rPr lang="en-ID" sz="2400" dirty="0" err="1"/>
              <a:t>semuanya</a:t>
            </a:r>
            <a:r>
              <a:rPr lang="en-ID" sz="2400" dirty="0"/>
              <a:t> </a:t>
            </a:r>
            <a:r>
              <a:rPr lang="en-ID" sz="2400" dirty="0" err="1"/>
              <a:t>memunculkan</a:t>
            </a:r>
            <a:r>
              <a:rPr lang="en-ID" sz="2400" dirty="0"/>
              <a:t> </a:t>
            </a:r>
            <a:r>
              <a:rPr lang="en-ID" sz="2400" dirty="0" err="1"/>
              <a:t>gambar</a:t>
            </a:r>
            <a:r>
              <a:rPr lang="en-ID" sz="2400" dirty="0"/>
              <a:t> “</a:t>
            </a:r>
            <a:r>
              <a:rPr lang="en-ID" sz="2400" dirty="0" err="1"/>
              <a:t>kepala</a:t>
            </a:r>
            <a:r>
              <a:rPr lang="en-ID" sz="2400" dirty="0"/>
              <a:t>”. </a:t>
            </a:r>
            <a:r>
              <a:rPr lang="en-ID" sz="2400" dirty="0" err="1"/>
              <a:t>Berapa</a:t>
            </a:r>
            <a:r>
              <a:rPr lang="en-ID" sz="2400" dirty="0"/>
              <a:t> </a:t>
            </a:r>
            <a:r>
              <a:rPr lang="en-ID" sz="2400" dirty="0" err="1"/>
              <a:t>peluang</a:t>
            </a:r>
            <a:r>
              <a:rPr lang="en-ID" sz="2400" dirty="0"/>
              <a:t> </a:t>
            </a:r>
            <a:r>
              <a:rPr lang="en-ID" sz="2400" dirty="0" err="1"/>
              <a:t>kemunculan</a:t>
            </a:r>
            <a:r>
              <a:rPr lang="en-ID" sz="2400" dirty="0"/>
              <a:t> “</a:t>
            </a:r>
            <a:r>
              <a:rPr lang="en-ID" sz="2400" dirty="0" err="1"/>
              <a:t>kepala</a:t>
            </a:r>
            <a:r>
              <a:rPr lang="en-ID" sz="2400" dirty="0"/>
              <a:t>” pada </a:t>
            </a:r>
            <a:r>
              <a:rPr lang="en-ID" sz="2400" dirty="0" err="1"/>
              <a:t>percobaan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ED895A-02A0-F346-BA94-78F6B8F024F9}"/>
              </a:ext>
            </a:extLst>
          </p:cNvPr>
          <p:cNvSpPr/>
          <p:nvPr/>
        </p:nvSpPr>
        <p:spPr>
          <a:xfrm>
            <a:off x="1131347" y="1203110"/>
            <a:ext cx="1121402" cy="426186"/>
          </a:xfrm>
          <a:prstGeom prst="roundRect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Kasus</a:t>
            </a:r>
            <a:endParaRPr lang="en-US" sz="2600" dirty="0">
              <a:solidFill>
                <a:srgbClr val="0E1F4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327150-104F-6946-871B-52F34EE5C318}"/>
                  </a:ext>
                </a:extLst>
              </p:cNvPr>
              <p:cNvSpPr txBox="1"/>
              <p:nvPr/>
            </p:nvSpPr>
            <p:spPr>
              <a:xfrm>
                <a:off x="838200" y="2838606"/>
                <a:ext cx="6618157" cy="888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𝐾𝑒𝑝𝑎𝑙𝑎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𝑀𝑢𝑛𝑐𝑢𝑙𝑛𝑦𝑎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𝐾𝑒𝑝𝑎𝑙𝑎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𝐵𝑎𝑛𝑦𝑎𝑘𝑛𝑦𝑎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𝑝𝑒𝑟𝑐𝑜𝑏𝑎𝑎𝑛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327150-104F-6946-871B-52F34EE5C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38606"/>
                <a:ext cx="6618157" cy="888513"/>
              </a:xfrm>
              <a:prstGeom prst="rect">
                <a:avLst/>
              </a:prstGeom>
              <a:blipFill>
                <a:blip r:embed="rId2"/>
                <a:stretch>
                  <a:fillRect t="-1408"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>
            <a:extLst>
              <a:ext uri="{FF2B5EF4-FFF2-40B4-BE49-F238E27FC236}">
                <a16:creationId xmlns:a16="http://schemas.microsoft.com/office/drawing/2014/main" id="{B3E7EECA-EBFE-1C43-A6A9-31F01C68FB49}"/>
              </a:ext>
            </a:extLst>
          </p:cNvPr>
          <p:cNvSpPr/>
          <p:nvPr/>
        </p:nvSpPr>
        <p:spPr>
          <a:xfrm>
            <a:off x="7563693" y="3077122"/>
            <a:ext cx="814647" cy="411480"/>
          </a:xfrm>
          <a:prstGeom prst="rightArrow">
            <a:avLst/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6248B-AD4D-D344-A85F-2DC12DDBA63E}"/>
              </a:ext>
            </a:extLst>
          </p:cNvPr>
          <p:cNvSpPr txBox="1"/>
          <p:nvPr/>
        </p:nvSpPr>
        <p:spPr>
          <a:xfrm>
            <a:off x="8485676" y="2928919"/>
            <a:ext cx="3304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Apakah</a:t>
            </a:r>
            <a:r>
              <a:rPr lang="en-US" sz="4000" dirty="0"/>
              <a:t> </a:t>
            </a:r>
            <a:r>
              <a:rPr lang="en-US" sz="4000" dirty="0" err="1"/>
              <a:t>benar</a:t>
            </a:r>
            <a:r>
              <a:rPr lang="en-US" sz="4000" dirty="0"/>
              <a:t>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F6BE67-77AF-164A-B016-53D704CA1EE0}"/>
              </a:ext>
            </a:extLst>
          </p:cNvPr>
          <p:cNvSpPr/>
          <p:nvPr/>
        </p:nvSpPr>
        <p:spPr>
          <a:xfrm>
            <a:off x="838200" y="3878999"/>
            <a:ext cx="10675088" cy="1138843"/>
          </a:xfrm>
          <a:prstGeom prst="roundRect">
            <a:avLst>
              <a:gd name="adj" fmla="val 8784"/>
            </a:avLst>
          </a:prstGeom>
          <a:solidFill>
            <a:srgbClr val="0E1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 err="1"/>
              <a:t>Benar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konsep</a:t>
            </a:r>
            <a:r>
              <a:rPr lang="en-ID" sz="2400" dirty="0"/>
              <a:t> </a:t>
            </a:r>
            <a:r>
              <a:rPr lang="en-ID" sz="2400" b="1" dirty="0" err="1">
                <a:solidFill>
                  <a:srgbClr val="FEBF12"/>
                </a:solidFill>
              </a:rPr>
              <a:t>Peluang</a:t>
            </a:r>
            <a:r>
              <a:rPr lang="en-ID" sz="2400" b="1" dirty="0">
                <a:solidFill>
                  <a:srgbClr val="FEBF12"/>
                </a:solidFill>
              </a:rPr>
              <a:t> </a:t>
            </a:r>
            <a:r>
              <a:rPr lang="en-ID" sz="2400" b="1" dirty="0" err="1">
                <a:solidFill>
                  <a:srgbClr val="FEBF12"/>
                </a:solidFill>
              </a:rPr>
              <a:t>Eksperimen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ID" sz="2400" dirty="0" err="1">
                <a:solidFill>
                  <a:schemeClr val="bg1"/>
                </a:solidFill>
                <a:sym typeface="Wingdings" pitchFamily="2" charset="2"/>
              </a:rPr>
              <a:t>Peluang</a:t>
            </a:r>
            <a:r>
              <a:rPr lang="en-ID" sz="24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ID" sz="2400" dirty="0" err="1">
                <a:solidFill>
                  <a:schemeClr val="bg1"/>
                </a:solidFill>
                <a:sym typeface="Wingdings" pitchFamily="2" charset="2"/>
              </a:rPr>
              <a:t>eksperimen</a:t>
            </a:r>
            <a:r>
              <a:rPr lang="en-ID" sz="24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ID" sz="2400" dirty="0" err="1">
                <a:solidFill>
                  <a:schemeClr val="bg1"/>
                </a:solidFill>
                <a:sym typeface="Wingdings" pitchFamily="2" charset="2"/>
              </a:rPr>
              <a:t>mengamati</a:t>
            </a:r>
            <a:r>
              <a:rPr lang="en-ID" sz="24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ID" sz="2400" dirty="0" err="1">
                <a:solidFill>
                  <a:schemeClr val="bg1"/>
                </a:solidFill>
                <a:sym typeface="Wingdings" pitchFamily="2" charset="2"/>
              </a:rPr>
              <a:t>kejadian</a:t>
            </a:r>
            <a:r>
              <a:rPr lang="en-ID" sz="24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ID" sz="2400" dirty="0" err="1">
                <a:solidFill>
                  <a:schemeClr val="bg1"/>
                </a:solidFill>
                <a:sym typeface="Wingdings" pitchFamily="2" charset="2"/>
              </a:rPr>
              <a:t>berdasarkan</a:t>
            </a:r>
            <a:r>
              <a:rPr lang="en-ID" sz="24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ID" sz="2400" dirty="0" err="1">
                <a:solidFill>
                  <a:schemeClr val="bg1"/>
                </a:solidFill>
                <a:sym typeface="Wingdings" pitchFamily="2" charset="2"/>
              </a:rPr>
              <a:t>jumlah</a:t>
            </a:r>
            <a:r>
              <a:rPr lang="en-ID" sz="24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ID" sz="2400" dirty="0" err="1">
                <a:solidFill>
                  <a:schemeClr val="bg1"/>
                </a:solidFill>
                <a:sym typeface="Wingdings" pitchFamily="2" charset="2"/>
              </a:rPr>
              <a:t>eksperimen</a:t>
            </a:r>
            <a:r>
              <a:rPr lang="en-ID" sz="2400" dirty="0">
                <a:solidFill>
                  <a:schemeClr val="bg1"/>
                </a:solidFill>
                <a:sym typeface="Wingdings" pitchFamily="2" charset="2"/>
              </a:rPr>
              <a:t> yang </a:t>
            </a:r>
            <a:r>
              <a:rPr lang="en-ID" sz="2400" dirty="0" err="1">
                <a:solidFill>
                  <a:schemeClr val="bg1"/>
                </a:solidFill>
                <a:sym typeface="Wingdings" pitchFamily="2" charset="2"/>
              </a:rPr>
              <a:t>terbatas</a:t>
            </a:r>
            <a:r>
              <a:rPr lang="en-ID" sz="2400" dirty="0">
                <a:solidFill>
                  <a:schemeClr val="bg1"/>
                </a:solidFill>
                <a:sym typeface="Wingdings" pitchFamily="2" charset="2"/>
              </a:rPr>
              <a:t> (</a:t>
            </a:r>
            <a:r>
              <a:rPr lang="en-ID" sz="2400" i="1" dirty="0">
                <a:solidFill>
                  <a:schemeClr val="bg1"/>
                </a:solidFill>
                <a:sym typeface="Wingdings" pitchFamily="2" charset="2"/>
              </a:rPr>
              <a:t>finite</a:t>
            </a:r>
            <a:r>
              <a:rPr lang="en-ID" sz="2400" dirty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en-ID" sz="2400" b="1" dirty="0">
              <a:solidFill>
                <a:srgbClr val="F1542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A6C92-94F0-F640-89A6-1F94F714EF9F}"/>
                  </a:ext>
                </a:extLst>
              </p:cNvPr>
              <p:cNvSpPr txBox="1"/>
              <p:nvPr/>
            </p:nvSpPr>
            <p:spPr>
              <a:xfrm>
                <a:off x="3185876" y="5259242"/>
                <a:ext cx="5820248" cy="8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=0.8→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=0.4,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𝑑𝑠𝑡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A6C92-94F0-F640-89A6-1F94F714E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76" y="5259242"/>
                <a:ext cx="5820248" cy="813684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62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B56C-BC62-D643-AB2A-3258512C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65653"/>
          </a:xfrm>
        </p:spPr>
        <p:txBody>
          <a:bodyPr/>
          <a:lstStyle/>
          <a:p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: </a:t>
            </a:r>
            <a:r>
              <a:rPr lang="en-US" dirty="0" err="1"/>
              <a:t>Eksperimen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7221B-3E71-BF48-81A2-4B1A3C3E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3B449F-6136-E241-AD00-8FCEA3A7E4A9}"/>
              </a:ext>
            </a:extLst>
          </p:cNvPr>
          <p:cNvGrpSpPr/>
          <p:nvPr/>
        </p:nvGrpSpPr>
        <p:grpSpPr>
          <a:xfrm>
            <a:off x="2512720" y="1695728"/>
            <a:ext cx="7166559" cy="3466544"/>
            <a:chOff x="2590000" y="1220866"/>
            <a:chExt cx="7166559" cy="3466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DAC10931-66E1-0D4B-9C77-2C9AA8132E36}"/>
                    </a:ext>
                  </a:extLst>
                </p:cNvPr>
                <p:cNvSpPr/>
                <p:nvPr/>
              </p:nvSpPr>
              <p:spPr>
                <a:xfrm>
                  <a:off x="2590000" y="1530672"/>
                  <a:ext cx="7166559" cy="3156738"/>
                </a:xfrm>
                <a:prstGeom prst="roundRect">
                  <a:avLst>
                    <a:gd name="adj" fmla="val 8784"/>
                  </a:avLst>
                </a:prstGeom>
                <a:solidFill>
                  <a:srgbClr val="0E1F4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𝐾𝑒𝑗𝑎𝑑𝑖𝑎𝑛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𝐾𝑒𝑗𝑎𝑑𝑖𝑎𝑛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𝑦𝑎𝑛𝑔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𝑑𝑖𝑖𝑛𝑔𝑖𝑘𝑎𝑛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𝐵𝑎𝑛𝑦𝑎𝑘𝑛𝑦𝑎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𝑝𝑒𝑟𝑐𝑜𝑏𝑎𝑎𝑛</m:t>
                            </m:r>
                          </m:den>
                        </m:f>
                      </m:oMath>
                    </m:oMathPara>
                  </a14:m>
                  <a:endParaRPr lang="en-ID" sz="2400" dirty="0"/>
                </a:p>
                <a:p>
                  <a:pPr algn="ctr"/>
                  <a:endParaRPr lang="en-ID" sz="2400" dirty="0"/>
                </a:p>
                <a:p>
                  <a:pPr algn="ctr"/>
                  <a:r>
                    <a:rPr lang="en-ID" sz="2400" i="1" dirty="0" err="1">
                      <a:solidFill>
                        <a:srgbClr val="FEBF12"/>
                      </a:solidFill>
                    </a:rPr>
                    <a:t>atau</a:t>
                  </a:r>
                  <a:endParaRPr lang="en-ID" sz="2400" i="1" dirty="0">
                    <a:solidFill>
                      <a:srgbClr val="FEBF12"/>
                    </a:solidFill>
                  </a:endParaRPr>
                </a:p>
                <a:p>
                  <a:pPr algn="ctr"/>
                  <a:endParaRPr lang="en-ID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ID" sz="24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DAC10931-66E1-0D4B-9C77-2C9AA8132E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000" y="1530672"/>
                  <a:ext cx="7166559" cy="3156738"/>
                </a:xfrm>
                <a:prstGeom prst="roundRect">
                  <a:avLst>
                    <a:gd name="adj" fmla="val 8784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3B27726-FF5E-784E-A4C4-70EA9E8F0C77}"/>
                </a:ext>
              </a:extLst>
            </p:cNvPr>
            <p:cNvSpPr/>
            <p:nvPr/>
          </p:nvSpPr>
          <p:spPr>
            <a:xfrm>
              <a:off x="2871369" y="1220866"/>
              <a:ext cx="2464109" cy="426186"/>
            </a:xfrm>
            <a:prstGeom prst="round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 err="1"/>
                <a:t>Definisi</a:t>
              </a:r>
              <a:r>
                <a:rPr lang="en-US" sz="2600" dirty="0"/>
                <a:t> Formal</a:t>
              </a:r>
              <a:endParaRPr lang="en-US" sz="2600" dirty="0">
                <a:solidFill>
                  <a:srgbClr val="0E1F4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62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6144</TotalTime>
  <Words>562</Words>
  <Application>Microsoft Macintosh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Probabilitas</vt:lpstr>
      <vt:lpstr>Peluang?</vt:lpstr>
      <vt:lpstr>Peluang</vt:lpstr>
      <vt:lpstr>Peluang – Sederhana (1)</vt:lpstr>
      <vt:lpstr>Peluang – Sederhana (2)</vt:lpstr>
      <vt:lpstr>Peluang Sederhana</vt:lpstr>
      <vt:lpstr>Peluang Sederhana: Sample Space</vt:lpstr>
      <vt:lpstr>Peluang Sederhana: Eksperimen vs. Teori</vt:lpstr>
      <vt:lpstr>Peluang Sederhana: Eksperimen</vt:lpstr>
      <vt:lpstr>Sehingga, Nilai Peluang . . .</vt:lpstr>
      <vt:lpstr>Permutasi dan Kombinasi?</vt:lpstr>
      <vt:lpstr>Refreshing! Faktorial – Masih ingat?</vt:lpstr>
      <vt:lpstr>Permutasi</vt:lpstr>
      <vt:lpstr>Kombinasi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Hendrawan</dc:creator>
  <cp:lastModifiedBy>Afif Hendrawan</cp:lastModifiedBy>
  <cp:revision>111</cp:revision>
  <dcterms:created xsi:type="dcterms:W3CDTF">2021-08-30T06:37:21Z</dcterms:created>
  <dcterms:modified xsi:type="dcterms:W3CDTF">2022-10-02T06:53:06Z</dcterms:modified>
</cp:coreProperties>
</file>