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302C5-523B-436F-8197-E038E6117D80}" type="datetimeFigureOut">
              <a:rPr lang="id-ID" smtClean="0"/>
              <a:t>07/03/2016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66244-8382-46DD-AEB6-2179D7A7CEA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867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F32311-A61E-4B32-A481-FCFB7AE0CA4D}" type="slidenum">
              <a:rPr 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454BFA-B375-4AF7-8E30-375B02F9C7B5}" type="slidenum">
              <a:rPr 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3DA792-504A-4D04-8BA9-5F25BE29EE61}" type="slidenum">
              <a:rPr 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0F6634-78DB-4D6D-A1A3-0E54F59F842B}" type="slidenum">
              <a:rPr 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CDCAFC2-71DE-427F-A338-6F0FBD362F35}" type="slidenum">
              <a:rPr 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9F2434C-3727-4D68-96D3-CF92CDCCC0E8}" type="slidenum">
              <a:rPr 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d-ID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E0DD36D-8F2E-438E-8B69-8069C81A452D}" type="slidenum">
              <a:rPr 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BED2-A1F3-4095-B523-428EEAAA4A01}" type="datetimeFigureOut">
              <a:rPr lang="id-ID" smtClean="0"/>
              <a:t>07/03/2016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C46F-97F7-42B0-B370-C4A45D68DF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41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BED2-A1F3-4095-B523-428EEAAA4A01}" type="datetimeFigureOut">
              <a:rPr lang="id-ID" smtClean="0"/>
              <a:t>07/03/2016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C46F-97F7-42B0-B370-C4A45D68DF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518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BED2-A1F3-4095-B523-428EEAAA4A01}" type="datetimeFigureOut">
              <a:rPr lang="id-ID" smtClean="0"/>
              <a:t>07/03/2016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C46F-97F7-42B0-B370-C4A45D68DF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312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BED2-A1F3-4095-B523-428EEAAA4A01}" type="datetimeFigureOut">
              <a:rPr lang="id-ID" smtClean="0"/>
              <a:t>07/03/2016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C46F-97F7-42B0-B370-C4A45D68DF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816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BED2-A1F3-4095-B523-428EEAAA4A01}" type="datetimeFigureOut">
              <a:rPr lang="id-ID" smtClean="0"/>
              <a:t>07/03/2016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C46F-97F7-42B0-B370-C4A45D68DF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76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BED2-A1F3-4095-B523-428EEAAA4A01}" type="datetimeFigureOut">
              <a:rPr lang="id-ID" smtClean="0"/>
              <a:t>07/03/2016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C46F-97F7-42B0-B370-C4A45D68DF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08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BED2-A1F3-4095-B523-428EEAAA4A01}" type="datetimeFigureOut">
              <a:rPr lang="id-ID" smtClean="0"/>
              <a:t>07/03/2016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C46F-97F7-42B0-B370-C4A45D68DF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101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BED2-A1F3-4095-B523-428EEAAA4A01}" type="datetimeFigureOut">
              <a:rPr lang="id-ID" smtClean="0"/>
              <a:t>07/03/2016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C46F-97F7-42B0-B370-C4A45D68DF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003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BED2-A1F3-4095-B523-428EEAAA4A01}" type="datetimeFigureOut">
              <a:rPr lang="id-ID" smtClean="0"/>
              <a:t>07/03/2016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C46F-97F7-42B0-B370-C4A45D68DF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189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BED2-A1F3-4095-B523-428EEAAA4A01}" type="datetimeFigureOut">
              <a:rPr lang="id-ID" smtClean="0"/>
              <a:t>07/03/2016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C46F-97F7-42B0-B370-C4A45D68DF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050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7BED2-A1F3-4095-B523-428EEAAA4A01}" type="datetimeFigureOut">
              <a:rPr lang="id-ID" smtClean="0"/>
              <a:t>07/03/2016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C46F-97F7-42B0-B370-C4A45D68DF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30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7BED2-A1F3-4095-B523-428EEAAA4A01}" type="datetimeFigureOut">
              <a:rPr lang="id-ID" smtClean="0"/>
              <a:t>07/03/2016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8C46F-97F7-42B0-B370-C4A45D68DF0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457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id-ID" dirty="0" smtClean="0"/>
              <a:t>DISTRIBUSI FREKUENSI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414960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Pengertian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Susunan data menurut kelas-kelas interval tertentu atau menurut kategori tertentu dalam sebuah daftar</a:t>
            </a:r>
          </a:p>
          <a:p>
            <a:r>
              <a:rPr lang="en-US" smtClean="0"/>
              <a:t>Dari distribusi frekuensi dapat diperoleh keterangan atau gambaran sederhana dan sistematis dari data yang diperoleh.</a:t>
            </a:r>
          </a:p>
        </p:txBody>
      </p:sp>
    </p:spTree>
    <p:extLst>
      <p:ext uri="{BB962C8B-B14F-4D97-AF65-F5344CB8AC3E}">
        <p14:creationId xmlns:p14="http://schemas.microsoft.com/office/powerpoint/2010/main" val="335386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Bagian-bagian distribusi frekuensi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Kelas-kelas (class)</a:t>
            </a:r>
          </a:p>
          <a:p>
            <a:r>
              <a:rPr lang="en-US" smtClean="0"/>
              <a:t>Batas kelas (class limits)</a:t>
            </a:r>
          </a:p>
          <a:p>
            <a:r>
              <a:rPr lang="en-US" smtClean="0"/>
              <a:t>Tepi kelas (class boundary)</a:t>
            </a:r>
          </a:p>
          <a:p>
            <a:r>
              <a:rPr lang="en-US" smtClean="0"/>
              <a:t>Titik tengah kelas/tanda kelas (class mid point/class marks)</a:t>
            </a:r>
          </a:p>
          <a:p>
            <a:r>
              <a:rPr lang="en-US" smtClean="0"/>
              <a:t>Interval kelas (class interval)</a:t>
            </a:r>
          </a:p>
          <a:p>
            <a:r>
              <a:rPr lang="en-US" smtClean="0"/>
              <a:t>Panjang Interval kelas atau kelas (interval kelas)</a:t>
            </a:r>
          </a:p>
          <a:p>
            <a:r>
              <a:rPr lang="en-US" smtClean="0"/>
              <a:t>Frekuensi kelas (class frequency)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784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8229600" cy="3429000"/>
          </a:xfrm>
        </p:spPr>
        <p:txBody>
          <a:bodyPr>
            <a:no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400" dirty="0" smtClean="0"/>
              <a:t>Dari </a:t>
            </a:r>
            <a:r>
              <a:rPr lang="en-US" sz="1400" dirty="0" err="1" smtClean="0"/>
              <a:t>distribusi</a:t>
            </a:r>
            <a:r>
              <a:rPr lang="en-US" sz="1400" dirty="0" smtClean="0"/>
              <a:t> </a:t>
            </a:r>
            <a:r>
              <a:rPr lang="en-US" sz="1400" dirty="0" err="1" smtClean="0"/>
              <a:t>frekuensi</a:t>
            </a:r>
            <a:r>
              <a:rPr lang="en-US" sz="1400" dirty="0" smtClean="0"/>
              <a:t> </a:t>
            </a:r>
            <a:r>
              <a:rPr lang="id-ID" sz="1400" dirty="0" smtClean="0"/>
              <a:t>di samping</a:t>
            </a:r>
            <a:r>
              <a:rPr lang="en-US" sz="1400" dirty="0" smtClean="0"/>
              <a:t>:</a:t>
            </a:r>
            <a:endParaRPr lang="en-US" sz="1400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AutoNum type="arabicPeriod"/>
              <a:defRPr/>
            </a:pPr>
            <a:r>
              <a:rPr lang="en-US" sz="1400" dirty="0" err="1" smtClean="0"/>
              <a:t>Banyaknya</a:t>
            </a:r>
            <a:r>
              <a:rPr lang="en-US" sz="1400" dirty="0" smtClean="0"/>
              <a:t> </a:t>
            </a:r>
            <a:r>
              <a:rPr lang="en-US" sz="1400" dirty="0" err="1" smtClean="0"/>
              <a:t>kelas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5.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AutoNum type="arabicPeriod"/>
              <a:defRPr/>
            </a:pPr>
            <a:r>
              <a:rPr lang="en-US" sz="1400" dirty="0" smtClean="0"/>
              <a:t>Batas </a:t>
            </a:r>
            <a:r>
              <a:rPr lang="en-US" sz="1400" dirty="0" err="1" smtClean="0"/>
              <a:t>kelas-kelas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50, 59, 60, 69,…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AutoNum type="arabicPeriod"/>
              <a:defRPr/>
            </a:pPr>
            <a:r>
              <a:rPr lang="en-US" sz="1400" dirty="0" smtClean="0"/>
              <a:t>Batas </a:t>
            </a:r>
            <a:r>
              <a:rPr lang="en-US" sz="1400" dirty="0" err="1" smtClean="0"/>
              <a:t>bawah</a:t>
            </a:r>
            <a:r>
              <a:rPr lang="en-US" sz="1400" dirty="0" smtClean="0"/>
              <a:t> </a:t>
            </a:r>
            <a:r>
              <a:rPr lang="en-US" sz="1400" dirty="0" err="1" smtClean="0"/>
              <a:t>kelas-kelas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50, 60, 70,…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AutoNum type="arabicPeriod"/>
              <a:defRPr/>
            </a:pPr>
            <a:r>
              <a:rPr lang="en-US" sz="1400" dirty="0" smtClean="0"/>
              <a:t>Batas </a:t>
            </a:r>
            <a:r>
              <a:rPr lang="en-US" sz="1400" dirty="0" err="1" smtClean="0"/>
              <a:t>atas</a:t>
            </a:r>
            <a:r>
              <a:rPr lang="en-US" sz="1400" dirty="0" smtClean="0"/>
              <a:t> </a:t>
            </a:r>
            <a:r>
              <a:rPr lang="en-US" sz="1400" dirty="0" err="1" smtClean="0"/>
              <a:t>kelas-kelas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59, 69, 79,…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AutoNum type="arabicPeriod"/>
              <a:defRPr/>
            </a:pPr>
            <a:r>
              <a:rPr lang="en-US" sz="1400" dirty="0" smtClean="0"/>
              <a:t>Batas </a:t>
            </a:r>
            <a:r>
              <a:rPr lang="en-US" sz="1400" dirty="0" err="1" smtClean="0"/>
              <a:t>nyata</a:t>
            </a:r>
            <a:r>
              <a:rPr lang="en-US" sz="1400" dirty="0" smtClean="0"/>
              <a:t> </a:t>
            </a:r>
            <a:r>
              <a:rPr lang="en-US" sz="1400" dirty="0" err="1" smtClean="0"/>
              <a:t>kelas-kelas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49.5, 59.5, 69.5,…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AutoNum type="arabicPeriod"/>
              <a:defRPr/>
            </a:pPr>
            <a:r>
              <a:rPr lang="en-US" sz="1400" dirty="0" err="1" smtClean="0"/>
              <a:t>Tepi</a:t>
            </a:r>
            <a:r>
              <a:rPr lang="en-US" sz="1400" dirty="0" smtClean="0"/>
              <a:t> </a:t>
            </a:r>
            <a:r>
              <a:rPr lang="en-US" sz="1400" dirty="0" err="1" smtClean="0"/>
              <a:t>bawah</a:t>
            </a:r>
            <a:r>
              <a:rPr lang="en-US" sz="1400" dirty="0" smtClean="0"/>
              <a:t> </a:t>
            </a:r>
            <a:r>
              <a:rPr lang="en-US" sz="1400" dirty="0" err="1" smtClean="0"/>
              <a:t>kelas-kelas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49.5, 59.5, 69.5,…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AutoNum type="arabicPeriod"/>
              <a:defRPr/>
            </a:pPr>
            <a:r>
              <a:rPr lang="en-US" sz="1400" dirty="0" err="1" smtClean="0"/>
              <a:t>Tepi</a:t>
            </a:r>
            <a:r>
              <a:rPr lang="en-US" sz="1400" dirty="0" smtClean="0"/>
              <a:t> </a:t>
            </a:r>
            <a:r>
              <a:rPr lang="en-US" sz="1400" dirty="0" err="1" smtClean="0"/>
              <a:t>atas</a:t>
            </a:r>
            <a:r>
              <a:rPr lang="en-US" sz="1400" dirty="0" smtClean="0"/>
              <a:t> </a:t>
            </a:r>
            <a:r>
              <a:rPr lang="en-US" sz="1400" dirty="0" err="1" smtClean="0"/>
              <a:t>kelas-kelas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59.5, 69.5, 79.5,…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AutoNum type="arabicPeriod"/>
              <a:defRPr/>
            </a:pPr>
            <a:r>
              <a:rPr lang="en-US" sz="1400" dirty="0" err="1" smtClean="0"/>
              <a:t>Titik</a:t>
            </a:r>
            <a:r>
              <a:rPr lang="en-US" sz="1400" dirty="0" smtClean="0"/>
              <a:t> </a:t>
            </a:r>
            <a:r>
              <a:rPr lang="en-US" sz="1400" dirty="0" err="1" smtClean="0"/>
              <a:t>tengah</a:t>
            </a:r>
            <a:r>
              <a:rPr lang="en-US" sz="1400" dirty="0" smtClean="0"/>
              <a:t> </a:t>
            </a:r>
            <a:r>
              <a:rPr lang="en-US" sz="1400" dirty="0" err="1" smtClean="0"/>
              <a:t>kelas-kelas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</a:t>
            </a:r>
            <a:r>
              <a:rPr lang="en-US" sz="1400" dirty="0" smtClean="0"/>
              <a:t>54.</a:t>
            </a:r>
            <a:r>
              <a:rPr lang="id-ID" sz="1400" dirty="0" smtClean="0"/>
              <a:t>5</a:t>
            </a:r>
            <a:r>
              <a:rPr lang="en-US" sz="1400" dirty="0" smtClean="0"/>
              <a:t>, </a:t>
            </a:r>
            <a:r>
              <a:rPr lang="en-US" sz="1400" dirty="0" smtClean="0"/>
              <a:t>64.5, 75.5,…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AutoNum type="arabicPeriod"/>
              <a:defRPr/>
            </a:pPr>
            <a:r>
              <a:rPr lang="en-US" sz="1400" dirty="0" smtClean="0"/>
              <a:t>Interval </a:t>
            </a:r>
            <a:r>
              <a:rPr lang="en-US" sz="1400" dirty="0" err="1" smtClean="0"/>
              <a:t>kelas-kelas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50-59, 60-69, 70-79,…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AutoNum type="arabicPeriod"/>
              <a:defRPr/>
            </a:pPr>
            <a:r>
              <a:rPr lang="en-US" sz="1400" dirty="0" err="1" smtClean="0"/>
              <a:t>Panjang</a:t>
            </a:r>
            <a:r>
              <a:rPr lang="en-US" sz="1400" dirty="0" smtClean="0"/>
              <a:t> interval </a:t>
            </a:r>
            <a:r>
              <a:rPr lang="en-US" sz="1400" dirty="0" err="1" smtClean="0"/>
              <a:t>kelas-kelas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10.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AutoNum type="arabicPeriod"/>
              <a:defRPr/>
            </a:pPr>
            <a:r>
              <a:rPr lang="en-US" sz="1400" dirty="0" err="1" smtClean="0"/>
              <a:t>Frekuensi</a:t>
            </a:r>
            <a:r>
              <a:rPr lang="en-US" sz="1400" dirty="0" smtClean="0"/>
              <a:t> </a:t>
            </a:r>
            <a:r>
              <a:rPr lang="en-US" sz="1400" dirty="0" err="1" smtClean="0"/>
              <a:t>kelas-kelas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16, 32, 20,…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740892"/>
              </p:ext>
            </p:extLst>
          </p:nvPr>
        </p:nvGraphicFramePr>
        <p:xfrm>
          <a:off x="4572000" y="1268760"/>
          <a:ext cx="4104456" cy="256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28"/>
                <a:gridCol w="2052228"/>
              </a:tblGrid>
              <a:tr h="2365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Modal (</a:t>
                      </a:r>
                      <a:r>
                        <a:rPr lang="en-US" sz="1800" dirty="0" err="1" smtClean="0"/>
                        <a:t>jutaan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Rp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Frekuensi</a:t>
                      </a:r>
                      <a:r>
                        <a:rPr lang="en-US" sz="1800" dirty="0" smtClean="0"/>
                        <a:t> (f)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2365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50-59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2365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60-69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32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2365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70-79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2365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80-89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17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2365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90-99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2365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Jumlah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marT="45714" marB="4571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4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Penyusunan Distribusi Frekuensi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AutoNum type="arabicPeriod"/>
            </a:pPr>
            <a:r>
              <a:rPr lang="en-US" sz="1800" smtClean="0"/>
              <a:t>Mengurutkan data dari yang terkecil ke yang terbesar.</a:t>
            </a:r>
          </a:p>
          <a:p>
            <a:pPr>
              <a:buFont typeface="Wingdings 2" pitchFamily="18" charset="2"/>
              <a:buAutoNum type="arabicPeriod"/>
            </a:pPr>
            <a:r>
              <a:rPr lang="en-US" sz="1800" smtClean="0"/>
              <a:t>Menentukan jangkauan (range) dari data.</a:t>
            </a:r>
          </a:p>
          <a:p>
            <a:pPr>
              <a:buFont typeface="Wingdings 2" pitchFamily="18" charset="2"/>
              <a:buNone/>
            </a:pPr>
            <a:r>
              <a:rPr lang="en-US" sz="1800" smtClean="0"/>
              <a:t>	Jangkauan = data terbesar – data terkecil</a:t>
            </a:r>
          </a:p>
          <a:p>
            <a:pPr>
              <a:buFont typeface="Wingdings 2" pitchFamily="18" charset="2"/>
              <a:buAutoNum type="arabicPeriod" startAt="3"/>
            </a:pPr>
            <a:r>
              <a:rPr lang="en-US" sz="1800" smtClean="0"/>
              <a:t>Menentukan banyaknya kelas (k).</a:t>
            </a:r>
          </a:p>
          <a:p>
            <a:pPr>
              <a:buFont typeface="Wingdings 2" pitchFamily="18" charset="2"/>
              <a:buNone/>
            </a:pPr>
            <a:r>
              <a:rPr lang="en-US" sz="1800" smtClean="0"/>
              <a:t>	k = 1 + 3.3 log n;      k </a:t>
            </a:r>
            <a:r>
              <a:rPr lang="az-Cyrl-AZ" sz="1800" smtClean="0"/>
              <a:t>Є</a:t>
            </a:r>
            <a:r>
              <a:rPr lang="en-US" sz="1800" smtClean="0"/>
              <a:t> bulat</a:t>
            </a:r>
          </a:p>
          <a:p>
            <a:pPr>
              <a:buFont typeface="Wingdings 2" pitchFamily="18" charset="2"/>
              <a:buNone/>
            </a:pPr>
            <a:r>
              <a:rPr lang="en-US" sz="1800" smtClean="0"/>
              <a:t>	ket : 	k = banyaknya kelas</a:t>
            </a:r>
          </a:p>
          <a:p>
            <a:pPr>
              <a:buFont typeface="Wingdings 2" pitchFamily="18" charset="2"/>
              <a:buNone/>
            </a:pPr>
            <a:r>
              <a:rPr lang="en-US" sz="1800" smtClean="0"/>
              <a:t>		n = banyaknya data</a:t>
            </a:r>
          </a:p>
          <a:p>
            <a:pPr>
              <a:buFont typeface="Wingdings 2" pitchFamily="18" charset="2"/>
              <a:buNone/>
            </a:pPr>
            <a:r>
              <a:rPr lang="en-US" sz="1800" smtClean="0"/>
              <a:t>	Hasil dibulatkan, biasanya ke atas.</a:t>
            </a:r>
          </a:p>
          <a:p>
            <a:pPr>
              <a:buFont typeface="Wingdings 2" pitchFamily="18" charset="2"/>
              <a:buAutoNum type="arabicPeriod" startAt="4"/>
            </a:pPr>
            <a:r>
              <a:rPr lang="en-US" sz="1800" smtClean="0"/>
              <a:t>Menentukan panjang interval kelas.</a:t>
            </a:r>
          </a:p>
          <a:p>
            <a:pPr>
              <a:buFont typeface="Wingdings 2" pitchFamily="18" charset="2"/>
              <a:buNone/>
            </a:pPr>
            <a:r>
              <a:rPr lang="en-US" sz="1800" smtClean="0"/>
              <a:t>	Panjang interval kelas (i) = jangkauan (R) / banyaknya kelas (k)</a:t>
            </a:r>
          </a:p>
          <a:p>
            <a:pPr>
              <a:buFont typeface="Wingdings 2" pitchFamily="18" charset="2"/>
              <a:buAutoNum type="arabicPeriod" startAt="5"/>
            </a:pPr>
            <a:r>
              <a:rPr lang="en-US" sz="1800" smtClean="0"/>
              <a:t>Menentukan batas bawah kelas pertama.</a:t>
            </a:r>
          </a:p>
          <a:p>
            <a:pPr>
              <a:buFont typeface="Wingdings 2" pitchFamily="18" charset="2"/>
              <a:buAutoNum type="arabicPeriod" startAt="5"/>
            </a:pPr>
            <a:r>
              <a:rPr lang="en-US" sz="1800" smtClean="0"/>
              <a:t>Menuliskan frekuensi kelas secara melidi dalam kolom turus sesuai banyaknya data.</a:t>
            </a:r>
          </a:p>
        </p:txBody>
      </p:sp>
    </p:spTree>
    <p:extLst>
      <p:ext uri="{BB962C8B-B14F-4D97-AF65-F5344CB8AC3E}">
        <p14:creationId xmlns:p14="http://schemas.microsoft.com/office/powerpoint/2010/main" val="404905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Contoh soal :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229600" cy="8382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000" smtClean="0"/>
              <a:t>Dari hasil pengukuran diameter pipa-pipa yang dibuat oleh sebuah mesin</a:t>
            </a:r>
          </a:p>
          <a:p>
            <a:pPr>
              <a:buFont typeface="Wingdings 2" pitchFamily="18" charset="2"/>
              <a:buNone/>
            </a:pPr>
            <a:r>
              <a:rPr lang="en-US" sz="2000" smtClean="0"/>
              <a:t>(dalam mm terdekat), diperoleh data sebagai berikut :</a:t>
            </a:r>
          </a:p>
          <a:p>
            <a:pPr>
              <a:buFont typeface="Wingdings 2" pitchFamily="18" charset="2"/>
              <a:buNone/>
            </a:pPr>
            <a:endParaRPr lang="en-US" sz="2000" smtClean="0"/>
          </a:p>
          <a:p>
            <a:pPr>
              <a:buFont typeface="Wingdings 2" pitchFamily="18" charset="2"/>
              <a:buNone/>
            </a:pPr>
            <a:endParaRPr lang="en-US" sz="2000" smtClean="0"/>
          </a:p>
          <a:p>
            <a:pPr>
              <a:buFont typeface="Wingdings 2" pitchFamily="18" charset="2"/>
              <a:buNone/>
            </a:pPr>
            <a:endParaRPr lang="en-US" sz="2000" smtClean="0"/>
          </a:p>
          <a:p>
            <a:pPr>
              <a:buFont typeface="Wingdings 2" pitchFamily="18" charset="2"/>
              <a:buNone/>
            </a:pPr>
            <a:endParaRPr lang="en-US" sz="2000" smtClean="0"/>
          </a:p>
          <a:p>
            <a:pPr>
              <a:buFont typeface="Wingdings 2" pitchFamily="18" charset="2"/>
              <a:buNone/>
            </a:pPr>
            <a:endParaRPr lang="en-US" sz="2000" smtClean="0"/>
          </a:p>
          <a:p>
            <a:pPr>
              <a:buFont typeface="Wingdings 2" pitchFamily="18" charset="2"/>
              <a:buNone/>
            </a:pPr>
            <a:endParaRPr lang="en-US" sz="200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397000"/>
          <a:ext cx="6096000" cy="1482724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78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74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79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74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74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68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74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74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74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65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72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66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69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74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79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71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76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77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67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819400"/>
            <a:ext cx="8229600" cy="4038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>
                <a:latin typeface="+mn-lt"/>
              </a:rPr>
              <a:t>Buatlah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distribusi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frekuensi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dari</a:t>
            </a:r>
            <a:r>
              <a:rPr lang="en-US" sz="2000" dirty="0">
                <a:latin typeface="+mn-lt"/>
              </a:rPr>
              <a:t> data </a:t>
            </a:r>
            <a:r>
              <a:rPr lang="en-US" sz="2000" dirty="0" err="1">
                <a:latin typeface="+mn-lt"/>
              </a:rPr>
              <a:t>tersebut</a:t>
            </a:r>
            <a:r>
              <a:rPr lang="en-US" sz="2000" dirty="0">
                <a:latin typeface="+mn-lt"/>
              </a:rPr>
              <a:t>!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>
                <a:latin typeface="+mn-lt"/>
              </a:rPr>
              <a:t>Penyelesaian</a:t>
            </a:r>
            <a:r>
              <a:rPr lang="en-US" sz="2000" dirty="0">
                <a:latin typeface="+mn-lt"/>
              </a:rPr>
              <a:t> :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latin typeface="+mn-lt"/>
              </a:rPr>
              <a:t>a.	</a:t>
            </a:r>
            <a:r>
              <a:rPr lang="en-US" sz="2000" dirty="0" err="1">
                <a:latin typeface="+mn-lt"/>
              </a:rPr>
              <a:t>Urutan</a:t>
            </a:r>
            <a:r>
              <a:rPr lang="en-US" sz="2000" dirty="0">
                <a:latin typeface="+mn-lt"/>
              </a:rPr>
              <a:t> data: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>
              <a:latin typeface="+mn-lt"/>
            </a:endParaRP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AutoNum type="alphaLcPeriod" startAt="2"/>
              <a:defRPr/>
            </a:pPr>
            <a:r>
              <a:rPr lang="en-US" sz="2000" dirty="0" err="1">
                <a:latin typeface="+mn-lt"/>
              </a:rPr>
              <a:t>Jangkauan</a:t>
            </a:r>
            <a:r>
              <a:rPr lang="en-US" sz="2000" dirty="0">
                <a:latin typeface="+mn-lt"/>
              </a:rPr>
              <a:t> (R) = 82 – 65 =17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AutoNum type="alphaLcPeriod" startAt="2"/>
              <a:defRPr/>
            </a:pPr>
            <a:r>
              <a:rPr lang="en-US" sz="2000" dirty="0" err="1">
                <a:latin typeface="+mn-lt"/>
              </a:rPr>
              <a:t>Banyaknya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kelas</a:t>
            </a:r>
            <a:r>
              <a:rPr lang="en-US" sz="2000" dirty="0">
                <a:latin typeface="+mn-lt"/>
              </a:rPr>
              <a:t> (k) </a:t>
            </a:r>
            <a:r>
              <a:rPr lang="en-US" sz="2000" dirty="0" err="1">
                <a:latin typeface="+mn-lt"/>
              </a:rPr>
              <a:t>adalah</a:t>
            </a:r>
            <a:r>
              <a:rPr lang="en-US" sz="2000" dirty="0">
                <a:latin typeface="+mn-lt"/>
              </a:rPr>
              <a:t>	</a:t>
            </a:r>
            <a:r>
              <a:rPr lang="en-US" sz="2000" dirty="0">
                <a:latin typeface="+mn-lt"/>
              </a:rPr>
              <a:t>k = 1 + 3.3 log 40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	</a:t>
            </a:r>
            <a:r>
              <a:rPr lang="en-US" sz="2000" dirty="0">
                <a:latin typeface="+mn-lt"/>
              </a:rPr>
              <a:t>				   = 1 + 5.3 = 6.3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≈ 6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3927475"/>
          <a:ext cx="6096000" cy="1482724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65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66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67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68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69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70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71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73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74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74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74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74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74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74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74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76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77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78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79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79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80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82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25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8229600" cy="1524000"/>
          </a:xfrm>
        </p:spPr>
        <p:txBody>
          <a:bodyPr>
            <a:normAutofit lnSpcReduction="10000"/>
          </a:bodyPr>
          <a:lstStyle/>
          <a:p>
            <a:pPr marL="457200" indent="-457200" fontAlgn="auto">
              <a:spcBef>
                <a:spcPts val="580"/>
              </a:spcBef>
              <a:spcAft>
                <a:spcPts val="0"/>
              </a:spcAft>
              <a:buFont typeface="Wingdings 2"/>
              <a:buAutoNum type="alphaLcPeriod" startAt="4"/>
              <a:defRPr/>
            </a:pPr>
            <a:r>
              <a:rPr lang="en-US" sz="2000" dirty="0" err="1" smtClean="0"/>
              <a:t>Panjang</a:t>
            </a:r>
            <a:r>
              <a:rPr lang="en-US" sz="2000" dirty="0" smtClean="0"/>
              <a:t> interval </a:t>
            </a:r>
            <a:r>
              <a:rPr lang="en-US" sz="2000" dirty="0" err="1" smtClean="0"/>
              <a:t>kelas</a:t>
            </a:r>
            <a:r>
              <a:rPr lang="en-US" sz="2000" dirty="0" smtClean="0"/>
              <a:t> (</a:t>
            </a:r>
            <a:r>
              <a:rPr lang="en-US" sz="2000" dirty="0" err="1" smtClean="0"/>
              <a:t>i</a:t>
            </a:r>
            <a:r>
              <a:rPr lang="en-US" sz="2000" dirty="0" smtClean="0"/>
              <a:t>) </a:t>
            </a:r>
            <a:r>
              <a:rPr lang="en-US" sz="2000" dirty="0" err="1" smtClean="0"/>
              <a:t>adalah</a:t>
            </a:r>
            <a:endParaRPr lang="en-US" sz="2000" dirty="0" smtClean="0"/>
          </a:p>
          <a:p>
            <a:pPr marL="457200" indent="-45720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/>
              <a:t>	</a:t>
            </a:r>
            <a:r>
              <a:rPr lang="en-US" sz="2000" dirty="0" err="1" smtClean="0"/>
              <a:t>i</a:t>
            </a:r>
            <a:r>
              <a:rPr lang="en-US" sz="2000" dirty="0" smtClean="0"/>
              <a:t> = 17/6 =2.8 ≈ 3</a:t>
            </a:r>
          </a:p>
          <a:p>
            <a:pPr marL="457200" indent="-457200" fontAlgn="auto">
              <a:spcBef>
                <a:spcPts val="580"/>
              </a:spcBef>
              <a:spcAft>
                <a:spcPts val="0"/>
              </a:spcAft>
              <a:buFont typeface="Wingdings 2"/>
              <a:buAutoNum type="alphaLcPeriod" startAt="5"/>
              <a:defRPr/>
            </a:pPr>
            <a:r>
              <a:rPr lang="en-US" sz="2000" dirty="0" smtClean="0"/>
              <a:t>Batas </a:t>
            </a:r>
            <a:r>
              <a:rPr lang="en-US" sz="2000" dirty="0" err="1" smtClean="0"/>
              <a:t>kelas</a:t>
            </a:r>
            <a:r>
              <a:rPr lang="en-US" sz="2000" dirty="0" smtClean="0"/>
              <a:t> </a:t>
            </a:r>
            <a:r>
              <a:rPr lang="en-US" sz="2000" dirty="0" err="1" smtClean="0"/>
              <a:t>pertama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65 (data </a:t>
            </a:r>
            <a:r>
              <a:rPr lang="en-US" sz="2000" dirty="0" err="1" smtClean="0"/>
              <a:t>terkecil</a:t>
            </a:r>
            <a:r>
              <a:rPr lang="en-US" sz="2000" dirty="0" smtClean="0"/>
              <a:t>)</a:t>
            </a:r>
          </a:p>
          <a:p>
            <a:pPr marL="457200" indent="-457200" fontAlgn="auto">
              <a:spcBef>
                <a:spcPts val="580"/>
              </a:spcBef>
              <a:spcAft>
                <a:spcPts val="0"/>
              </a:spcAft>
              <a:buFont typeface="Wingdings 2"/>
              <a:buAutoNum type="alphaLcPeriod" startAt="5"/>
              <a:defRPr/>
            </a:pPr>
            <a:r>
              <a:rPr lang="en-US" sz="2000" dirty="0" err="1" smtClean="0"/>
              <a:t>Tabel</a:t>
            </a:r>
            <a:r>
              <a:rPr lang="en-US" sz="2000" dirty="0" smtClean="0"/>
              <a:t> :</a:t>
            </a:r>
          </a:p>
          <a:p>
            <a:pPr marL="457200" indent="-45720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1681163"/>
          <a:ext cx="6096000" cy="29670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Diameter</a:t>
                      </a:r>
                      <a:endParaRPr lang="en-US" sz="1800" b="1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Turus</a:t>
                      </a:r>
                      <a:endParaRPr lang="en-US" sz="1800" b="1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Frekuensi</a:t>
                      </a:r>
                      <a:endParaRPr lang="en-US" sz="1800" b="1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65 – 67</a:t>
                      </a:r>
                      <a:endParaRPr lang="en-US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III</a:t>
                      </a:r>
                      <a:endParaRPr lang="en-US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68 – 70</a:t>
                      </a:r>
                      <a:endParaRPr lang="en-US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IIIII I</a:t>
                      </a:r>
                      <a:endParaRPr lang="en-US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71 – 73</a:t>
                      </a:r>
                      <a:endParaRPr lang="en-US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IIIII </a:t>
                      </a:r>
                      <a:r>
                        <a:rPr lang="en-US" sz="1800" dirty="0" err="1" smtClean="0"/>
                        <a:t>IIIII</a:t>
                      </a:r>
                      <a:r>
                        <a:rPr lang="en-US" sz="1800" dirty="0" smtClean="0"/>
                        <a:t> II</a:t>
                      </a:r>
                      <a:endParaRPr lang="en-US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74 – 76</a:t>
                      </a:r>
                      <a:endParaRPr lang="en-US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IIIII </a:t>
                      </a:r>
                      <a:r>
                        <a:rPr lang="en-US" sz="1800" dirty="0" err="1" smtClean="0"/>
                        <a:t>IIIII</a:t>
                      </a:r>
                      <a:r>
                        <a:rPr lang="en-US" sz="1800" dirty="0" smtClean="0"/>
                        <a:t> III</a:t>
                      </a:r>
                      <a:endParaRPr lang="en-US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</a:t>
                      </a:r>
                      <a:endParaRPr lang="en-US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77 – 79</a:t>
                      </a:r>
                      <a:endParaRPr lang="en-US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IIII</a:t>
                      </a:r>
                      <a:endParaRPr lang="en-US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80 – 82</a:t>
                      </a:r>
                      <a:endParaRPr lang="en-US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II</a:t>
                      </a:r>
                      <a:endParaRPr lang="en-US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Jumlah</a:t>
                      </a:r>
                      <a:endParaRPr lang="en-US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40</a:t>
                      </a:r>
                      <a:endParaRPr lang="en-US" sz="1800" dirty="0"/>
                    </a:p>
                  </a:txBody>
                  <a:tcPr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3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400</Words>
  <Application>Microsoft Office PowerPoint</Application>
  <PresentationFormat>On-screen Show (4:3)</PresentationFormat>
  <Paragraphs>183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DISTRIBUSI FREKUENSI</vt:lpstr>
      <vt:lpstr>Pengertian</vt:lpstr>
      <vt:lpstr>Bagian-bagian distribusi frekuensi</vt:lpstr>
      <vt:lpstr>Contoh :</vt:lpstr>
      <vt:lpstr>Penyusunan Distribusi Frekuensi</vt:lpstr>
      <vt:lpstr>Contoh soal 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DISTRIBUSI FREKUENSI</dc:title>
  <dc:creator>yoga</dc:creator>
  <cp:lastModifiedBy>yoga</cp:lastModifiedBy>
  <cp:revision>1</cp:revision>
  <dcterms:created xsi:type="dcterms:W3CDTF">2016-03-07T01:50:25Z</dcterms:created>
  <dcterms:modified xsi:type="dcterms:W3CDTF">2016-03-07T01:52:27Z</dcterms:modified>
</cp:coreProperties>
</file>