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293" r:id="rId4"/>
    <p:sldId id="292" r:id="rId5"/>
    <p:sldId id="273" r:id="rId6"/>
    <p:sldId id="274" r:id="rId7"/>
    <p:sldId id="295" r:id="rId8"/>
    <p:sldId id="296" r:id="rId9"/>
    <p:sldId id="297" r:id="rId10"/>
    <p:sldId id="279" r:id="rId11"/>
    <p:sldId id="280" r:id="rId12"/>
    <p:sldId id="278" r:id="rId13"/>
    <p:sldId id="281" r:id="rId14"/>
    <p:sldId id="282" r:id="rId15"/>
    <p:sldId id="283" r:id="rId16"/>
    <p:sldId id="284" r:id="rId17"/>
    <p:sldId id="285" r:id="rId18"/>
    <p:sldId id="299" r:id="rId19"/>
    <p:sldId id="287" r:id="rId20"/>
    <p:sldId id="300" r:id="rId21"/>
    <p:sldId id="301" r:id="rId22"/>
    <p:sldId id="290" r:id="rId23"/>
    <p:sldId id="302" r:id="rId24"/>
    <p:sldId id="303" r:id="rId25"/>
    <p:sldId id="304" r:id="rId26"/>
    <p:sldId id="291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429"/>
    <a:srgbClr val="FEBF12"/>
    <a:srgbClr val="0E1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/>
    <p:restoredTop sz="90244"/>
  </p:normalViewPr>
  <p:slideViewPr>
    <p:cSldViewPr snapToGrid="0" snapToObjects="1">
      <p:cViewPr varScale="1">
        <p:scale>
          <a:sx n="84" d="100"/>
          <a:sy n="84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Host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N. Ameica</c:v>
                </c:pt>
                <c:pt idx="1">
                  <c:v>S. America</c:v>
                </c:pt>
                <c:pt idx="2">
                  <c:v>Europe</c:v>
                </c:pt>
                <c:pt idx="3">
                  <c:v>Asia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9-8741-AADB-59F55C76D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8270704"/>
        <c:axId val="1498272352"/>
      </c:barChart>
      <c:catAx>
        <c:axId val="149827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272352"/>
        <c:crosses val="autoZero"/>
        <c:auto val="1"/>
        <c:lblAlgn val="ctr"/>
        <c:lblOffset val="100"/>
        <c:noMultiLvlLbl val="0"/>
      </c:catAx>
      <c:valAx>
        <c:axId val="149827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27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Host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N. Ameica</c:v>
                </c:pt>
                <c:pt idx="1">
                  <c:v>S. America</c:v>
                </c:pt>
                <c:pt idx="2">
                  <c:v>Europe</c:v>
                </c:pt>
                <c:pt idx="3">
                  <c:v>Asia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9-A246-AD53-6754285A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98270704"/>
        <c:axId val="1498272352"/>
      </c:barChart>
      <c:catAx>
        <c:axId val="1498270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272352"/>
        <c:crosses val="autoZero"/>
        <c:auto val="1"/>
        <c:lblAlgn val="ctr"/>
        <c:lblOffset val="100"/>
        <c:noMultiLvlLbl val="0"/>
      </c:catAx>
      <c:valAx>
        <c:axId val="1498272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27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Host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D6-1545-8984-44B228C7E0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D6-1545-8984-44B228C7E0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D6-1545-8984-44B228C7E0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D6-1545-8984-44B228C7E0BA}"/>
              </c:ext>
            </c:extLst>
          </c:dPt>
          <c:cat>
            <c:strRef>
              <c:f>Sheet1!$A$2:$A$5</c:f>
              <c:strCache>
                <c:ptCount val="4"/>
                <c:pt idx="0">
                  <c:v>N. Ameica</c:v>
                </c:pt>
                <c:pt idx="1">
                  <c:v>S. America</c:v>
                </c:pt>
                <c:pt idx="2">
                  <c:v>Europe</c:v>
                </c:pt>
                <c:pt idx="3">
                  <c:v>Asia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D6-1545-8984-44B228C7E0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Europe</c:v>
                </c:pt>
                <c:pt idx="1">
                  <c:v>N. America</c:v>
                </c:pt>
                <c:pt idx="2">
                  <c:v>Asia</c:v>
                </c:pt>
                <c:pt idx="3">
                  <c:v>Australia</c:v>
                </c:pt>
                <c:pt idx="4">
                  <c:v>S. America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6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8E-364B-9E59-8554E45189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Europe</c:v>
                </c:pt>
                <c:pt idx="1">
                  <c:v>N. America</c:v>
                </c:pt>
                <c:pt idx="2">
                  <c:v>Asia</c:v>
                </c:pt>
                <c:pt idx="3">
                  <c:v>Australia</c:v>
                </c:pt>
                <c:pt idx="4">
                  <c:v>S. America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</c:v>
                </c:pt>
                <c:pt idx="1">
                  <c:v>6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8E-364B-9E59-8554E4518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3430784"/>
        <c:axId val="1553071104"/>
      </c:barChart>
      <c:catAx>
        <c:axId val="155343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071104"/>
        <c:crosses val="autoZero"/>
        <c:auto val="1"/>
        <c:lblAlgn val="ctr"/>
        <c:lblOffset val="100"/>
        <c:noMultiLvlLbl val="0"/>
      </c:catAx>
      <c:valAx>
        <c:axId val="155307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43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Suhu (℃)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  <c:pt idx="4">
                  <c:v>Mei</c:v>
                </c:pt>
                <c:pt idx="5">
                  <c:v>Juni</c:v>
                </c:pt>
                <c:pt idx="6">
                  <c:v>Juli</c:v>
                </c:pt>
                <c:pt idx="7">
                  <c:v>Agustus</c:v>
                </c:pt>
                <c:pt idx="8">
                  <c:v>Septermber</c:v>
                </c:pt>
                <c:pt idx="9">
                  <c:v>Oktober</c:v>
                </c:pt>
                <c:pt idx="10">
                  <c:v>November</c:v>
                </c:pt>
                <c:pt idx="11">
                  <c:v>Desember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25.31</c:v>
                </c:pt>
                <c:pt idx="1">
                  <c:v>25.83</c:v>
                </c:pt>
                <c:pt idx="2">
                  <c:v>25.73</c:v>
                </c:pt>
                <c:pt idx="3">
                  <c:v>25.78</c:v>
                </c:pt>
                <c:pt idx="4">
                  <c:v>26.12</c:v>
                </c:pt>
                <c:pt idx="5">
                  <c:v>25.88</c:v>
                </c:pt>
                <c:pt idx="6">
                  <c:v>24.52</c:v>
                </c:pt>
                <c:pt idx="7">
                  <c:v>25.04</c:v>
                </c:pt>
                <c:pt idx="8">
                  <c:v>25.55</c:v>
                </c:pt>
                <c:pt idx="9">
                  <c:v>26.17</c:v>
                </c:pt>
                <c:pt idx="10">
                  <c:v>25.53</c:v>
                </c:pt>
                <c:pt idx="11">
                  <c:v>26.17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2A-D942-BA61-F6BCAD1B6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581712"/>
        <c:axId val="1553598848"/>
      </c:lineChart>
      <c:catAx>
        <c:axId val="15285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598848"/>
        <c:crosses val="autoZero"/>
        <c:auto val="1"/>
        <c:lblAlgn val="ctr"/>
        <c:lblOffset val="100"/>
        <c:noMultiLvlLbl val="0"/>
      </c:catAx>
      <c:valAx>
        <c:axId val="155359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58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Pendapatan (Milyar)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  <c:pt idx="4">
                  <c:v>Mei</c:v>
                </c:pt>
                <c:pt idx="5">
                  <c:v>Juni</c:v>
                </c:pt>
                <c:pt idx="6">
                  <c:v>Juli</c:v>
                </c:pt>
                <c:pt idx="7">
                  <c:v>Agustus</c:v>
                </c:pt>
                <c:pt idx="8">
                  <c:v>Septermber</c:v>
                </c:pt>
                <c:pt idx="9">
                  <c:v>Oktober</c:v>
                </c:pt>
                <c:pt idx="10">
                  <c:v>November</c:v>
                </c:pt>
                <c:pt idx="11">
                  <c:v>Desember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28.361000000000001</c:v>
                </c:pt>
                <c:pt idx="1">
                  <c:v>14.744</c:v>
                </c:pt>
                <c:pt idx="2">
                  <c:v>19.407</c:v>
                </c:pt>
                <c:pt idx="3">
                  <c:v>15.891</c:v>
                </c:pt>
                <c:pt idx="4">
                  <c:v>21.277000000000001</c:v>
                </c:pt>
                <c:pt idx="5">
                  <c:v>21.53</c:v>
                </c:pt>
                <c:pt idx="6">
                  <c:v>17.989999999999998</c:v>
                </c:pt>
                <c:pt idx="7">
                  <c:v>21.838000000000001</c:v>
                </c:pt>
                <c:pt idx="8">
                  <c:v>20.173999999999999</c:v>
                </c:pt>
                <c:pt idx="9">
                  <c:v>20.024999999999999</c:v>
                </c:pt>
                <c:pt idx="10">
                  <c:v>48.055</c:v>
                </c:pt>
                <c:pt idx="11">
                  <c:v>24.318000000000001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D-0046-BE5C-6327311D2B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8420064"/>
        <c:axId val="1553072816"/>
      </c:barChart>
      <c:catAx>
        <c:axId val="149842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072816"/>
        <c:crosses val="autoZero"/>
        <c:auto val="1"/>
        <c:lblAlgn val="ctr"/>
        <c:lblOffset val="100"/>
        <c:noMultiLvlLbl val="0"/>
      </c:catAx>
      <c:valAx>
        <c:axId val="155307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42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Pendapatan</a:t>
            </a:r>
            <a:r>
              <a:rPr lang="en-US" dirty="0"/>
              <a:t> PT. XYZ Jaya</a:t>
            </a:r>
            <a:r>
              <a:rPr lang="en-US" baseline="0" dirty="0"/>
              <a:t> Sentosa</a:t>
            </a:r>
            <a:br>
              <a:rPr lang="en-US" baseline="0" dirty="0"/>
            </a:br>
            <a:r>
              <a:rPr lang="en-US" baseline="0" dirty="0"/>
              <a:t>2014 - 2017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 </c:v>
                </c:pt>
                <c:pt idx="1">
                  <c:v>FEB </c:v>
                </c:pt>
                <c:pt idx="2">
                  <c:v>MAR </c:v>
                </c:pt>
                <c:pt idx="3">
                  <c:v>APR </c:v>
                </c:pt>
                <c:pt idx="4">
                  <c:v>MEI </c:v>
                </c:pt>
                <c:pt idx="5">
                  <c:v>JUN </c:v>
                </c:pt>
                <c:pt idx="6">
                  <c:v>JUL </c:v>
                </c:pt>
                <c:pt idx="7">
                  <c:v>AGU </c:v>
                </c:pt>
                <c:pt idx="8">
                  <c:v>SEP </c:v>
                </c:pt>
                <c:pt idx="9">
                  <c:v>OKT </c:v>
                </c:pt>
                <c:pt idx="10">
                  <c:v>NOV </c:v>
                </c:pt>
                <c:pt idx="11">
                  <c:v>DES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0.254</c:v>
                </c:pt>
                <c:pt idx="1">
                  <c:v>0.377</c:v>
                </c:pt>
                <c:pt idx="2">
                  <c:v>0.29099999999999998</c:v>
                </c:pt>
                <c:pt idx="3">
                  <c:v>1.1459999999999999</c:v>
                </c:pt>
                <c:pt idx="4">
                  <c:v>0.82</c:v>
                </c:pt>
                <c:pt idx="5">
                  <c:v>1.1379999999999999</c:v>
                </c:pt>
                <c:pt idx="6">
                  <c:v>0.69399999999999995</c:v>
                </c:pt>
                <c:pt idx="7">
                  <c:v>0.48599999999999999</c:v>
                </c:pt>
                <c:pt idx="8">
                  <c:v>0.53800000000000003</c:v>
                </c:pt>
                <c:pt idx="9">
                  <c:v>0.44800000000000001</c:v>
                </c:pt>
                <c:pt idx="10">
                  <c:v>2.387</c:v>
                </c:pt>
                <c:pt idx="11">
                  <c:v>0.40100000000000002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8E-AC40-97AB-99944277CB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 </c:v>
                </c:pt>
                <c:pt idx="1">
                  <c:v>FEB </c:v>
                </c:pt>
                <c:pt idx="2">
                  <c:v>MAR </c:v>
                </c:pt>
                <c:pt idx="3">
                  <c:v>APR </c:v>
                </c:pt>
                <c:pt idx="4">
                  <c:v>MEI </c:v>
                </c:pt>
                <c:pt idx="5">
                  <c:v>JUN </c:v>
                </c:pt>
                <c:pt idx="6">
                  <c:v>JUL </c:v>
                </c:pt>
                <c:pt idx="7">
                  <c:v>AGU </c:v>
                </c:pt>
                <c:pt idx="8">
                  <c:v>SEP </c:v>
                </c:pt>
                <c:pt idx="9">
                  <c:v>OKT </c:v>
                </c:pt>
                <c:pt idx="10">
                  <c:v>NOV </c:v>
                </c:pt>
                <c:pt idx="11">
                  <c:v>DES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1.3959999999999999</c:v>
                </c:pt>
                <c:pt idx="1">
                  <c:v>1.0840000000000001</c:v>
                </c:pt>
                <c:pt idx="2">
                  <c:v>1.679</c:v>
                </c:pt>
                <c:pt idx="3">
                  <c:v>1.6679999999999999</c:v>
                </c:pt>
                <c:pt idx="4">
                  <c:v>2.7080000000000002</c:v>
                </c:pt>
                <c:pt idx="5">
                  <c:v>3.0139999999999998</c:v>
                </c:pt>
                <c:pt idx="6">
                  <c:v>2.5859999999999999</c:v>
                </c:pt>
                <c:pt idx="7">
                  <c:v>2.08</c:v>
                </c:pt>
                <c:pt idx="8">
                  <c:v>3.109</c:v>
                </c:pt>
                <c:pt idx="9">
                  <c:v>3.6949999999999998</c:v>
                </c:pt>
                <c:pt idx="10">
                  <c:v>6.4950000000000001</c:v>
                </c:pt>
                <c:pt idx="11">
                  <c:v>2.0299999999999998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8E-AC40-97AB-99944277CB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 </c:v>
                </c:pt>
                <c:pt idx="1">
                  <c:v>FEB </c:v>
                </c:pt>
                <c:pt idx="2">
                  <c:v>MAR </c:v>
                </c:pt>
                <c:pt idx="3">
                  <c:v>APR </c:v>
                </c:pt>
                <c:pt idx="4">
                  <c:v>MEI </c:v>
                </c:pt>
                <c:pt idx="5">
                  <c:v>JUN </c:v>
                </c:pt>
                <c:pt idx="6">
                  <c:v>JUL </c:v>
                </c:pt>
                <c:pt idx="7">
                  <c:v>AGU </c:v>
                </c:pt>
                <c:pt idx="8">
                  <c:v>SEP </c:v>
                </c:pt>
                <c:pt idx="9">
                  <c:v>OKT </c:v>
                </c:pt>
                <c:pt idx="10">
                  <c:v>NOV </c:v>
                </c:pt>
                <c:pt idx="11">
                  <c:v>DES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10.696</c:v>
                </c:pt>
                <c:pt idx="1">
                  <c:v>4.7450000000000001</c:v>
                </c:pt>
                <c:pt idx="2">
                  <c:v>7.5490000000000004</c:v>
                </c:pt>
                <c:pt idx="3">
                  <c:v>2.4340000000000002</c:v>
                </c:pt>
                <c:pt idx="4">
                  <c:v>2.3260000000000001</c:v>
                </c:pt>
                <c:pt idx="5">
                  <c:v>2.9820000000000002</c:v>
                </c:pt>
                <c:pt idx="6">
                  <c:v>3.27</c:v>
                </c:pt>
                <c:pt idx="7">
                  <c:v>5.4509999999999996</c:v>
                </c:pt>
                <c:pt idx="8">
                  <c:v>6.6139999999999999</c:v>
                </c:pt>
                <c:pt idx="9">
                  <c:v>5.1529999999999996</c:v>
                </c:pt>
                <c:pt idx="10">
                  <c:v>13.128</c:v>
                </c:pt>
                <c:pt idx="11">
                  <c:v>7.4109999999999996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8E-AC40-97AB-99944277CB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 </c:v>
                </c:pt>
                <c:pt idx="1">
                  <c:v>FEB </c:v>
                </c:pt>
                <c:pt idx="2">
                  <c:v>MAR </c:v>
                </c:pt>
                <c:pt idx="3">
                  <c:v>APR </c:v>
                </c:pt>
                <c:pt idx="4">
                  <c:v>MEI </c:v>
                </c:pt>
                <c:pt idx="5">
                  <c:v>JUN </c:v>
                </c:pt>
                <c:pt idx="6">
                  <c:v>JUL </c:v>
                </c:pt>
                <c:pt idx="7">
                  <c:v>AGU </c:v>
                </c:pt>
                <c:pt idx="8">
                  <c:v>SEP </c:v>
                </c:pt>
                <c:pt idx="9">
                  <c:v>OKT </c:v>
                </c:pt>
                <c:pt idx="10">
                  <c:v>NOV </c:v>
                </c:pt>
                <c:pt idx="11">
                  <c:v>DES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16.015000000000001</c:v>
                </c:pt>
                <c:pt idx="1">
                  <c:v>8.5380000000000003</c:v>
                </c:pt>
                <c:pt idx="2">
                  <c:v>9.8879999999999999</c:v>
                </c:pt>
                <c:pt idx="3">
                  <c:v>10.643000000000001</c:v>
                </c:pt>
                <c:pt idx="4">
                  <c:v>15.423</c:v>
                </c:pt>
                <c:pt idx="5">
                  <c:v>14.396000000000001</c:v>
                </c:pt>
                <c:pt idx="6">
                  <c:v>11.44</c:v>
                </c:pt>
                <c:pt idx="7">
                  <c:v>13.821</c:v>
                </c:pt>
                <c:pt idx="8">
                  <c:v>9.9130000000000003</c:v>
                </c:pt>
                <c:pt idx="9">
                  <c:v>10.728999999999999</c:v>
                </c:pt>
                <c:pt idx="10">
                  <c:v>26.045000000000002</c:v>
                </c:pt>
                <c:pt idx="11">
                  <c:v>14.465999999999999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8E-AC40-97AB-99944277C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6274960"/>
        <c:axId val="1552282480"/>
      </c:barChart>
      <c:catAx>
        <c:axId val="155627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282480"/>
        <c:crosses val="autoZero"/>
        <c:auto val="1"/>
        <c:lblAlgn val="ctr"/>
        <c:lblOffset val="100"/>
        <c:noMultiLvlLbl val="0"/>
      </c:catAx>
      <c:valAx>
        <c:axId val="155228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27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EFCE1-E0F7-A64F-9066-5E67B950458C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AE20D7-9F66-DD41-B6D8-A0B97E80B651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One-Way Data</a:t>
          </a:r>
        </a:p>
      </dgm:t>
    </dgm:pt>
    <dgm:pt modelId="{12B8F2D3-CC2C-7E4D-AC63-EEE38637C6D7}" type="parTrans" cxnId="{BD2B039C-EF8F-544E-93FD-C9FF2E65641D}">
      <dgm:prSet/>
      <dgm:spPr/>
      <dgm:t>
        <a:bodyPr/>
        <a:lstStyle/>
        <a:p>
          <a:endParaRPr lang="en-US"/>
        </a:p>
      </dgm:t>
    </dgm:pt>
    <dgm:pt modelId="{89FD0A97-71B0-AA4E-9334-9B3A3EF2076E}" type="sibTrans" cxnId="{BD2B039C-EF8F-544E-93FD-C9FF2E65641D}">
      <dgm:prSet/>
      <dgm:spPr/>
      <dgm:t>
        <a:bodyPr/>
        <a:lstStyle/>
        <a:p>
          <a:endParaRPr lang="en-US"/>
        </a:p>
      </dgm:t>
    </dgm:pt>
    <dgm:pt modelId="{376E998E-3A13-8744-B53D-F071ABCCC625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 err="1"/>
            <a:t>Penyajian</a:t>
          </a:r>
          <a:r>
            <a:rPr lang="en-US" dirty="0"/>
            <a:t> One-Way Data</a:t>
          </a:r>
        </a:p>
      </dgm:t>
    </dgm:pt>
    <dgm:pt modelId="{76305F6E-A5CB-684E-BF93-29DE27AF391C}" type="parTrans" cxnId="{7DF4DF46-F661-A140-934A-B194BCE7E4AD}">
      <dgm:prSet/>
      <dgm:spPr/>
      <dgm:t>
        <a:bodyPr/>
        <a:lstStyle/>
        <a:p>
          <a:endParaRPr lang="en-US"/>
        </a:p>
      </dgm:t>
    </dgm:pt>
    <dgm:pt modelId="{55236D97-D043-AC4A-BA5B-760AD56406D0}" type="sibTrans" cxnId="{7DF4DF46-F661-A140-934A-B194BCE7E4AD}">
      <dgm:prSet/>
      <dgm:spPr/>
      <dgm:t>
        <a:bodyPr/>
        <a:lstStyle/>
        <a:p>
          <a:endParaRPr lang="en-US"/>
        </a:p>
      </dgm:t>
    </dgm:pt>
    <dgm:pt modelId="{8DD4EC9B-47B5-1B45-9E34-C27BD0F09211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Two-Way Data</a:t>
          </a:r>
        </a:p>
      </dgm:t>
    </dgm:pt>
    <dgm:pt modelId="{77E36B84-5795-954F-8E0D-14FDC669B9E6}" type="parTrans" cxnId="{9F78F056-9CD8-CE48-9B64-3C692410104E}">
      <dgm:prSet/>
      <dgm:spPr/>
      <dgm:t>
        <a:bodyPr/>
        <a:lstStyle/>
        <a:p>
          <a:endParaRPr lang="en-US"/>
        </a:p>
      </dgm:t>
    </dgm:pt>
    <dgm:pt modelId="{35670536-5DD2-0A48-86E8-E75AE734A6C1}" type="sibTrans" cxnId="{9F78F056-9CD8-CE48-9B64-3C692410104E}">
      <dgm:prSet/>
      <dgm:spPr/>
      <dgm:t>
        <a:bodyPr/>
        <a:lstStyle/>
        <a:p>
          <a:endParaRPr lang="en-US"/>
        </a:p>
      </dgm:t>
    </dgm:pt>
    <dgm:pt modelId="{314FF78A-7642-2444-9EB0-80616FBCD84B}">
      <dgm:prSet/>
      <dgm:spPr>
        <a:solidFill>
          <a:srgbClr val="0E1F43"/>
        </a:solidFill>
      </dgm:spPr>
      <dgm:t>
        <a:bodyPr/>
        <a:lstStyle/>
        <a:p>
          <a:r>
            <a:rPr lang="en-US" dirty="0" err="1"/>
            <a:t>Penyajian</a:t>
          </a:r>
          <a:r>
            <a:rPr lang="en-US" dirty="0"/>
            <a:t> Two-Way Data</a:t>
          </a:r>
        </a:p>
      </dgm:t>
    </dgm:pt>
    <dgm:pt modelId="{6386DEEE-99C4-2041-9A46-29FCDCD9D99D}" type="sibTrans" cxnId="{5C5DC5FA-F4EA-F048-9598-FD96AB9DFE7D}">
      <dgm:prSet/>
      <dgm:spPr/>
      <dgm:t>
        <a:bodyPr/>
        <a:lstStyle/>
        <a:p>
          <a:endParaRPr lang="en-US"/>
        </a:p>
      </dgm:t>
    </dgm:pt>
    <dgm:pt modelId="{101F2088-8BB3-FD40-AB38-A14048CB6E46}" type="parTrans" cxnId="{5C5DC5FA-F4EA-F048-9598-FD96AB9DFE7D}">
      <dgm:prSet/>
      <dgm:spPr/>
      <dgm:t>
        <a:bodyPr/>
        <a:lstStyle/>
        <a:p>
          <a:endParaRPr lang="en-US"/>
        </a:p>
      </dgm:t>
    </dgm:pt>
    <dgm:pt modelId="{160A3B4F-7EEA-D84B-9C92-7B7FF27F213A}" type="pres">
      <dgm:prSet presAssocID="{158EFCE1-E0F7-A64F-9066-5E67B950458C}" presName="linearFlow" presStyleCnt="0">
        <dgm:presLayoutVars>
          <dgm:dir/>
          <dgm:resizeHandles val="exact"/>
        </dgm:presLayoutVars>
      </dgm:prSet>
      <dgm:spPr/>
    </dgm:pt>
    <dgm:pt modelId="{E1707995-E549-734C-90B2-5B02D96ECDCE}" type="pres">
      <dgm:prSet presAssocID="{B6AE20D7-9F66-DD41-B6D8-A0B97E80B651}" presName="composite" presStyleCnt="0"/>
      <dgm:spPr/>
    </dgm:pt>
    <dgm:pt modelId="{58E2862D-26DB-FF4F-964D-FE260AAFC28F}" type="pres">
      <dgm:prSet presAssocID="{B6AE20D7-9F66-DD41-B6D8-A0B97E80B651}" presName="imgShp" presStyleLbl="fgImgPlace1" presStyleIdx="0" presStyleCnt="4"/>
      <dgm:spPr>
        <a:solidFill>
          <a:srgbClr val="F15429"/>
        </a:solidFill>
      </dgm:spPr>
    </dgm:pt>
    <dgm:pt modelId="{6AE202AF-4D6A-6842-9869-F3FC7C855618}" type="pres">
      <dgm:prSet presAssocID="{B6AE20D7-9F66-DD41-B6D8-A0B97E80B651}" presName="txShp" presStyleLbl="node1" presStyleIdx="0" presStyleCnt="4">
        <dgm:presLayoutVars>
          <dgm:bulletEnabled val="1"/>
        </dgm:presLayoutVars>
      </dgm:prSet>
      <dgm:spPr/>
    </dgm:pt>
    <dgm:pt modelId="{2B10ED39-1D62-1244-AC3D-6C893CDA73C3}" type="pres">
      <dgm:prSet presAssocID="{89FD0A97-71B0-AA4E-9334-9B3A3EF2076E}" presName="spacing" presStyleCnt="0"/>
      <dgm:spPr/>
    </dgm:pt>
    <dgm:pt modelId="{818DCBA3-0670-E247-95AF-FB3DF1A2DA28}" type="pres">
      <dgm:prSet presAssocID="{376E998E-3A13-8744-B53D-F071ABCCC625}" presName="composite" presStyleCnt="0"/>
      <dgm:spPr/>
    </dgm:pt>
    <dgm:pt modelId="{201B1463-6FD4-4245-8118-5EE191D6AB18}" type="pres">
      <dgm:prSet presAssocID="{376E998E-3A13-8744-B53D-F071ABCCC625}" presName="imgShp" presStyleLbl="fgImgPlace1" presStyleIdx="1" presStyleCnt="4"/>
      <dgm:spPr>
        <a:solidFill>
          <a:srgbClr val="F15429"/>
        </a:solidFill>
      </dgm:spPr>
    </dgm:pt>
    <dgm:pt modelId="{AC57A3DC-2176-ED40-AD15-9886C9B0C090}" type="pres">
      <dgm:prSet presAssocID="{376E998E-3A13-8744-B53D-F071ABCCC625}" presName="txShp" presStyleLbl="node1" presStyleIdx="1" presStyleCnt="4">
        <dgm:presLayoutVars>
          <dgm:bulletEnabled val="1"/>
        </dgm:presLayoutVars>
      </dgm:prSet>
      <dgm:spPr/>
    </dgm:pt>
    <dgm:pt modelId="{8C7A7496-C429-FE4E-86F3-91EA2854FB65}" type="pres">
      <dgm:prSet presAssocID="{55236D97-D043-AC4A-BA5B-760AD56406D0}" presName="spacing" presStyleCnt="0"/>
      <dgm:spPr/>
    </dgm:pt>
    <dgm:pt modelId="{10EE4B55-9ACC-B24A-8D87-9F24CB199609}" type="pres">
      <dgm:prSet presAssocID="{8DD4EC9B-47B5-1B45-9E34-C27BD0F09211}" presName="composite" presStyleCnt="0"/>
      <dgm:spPr/>
    </dgm:pt>
    <dgm:pt modelId="{76D03631-FFA7-A74D-A6B4-F1413FE67952}" type="pres">
      <dgm:prSet presAssocID="{8DD4EC9B-47B5-1B45-9E34-C27BD0F09211}" presName="imgShp" presStyleLbl="fgImgPlace1" presStyleIdx="2" presStyleCnt="4"/>
      <dgm:spPr>
        <a:solidFill>
          <a:srgbClr val="F15429"/>
        </a:solidFill>
      </dgm:spPr>
    </dgm:pt>
    <dgm:pt modelId="{AF486644-749A-6B4E-8AF2-0DE6C81A7AE0}" type="pres">
      <dgm:prSet presAssocID="{8DD4EC9B-47B5-1B45-9E34-C27BD0F09211}" presName="txShp" presStyleLbl="node1" presStyleIdx="2" presStyleCnt="4">
        <dgm:presLayoutVars>
          <dgm:bulletEnabled val="1"/>
        </dgm:presLayoutVars>
      </dgm:prSet>
      <dgm:spPr/>
    </dgm:pt>
    <dgm:pt modelId="{B5CE93B1-49FF-D745-9CB1-B414F7B090AF}" type="pres">
      <dgm:prSet presAssocID="{35670536-5DD2-0A48-86E8-E75AE734A6C1}" presName="spacing" presStyleCnt="0"/>
      <dgm:spPr/>
    </dgm:pt>
    <dgm:pt modelId="{B1D2FD24-8D22-0C4B-971F-09C91C617D1D}" type="pres">
      <dgm:prSet presAssocID="{314FF78A-7642-2444-9EB0-80616FBCD84B}" presName="composite" presStyleCnt="0"/>
      <dgm:spPr/>
    </dgm:pt>
    <dgm:pt modelId="{BAF27336-7F90-8F4F-BF9A-CE1689AA2BFB}" type="pres">
      <dgm:prSet presAssocID="{314FF78A-7642-2444-9EB0-80616FBCD84B}" presName="imgShp" presStyleLbl="fgImgPlace1" presStyleIdx="3" presStyleCnt="4"/>
      <dgm:spPr>
        <a:solidFill>
          <a:srgbClr val="F15429"/>
        </a:solidFill>
      </dgm:spPr>
    </dgm:pt>
    <dgm:pt modelId="{886A62D5-C9F0-1E4B-89B0-F7110B54FF05}" type="pres">
      <dgm:prSet presAssocID="{314FF78A-7642-2444-9EB0-80616FBCD84B}" presName="txShp" presStyleLbl="node1" presStyleIdx="3" presStyleCnt="4">
        <dgm:presLayoutVars>
          <dgm:bulletEnabled val="1"/>
        </dgm:presLayoutVars>
      </dgm:prSet>
      <dgm:spPr/>
    </dgm:pt>
  </dgm:ptLst>
  <dgm:cxnLst>
    <dgm:cxn modelId="{B43E922E-9F6B-C04F-B5E4-1201912F572E}" type="presOf" srcId="{8DD4EC9B-47B5-1B45-9E34-C27BD0F09211}" destId="{AF486644-749A-6B4E-8AF2-0DE6C81A7AE0}" srcOrd="0" destOrd="0" presId="urn:microsoft.com/office/officeart/2005/8/layout/vList3"/>
    <dgm:cxn modelId="{7DF4DF46-F661-A140-934A-B194BCE7E4AD}" srcId="{158EFCE1-E0F7-A64F-9066-5E67B950458C}" destId="{376E998E-3A13-8744-B53D-F071ABCCC625}" srcOrd="1" destOrd="0" parTransId="{76305F6E-A5CB-684E-BF93-29DE27AF391C}" sibTransId="{55236D97-D043-AC4A-BA5B-760AD56406D0}"/>
    <dgm:cxn modelId="{9F78F056-9CD8-CE48-9B64-3C692410104E}" srcId="{158EFCE1-E0F7-A64F-9066-5E67B950458C}" destId="{8DD4EC9B-47B5-1B45-9E34-C27BD0F09211}" srcOrd="2" destOrd="0" parTransId="{77E36B84-5795-954F-8E0D-14FDC669B9E6}" sibTransId="{35670536-5DD2-0A48-86E8-E75AE734A6C1}"/>
    <dgm:cxn modelId="{2E55638B-FC8F-D64B-AE48-54B000F76F58}" type="presOf" srcId="{314FF78A-7642-2444-9EB0-80616FBCD84B}" destId="{886A62D5-C9F0-1E4B-89B0-F7110B54FF05}" srcOrd="0" destOrd="0" presId="urn:microsoft.com/office/officeart/2005/8/layout/vList3"/>
    <dgm:cxn modelId="{BD2B039C-EF8F-544E-93FD-C9FF2E65641D}" srcId="{158EFCE1-E0F7-A64F-9066-5E67B950458C}" destId="{B6AE20D7-9F66-DD41-B6D8-A0B97E80B651}" srcOrd="0" destOrd="0" parTransId="{12B8F2D3-CC2C-7E4D-AC63-EEE38637C6D7}" sibTransId="{89FD0A97-71B0-AA4E-9334-9B3A3EF2076E}"/>
    <dgm:cxn modelId="{9C22F1A9-2264-FA44-8F9B-1088321E70B8}" type="presOf" srcId="{B6AE20D7-9F66-DD41-B6D8-A0B97E80B651}" destId="{6AE202AF-4D6A-6842-9869-F3FC7C855618}" srcOrd="0" destOrd="0" presId="urn:microsoft.com/office/officeart/2005/8/layout/vList3"/>
    <dgm:cxn modelId="{A7599DAB-6CF9-494C-97CC-D4018E5E82B7}" type="presOf" srcId="{158EFCE1-E0F7-A64F-9066-5E67B950458C}" destId="{160A3B4F-7EEA-D84B-9C92-7B7FF27F213A}" srcOrd="0" destOrd="0" presId="urn:microsoft.com/office/officeart/2005/8/layout/vList3"/>
    <dgm:cxn modelId="{BE9198D0-49FF-CF41-A30D-21F61A44667E}" type="presOf" srcId="{376E998E-3A13-8744-B53D-F071ABCCC625}" destId="{AC57A3DC-2176-ED40-AD15-9886C9B0C090}" srcOrd="0" destOrd="0" presId="urn:microsoft.com/office/officeart/2005/8/layout/vList3"/>
    <dgm:cxn modelId="{5C5DC5FA-F4EA-F048-9598-FD96AB9DFE7D}" srcId="{158EFCE1-E0F7-A64F-9066-5E67B950458C}" destId="{314FF78A-7642-2444-9EB0-80616FBCD84B}" srcOrd="3" destOrd="0" parTransId="{101F2088-8BB3-FD40-AB38-A14048CB6E46}" sibTransId="{6386DEEE-99C4-2041-9A46-29FCDCD9D99D}"/>
    <dgm:cxn modelId="{4C8E6182-66FF-B34C-A3D5-E786E604CCC8}" type="presParOf" srcId="{160A3B4F-7EEA-D84B-9C92-7B7FF27F213A}" destId="{E1707995-E549-734C-90B2-5B02D96ECDCE}" srcOrd="0" destOrd="0" presId="urn:microsoft.com/office/officeart/2005/8/layout/vList3"/>
    <dgm:cxn modelId="{BDE1FCFD-53B4-D542-A56B-A82B3680BB3B}" type="presParOf" srcId="{E1707995-E549-734C-90B2-5B02D96ECDCE}" destId="{58E2862D-26DB-FF4F-964D-FE260AAFC28F}" srcOrd="0" destOrd="0" presId="urn:microsoft.com/office/officeart/2005/8/layout/vList3"/>
    <dgm:cxn modelId="{20B8E486-F4C2-894C-8E79-7BBCD7B76B02}" type="presParOf" srcId="{E1707995-E549-734C-90B2-5B02D96ECDCE}" destId="{6AE202AF-4D6A-6842-9869-F3FC7C855618}" srcOrd="1" destOrd="0" presId="urn:microsoft.com/office/officeart/2005/8/layout/vList3"/>
    <dgm:cxn modelId="{68DAAF8D-F4C6-B645-B323-D2DCA7994673}" type="presParOf" srcId="{160A3B4F-7EEA-D84B-9C92-7B7FF27F213A}" destId="{2B10ED39-1D62-1244-AC3D-6C893CDA73C3}" srcOrd="1" destOrd="0" presId="urn:microsoft.com/office/officeart/2005/8/layout/vList3"/>
    <dgm:cxn modelId="{780C2688-AC6B-8F49-8A96-CB283D7F7F53}" type="presParOf" srcId="{160A3B4F-7EEA-D84B-9C92-7B7FF27F213A}" destId="{818DCBA3-0670-E247-95AF-FB3DF1A2DA28}" srcOrd="2" destOrd="0" presId="urn:microsoft.com/office/officeart/2005/8/layout/vList3"/>
    <dgm:cxn modelId="{CF2CEE35-0516-9A47-BE53-8D06CE57D8F2}" type="presParOf" srcId="{818DCBA3-0670-E247-95AF-FB3DF1A2DA28}" destId="{201B1463-6FD4-4245-8118-5EE191D6AB18}" srcOrd="0" destOrd="0" presId="urn:microsoft.com/office/officeart/2005/8/layout/vList3"/>
    <dgm:cxn modelId="{F358FA73-EAE6-7345-8DCA-E10A0F65D01D}" type="presParOf" srcId="{818DCBA3-0670-E247-95AF-FB3DF1A2DA28}" destId="{AC57A3DC-2176-ED40-AD15-9886C9B0C090}" srcOrd="1" destOrd="0" presId="urn:microsoft.com/office/officeart/2005/8/layout/vList3"/>
    <dgm:cxn modelId="{B4905E06-6EEE-274F-B97C-1C6ECAF8A134}" type="presParOf" srcId="{160A3B4F-7EEA-D84B-9C92-7B7FF27F213A}" destId="{8C7A7496-C429-FE4E-86F3-91EA2854FB65}" srcOrd="3" destOrd="0" presId="urn:microsoft.com/office/officeart/2005/8/layout/vList3"/>
    <dgm:cxn modelId="{3F700392-1980-BF4F-A033-7ADEA79A267E}" type="presParOf" srcId="{160A3B4F-7EEA-D84B-9C92-7B7FF27F213A}" destId="{10EE4B55-9ACC-B24A-8D87-9F24CB199609}" srcOrd="4" destOrd="0" presId="urn:microsoft.com/office/officeart/2005/8/layout/vList3"/>
    <dgm:cxn modelId="{E1E66BDA-B635-564C-AF02-05A95F200A35}" type="presParOf" srcId="{10EE4B55-9ACC-B24A-8D87-9F24CB199609}" destId="{76D03631-FFA7-A74D-A6B4-F1413FE67952}" srcOrd="0" destOrd="0" presId="urn:microsoft.com/office/officeart/2005/8/layout/vList3"/>
    <dgm:cxn modelId="{4DE8EEB8-5070-3147-8DE7-E600D5F3D4A5}" type="presParOf" srcId="{10EE4B55-9ACC-B24A-8D87-9F24CB199609}" destId="{AF486644-749A-6B4E-8AF2-0DE6C81A7AE0}" srcOrd="1" destOrd="0" presId="urn:microsoft.com/office/officeart/2005/8/layout/vList3"/>
    <dgm:cxn modelId="{AB68AAB1-7D60-304B-8E2A-44408BBB5B06}" type="presParOf" srcId="{160A3B4F-7EEA-D84B-9C92-7B7FF27F213A}" destId="{B5CE93B1-49FF-D745-9CB1-B414F7B090AF}" srcOrd="5" destOrd="0" presId="urn:microsoft.com/office/officeart/2005/8/layout/vList3"/>
    <dgm:cxn modelId="{BCC5F6C8-24F7-1042-9FAA-542EA3C0374B}" type="presParOf" srcId="{160A3B4F-7EEA-D84B-9C92-7B7FF27F213A}" destId="{B1D2FD24-8D22-0C4B-971F-09C91C617D1D}" srcOrd="6" destOrd="0" presId="urn:microsoft.com/office/officeart/2005/8/layout/vList3"/>
    <dgm:cxn modelId="{017B0769-58B8-B743-92BA-9EBA98B5B945}" type="presParOf" srcId="{B1D2FD24-8D22-0C4B-971F-09C91C617D1D}" destId="{BAF27336-7F90-8F4F-BF9A-CE1689AA2BFB}" srcOrd="0" destOrd="0" presId="urn:microsoft.com/office/officeart/2005/8/layout/vList3"/>
    <dgm:cxn modelId="{A0D168D6-F7A5-9F4B-BA17-6A5706816020}" type="presParOf" srcId="{B1D2FD24-8D22-0C4B-971F-09C91C617D1D}" destId="{886A62D5-C9F0-1E4B-89B0-F7110B54FF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A4BCB-56ED-0148-84D9-C8C057F525C4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CB10D7A0-A1A9-084A-87A1-B2FBE8BC448F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Jika data </a:t>
          </a:r>
          <a:r>
            <a:rPr lang="en-US" dirty="0" err="1"/>
            <a:t>diskrit</a:t>
          </a:r>
          <a:r>
            <a:rPr lang="en-US" dirty="0"/>
            <a:t> </a:t>
          </a:r>
          <a:r>
            <a:rPr lang="en-US" dirty="0">
              <a:sym typeface="Wingdings" pitchFamily="2" charset="2"/>
            </a:rPr>
            <a:t> Bar Chart / Pie Chart</a:t>
          </a:r>
          <a:endParaRPr lang="en-US" dirty="0"/>
        </a:p>
      </dgm:t>
    </dgm:pt>
    <dgm:pt modelId="{AE583FE3-6AF7-0948-9D27-CF54A486A28C}" type="parTrans" cxnId="{C5E7C909-EED8-0245-8951-246087469828}">
      <dgm:prSet/>
      <dgm:spPr/>
      <dgm:t>
        <a:bodyPr/>
        <a:lstStyle/>
        <a:p>
          <a:endParaRPr lang="en-US"/>
        </a:p>
      </dgm:t>
    </dgm:pt>
    <dgm:pt modelId="{D42279E6-3BFE-0D42-88D8-7230E623298B}" type="sibTrans" cxnId="{C5E7C909-EED8-0245-8951-246087469828}">
      <dgm:prSet/>
      <dgm:spPr/>
      <dgm:t>
        <a:bodyPr/>
        <a:lstStyle/>
        <a:p>
          <a:endParaRPr lang="en-US"/>
        </a:p>
      </dgm:t>
    </dgm:pt>
    <dgm:pt modelId="{08C04964-5EFA-634B-A943-424FE5AADBC9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Jika data </a:t>
          </a:r>
          <a:r>
            <a:rPr lang="en-US" dirty="0" err="1"/>
            <a:t>kontinu</a:t>
          </a:r>
          <a:r>
            <a:rPr lang="en-US" dirty="0"/>
            <a:t> (</a:t>
          </a:r>
          <a:r>
            <a:rPr lang="en-US" dirty="0" err="1"/>
            <a:t>tren</a:t>
          </a:r>
          <a:r>
            <a:rPr lang="en-US" dirty="0"/>
            <a:t>) </a:t>
          </a:r>
          <a:r>
            <a:rPr lang="en-US" dirty="0">
              <a:sym typeface="Wingdings" pitchFamily="2" charset="2"/>
            </a:rPr>
            <a:t> Line Chart</a:t>
          </a:r>
          <a:endParaRPr lang="en-US" dirty="0"/>
        </a:p>
      </dgm:t>
    </dgm:pt>
    <dgm:pt modelId="{C2A41BBE-6EF9-5148-8894-8B92F533C070}" type="parTrans" cxnId="{04C746EF-76E9-7340-8456-FA77F5B751E7}">
      <dgm:prSet/>
      <dgm:spPr/>
      <dgm:t>
        <a:bodyPr/>
        <a:lstStyle/>
        <a:p>
          <a:endParaRPr lang="en-US"/>
        </a:p>
      </dgm:t>
    </dgm:pt>
    <dgm:pt modelId="{2BE9066C-63EB-BB45-9D4D-8BB80F1710E2}" type="sibTrans" cxnId="{04C746EF-76E9-7340-8456-FA77F5B751E7}">
      <dgm:prSet/>
      <dgm:spPr/>
      <dgm:t>
        <a:bodyPr/>
        <a:lstStyle/>
        <a:p>
          <a:endParaRPr lang="en-US"/>
        </a:p>
      </dgm:t>
    </dgm:pt>
    <dgm:pt modelId="{8FFF970F-ED00-9F45-9238-DF93183B0674}" type="pres">
      <dgm:prSet presAssocID="{F69A4BCB-56ED-0148-84D9-C8C057F525C4}" presName="linearFlow" presStyleCnt="0">
        <dgm:presLayoutVars>
          <dgm:dir/>
          <dgm:resizeHandles val="exact"/>
        </dgm:presLayoutVars>
      </dgm:prSet>
      <dgm:spPr/>
    </dgm:pt>
    <dgm:pt modelId="{A035E1D5-E791-DD4F-94EE-296170F2C343}" type="pres">
      <dgm:prSet presAssocID="{CB10D7A0-A1A9-084A-87A1-B2FBE8BC448F}" presName="composite" presStyleCnt="0"/>
      <dgm:spPr/>
    </dgm:pt>
    <dgm:pt modelId="{0BAAA84B-3D73-4449-86BA-78196CAA5B1C}" type="pres">
      <dgm:prSet presAssocID="{CB10D7A0-A1A9-084A-87A1-B2FBE8BC448F}" presName="imgShp" presStyleLbl="fgImgPlace1" presStyleIdx="0" presStyleCnt="2" custLinFactNeighborX="-43295" custLinFactNeighborY="-2457"/>
      <dgm:spPr>
        <a:solidFill>
          <a:srgbClr val="F15429"/>
        </a:solidFill>
      </dgm:spPr>
    </dgm:pt>
    <dgm:pt modelId="{CAFEE98E-7DA9-404A-9376-CE3CB8ED93DE}" type="pres">
      <dgm:prSet presAssocID="{CB10D7A0-A1A9-084A-87A1-B2FBE8BC448F}" presName="txShp" presStyleLbl="node1" presStyleIdx="0" presStyleCnt="2" custScaleX="126837">
        <dgm:presLayoutVars>
          <dgm:bulletEnabled val="1"/>
        </dgm:presLayoutVars>
      </dgm:prSet>
      <dgm:spPr/>
    </dgm:pt>
    <dgm:pt modelId="{889A02BC-2927-1E48-AD61-D23EFC3CE424}" type="pres">
      <dgm:prSet presAssocID="{D42279E6-3BFE-0D42-88D8-7230E623298B}" presName="spacing" presStyleCnt="0"/>
      <dgm:spPr/>
    </dgm:pt>
    <dgm:pt modelId="{3086831F-7C62-584E-AF75-1470A26692DD}" type="pres">
      <dgm:prSet presAssocID="{08C04964-5EFA-634B-A943-424FE5AADBC9}" presName="composite" presStyleCnt="0"/>
      <dgm:spPr/>
    </dgm:pt>
    <dgm:pt modelId="{A8FF42C9-80D1-CE4F-BDA1-406F02B3CD6E}" type="pres">
      <dgm:prSet presAssocID="{08C04964-5EFA-634B-A943-424FE5AADBC9}" presName="imgShp" presStyleLbl="fgImgPlace1" presStyleIdx="1" presStyleCnt="2" custLinFactNeighborX="-43295" custLinFactNeighborY="-2457"/>
      <dgm:spPr>
        <a:solidFill>
          <a:srgbClr val="F15429"/>
        </a:solidFill>
      </dgm:spPr>
    </dgm:pt>
    <dgm:pt modelId="{229CEEC5-89AE-C741-8DA3-6997A65C2DFC}" type="pres">
      <dgm:prSet presAssocID="{08C04964-5EFA-634B-A943-424FE5AADBC9}" presName="txShp" presStyleLbl="node1" presStyleIdx="1" presStyleCnt="2" custScaleX="126837">
        <dgm:presLayoutVars>
          <dgm:bulletEnabled val="1"/>
        </dgm:presLayoutVars>
      </dgm:prSet>
      <dgm:spPr/>
    </dgm:pt>
  </dgm:ptLst>
  <dgm:cxnLst>
    <dgm:cxn modelId="{C5E7C909-EED8-0245-8951-246087469828}" srcId="{F69A4BCB-56ED-0148-84D9-C8C057F525C4}" destId="{CB10D7A0-A1A9-084A-87A1-B2FBE8BC448F}" srcOrd="0" destOrd="0" parTransId="{AE583FE3-6AF7-0948-9D27-CF54A486A28C}" sibTransId="{D42279E6-3BFE-0D42-88D8-7230E623298B}"/>
    <dgm:cxn modelId="{39E86E35-143D-FA49-879C-38CBF660E338}" type="presOf" srcId="{CB10D7A0-A1A9-084A-87A1-B2FBE8BC448F}" destId="{CAFEE98E-7DA9-404A-9376-CE3CB8ED93DE}" srcOrd="0" destOrd="0" presId="urn:microsoft.com/office/officeart/2005/8/layout/vList3"/>
    <dgm:cxn modelId="{7E210A3B-60F4-BF4A-83F1-E3FD0C2296C1}" type="presOf" srcId="{F69A4BCB-56ED-0148-84D9-C8C057F525C4}" destId="{8FFF970F-ED00-9F45-9238-DF93183B0674}" srcOrd="0" destOrd="0" presId="urn:microsoft.com/office/officeart/2005/8/layout/vList3"/>
    <dgm:cxn modelId="{04C746EF-76E9-7340-8456-FA77F5B751E7}" srcId="{F69A4BCB-56ED-0148-84D9-C8C057F525C4}" destId="{08C04964-5EFA-634B-A943-424FE5AADBC9}" srcOrd="1" destOrd="0" parTransId="{C2A41BBE-6EF9-5148-8894-8B92F533C070}" sibTransId="{2BE9066C-63EB-BB45-9D4D-8BB80F1710E2}"/>
    <dgm:cxn modelId="{656EFCF3-ED83-EA42-8B26-48F654AA9196}" type="presOf" srcId="{08C04964-5EFA-634B-A943-424FE5AADBC9}" destId="{229CEEC5-89AE-C741-8DA3-6997A65C2DFC}" srcOrd="0" destOrd="0" presId="urn:microsoft.com/office/officeart/2005/8/layout/vList3"/>
    <dgm:cxn modelId="{51F2754D-4DF1-484E-B92E-03B1D85AD7F7}" type="presParOf" srcId="{8FFF970F-ED00-9F45-9238-DF93183B0674}" destId="{A035E1D5-E791-DD4F-94EE-296170F2C343}" srcOrd="0" destOrd="0" presId="urn:microsoft.com/office/officeart/2005/8/layout/vList3"/>
    <dgm:cxn modelId="{6ADC8147-750A-A944-BB43-959D78E375A1}" type="presParOf" srcId="{A035E1D5-E791-DD4F-94EE-296170F2C343}" destId="{0BAAA84B-3D73-4449-86BA-78196CAA5B1C}" srcOrd="0" destOrd="0" presId="urn:microsoft.com/office/officeart/2005/8/layout/vList3"/>
    <dgm:cxn modelId="{CB2EE44D-3542-6A4E-9700-B51DEA07D05E}" type="presParOf" srcId="{A035E1D5-E791-DD4F-94EE-296170F2C343}" destId="{CAFEE98E-7DA9-404A-9376-CE3CB8ED93DE}" srcOrd="1" destOrd="0" presId="urn:microsoft.com/office/officeart/2005/8/layout/vList3"/>
    <dgm:cxn modelId="{4F1DDC4F-065A-A74A-91EF-B68D7CFF0EA6}" type="presParOf" srcId="{8FFF970F-ED00-9F45-9238-DF93183B0674}" destId="{889A02BC-2927-1E48-AD61-D23EFC3CE424}" srcOrd="1" destOrd="0" presId="urn:microsoft.com/office/officeart/2005/8/layout/vList3"/>
    <dgm:cxn modelId="{C3804C47-B23A-8D46-8949-891774D1AB71}" type="presParOf" srcId="{8FFF970F-ED00-9F45-9238-DF93183B0674}" destId="{3086831F-7C62-584E-AF75-1470A26692DD}" srcOrd="2" destOrd="0" presId="urn:microsoft.com/office/officeart/2005/8/layout/vList3"/>
    <dgm:cxn modelId="{BE998C9C-1EDF-AB44-BC70-787E3ED51CE4}" type="presParOf" srcId="{3086831F-7C62-584E-AF75-1470A26692DD}" destId="{A8FF42C9-80D1-CE4F-BDA1-406F02B3CD6E}" srcOrd="0" destOrd="0" presId="urn:microsoft.com/office/officeart/2005/8/layout/vList3"/>
    <dgm:cxn modelId="{D20A6932-6262-DE41-8084-C5621684BA03}" type="presParOf" srcId="{3086831F-7C62-584E-AF75-1470A26692DD}" destId="{229CEEC5-89AE-C741-8DA3-6997A65C2DF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202AF-4D6A-6842-9869-F3FC7C855618}">
      <dsp:nvSpPr>
        <dsp:cNvPr id="0" name=""/>
        <dsp:cNvSpPr/>
      </dsp:nvSpPr>
      <dsp:spPr>
        <a:xfrm rot="10800000">
          <a:off x="1983253" y="3129"/>
          <a:ext cx="6992874" cy="887561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One-Way Data</a:t>
          </a:r>
        </a:p>
      </dsp:txBody>
      <dsp:txXfrm rot="10800000">
        <a:off x="2205143" y="3129"/>
        <a:ext cx="6770984" cy="887561"/>
      </dsp:txXfrm>
    </dsp:sp>
    <dsp:sp modelId="{58E2862D-26DB-FF4F-964D-FE260AAFC28F}">
      <dsp:nvSpPr>
        <dsp:cNvPr id="0" name=""/>
        <dsp:cNvSpPr/>
      </dsp:nvSpPr>
      <dsp:spPr>
        <a:xfrm>
          <a:off x="1539472" y="3129"/>
          <a:ext cx="887561" cy="887561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7A3DC-2176-ED40-AD15-9886C9B0C090}">
      <dsp:nvSpPr>
        <dsp:cNvPr id="0" name=""/>
        <dsp:cNvSpPr/>
      </dsp:nvSpPr>
      <dsp:spPr>
        <a:xfrm rot="10800000">
          <a:off x="1983253" y="1155635"/>
          <a:ext cx="6992874" cy="887561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Penyajian</a:t>
          </a:r>
          <a:r>
            <a:rPr lang="en-US" sz="4100" kern="1200" dirty="0"/>
            <a:t> One-Way Data</a:t>
          </a:r>
        </a:p>
      </dsp:txBody>
      <dsp:txXfrm rot="10800000">
        <a:off x="2205143" y="1155635"/>
        <a:ext cx="6770984" cy="887561"/>
      </dsp:txXfrm>
    </dsp:sp>
    <dsp:sp modelId="{201B1463-6FD4-4245-8118-5EE191D6AB18}">
      <dsp:nvSpPr>
        <dsp:cNvPr id="0" name=""/>
        <dsp:cNvSpPr/>
      </dsp:nvSpPr>
      <dsp:spPr>
        <a:xfrm>
          <a:off x="1539472" y="1155635"/>
          <a:ext cx="887561" cy="887561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86644-749A-6B4E-8AF2-0DE6C81A7AE0}">
      <dsp:nvSpPr>
        <dsp:cNvPr id="0" name=""/>
        <dsp:cNvSpPr/>
      </dsp:nvSpPr>
      <dsp:spPr>
        <a:xfrm rot="10800000">
          <a:off x="1983253" y="2308140"/>
          <a:ext cx="6992874" cy="887561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Two-Way Data</a:t>
          </a:r>
        </a:p>
      </dsp:txBody>
      <dsp:txXfrm rot="10800000">
        <a:off x="2205143" y="2308140"/>
        <a:ext cx="6770984" cy="887561"/>
      </dsp:txXfrm>
    </dsp:sp>
    <dsp:sp modelId="{76D03631-FFA7-A74D-A6B4-F1413FE67952}">
      <dsp:nvSpPr>
        <dsp:cNvPr id="0" name=""/>
        <dsp:cNvSpPr/>
      </dsp:nvSpPr>
      <dsp:spPr>
        <a:xfrm>
          <a:off x="1539472" y="2308140"/>
          <a:ext cx="887561" cy="887561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A62D5-C9F0-1E4B-89B0-F7110B54FF05}">
      <dsp:nvSpPr>
        <dsp:cNvPr id="0" name=""/>
        <dsp:cNvSpPr/>
      </dsp:nvSpPr>
      <dsp:spPr>
        <a:xfrm rot="10800000">
          <a:off x="1983253" y="3460646"/>
          <a:ext cx="6992874" cy="887561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Penyajian</a:t>
          </a:r>
          <a:r>
            <a:rPr lang="en-US" sz="4100" kern="1200" dirty="0"/>
            <a:t> Two-Way Data</a:t>
          </a:r>
        </a:p>
      </dsp:txBody>
      <dsp:txXfrm rot="10800000">
        <a:off x="2205143" y="3460646"/>
        <a:ext cx="6770984" cy="887561"/>
      </dsp:txXfrm>
    </dsp:sp>
    <dsp:sp modelId="{BAF27336-7F90-8F4F-BF9A-CE1689AA2BFB}">
      <dsp:nvSpPr>
        <dsp:cNvPr id="0" name=""/>
        <dsp:cNvSpPr/>
      </dsp:nvSpPr>
      <dsp:spPr>
        <a:xfrm>
          <a:off x="1539472" y="3460646"/>
          <a:ext cx="887561" cy="887561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EE98E-7DA9-404A-9376-CE3CB8ED93DE}">
      <dsp:nvSpPr>
        <dsp:cNvPr id="0" name=""/>
        <dsp:cNvSpPr/>
      </dsp:nvSpPr>
      <dsp:spPr>
        <a:xfrm rot="10800000">
          <a:off x="823024" y="1411"/>
          <a:ext cx="8869551" cy="1606555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8446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Jika data </a:t>
          </a:r>
          <a:r>
            <a:rPr lang="en-US" sz="4500" kern="1200" dirty="0" err="1"/>
            <a:t>diskrit</a:t>
          </a:r>
          <a:r>
            <a:rPr lang="en-US" sz="4500" kern="1200" dirty="0"/>
            <a:t> </a:t>
          </a:r>
          <a:r>
            <a:rPr lang="en-US" sz="4500" kern="1200" dirty="0">
              <a:sym typeface="Wingdings" pitchFamily="2" charset="2"/>
            </a:rPr>
            <a:t> Bar Chart / Pie Chart</a:t>
          </a:r>
          <a:endParaRPr lang="en-US" sz="4500" kern="1200" dirty="0"/>
        </a:p>
      </dsp:txBody>
      <dsp:txXfrm rot="10800000">
        <a:off x="1224663" y="1411"/>
        <a:ext cx="8467912" cy="1606555"/>
      </dsp:txXfrm>
    </dsp:sp>
    <dsp:sp modelId="{0BAAA84B-3D73-4449-86BA-78196CAA5B1C}">
      <dsp:nvSpPr>
        <dsp:cNvPr id="0" name=""/>
        <dsp:cNvSpPr/>
      </dsp:nvSpPr>
      <dsp:spPr>
        <a:xfrm>
          <a:off x="262526" y="0"/>
          <a:ext cx="1606555" cy="1606555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EEC5-89AE-C741-8DA3-6997A65C2DFC}">
      <dsp:nvSpPr>
        <dsp:cNvPr id="0" name=""/>
        <dsp:cNvSpPr/>
      </dsp:nvSpPr>
      <dsp:spPr>
        <a:xfrm rot="10800000">
          <a:off x="823024" y="2021811"/>
          <a:ext cx="8869551" cy="1606555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8446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Jika data </a:t>
          </a:r>
          <a:r>
            <a:rPr lang="en-US" sz="4500" kern="1200" dirty="0" err="1"/>
            <a:t>kontinu</a:t>
          </a:r>
          <a:r>
            <a:rPr lang="en-US" sz="4500" kern="1200" dirty="0"/>
            <a:t> (</a:t>
          </a:r>
          <a:r>
            <a:rPr lang="en-US" sz="4500" kern="1200" dirty="0" err="1"/>
            <a:t>tren</a:t>
          </a:r>
          <a:r>
            <a:rPr lang="en-US" sz="4500" kern="1200" dirty="0"/>
            <a:t>) </a:t>
          </a:r>
          <a:r>
            <a:rPr lang="en-US" sz="4500" kern="1200" dirty="0">
              <a:sym typeface="Wingdings" pitchFamily="2" charset="2"/>
            </a:rPr>
            <a:t> Line Chart</a:t>
          </a:r>
          <a:endParaRPr lang="en-US" sz="4500" kern="1200" dirty="0"/>
        </a:p>
      </dsp:txBody>
      <dsp:txXfrm rot="10800000">
        <a:off x="1224663" y="2021811"/>
        <a:ext cx="8467912" cy="1606555"/>
      </dsp:txXfrm>
    </dsp:sp>
    <dsp:sp modelId="{A8FF42C9-80D1-CE4F-BDA1-406F02B3CD6E}">
      <dsp:nvSpPr>
        <dsp:cNvPr id="0" name=""/>
        <dsp:cNvSpPr/>
      </dsp:nvSpPr>
      <dsp:spPr>
        <a:xfrm>
          <a:off x="262526" y="1982338"/>
          <a:ext cx="1606555" cy="1606555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one way data,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gabung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,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one-way data,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chartnya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4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8D9981B-EA64-1A44-966E-BF4590A1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2DFE4FF1-8123-9744-B6D6-533C0BA57EFF}"/>
              </a:ext>
            </a:extLst>
          </p:cNvPr>
          <p:cNvSpPr txBox="1">
            <a:spLocks/>
          </p:cNvSpPr>
          <p:nvPr userDrawn="1"/>
        </p:nvSpPr>
        <p:spPr>
          <a:xfrm>
            <a:off x="3108361" y="6398880"/>
            <a:ext cx="799202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200" kern="1200">
                <a:solidFill>
                  <a:srgbClr val="0E1F4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Komputasi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2A7D4-0CD1-A746-B0F8-6B062C41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Penyajian</a:t>
            </a:r>
            <a:r>
              <a:rPr lang="en-US" dirty="0"/>
              <a:t>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08C5C2-C557-AD42-8F5E-87854E677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AJAR STATISTIK KOMPUTASI</a:t>
            </a:r>
          </a:p>
          <a:p>
            <a:r>
              <a:rPr lang="en-US" dirty="0"/>
              <a:t>2022/2023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8B97-0EB2-1B48-BBE3-3AF83BF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2832-9776-A849-9404-4BED0219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561163" cy="626767"/>
          </a:xfrm>
        </p:spPr>
        <p:txBody>
          <a:bodyPr>
            <a:noAutofit/>
          </a:bodyPr>
          <a:lstStyle/>
          <a:p>
            <a:r>
              <a:rPr lang="en-US" sz="3500" dirty="0" err="1"/>
              <a:t>Contoh</a:t>
            </a:r>
            <a:r>
              <a:rPr lang="en-US" sz="3500" dirty="0"/>
              <a:t> Lain: Summer and Winter Olympics Hosts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FD95D-BA45-1F43-80F0-1856E770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2044CE-2876-844B-BA10-8BF0A6FF8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417491"/>
              </p:ext>
            </p:extLst>
          </p:nvPr>
        </p:nvGraphicFramePr>
        <p:xfrm>
          <a:off x="838200" y="991892"/>
          <a:ext cx="3915906" cy="2850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7953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1957953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</a:tblGrid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Host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Australia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4447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D55831-8E07-D540-9A1E-1875A95EC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094121"/>
              </p:ext>
            </p:extLst>
          </p:nvPr>
        </p:nvGraphicFramePr>
        <p:xfrm>
          <a:off x="838200" y="4212957"/>
          <a:ext cx="3915906" cy="1900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7953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1957953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</a:tblGrid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Host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0F5241-164F-C843-90F1-7A38FB7B3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846778"/>
              </p:ext>
            </p:extLst>
          </p:nvPr>
        </p:nvGraphicFramePr>
        <p:xfrm>
          <a:off x="6439831" y="2174380"/>
          <a:ext cx="5257800" cy="2850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40926475"/>
                    </a:ext>
                  </a:extLst>
                </a:gridCol>
              </a:tblGrid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Australia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444747"/>
                  </a:ext>
                </a:extLst>
              </a:tr>
            </a:tbl>
          </a:graphicData>
        </a:graphic>
      </p:graphicFrame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489C09E-06D5-F74B-9087-EEF8A6F6266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754106" y="2416994"/>
            <a:ext cx="1685725" cy="118248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F44314D-891D-F447-9107-BEEF2829975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754106" y="3599482"/>
            <a:ext cx="1685725" cy="156354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2832-9776-A849-9404-4BED0219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561163" cy="626767"/>
          </a:xfrm>
        </p:spPr>
        <p:txBody>
          <a:bodyPr>
            <a:noAutofit/>
          </a:bodyPr>
          <a:lstStyle/>
          <a:p>
            <a:r>
              <a:rPr lang="en-US" sz="3500" dirty="0" err="1"/>
              <a:t>Contoh</a:t>
            </a:r>
            <a:r>
              <a:rPr lang="en-US" sz="3500" dirty="0"/>
              <a:t> Lain: Summer and Winter Olympics Hosts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FD95D-BA45-1F43-80F0-1856E770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0F5241-164F-C843-90F1-7A38FB7B3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496275"/>
              </p:ext>
            </p:extLst>
          </p:nvPr>
        </p:nvGraphicFramePr>
        <p:xfrm>
          <a:off x="360980" y="2003898"/>
          <a:ext cx="5257800" cy="2850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40926475"/>
                    </a:ext>
                  </a:extLst>
                </a:gridCol>
              </a:tblGrid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Australia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444747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8328BBD-790E-D543-98CF-585BCAA0B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662176"/>
              </p:ext>
            </p:extLst>
          </p:nvPr>
        </p:nvGraphicFramePr>
        <p:xfrm>
          <a:off x="6096000" y="1266484"/>
          <a:ext cx="5510508" cy="4325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CB6FA1-C083-794C-BF28-F8928696BF0B}"/>
              </a:ext>
            </a:extLst>
          </p:cNvPr>
          <p:cNvSpPr txBox="1"/>
          <p:nvPr/>
        </p:nvSpPr>
        <p:spPr>
          <a:xfrm>
            <a:off x="407738" y="5314516"/>
            <a:ext cx="53489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F15429"/>
                </a:solidFill>
              </a:rPr>
              <a:t>Apakah</a:t>
            </a:r>
            <a:r>
              <a:rPr lang="en-US" sz="3000" b="1" dirty="0">
                <a:solidFill>
                  <a:srgbClr val="F15429"/>
                </a:solidFill>
              </a:rPr>
              <a:t> </a:t>
            </a:r>
            <a:r>
              <a:rPr lang="en-US" sz="3000" b="1" dirty="0" err="1">
                <a:solidFill>
                  <a:srgbClr val="F15429"/>
                </a:solidFill>
              </a:rPr>
              <a:t>ini</a:t>
            </a:r>
            <a:r>
              <a:rPr lang="en-US" sz="3000" b="1" dirty="0">
                <a:solidFill>
                  <a:srgbClr val="F15429"/>
                </a:solidFill>
              </a:rPr>
              <a:t> </a:t>
            </a:r>
            <a:r>
              <a:rPr lang="en-US" sz="3000" b="1" dirty="0" err="1">
                <a:solidFill>
                  <a:srgbClr val="F15429"/>
                </a:solidFill>
              </a:rPr>
              <a:t>masih</a:t>
            </a:r>
            <a:r>
              <a:rPr lang="en-US" sz="3000" b="1" dirty="0">
                <a:solidFill>
                  <a:srgbClr val="F15429"/>
                </a:solidFill>
              </a:rPr>
              <a:t> one-way data?</a:t>
            </a:r>
          </a:p>
        </p:txBody>
      </p:sp>
    </p:spTree>
    <p:extLst>
      <p:ext uri="{BB962C8B-B14F-4D97-AF65-F5344CB8AC3E}">
        <p14:creationId xmlns:p14="http://schemas.microsoft.com/office/powerpoint/2010/main" val="11447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7470-6A0C-EC41-A21D-7ED5ABC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531" y="504609"/>
            <a:ext cx="5704825" cy="626767"/>
          </a:xfrm>
        </p:spPr>
        <p:txBody>
          <a:bodyPr>
            <a:noAutofit/>
          </a:bodyPr>
          <a:lstStyle/>
          <a:p>
            <a:r>
              <a:rPr lang="en-US" sz="4000" dirty="0" err="1"/>
              <a:t>Contoh</a:t>
            </a:r>
            <a:r>
              <a:rPr lang="en-US" sz="4000" dirty="0"/>
              <a:t> Lain: </a:t>
            </a:r>
            <a:r>
              <a:rPr lang="en-US" sz="4000" dirty="0" err="1"/>
              <a:t>Suhu</a:t>
            </a:r>
            <a:r>
              <a:rPr lang="en-US" sz="4000" dirty="0"/>
              <a:t> di Malang </a:t>
            </a:r>
            <a:r>
              <a:rPr lang="en-US" sz="4000" dirty="0" err="1"/>
              <a:t>Tahun</a:t>
            </a:r>
            <a:r>
              <a:rPr lang="en-US" sz="4000" dirty="0"/>
              <a:t>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2BB51-2906-484B-BD08-7816B2D0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7D7C43-F8D1-754D-A31A-552C43C10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818"/>
              </p:ext>
            </p:extLst>
          </p:nvPr>
        </p:nvGraphicFramePr>
        <p:xfrm>
          <a:off x="455750" y="256637"/>
          <a:ext cx="3915906" cy="5896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7953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1957953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Bulan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Suhu</a:t>
                      </a:r>
                      <a:r>
                        <a:rPr lang="en-US" sz="2000" dirty="0"/>
                        <a:t> (℃)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Januari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Februari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Maret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44561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Juni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63802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Juli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90663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Agustus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694245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Septermber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67881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Oktober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02036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November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471442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Desember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674815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B52FEA-7018-EA4A-B8E8-151242DC201E}"/>
              </a:ext>
            </a:extLst>
          </p:cNvPr>
          <p:cNvSpPr/>
          <p:nvPr/>
        </p:nvSpPr>
        <p:spPr>
          <a:xfrm>
            <a:off x="4767180" y="1534332"/>
            <a:ext cx="3053166" cy="852406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Chart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data </a:t>
            </a:r>
            <a:r>
              <a:rPr lang="en-US" sz="2400" dirty="0" err="1"/>
              <a:t>ini</a:t>
            </a:r>
            <a:r>
              <a:rPr lang="en-US" sz="2400" dirty="0"/>
              <a:t>?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99A6DD4-7B4A-0F4F-B626-CA6CCA09A9E1}"/>
              </a:ext>
            </a:extLst>
          </p:cNvPr>
          <p:cNvSpPr/>
          <p:nvPr/>
        </p:nvSpPr>
        <p:spPr>
          <a:xfrm>
            <a:off x="8028121" y="1766806"/>
            <a:ext cx="914400" cy="387457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2C3E6-835E-3545-8CC3-D45CD642AD3B}"/>
              </a:ext>
            </a:extLst>
          </p:cNvPr>
          <p:cNvSpPr txBox="1"/>
          <p:nvPr/>
        </p:nvSpPr>
        <p:spPr>
          <a:xfrm>
            <a:off x="9150296" y="1452702"/>
            <a:ext cx="2130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15429"/>
                </a:solidFill>
              </a:rPr>
              <a:t>TREN!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777BE1C-0FE9-9A45-B620-49F08F26D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968893"/>
              </p:ext>
            </p:extLst>
          </p:nvPr>
        </p:nvGraphicFramePr>
        <p:xfrm>
          <a:off x="4767180" y="2619214"/>
          <a:ext cx="5260223" cy="3533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6D8579-A3AB-A341-AB92-2464EA7BA551}"/>
              </a:ext>
            </a:extLst>
          </p:cNvPr>
          <p:cNvSpPr txBox="1"/>
          <p:nvPr/>
        </p:nvSpPr>
        <p:spPr>
          <a:xfrm>
            <a:off x="10275692" y="3572360"/>
            <a:ext cx="1658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15429"/>
                </a:solidFill>
              </a:rPr>
              <a:t>Line</a:t>
            </a:r>
          </a:p>
          <a:p>
            <a:r>
              <a:rPr lang="en-US" sz="3000" b="1" dirty="0">
                <a:solidFill>
                  <a:srgbClr val="F15429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394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Graphic spid="9" grpId="0">
        <p:bldAsOne/>
      </p:bldGraphic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7392-2119-764C-940F-1993A332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42265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Best Practice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2AC4C7-46CA-A441-856F-9C906A200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59975"/>
              </p:ext>
            </p:extLst>
          </p:nvPr>
        </p:nvGraphicFramePr>
        <p:xfrm>
          <a:off x="997688" y="1934113"/>
          <a:ext cx="10515600" cy="3629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9B025-DA6C-DA49-A07D-67CD7809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C0D6AA-7FFE-2D46-9980-A30D89CC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191E9D-68CF-A143-A837-A2A3CAAD9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Menyajikan</a:t>
            </a:r>
            <a:r>
              <a:rPr lang="en-US" dirty="0"/>
              <a:t> data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bersamaan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ADADB-3EDF-D04C-9638-53BF65C9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6375" y="6399213"/>
            <a:ext cx="555625" cy="365125"/>
          </a:xfrm>
          <a:prstGeom prst="rect">
            <a:avLst/>
          </a:prstGeom>
        </p:spPr>
        <p:txBody>
          <a:bodyPr/>
          <a:lstStyle/>
          <a:p>
            <a:fld id="{1E51C556-EF27-2A4E-A62D-F2485CF7F3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1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7470-6A0C-EC41-A21D-7ED5ABC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660875" y="3692204"/>
            <a:ext cx="5704825" cy="626767"/>
          </a:xfrm>
        </p:spPr>
        <p:txBody>
          <a:bodyPr>
            <a:noAutofit/>
          </a:bodyPr>
          <a:lstStyle/>
          <a:p>
            <a:r>
              <a:rPr lang="en-US" sz="2700" b="1" dirty="0" err="1"/>
              <a:t>Contoh</a:t>
            </a:r>
            <a:r>
              <a:rPr lang="en-US" sz="2700" b="1" dirty="0"/>
              <a:t> Lain: </a:t>
            </a:r>
            <a:r>
              <a:rPr lang="en-US" sz="2700" b="1" dirty="0" err="1"/>
              <a:t>Pendapatan</a:t>
            </a:r>
            <a:r>
              <a:rPr lang="en-US" sz="2700" b="1" dirty="0"/>
              <a:t> PT. XYZ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2BB51-2906-484B-BD08-7816B2D0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7D7C43-F8D1-754D-A31A-552C43C10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578918"/>
              </p:ext>
            </p:extLst>
          </p:nvPr>
        </p:nvGraphicFramePr>
        <p:xfrm>
          <a:off x="455749" y="256637"/>
          <a:ext cx="4364224" cy="5896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5010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2619214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Bulan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Pendapatan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Milyar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Januari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28.361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Februari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Maret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19.407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15.891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21.277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44561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Juni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21.530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63802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Juli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90663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Agustus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21.838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694245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Septermber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20.174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67881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Oktober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02036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November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48.055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471442"/>
                  </a:ext>
                </a:extLst>
              </a:tr>
              <a:tr h="4535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Desember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24.318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67481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9D7226-E07A-5A4E-B2E2-4112B75B1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124949"/>
              </p:ext>
            </p:extLst>
          </p:nvPr>
        </p:nvGraphicFramePr>
        <p:xfrm>
          <a:off x="5161694" y="387458"/>
          <a:ext cx="5408150" cy="331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A35E4E-75F6-AF41-B002-C9280CC185CE}"/>
              </a:ext>
            </a:extLst>
          </p:cNvPr>
          <p:cNvSpPr txBox="1"/>
          <p:nvPr/>
        </p:nvSpPr>
        <p:spPr>
          <a:xfrm>
            <a:off x="5163509" y="3844502"/>
            <a:ext cx="5795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(pada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pertumbuhan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pendapatan</a:t>
            </a:r>
            <a:r>
              <a:rPr lang="en-US" sz="2400" dirty="0"/>
              <a:t> total yang </a:t>
            </a:r>
            <a:r>
              <a:rPr lang="en-US" sz="2400" dirty="0" err="1"/>
              <a:t>didapatkan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18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7D7C43-F8D1-754D-A31A-552C43C10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182375"/>
              </p:ext>
            </p:extLst>
          </p:nvPr>
        </p:nvGraphicFramePr>
        <p:xfrm>
          <a:off x="238773" y="287636"/>
          <a:ext cx="10067599" cy="59271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8034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1707913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  <a:gridCol w="1707913">
                  <a:extLst>
                    <a:ext uri="{9D8B030D-6E8A-4147-A177-3AD203B41FA5}">
                      <a16:colId xmlns:a16="http://schemas.microsoft.com/office/drawing/2014/main" val="3797799660"/>
                    </a:ext>
                  </a:extLst>
                </a:gridCol>
                <a:gridCol w="1707913">
                  <a:extLst>
                    <a:ext uri="{9D8B030D-6E8A-4147-A177-3AD203B41FA5}">
                      <a16:colId xmlns:a16="http://schemas.microsoft.com/office/drawing/2014/main" val="1935797382"/>
                    </a:ext>
                  </a:extLst>
                </a:gridCol>
                <a:gridCol w="1707913">
                  <a:extLst>
                    <a:ext uri="{9D8B030D-6E8A-4147-A177-3AD203B41FA5}">
                      <a16:colId xmlns:a16="http://schemas.microsoft.com/office/drawing/2014/main" val="3991604403"/>
                    </a:ext>
                  </a:extLst>
                </a:gridCol>
                <a:gridCol w="1707913">
                  <a:extLst>
                    <a:ext uri="{9D8B030D-6E8A-4147-A177-3AD203B41FA5}">
                      <a16:colId xmlns:a16="http://schemas.microsoft.com/office/drawing/2014/main" val="3124285372"/>
                    </a:ext>
                  </a:extLst>
                </a:gridCol>
              </a:tblGrid>
              <a:tr h="432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Bulan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JAN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0.254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1.396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10.696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16.015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28.361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ID" sz="1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FEB </a:t>
                      </a:r>
                      <a:endParaRPr lang="en-ID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0.377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1.084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4.745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8.538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14.744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ID" sz="1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MAR </a:t>
                      </a:r>
                      <a:endParaRPr lang="en-ID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0.291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1.679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7.549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9.888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19.407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ID" sz="1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APR </a:t>
                      </a:r>
                      <a:endParaRPr lang="en-ID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1.146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1.668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2.434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10.643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15.891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44561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MEI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0.820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2.708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2.326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15.423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21.277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63802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ID" sz="1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JUN </a:t>
                      </a:r>
                      <a:endParaRPr lang="en-ID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1.138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3.014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2.982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14.396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21.530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90663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ID" sz="1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JUL </a:t>
                      </a:r>
                      <a:endParaRPr lang="en-ID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0.694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2.586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3.270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11.440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17.990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694245"/>
                  </a:ext>
                </a:extLst>
              </a:tr>
              <a:tr h="671671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AGU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0.486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2.080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5.451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13.821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21.838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67881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ID" sz="1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SEP </a:t>
                      </a:r>
                      <a:endParaRPr lang="en-ID" sz="18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0.538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3.109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6.614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9.913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20.174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02036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OKT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0.448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3.695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5.153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10.729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20.025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471442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NOV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2.387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6.495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13.128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26.045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48.055 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674815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DES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0.401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2.030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7.411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14.466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24.318</a:t>
                      </a:r>
                      <a:endParaRPr lang="en-ID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520996"/>
                  </a:ext>
                </a:extLst>
              </a:tr>
              <a:tr h="40195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ID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8.890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31.544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71.789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161.297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273.610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7426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6717470-6A0C-EC41-A21D-7ED5ABC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660875" y="3692204"/>
            <a:ext cx="5704825" cy="626767"/>
          </a:xfrm>
        </p:spPr>
        <p:txBody>
          <a:bodyPr>
            <a:noAutofit/>
          </a:bodyPr>
          <a:lstStyle/>
          <a:p>
            <a:r>
              <a:rPr lang="en-US" sz="2700" b="1" dirty="0" err="1"/>
              <a:t>Contoh</a:t>
            </a:r>
            <a:r>
              <a:rPr lang="en-US" sz="2700" b="1" dirty="0"/>
              <a:t> Lain: </a:t>
            </a:r>
            <a:r>
              <a:rPr lang="en-US" sz="2700" b="1" dirty="0" err="1"/>
              <a:t>Pendapatan</a:t>
            </a:r>
            <a:r>
              <a:rPr lang="en-US" sz="2700" b="1" dirty="0"/>
              <a:t> PT. XYZ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2BB51-2906-484B-BD08-7816B2D0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4E2BAE-386B-3B42-8382-76AE5CDB238C}"/>
              </a:ext>
            </a:extLst>
          </p:cNvPr>
          <p:cNvSpPr/>
          <p:nvPr/>
        </p:nvSpPr>
        <p:spPr>
          <a:xfrm>
            <a:off x="867905" y="850958"/>
            <a:ext cx="3130658" cy="604434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Berapa</a:t>
            </a:r>
            <a:r>
              <a:rPr lang="en-US" sz="2200" dirty="0"/>
              <a:t> </a:t>
            </a:r>
            <a:r>
              <a:rPr lang="en-US" sz="2200" dirty="0" err="1"/>
              <a:t>pendapatan</a:t>
            </a:r>
            <a:r>
              <a:rPr lang="en-US" sz="2200" dirty="0"/>
              <a:t> </a:t>
            </a:r>
            <a:r>
              <a:rPr lang="en-US" sz="2200" dirty="0" err="1"/>
              <a:t>mei</a:t>
            </a:r>
            <a:r>
              <a:rPr lang="en-US" sz="2200" dirty="0"/>
              <a:t>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BFAAE4-7536-1748-8294-C451C8936E72}"/>
              </a:ext>
            </a:extLst>
          </p:cNvPr>
          <p:cNvSpPr/>
          <p:nvPr/>
        </p:nvSpPr>
        <p:spPr>
          <a:xfrm>
            <a:off x="557939" y="2293749"/>
            <a:ext cx="9515959" cy="480448"/>
          </a:xfrm>
          <a:prstGeom prst="roundRect">
            <a:avLst/>
          </a:prstGeom>
          <a:noFill/>
          <a:ln w="28575">
            <a:solidFill>
              <a:srgbClr val="0E1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10DFE4-5202-0448-B7CD-D0156548D819}"/>
              </a:ext>
            </a:extLst>
          </p:cNvPr>
          <p:cNvSpPr/>
          <p:nvPr/>
        </p:nvSpPr>
        <p:spPr>
          <a:xfrm>
            <a:off x="1423261" y="1572353"/>
            <a:ext cx="3130658" cy="604434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Tahun</a:t>
            </a:r>
            <a:r>
              <a:rPr lang="en-US" sz="2200" dirty="0"/>
              <a:t> </a:t>
            </a:r>
            <a:r>
              <a:rPr lang="en-US" sz="2200" dirty="0" err="1"/>
              <a:t>berapa</a:t>
            </a:r>
            <a:r>
              <a:rPr lang="en-US" sz="2200" dirty="0"/>
              <a:t>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97B87-B457-954B-969C-4CE05477979A}"/>
              </a:ext>
            </a:extLst>
          </p:cNvPr>
          <p:cNvSpPr/>
          <p:nvPr/>
        </p:nvSpPr>
        <p:spPr>
          <a:xfrm>
            <a:off x="7222211" y="2119031"/>
            <a:ext cx="1100380" cy="82988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D95425-6862-A946-8B17-EC6A5DCA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Menyajikan</a:t>
            </a:r>
            <a:r>
              <a:rPr lang="en-US" dirty="0"/>
              <a:t> Two-Way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D830BE-5A89-6D46-97C1-FC4A67F6C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two-way data yang </a:t>
            </a:r>
            <a:r>
              <a:rPr lang="en-US" dirty="0" err="1"/>
              <a:t>tepat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2BCAA-01E8-6549-A53E-80E53C43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6375" y="6399213"/>
            <a:ext cx="555625" cy="365125"/>
          </a:xfrm>
          <a:prstGeom prst="rect">
            <a:avLst/>
          </a:prstGeom>
        </p:spPr>
        <p:txBody>
          <a:bodyPr/>
          <a:lstStyle/>
          <a:p>
            <a:fld id="{1E51C556-EF27-2A4E-A62D-F2485CF7F3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7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D4414-D304-3146-818E-BA1DB23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C77C58F-F243-C245-82A7-1A16AA72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42265"/>
          </a:xfrm>
        </p:spPr>
        <p:txBody>
          <a:bodyPr>
            <a:normAutofit fontScale="90000"/>
          </a:bodyPr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83057F7-24A7-AD49-B191-9696D32F0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734031"/>
              </p:ext>
            </p:extLst>
          </p:nvPr>
        </p:nvGraphicFramePr>
        <p:xfrm>
          <a:off x="1993800" y="89014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435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D545-B7FD-B34B-A483-C79654D5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704258"/>
          </a:xfrm>
        </p:spPr>
        <p:txBody>
          <a:bodyPr/>
          <a:lstStyle/>
          <a:p>
            <a:r>
              <a:rPr lang="en-US" dirty="0"/>
              <a:t>Diagram Venn: </a:t>
            </a:r>
            <a:r>
              <a:rPr lang="en-US" i="1" dirty="0"/>
              <a:t>Let’s get some cookies!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592AB-A7BC-0B46-8196-451116E5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451D714D-30B4-2240-A345-DB1A3A3B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3" y="1286359"/>
            <a:ext cx="4805988" cy="4641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3DB3AF-9351-AA48-811F-C59FB1CAA1FC}"/>
              </a:ext>
            </a:extLst>
          </p:cNvPr>
          <p:cNvSpPr txBox="1"/>
          <p:nvPr/>
        </p:nvSpPr>
        <p:spPr>
          <a:xfrm>
            <a:off x="1039234" y="2495226"/>
            <a:ext cx="120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E1F43"/>
                </a:solidFill>
              </a:rPr>
              <a:t>Frosting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D70EB08-3BD0-3A42-BDFA-7D4C3902BA3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2000" y="1720312"/>
            <a:ext cx="992112" cy="77491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3EBF46-1A8B-4D4C-A858-66A208BDADBD}"/>
              </a:ext>
            </a:extLst>
          </p:cNvPr>
          <p:cNvSpPr txBox="1"/>
          <p:nvPr/>
        </p:nvSpPr>
        <p:spPr>
          <a:xfrm>
            <a:off x="1444345" y="450742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E1F43"/>
                </a:solidFill>
              </a:rPr>
              <a:t>Sprinkle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A5EA137-D36F-FE4E-A3DB-687F3A548F26}"/>
              </a:ext>
            </a:extLst>
          </p:cNvPr>
          <p:cNvCxnSpPr/>
          <p:nvPr/>
        </p:nvCxnSpPr>
        <p:spPr>
          <a:xfrm flipV="1">
            <a:off x="867905" y="4757979"/>
            <a:ext cx="526943" cy="41070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5831FC-BCB8-7740-9EE1-B45804F69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907279"/>
              </p:ext>
            </p:extLst>
          </p:nvPr>
        </p:nvGraphicFramePr>
        <p:xfrm>
          <a:off x="6039580" y="1286359"/>
          <a:ext cx="5473708" cy="1900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427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1368427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  <a:gridCol w="1692797">
                  <a:extLst>
                    <a:ext uri="{9D8B030D-6E8A-4147-A177-3AD203B41FA5}">
                      <a16:colId xmlns:a16="http://schemas.microsoft.com/office/drawing/2014/main" val="1040926475"/>
                    </a:ext>
                  </a:extLst>
                </a:gridCol>
                <a:gridCol w="1044057">
                  <a:extLst>
                    <a:ext uri="{9D8B030D-6E8A-4147-A177-3AD203B41FA5}">
                      <a16:colId xmlns:a16="http://schemas.microsoft.com/office/drawing/2014/main" val="3251147922"/>
                    </a:ext>
                  </a:extLst>
                </a:gridCol>
              </a:tblGrid>
              <a:tr h="47503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Sprinkle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Sprinkle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Frosting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1028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8C1653B-CAF0-544D-BDB1-6459614C5E7F}"/>
              </a:ext>
            </a:extLst>
          </p:cNvPr>
          <p:cNvSpPr/>
          <p:nvPr/>
        </p:nvSpPr>
        <p:spPr>
          <a:xfrm>
            <a:off x="5703376" y="3429000"/>
            <a:ext cx="6230319" cy="2801319"/>
          </a:xfrm>
          <a:prstGeom prst="rect">
            <a:avLst/>
          </a:prstGeom>
          <a:noFill/>
          <a:ln w="28575">
            <a:solidFill>
              <a:srgbClr val="0E1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0CC907-3BFE-A74B-8E9F-AD93068EABC3}"/>
              </a:ext>
            </a:extLst>
          </p:cNvPr>
          <p:cNvSpPr/>
          <p:nvPr/>
        </p:nvSpPr>
        <p:spPr>
          <a:xfrm>
            <a:off x="7111367" y="3883331"/>
            <a:ext cx="2160000" cy="2160000"/>
          </a:xfrm>
          <a:prstGeom prst="ellipse">
            <a:avLst/>
          </a:prstGeom>
          <a:noFill/>
          <a:ln w="28575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DF3DAA-7E54-704C-B028-9BD32C1660D7}"/>
              </a:ext>
            </a:extLst>
          </p:cNvPr>
          <p:cNvSpPr/>
          <p:nvPr/>
        </p:nvSpPr>
        <p:spPr>
          <a:xfrm>
            <a:off x="8365703" y="3883331"/>
            <a:ext cx="2160000" cy="216000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AEFA6-A9B6-7D44-811C-3610DAA1500A}"/>
              </a:ext>
            </a:extLst>
          </p:cNvPr>
          <p:cNvSpPr txBox="1"/>
          <p:nvPr/>
        </p:nvSpPr>
        <p:spPr>
          <a:xfrm>
            <a:off x="7358201" y="3429000"/>
            <a:ext cx="1209755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15429"/>
                </a:solidFill>
              </a:rPr>
              <a:t>Frosting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7D383-76D1-5E49-A004-A7747EAB69F7}"/>
              </a:ext>
            </a:extLst>
          </p:cNvPr>
          <p:cNvSpPr txBox="1"/>
          <p:nvPr/>
        </p:nvSpPr>
        <p:spPr>
          <a:xfrm>
            <a:off x="8922453" y="3435335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Sprinkle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78AE9-EB36-074F-80C8-4ECB60801553}"/>
              </a:ext>
            </a:extLst>
          </p:cNvPr>
          <p:cNvSpPr txBox="1"/>
          <p:nvPr/>
        </p:nvSpPr>
        <p:spPr>
          <a:xfrm>
            <a:off x="7700881" y="457941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E1F43"/>
                </a:solidFill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786B4-B31F-6B45-8CAF-D36EAE027B1C}"/>
              </a:ext>
            </a:extLst>
          </p:cNvPr>
          <p:cNvSpPr txBox="1"/>
          <p:nvPr/>
        </p:nvSpPr>
        <p:spPr>
          <a:xfrm>
            <a:off x="8567956" y="457941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E1F43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078C61-F471-AB4A-A12E-84760D8AF11B}"/>
              </a:ext>
            </a:extLst>
          </p:cNvPr>
          <p:cNvSpPr txBox="1"/>
          <p:nvPr/>
        </p:nvSpPr>
        <p:spPr>
          <a:xfrm>
            <a:off x="9531011" y="45588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E1F43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10EA74-6002-8A44-960F-24C1877A8BD0}"/>
              </a:ext>
            </a:extLst>
          </p:cNvPr>
          <p:cNvSpPr txBox="1"/>
          <p:nvPr/>
        </p:nvSpPr>
        <p:spPr>
          <a:xfrm>
            <a:off x="11158328" y="551183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E1F43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83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93DC-FF80-BE43-A1A7-80EEF029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025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Ountlines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515B29-1245-B24F-B031-3D1A00F70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187167"/>
              </p:ext>
            </p:extLst>
          </p:nvPr>
        </p:nvGraphicFramePr>
        <p:xfrm>
          <a:off x="838200" y="13284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57592-8916-EC40-8E75-BF27CAE3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5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D595B-EF49-4D41-879D-462ABAD9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B048E-1E9C-BC42-9A66-C9EADCA0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382E6-AA26-4341-8BB6-34640ED74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Kita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23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4DC2-FFD2-4C49-9339-610895C6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200BFA-3F52-BE45-8B87-278AB76E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887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(1)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B5B7A1-6AD0-A844-B8DA-305F31603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98616"/>
              </p:ext>
            </p:extLst>
          </p:nvPr>
        </p:nvGraphicFramePr>
        <p:xfrm>
          <a:off x="1075410" y="1423218"/>
          <a:ext cx="10041180" cy="1450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18">
                  <a:extLst>
                    <a:ext uri="{9D8B030D-6E8A-4147-A177-3AD203B41FA5}">
                      <a16:colId xmlns:a16="http://schemas.microsoft.com/office/drawing/2014/main" val="674177564"/>
                    </a:ext>
                  </a:extLst>
                </a:gridCol>
                <a:gridCol w="1004118">
                  <a:extLst>
                    <a:ext uri="{9D8B030D-6E8A-4147-A177-3AD203B41FA5}">
                      <a16:colId xmlns:a16="http://schemas.microsoft.com/office/drawing/2014/main" val="4064728290"/>
                    </a:ext>
                  </a:extLst>
                </a:gridCol>
                <a:gridCol w="1004118">
                  <a:extLst>
                    <a:ext uri="{9D8B030D-6E8A-4147-A177-3AD203B41FA5}">
                      <a16:colId xmlns:a16="http://schemas.microsoft.com/office/drawing/2014/main" val="273106226"/>
                    </a:ext>
                  </a:extLst>
                </a:gridCol>
                <a:gridCol w="1004118">
                  <a:extLst>
                    <a:ext uri="{9D8B030D-6E8A-4147-A177-3AD203B41FA5}">
                      <a16:colId xmlns:a16="http://schemas.microsoft.com/office/drawing/2014/main" val="3751751646"/>
                    </a:ext>
                  </a:extLst>
                </a:gridCol>
                <a:gridCol w="1004118">
                  <a:extLst>
                    <a:ext uri="{9D8B030D-6E8A-4147-A177-3AD203B41FA5}">
                      <a16:colId xmlns:a16="http://schemas.microsoft.com/office/drawing/2014/main" val="674132110"/>
                    </a:ext>
                  </a:extLst>
                </a:gridCol>
                <a:gridCol w="1004118">
                  <a:extLst>
                    <a:ext uri="{9D8B030D-6E8A-4147-A177-3AD203B41FA5}">
                      <a16:colId xmlns:a16="http://schemas.microsoft.com/office/drawing/2014/main" val="2092210115"/>
                    </a:ext>
                  </a:extLst>
                </a:gridCol>
                <a:gridCol w="1004118">
                  <a:extLst>
                    <a:ext uri="{9D8B030D-6E8A-4147-A177-3AD203B41FA5}">
                      <a16:colId xmlns:a16="http://schemas.microsoft.com/office/drawing/2014/main" val="2413055309"/>
                    </a:ext>
                  </a:extLst>
                </a:gridCol>
                <a:gridCol w="1004118">
                  <a:extLst>
                    <a:ext uri="{9D8B030D-6E8A-4147-A177-3AD203B41FA5}">
                      <a16:colId xmlns:a16="http://schemas.microsoft.com/office/drawing/2014/main" val="751234754"/>
                    </a:ext>
                  </a:extLst>
                </a:gridCol>
                <a:gridCol w="1004118">
                  <a:extLst>
                    <a:ext uri="{9D8B030D-6E8A-4147-A177-3AD203B41FA5}">
                      <a16:colId xmlns:a16="http://schemas.microsoft.com/office/drawing/2014/main" val="3827166428"/>
                    </a:ext>
                  </a:extLst>
                </a:gridCol>
                <a:gridCol w="1004118">
                  <a:extLst>
                    <a:ext uri="{9D8B030D-6E8A-4147-A177-3AD203B41FA5}">
                      <a16:colId xmlns:a16="http://schemas.microsoft.com/office/drawing/2014/main" val="892631953"/>
                    </a:ext>
                  </a:extLst>
                </a:gridCol>
              </a:tblGrid>
              <a:tr h="4833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577337"/>
                  </a:ext>
                </a:extLst>
              </a:tr>
              <a:tr h="4833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764728"/>
                  </a:ext>
                </a:extLst>
              </a:tr>
              <a:tr h="4833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31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EB9A5-513A-7A47-98B5-A637A04B7663}"/>
              </a:ext>
            </a:extLst>
          </p:cNvPr>
          <p:cNvSpPr txBox="1"/>
          <p:nvPr/>
        </p:nvSpPr>
        <p:spPr>
          <a:xfrm>
            <a:off x="4483603" y="1053886"/>
            <a:ext cx="322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 30 Orang Asia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72E872-2291-2743-97C1-7584D7CF18D2}"/>
              </a:ext>
            </a:extLst>
          </p:cNvPr>
          <p:cNvSpPr/>
          <p:nvPr/>
        </p:nvSpPr>
        <p:spPr>
          <a:xfrm>
            <a:off x="1075410" y="3345355"/>
            <a:ext cx="1667790" cy="618311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Langkah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5741E-B02F-594C-AC41-BD6EAA48540C}"/>
              </a:ext>
            </a:extLst>
          </p:cNvPr>
          <p:cNvSpPr txBox="1"/>
          <p:nvPr/>
        </p:nvSpPr>
        <p:spPr>
          <a:xfrm>
            <a:off x="2804554" y="3345355"/>
            <a:ext cx="8312036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rentang</a:t>
            </a:r>
            <a:r>
              <a:rPr lang="en-US" sz="2000" dirty="0"/>
              <a:t> (</a:t>
            </a:r>
            <a:r>
              <a:rPr lang="en-US" sz="2000" dirty="0" err="1"/>
              <a:t>selisih</a:t>
            </a:r>
            <a:r>
              <a:rPr lang="en-US" sz="2000" dirty="0"/>
              <a:t> </a:t>
            </a:r>
            <a:r>
              <a:rPr lang="en-US" sz="2000" dirty="0" err="1"/>
              <a:t>amatan</a:t>
            </a:r>
            <a:r>
              <a:rPr lang="en-US" sz="2000" dirty="0"/>
              <a:t> </a:t>
            </a:r>
            <a:r>
              <a:rPr lang="en-US" sz="2000" dirty="0" err="1"/>
              <a:t>terbesar</a:t>
            </a:r>
            <a:r>
              <a:rPr lang="en-US" sz="2000" dirty="0"/>
              <a:t> dan </a:t>
            </a:r>
            <a:r>
              <a:rPr lang="en-US" sz="2000" dirty="0" err="1"/>
              <a:t>terkecil</a:t>
            </a:r>
            <a:r>
              <a:rPr lang="en-US" sz="2000" dirty="0"/>
              <a:t>)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pengukuran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banyaknya</a:t>
            </a:r>
            <a:r>
              <a:rPr lang="en-US" sz="2000"/>
              <a:t> interval </a:t>
            </a:r>
            <a:r>
              <a:rPr lang="en-US" sz="2000" dirty="0"/>
              <a:t>yang </a:t>
            </a:r>
            <a:r>
              <a:rPr lang="en-US" sz="2000" dirty="0" err="1"/>
              <a:t>diinginkan</a:t>
            </a:r>
            <a:r>
              <a:rPr lang="en-US" sz="2000" dirty="0"/>
              <a:t>. </a:t>
            </a:r>
            <a:r>
              <a:rPr lang="en-US" sz="2000" dirty="0" err="1"/>
              <a:t>Biasaya</a:t>
            </a:r>
            <a:r>
              <a:rPr lang="en-US" sz="2000" dirty="0"/>
              <a:t> 5-20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C49B75-8AA9-8D46-AE49-C155E71B3DA8}"/>
              </a:ext>
            </a:extLst>
          </p:cNvPr>
          <p:cNvSpPr/>
          <p:nvPr/>
        </p:nvSpPr>
        <p:spPr>
          <a:xfrm>
            <a:off x="1075410" y="4313825"/>
            <a:ext cx="1667790" cy="618311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Langkah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38FAC-D0F9-3C4F-95EC-0D6ECAF671CA}"/>
              </a:ext>
            </a:extLst>
          </p:cNvPr>
          <p:cNvSpPr txBox="1"/>
          <p:nvPr/>
        </p:nvSpPr>
        <p:spPr>
          <a:xfrm>
            <a:off x="2804554" y="4313825"/>
            <a:ext cx="8312036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Bulatkan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Langkah 1 </a:t>
            </a:r>
            <a:r>
              <a:rPr lang="en-US" sz="2000" dirty="0" err="1"/>
              <a:t>ke</a:t>
            </a:r>
            <a:r>
              <a:rPr lang="en-US" sz="2000" dirty="0"/>
              <a:t> unit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dikerjakan</a:t>
            </a:r>
            <a:r>
              <a:rPr lang="en-US" sz="2000" dirty="0"/>
              <a:t>. Unit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interval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3FF07-4E27-FA45-AF97-61E887D0533D}"/>
              </a:ext>
            </a:extLst>
          </p:cNvPr>
          <p:cNvSpPr/>
          <p:nvPr/>
        </p:nvSpPr>
        <p:spPr>
          <a:xfrm>
            <a:off x="1075410" y="5282295"/>
            <a:ext cx="1667790" cy="618311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Langkah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051BB-EEA2-AC41-B4DE-4F11D442B68D}"/>
              </a:ext>
            </a:extLst>
          </p:cNvPr>
          <p:cNvSpPr txBox="1"/>
          <p:nvPr/>
        </p:nvSpPr>
        <p:spPr>
          <a:xfrm>
            <a:off x="2804554" y="5282295"/>
            <a:ext cx="8312036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Pilih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interval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sedemikian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pengukuran</a:t>
            </a:r>
            <a:r>
              <a:rPr lang="en-US" sz="2000" dirty="0"/>
              <a:t> </a:t>
            </a:r>
            <a:r>
              <a:rPr lang="en-US" sz="2000" dirty="0" err="1"/>
              <a:t>terkecil</a:t>
            </a:r>
            <a:r>
              <a:rPr lang="en-US" sz="2000" dirty="0"/>
              <a:t>. </a:t>
            </a:r>
            <a:r>
              <a:rPr lang="en-US" sz="2000" dirty="0" err="1"/>
              <a:t>Jangan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ambigu</a:t>
            </a:r>
            <a:r>
              <a:rPr lang="en-US" sz="2000" dirty="0"/>
              <a:t> pada 2 </a:t>
            </a:r>
            <a:r>
              <a:rPr lang="en-US" sz="2000" dirty="0" err="1"/>
              <a:t>kelas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246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5F02D-E56C-1340-94B8-7E34FE0A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8316FA6-F953-5D44-8C1F-881D4196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887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(2)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D2C2B0-7315-3F42-A605-15BD3DC4F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009172"/>
              </p:ext>
            </p:extLst>
          </p:nvPr>
        </p:nvGraphicFramePr>
        <p:xfrm>
          <a:off x="838200" y="1371122"/>
          <a:ext cx="7592877" cy="4442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90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2071029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  <a:gridCol w="2071029">
                  <a:extLst>
                    <a:ext uri="{9D8B030D-6E8A-4147-A177-3AD203B41FA5}">
                      <a16:colId xmlns:a16="http://schemas.microsoft.com/office/drawing/2014/main" val="2614646386"/>
                    </a:ext>
                  </a:extLst>
                </a:gridCol>
                <a:gridCol w="2071029">
                  <a:extLst>
                    <a:ext uri="{9D8B030D-6E8A-4147-A177-3AD203B41FA5}">
                      <a16:colId xmlns:a16="http://schemas.microsoft.com/office/drawing/2014/main" val="591188610"/>
                    </a:ext>
                  </a:extLst>
                </a:gridCol>
              </a:tblGrid>
              <a:tr h="6031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Interval Kelas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Frekuensi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Frekuensi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Relatif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Frekuensi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Kumulatif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6031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– 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6031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 –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6031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 – 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6031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– 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  <a:tr h="6031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 – 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44561"/>
                  </a:ext>
                </a:extLst>
              </a:tr>
              <a:tr h="60319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1.00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6638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6A1DBE-F742-CA4A-804F-FD0D5AC8258D}"/>
              </a:ext>
            </a:extLst>
          </p:cNvPr>
          <p:cNvSpPr txBox="1"/>
          <p:nvPr/>
        </p:nvSpPr>
        <p:spPr>
          <a:xfrm>
            <a:off x="8703694" y="2622694"/>
            <a:ext cx="2989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Catatan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aturan</a:t>
            </a:r>
            <a:r>
              <a:rPr lang="en-US" sz="2400" b="1" dirty="0"/>
              <a:t> </a:t>
            </a:r>
            <a:r>
              <a:rPr lang="en-US" sz="2400" b="1" dirty="0" err="1"/>
              <a:t>baku</a:t>
            </a:r>
            <a:r>
              <a:rPr lang="en-US" sz="2400" b="1" dirty="0"/>
              <a:t> </a:t>
            </a:r>
            <a:r>
              <a:rPr lang="en-US" sz="2400" b="1" dirty="0" err="1"/>
              <a:t>terkait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nilai</a:t>
            </a:r>
            <a:r>
              <a:rPr lang="en-US" sz="2400" b="1" dirty="0"/>
              <a:t> interval pada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kelas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13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D73F-502D-3F44-966B-92B2893D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1872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ABA2A-076E-9842-A72C-32A0D3CF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A Complete Guide to Histograms | Tutorial by Chartio">
            <a:extLst>
              <a:ext uri="{FF2B5EF4-FFF2-40B4-BE49-F238E27FC236}">
                <a16:creationId xmlns:a16="http://schemas.microsoft.com/office/drawing/2014/main" id="{FB72822E-B6FF-6A41-8A12-E2D62DB3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97" y="983848"/>
            <a:ext cx="7784006" cy="43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12D68-17B5-5B44-8727-E8893B8E0B12}"/>
              </a:ext>
            </a:extLst>
          </p:cNvPr>
          <p:cNvSpPr txBox="1"/>
          <p:nvPr/>
        </p:nvSpPr>
        <p:spPr>
          <a:xfrm>
            <a:off x="4532911" y="5359561"/>
            <a:ext cx="31261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Sumber</a:t>
            </a:r>
            <a:r>
              <a:rPr lang="en-US" sz="800" dirty="0"/>
              <a:t>: https://</a:t>
            </a:r>
            <a:r>
              <a:rPr lang="en-US" sz="800" dirty="0" err="1"/>
              <a:t>chartio.com</a:t>
            </a:r>
            <a:r>
              <a:rPr lang="en-US" sz="800" dirty="0"/>
              <a:t>/learn/charts/histogram-complete-guide/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0B415F-20C7-0849-94CC-447449E4DA2D}"/>
              </a:ext>
            </a:extLst>
          </p:cNvPr>
          <p:cNvSpPr/>
          <p:nvPr/>
        </p:nvSpPr>
        <p:spPr>
          <a:xfrm>
            <a:off x="882570" y="5593243"/>
            <a:ext cx="10426857" cy="618724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Menyajikan</a:t>
            </a:r>
            <a:r>
              <a:rPr lang="en-US" sz="2000" dirty="0"/>
              <a:t> </a:t>
            </a:r>
            <a:r>
              <a:rPr lang="en-US" sz="2000" dirty="0" err="1"/>
              <a:t>amatan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diteliti</a:t>
            </a:r>
            <a:r>
              <a:rPr lang="en-US" sz="2000" dirty="0"/>
              <a:t> pada </a:t>
            </a:r>
            <a:r>
              <a:rPr lang="en-US" sz="2000" dirty="0" err="1"/>
              <a:t>sumbu</a:t>
            </a:r>
            <a:r>
              <a:rPr lang="en-US" sz="2000" dirty="0"/>
              <a:t> X dan </a:t>
            </a:r>
            <a:r>
              <a:rPr lang="en-US" sz="2000" dirty="0" err="1"/>
              <a:t>jumlah</a:t>
            </a:r>
            <a:r>
              <a:rPr lang="en-US" sz="2000" dirty="0"/>
              <a:t>/</a:t>
            </a:r>
            <a:r>
              <a:rPr lang="en-US" sz="2000" dirty="0" err="1"/>
              <a:t>prosentase</a:t>
            </a:r>
            <a:r>
              <a:rPr lang="en-US" sz="2000" dirty="0"/>
              <a:t> </a:t>
            </a:r>
            <a:r>
              <a:rPr lang="en-US" sz="2000" dirty="0" err="1"/>
              <a:t>amatan</a:t>
            </a:r>
            <a:r>
              <a:rPr lang="en-US" sz="2000" dirty="0"/>
              <a:t> pada </a:t>
            </a:r>
            <a:r>
              <a:rPr lang="en-US" sz="2000" dirty="0" err="1"/>
              <a:t>sumbu</a:t>
            </a:r>
            <a:r>
              <a:rPr lang="en-US" sz="2000" dirty="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7193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59E7-A3A5-C647-87ED-7B9FD060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99746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986B-EFA6-7642-B8AD-F69B3374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interval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 err="1"/>
              <a:t>Perlihatkan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</a:t>
            </a:r>
          </a:p>
          <a:p>
            <a:r>
              <a:rPr lang="en-US" dirty="0" err="1"/>
              <a:t>Hindari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/</a:t>
            </a:r>
            <a:r>
              <a:rPr lang="en-US" dirty="0" err="1"/>
              <a:t>memutus</a:t>
            </a:r>
            <a:r>
              <a:rPr lang="en-US" dirty="0"/>
              <a:t> </a:t>
            </a:r>
            <a:r>
              <a:rPr lang="en-US" dirty="0" err="1"/>
              <a:t>sumbu</a:t>
            </a:r>
            <a:endParaRPr lang="en-US" dirty="0"/>
          </a:p>
          <a:p>
            <a:r>
              <a:rPr lang="en-US" dirty="0" err="1"/>
              <a:t>Tempatkan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pada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1DDE-F7C5-EE44-BACF-E07A7511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1A34-CD9E-F14C-A321-C3E51D8B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7659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Histogram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0EEC-AC1C-414E-812C-A5C761D4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08FA47-DC8A-B747-ADEB-8AE91B488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223893"/>
              </p:ext>
            </p:extLst>
          </p:nvPr>
        </p:nvGraphicFramePr>
        <p:xfrm>
          <a:off x="317341" y="1637340"/>
          <a:ext cx="5778659" cy="34695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0107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1576184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  <a:gridCol w="1576184">
                  <a:extLst>
                    <a:ext uri="{9D8B030D-6E8A-4147-A177-3AD203B41FA5}">
                      <a16:colId xmlns:a16="http://schemas.microsoft.com/office/drawing/2014/main" val="2614646386"/>
                    </a:ext>
                  </a:extLst>
                </a:gridCol>
                <a:gridCol w="1576184">
                  <a:extLst>
                    <a:ext uri="{9D8B030D-6E8A-4147-A177-3AD203B41FA5}">
                      <a16:colId xmlns:a16="http://schemas.microsoft.com/office/drawing/2014/main" val="591188610"/>
                    </a:ext>
                  </a:extLst>
                </a:gridCol>
              </a:tblGrid>
              <a:tr h="62729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Interval Kelas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Frekuensi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Frekuensi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Relatif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Frekuensi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Kumulatif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5126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 – 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5126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28 –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5126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46 – 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5126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64 – 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  <a:tr h="45126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82 – 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44561"/>
                  </a:ext>
                </a:extLst>
              </a:tr>
              <a:tr h="4512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1.00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6638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A751AD-DD9B-704E-8E0A-201282C1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26" y="1697607"/>
            <a:ext cx="5379656" cy="2618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43FEF-3B30-B541-963A-E4C18366C935}"/>
              </a:ext>
            </a:extLst>
          </p:cNvPr>
          <p:cNvSpPr txBox="1"/>
          <p:nvPr/>
        </p:nvSpPr>
        <p:spPr>
          <a:xfrm>
            <a:off x="8762036" y="4972195"/>
            <a:ext cx="13227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err="1"/>
              <a:t>sumber</a:t>
            </a:r>
            <a:r>
              <a:rPr lang="en-US" sz="800" dirty="0"/>
              <a:t>: </a:t>
            </a:r>
            <a:r>
              <a:rPr lang="en-US" sz="800" dirty="0" err="1"/>
              <a:t>Sumanjaya</a:t>
            </a:r>
            <a:r>
              <a:rPr lang="en-US" sz="800" dirty="0"/>
              <a:t>, 2016)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13AB7-2CE4-B043-A474-3212693DE3DC}"/>
              </a:ext>
            </a:extLst>
          </p:cNvPr>
          <p:cNvSpPr txBox="1"/>
          <p:nvPr/>
        </p:nvSpPr>
        <p:spPr>
          <a:xfrm>
            <a:off x="2529840" y="5360635"/>
            <a:ext cx="898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https</a:t>
            </a:r>
            <a:r>
              <a:rPr lang="id-ID" dirty="0"/>
              <a:t>://</a:t>
            </a:r>
            <a:r>
              <a:rPr lang="id-ID" dirty="0" err="1"/>
              <a:t>www.statisticshowto.com</a:t>
            </a:r>
            <a:r>
              <a:rPr lang="id-ID" dirty="0"/>
              <a:t>/</a:t>
            </a:r>
            <a:r>
              <a:rPr lang="id-ID" dirty="0" err="1"/>
              <a:t>probability-and-statistics</a:t>
            </a:r>
            <a:r>
              <a:rPr lang="id-ID" dirty="0"/>
              <a:t>/</a:t>
            </a:r>
            <a:r>
              <a:rPr lang="id-ID" dirty="0" err="1"/>
              <a:t>descriptive-statistics</a:t>
            </a:r>
            <a:r>
              <a:rPr lang="id-ID" dirty="0"/>
              <a:t>/</a:t>
            </a:r>
            <a:r>
              <a:rPr lang="id-ID" dirty="0" err="1"/>
              <a:t>frequency-distribution-table</a:t>
            </a:r>
            <a:r>
              <a:rPr lang="id-ID" dirty="0"/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46025-47A7-AD4E-AB02-DB245D9FAB1C}"/>
              </a:ext>
            </a:extLst>
          </p:cNvPr>
          <p:cNvSpPr txBox="1"/>
          <p:nvPr/>
        </p:nvSpPr>
        <p:spPr>
          <a:xfrm>
            <a:off x="472440" y="5360635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FF0000"/>
                </a:solidFill>
                <a:latin typeface="Bradley Hand" pitchFamily="2" charset="77"/>
              </a:rPr>
              <a:t>HOW TO MAKE :</a:t>
            </a:r>
          </a:p>
        </p:txBody>
      </p:sp>
    </p:spTree>
    <p:extLst>
      <p:ext uri="{BB962C8B-B14F-4D97-AF65-F5344CB8AC3E}">
        <p14:creationId xmlns:p14="http://schemas.microsoft.com/office/powerpoint/2010/main" val="9923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2588-4F8E-1048-9638-F51C294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FB69-3268-444B-937D-57D423A4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9150"/>
          </a:xfrm>
        </p:spPr>
        <p:txBody>
          <a:bodyPr/>
          <a:lstStyle/>
          <a:p>
            <a:r>
              <a:rPr lang="en-US" dirty="0" err="1"/>
              <a:t>Perhatikan</a:t>
            </a:r>
            <a:r>
              <a:rPr lang="en-US" dirty="0"/>
              <a:t> data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!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dan </a:t>
            </a:r>
            <a:r>
              <a:rPr lang="en-US" dirty="0" err="1"/>
              <a:t>histogramnya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20B6A-7C2E-284F-B9AB-6A78703A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E2366-7E5B-AD48-9A8E-374A1B487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93" y="2889712"/>
            <a:ext cx="8140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93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7E9D9-3AB8-8348-930B-D15E78C9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050" name="Picture 2" descr="125+ Ways to Say THANK YOU in Different Languages (w/ Pronunciation!)">
            <a:extLst>
              <a:ext uri="{FF2B5EF4-FFF2-40B4-BE49-F238E27FC236}">
                <a16:creationId xmlns:a16="http://schemas.microsoft.com/office/drawing/2014/main" id="{83B57107-EA04-F748-B737-6822F721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164" y="1486759"/>
            <a:ext cx="7827672" cy="38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1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B0443-8C18-AF4A-BBD8-ECE13CD3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AED51BB8-AEF1-C94B-8B68-5F74FA93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One-Way Data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3A4662E-6E90-C94E-8FC9-DBFC44DD6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Data/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FB9B-BD93-5041-B1B8-D61F349E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77CAD2E-0795-2A47-90BC-B208C9AB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29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One-Way Data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0BE4D3C-EE0F-E343-AE5B-CB846A049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618947"/>
              </p:ext>
            </p:extLst>
          </p:nvPr>
        </p:nvGraphicFramePr>
        <p:xfrm>
          <a:off x="838200" y="2054224"/>
          <a:ext cx="3451411" cy="36422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1556">
                  <a:extLst>
                    <a:ext uri="{9D8B030D-6E8A-4147-A177-3AD203B41FA5}">
                      <a16:colId xmlns:a16="http://schemas.microsoft.com/office/drawing/2014/main" val="1807923586"/>
                    </a:ext>
                  </a:extLst>
                </a:gridCol>
                <a:gridCol w="1749855">
                  <a:extLst>
                    <a:ext uri="{9D8B030D-6E8A-4147-A177-3AD203B41FA5}">
                      <a16:colId xmlns:a16="http://schemas.microsoft.com/office/drawing/2014/main" val="2519378842"/>
                    </a:ext>
                  </a:extLst>
                </a:gridCol>
              </a:tblGrid>
              <a:tr h="69719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Kelas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/>
                        <a:t>Jumlah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Mahasiswa</a:t>
                      </a:r>
                      <a:endParaRPr 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69719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TI-2A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69719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TI-2B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69719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TI-2C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69719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TI-2D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4C8DC1F0-FD5C-E244-A523-CD68D1D33487}"/>
              </a:ext>
            </a:extLst>
          </p:cNvPr>
          <p:cNvSpPr/>
          <p:nvPr/>
        </p:nvSpPr>
        <p:spPr>
          <a:xfrm>
            <a:off x="1196788" y="2151529"/>
            <a:ext cx="981635" cy="655730"/>
          </a:xfrm>
          <a:prstGeom prst="ellipse">
            <a:avLst/>
          </a:prstGeom>
          <a:noFill/>
          <a:ln w="28575">
            <a:solidFill>
              <a:srgbClr val="0E1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6B8758-3377-A74C-8ADD-4E7146B2F614}"/>
              </a:ext>
            </a:extLst>
          </p:cNvPr>
          <p:cNvSpPr/>
          <p:nvPr/>
        </p:nvSpPr>
        <p:spPr>
          <a:xfrm>
            <a:off x="2577352" y="2054223"/>
            <a:ext cx="1712259" cy="850341"/>
          </a:xfrm>
          <a:prstGeom prst="ellipse">
            <a:avLst/>
          </a:prstGeom>
          <a:noFill/>
          <a:ln w="28575">
            <a:solidFill>
              <a:srgbClr val="0E1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CF888-9743-604E-880D-1C0CD83BB698}"/>
              </a:ext>
            </a:extLst>
          </p:cNvPr>
          <p:cNvSpPr txBox="1"/>
          <p:nvPr/>
        </p:nvSpPr>
        <p:spPr>
          <a:xfrm>
            <a:off x="2254622" y="1153234"/>
            <a:ext cx="15824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E1F43"/>
                </a:solidFill>
              </a:rPr>
              <a:t>Individuals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759A26-7C92-7744-B366-BD8856750836}"/>
              </a:ext>
            </a:extLst>
          </p:cNvPr>
          <p:cNvSpPr txBox="1"/>
          <p:nvPr/>
        </p:nvSpPr>
        <p:spPr>
          <a:xfrm>
            <a:off x="4383740" y="1338642"/>
            <a:ext cx="1244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E1F43"/>
                </a:solidFill>
              </a:rPr>
              <a:t>Variable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DC266E9-FC0B-D54A-BDE5-DFB8A3CC3968}"/>
              </a:ext>
            </a:extLst>
          </p:cNvPr>
          <p:cNvCxnSpPr>
            <a:stCxn id="9" idx="0"/>
            <a:endCxn id="11" idx="1"/>
          </p:cNvCxnSpPr>
          <p:nvPr/>
        </p:nvCxnSpPr>
        <p:spPr>
          <a:xfrm rot="5400000" flipH="1" flipV="1">
            <a:off x="1591230" y="1488137"/>
            <a:ext cx="759768" cy="56701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8495EBA-D57B-8D4F-95AE-EA682FB8D978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rot="5400000" flipH="1" flipV="1">
            <a:off x="3670084" y="1340567"/>
            <a:ext cx="477054" cy="95025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3FAE03-2A27-ED4F-9E6B-63F8B469E66F}"/>
              </a:ext>
            </a:extLst>
          </p:cNvPr>
          <p:cNvSpPr txBox="1"/>
          <p:nvPr/>
        </p:nvSpPr>
        <p:spPr>
          <a:xfrm>
            <a:off x="4373926" y="2074279"/>
            <a:ext cx="197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variable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?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74A373A5-ACF1-2D47-980C-6B7D888D2D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682709"/>
              </p:ext>
            </p:extLst>
          </p:nvPr>
        </p:nvGraphicFramePr>
        <p:xfrm>
          <a:off x="6434959" y="2074279"/>
          <a:ext cx="5540189" cy="2321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176">
                  <a:extLst>
                    <a:ext uri="{9D8B030D-6E8A-4147-A177-3AD203B41FA5}">
                      <a16:colId xmlns:a16="http://schemas.microsoft.com/office/drawing/2014/main" val="1807923586"/>
                    </a:ext>
                  </a:extLst>
                </a:gridCol>
                <a:gridCol w="1394671">
                  <a:extLst>
                    <a:ext uri="{9D8B030D-6E8A-4147-A177-3AD203B41FA5}">
                      <a16:colId xmlns:a16="http://schemas.microsoft.com/office/drawing/2014/main" val="2519378842"/>
                    </a:ext>
                  </a:extLst>
                </a:gridCol>
                <a:gridCol w="1394671">
                  <a:extLst>
                    <a:ext uri="{9D8B030D-6E8A-4147-A177-3AD203B41FA5}">
                      <a16:colId xmlns:a16="http://schemas.microsoft.com/office/drawing/2014/main" val="3923896747"/>
                    </a:ext>
                  </a:extLst>
                </a:gridCol>
                <a:gridCol w="1394671">
                  <a:extLst>
                    <a:ext uri="{9D8B030D-6E8A-4147-A177-3AD203B41FA5}">
                      <a16:colId xmlns:a16="http://schemas.microsoft.com/office/drawing/2014/main" val="3374460150"/>
                    </a:ext>
                  </a:extLst>
                </a:gridCol>
              </a:tblGrid>
              <a:tr h="652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Jenis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Kelamin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Usia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Kelas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TI-2A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Bagus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TI-2B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Citra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TI-2C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Dannise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TI-2D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68CD97FB-CAD5-E045-B2F3-619FD1878959}"/>
              </a:ext>
            </a:extLst>
          </p:cNvPr>
          <p:cNvSpPr/>
          <p:nvPr/>
        </p:nvSpPr>
        <p:spPr>
          <a:xfrm>
            <a:off x="4518212" y="3212767"/>
            <a:ext cx="1577788" cy="468070"/>
          </a:xfrm>
          <a:prstGeom prst="rightArrow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8DFD5-4AE6-444B-A888-1CD06787F5EE}"/>
              </a:ext>
            </a:extLst>
          </p:cNvPr>
          <p:cNvSpPr txBox="1"/>
          <p:nvPr/>
        </p:nvSpPr>
        <p:spPr>
          <a:xfrm>
            <a:off x="4641360" y="4690190"/>
            <a:ext cx="676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Disebut</a:t>
            </a:r>
            <a:r>
              <a:rPr lang="en-US" sz="2400" dirty="0"/>
              <a:t> “one-way”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mejelaskan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individuals dan variables</a:t>
            </a:r>
          </a:p>
          <a:p>
            <a:r>
              <a:rPr lang="en-US" sz="2400" dirty="0" err="1"/>
              <a:t>Hanya</a:t>
            </a:r>
            <a:r>
              <a:rPr lang="en-US" sz="2400" dirty="0"/>
              <a:t> 1 </a:t>
            </a:r>
            <a:r>
              <a:rPr lang="en-US" sz="2400" dirty="0" err="1"/>
              <a:t>pertanyaan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11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5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96D4-B0E7-FB4C-B52F-2D183D07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40723B0-3BFC-4342-8E9D-6DDEF8B3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29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Lain One-Way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81ABC-25CE-0E43-AA4E-9D0A524737FA}"/>
              </a:ext>
            </a:extLst>
          </p:cNvPr>
          <p:cNvSpPr txBox="1"/>
          <p:nvPr/>
        </p:nvSpPr>
        <p:spPr>
          <a:xfrm>
            <a:off x="838200" y="995082"/>
            <a:ext cx="69027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rgbClr val="F15429"/>
                </a:solidFill>
              </a:rPr>
              <a:t>Bagaimana</a:t>
            </a:r>
            <a:r>
              <a:rPr lang="en-US" sz="2500" dirty="0">
                <a:solidFill>
                  <a:srgbClr val="F15429"/>
                </a:solidFill>
              </a:rPr>
              <a:t> </a:t>
            </a:r>
            <a:r>
              <a:rPr lang="en-US" sz="2500" dirty="0" err="1">
                <a:solidFill>
                  <a:srgbClr val="F15429"/>
                </a:solidFill>
              </a:rPr>
              <a:t>jika</a:t>
            </a:r>
            <a:r>
              <a:rPr lang="en-US" sz="2500" dirty="0">
                <a:solidFill>
                  <a:srgbClr val="F15429"/>
                </a:solidFill>
              </a:rPr>
              <a:t> </a:t>
            </a:r>
            <a:r>
              <a:rPr lang="en-US" sz="2500" dirty="0" err="1">
                <a:solidFill>
                  <a:srgbClr val="F15429"/>
                </a:solidFill>
              </a:rPr>
              <a:t>jumlah</a:t>
            </a:r>
            <a:r>
              <a:rPr lang="en-US" sz="2500" dirty="0">
                <a:solidFill>
                  <a:srgbClr val="F15429"/>
                </a:solidFill>
              </a:rPr>
              <a:t> </a:t>
            </a:r>
            <a:r>
              <a:rPr lang="en-US" sz="2500" dirty="0" err="1">
                <a:solidFill>
                  <a:srgbClr val="F15429"/>
                </a:solidFill>
              </a:rPr>
              <a:t>variabel</a:t>
            </a:r>
            <a:r>
              <a:rPr lang="en-US" sz="2500" dirty="0">
                <a:solidFill>
                  <a:srgbClr val="F15429"/>
                </a:solidFill>
              </a:rPr>
              <a:t> &gt; </a:t>
            </a:r>
            <a:r>
              <a:rPr lang="en-US" sz="2500" dirty="0" err="1">
                <a:solidFill>
                  <a:srgbClr val="F15429"/>
                </a:solidFill>
              </a:rPr>
              <a:t>jumlah</a:t>
            </a:r>
            <a:r>
              <a:rPr lang="en-US" sz="2500" dirty="0">
                <a:solidFill>
                  <a:srgbClr val="F15429"/>
                </a:solidFill>
              </a:rPr>
              <a:t> individual?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747EC7-3428-F34F-A28C-A00CDA06BF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689868"/>
              </p:ext>
            </p:extLst>
          </p:nvPr>
        </p:nvGraphicFramePr>
        <p:xfrm>
          <a:off x="2132467" y="1748823"/>
          <a:ext cx="7236416" cy="4298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394">
                  <a:extLst>
                    <a:ext uri="{9D8B030D-6E8A-4147-A177-3AD203B41FA5}">
                      <a16:colId xmlns:a16="http://schemas.microsoft.com/office/drawing/2014/main" val="1807923586"/>
                    </a:ext>
                  </a:extLst>
                </a:gridCol>
                <a:gridCol w="1821674">
                  <a:extLst>
                    <a:ext uri="{9D8B030D-6E8A-4147-A177-3AD203B41FA5}">
                      <a16:colId xmlns:a16="http://schemas.microsoft.com/office/drawing/2014/main" val="2519378842"/>
                    </a:ext>
                  </a:extLst>
                </a:gridCol>
                <a:gridCol w="1821674">
                  <a:extLst>
                    <a:ext uri="{9D8B030D-6E8A-4147-A177-3AD203B41FA5}">
                      <a16:colId xmlns:a16="http://schemas.microsoft.com/office/drawing/2014/main" val="3923896747"/>
                    </a:ext>
                  </a:extLst>
                </a:gridCol>
                <a:gridCol w="1821674">
                  <a:extLst>
                    <a:ext uri="{9D8B030D-6E8A-4147-A177-3AD203B41FA5}">
                      <a16:colId xmlns:a16="http://schemas.microsoft.com/office/drawing/2014/main" val="3374460150"/>
                    </a:ext>
                  </a:extLst>
                </a:gridCol>
              </a:tblGrid>
              <a:tr h="6520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Rumah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A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5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Rumah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B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5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Rumah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5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Luas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Bangunan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5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36m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40m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54m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Luas Tanah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54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60m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84m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90m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Jumlah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Kamar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5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Jumlah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KM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5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Luas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Garasi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5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2x3 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2x3 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2x3 meter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2301748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Pajak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Tahunan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5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2jt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2.5jt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3jt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5785646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Taman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5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4364138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Basement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5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4137722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Daya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Listrik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52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2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C0D6AA-7FFE-2D46-9980-A30D89CC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Menyajikan</a:t>
            </a:r>
            <a:r>
              <a:rPr lang="en-US" dirty="0"/>
              <a:t> One-Way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191E9D-68CF-A143-A837-A2A3CAAD9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one-way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? Chart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ADADB-3EDF-D04C-9638-53BF65C9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6375" y="6399213"/>
            <a:ext cx="555625" cy="365125"/>
          </a:xfrm>
          <a:prstGeom prst="rect">
            <a:avLst/>
          </a:prstGeom>
        </p:spPr>
        <p:txBody>
          <a:bodyPr/>
          <a:lstStyle/>
          <a:p>
            <a:fld id="{1E51C556-EF27-2A4E-A62D-F2485CF7F3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7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A3EAE-EC9F-3D4A-BA0B-75C168CE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A53EEA2-7A61-FF4A-A60C-5689EDB3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73261"/>
          </a:xfrm>
        </p:spPr>
        <p:txBody>
          <a:bodyPr>
            <a:normAutofit fontScale="90000"/>
          </a:bodyPr>
          <a:lstStyle/>
          <a:p>
            <a:r>
              <a:rPr lang="en-US" dirty="0"/>
              <a:t>FIFA World Cup Hosts: 1970 – 2002 (1)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27E8CB-04C6-FD49-A25F-FE137739A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179423"/>
              </p:ext>
            </p:extLst>
          </p:nvPr>
        </p:nvGraphicFramePr>
        <p:xfrm>
          <a:off x="838200" y="1204940"/>
          <a:ext cx="5257800" cy="475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0051">
                  <a:extLst>
                    <a:ext uri="{9D8B030D-6E8A-4147-A177-3AD203B41FA5}">
                      <a16:colId xmlns:a16="http://schemas.microsoft.com/office/drawing/2014/main" val="1807923586"/>
                    </a:ext>
                  </a:extLst>
                </a:gridCol>
                <a:gridCol w="1932148">
                  <a:extLst>
                    <a:ext uri="{9D8B030D-6E8A-4147-A177-3AD203B41FA5}">
                      <a16:colId xmlns:a16="http://schemas.microsoft.com/office/drawing/2014/main" val="2519378842"/>
                    </a:ext>
                  </a:extLst>
                </a:gridCol>
                <a:gridCol w="1605601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</a:tblGrid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Host 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Mexico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N. 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West 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Argentina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S. 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Mexico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S. 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709854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Italy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734710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United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N. 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719772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876012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Japan S. Korea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1759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E7A25B-CD57-AC43-8265-A5F81714B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565140"/>
              </p:ext>
            </p:extLst>
          </p:nvPr>
        </p:nvGraphicFramePr>
        <p:xfrm>
          <a:off x="7995833" y="2241415"/>
          <a:ext cx="3915906" cy="23751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7953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1957953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</a:tblGrid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Host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4D632719-2BB3-5947-B443-5CC89B0810CF}"/>
              </a:ext>
            </a:extLst>
          </p:cNvPr>
          <p:cNvSpPr/>
          <p:nvPr/>
        </p:nvSpPr>
        <p:spPr>
          <a:xfrm>
            <a:off x="6332994" y="3126782"/>
            <a:ext cx="1425844" cy="604435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CC204-12C1-6448-821A-D07B191A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42FE710-10F7-0644-96FC-48C225C6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73261"/>
          </a:xfrm>
        </p:spPr>
        <p:txBody>
          <a:bodyPr>
            <a:normAutofit fontScale="90000"/>
          </a:bodyPr>
          <a:lstStyle/>
          <a:p>
            <a:r>
              <a:rPr lang="en-US" dirty="0"/>
              <a:t>FIFA World Cup Hosts: 1970 – 2002 (2)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54F9C3-F6B0-3449-A804-FB40615D1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854383"/>
              </p:ext>
            </p:extLst>
          </p:nvPr>
        </p:nvGraphicFramePr>
        <p:xfrm>
          <a:off x="448160" y="2241415"/>
          <a:ext cx="3915906" cy="23751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7953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1957953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</a:tblGrid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Host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D5E505-2DCD-2C4F-853C-5D24F8C3B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99322"/>
              </p:ext>
            </p:extLst>
          </p:nvPr>
        </p:nvGraphicFramePr>
        <p:xfrm>
          <a:off x="4612039" y="1053884"/>
          <a:ext cx="3915906" cy="3126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874DD3F-3F97-334A-8C7F-1E86836C8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075086"/>
              </p:ext>
            </p:extLst>
          </p:nvPr>
        </p:nvGraphicFramePr>
        <p:xfrm>
          <a:off x="8240247" y="3053193"/>
          <a:ext cx="3915906" cy="3126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99D1AF-751C-194D-B3B2-D50E8AF9B35C}"/>
              </a:ext>
            </a:extLst>
          </p:cNvPr>
          <p:cNvSpPr txBox="1"/>
          <p:nvPr/>
        </p:nvSpPr>
        <p:spPr>
          <a:xfrm>
            <a:off x="9927162" y="1658345"/>
            <a:ext cx="16818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15429"/>
                </a:solidFill>
              </a:rPr>
              <a:t>Vertical</a:t>
            </a:r>
          </a:p>
          <a:p>
            <a:r>
              <a:rPr lang="en-US" sz="3000" b="1" dirty="0">
                <a:solidFill>
                  <a:srgbClr val="F15429"/>
                </a:solidFill>
              </a:rPr>
              <a:t>Bar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350A8-865D-5E42-87E2-0959E168FEC5}"/>
              </a:ext>
            </a:extLst>
          </p:cNvPr>
          <p:cNvSpPr txBox="1"/>
          <p:nvPr/>
        </p:nvSpPr>
        <p:spPr>
          <a:xfrm>
            <a:off x="4612039" y="4393520"/>
            <a:ext cx="2059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15429"/>
                </a:solidFill>
              </a:rPr>
              <a:t>Horizontal</a:t>
            </a:r>
          </a:p>
          <a:p>
            <a:r>
              <a:rPr lang="en-US" sz="3000" b="1" dirty="0">
                <a:solidFill>
                  <a:srgbClr val="F15429"/>
                </a:solidFill>
              </a:rPr>
              <a:t>Bar Chart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9E290F-AF57-A244-AC65-09419763DC25}"/>
              </a:ext>
            </a:extLst>
          </p:cNvPr>
          <p:cNvSpPr/>
          <p:nvPr/>
        </p:nvSpPr>
        <p:spPr>
          <a:xfrm>
            <a:off x="8660178" y="1983783"/>
            <a:ext cx="1134751" cy="449451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4B0919D-9834-914A-86BA-D905852C5B14}"/>
              </a:ext>
            </a:extLst>
          </p:cNvPr>
          <p:cNvSpPr/>
          <p:nvPr/>
        </p:nvSpPr>
        <p:spPr>
          <a:xfrm rot="10800000">
            <a:off x="6569992" y="4616584"/>
            <a:ext cx="1134751" cy="449451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P spid="9" grpId="0"/>
      <p:bldP spid="10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CD621-34FC-2C4E-B2DA-39A16FD0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C376F67-150B-ED4F-A302-EA7C0A1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73261"/>
          </a:xfrm>
        </p:spPr>
        <p:txBody>
          <a:bodyPr>
            <a:normAutofit fontScale="90000"/>
          </a:bodyPr>
          <a:lstStyle/>
          <a:p>
            <a:r>
              <a:rPr lang="en-US" dirty="0"/>
              <a:t>FIFA World Cup Hosts: 1970 – 2002 (3)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B42127-7214-DB49-8029-E17BA9148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98893"/>
              </p:ext>
            </p:extLst>
          </p:nvPr>
        </p:nvGraphicFramePr>
        <p:xfrm>
          <a:off x="696131" y="2241415"/>
          <a:ext cx="5015970" cy="23751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990">
                  <a:extLst>
                    <a:ext uri="{9D8B030D-6E8A-4147-A177-3AD203B41FA5}">
                      <a16:colId xmlns:a16="http://schemas.microsoft.com/office/drawing/2014/main" val="3497175605"/>
                    </a:ext>
                  </a:extLst>
                </a:gridCol>
                <a:gridCol w="1671990">
                  <a:extLst>
                    <a:ext uri="{9D8B030D-6E8A-4147-A177-3AD203B41FA5}">
                      <a16:colId xmlns:a16="http://schemas.microsoft.com/office/drawing/2014/main" val="1356682689"/>
                    </a:ext>
                  </a:extLst>
                </a:gridCol>
                <a:gridCol w="1671990">
                  <a:extLst>
                    <a:ext uri="{9D8B030D-6E8A-4147-A177-3AD203B41FA5}">
                      <a16:colId xmlns:a16="http://schemas.microsoft.com/office/drawing/2014/main" val="3857993727"/>
                    </a:ext>
                  </a:extLst>
                </a:gridCol>
              </a:tblGrid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Host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66459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07446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S.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86505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~44%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96608"/>
                  </a:ext>
                </a:extLst>
              </a:tr>
              <a:tr h="475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185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3E63AA9-6DBF-B54D-A369-05EAB0AEC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604000"/>
              </p:ext>
            </p:extLst>
          </p:nvPr>
        </p:nvGraphicFramePr>
        <p:xfrm>
          <a:off x="6727871" y="1720310"/>
          <a:ext cx="5000786" cy="3967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F2161BC-DD89-A547-BFAB-EAA469B9333E}"/>
              </a:ext>
            </a:extLst>
          </p:cNvPr>
          <p:cNvSpPr txBox="1"/>
          <p:nvPr/>
        </p:nvSpPr>
        <p:spPr>
          <a:xfrm>
            <a:off x="8399023" y="1170123"/>
            <a:ext cx="1658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15429"/>
                </a:solidFill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5847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1111</Words>
  <Application>Microsoft Macintosh PowerPoint</Application>
  <PresentationFormat>Widescreen</PresentationFormat>
  <Paragraphs>550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Bradley Hand</vt:lpstr>
      <vt:lpstr>Calibri</vt:lpstr>
      <vt:lpstr>Calibri Light</vt:lpstr>
      <vt:lpstr>Wingdings</vt:lpstr>
      <vt:lpstr>Office Theme</vt:lpstr>
      <vt:lpstr>Penyajian Data</vt:lpstr>
      <vt:lpstr>Ountlines</vt:lpstr>
      <vt:lpstr>One-Way Data</vt:lpstr>
      <vt:lpstr>Contoh One-Way Data</vt:lpstr>
      <vt:lpstr>Contoh Lain One-Way Data</vt:lpstr>
      <vt:lpstr>Menyajikan One-Way Data</vt:lpstr>
      <vt:lpstr>FIFA World Cup Hosts: 1970 – 2002 (1)</vt:lpstr>
      <vt:lpstr>FIFA World Cup Hosts: 1970 – 2002 (2)</vt:lpstr>
      <vt:lpstr>FIFA World Cup Hosts: 1970 – 2002 (3)</vt:lpstr>
      <vt:lpstr>Contoh Lain: Summer and Winter Olympics Hosts (1)</vt:lpstr>
      <vt:lpstr>Contoh Lain: Summer and Winter Olympics Hosts (1)</vt:lpstr>
      <vt:lpstr>Contoh Lain: Suhu di Malang Tahun 2021</vt:lpstr>
      <vt:lpstr>Best Practice</vt:lpstr>
      <vt:lpstr>Two-Way Data</vt:lpstr>
      <vt:lpstr>Contoh Lain: Pendapatan PT. XYZ (1)</vt:lpstr>
      <vt:lpstr>Contoh Lain: Pendapatan PT. XYZ (2)</vt:lpstr>
      <vt:lpstr>Menyajikan Two-Way Data</vt:lpstr>
      <vt:lpstr>Bar Chart</vt:lpstr>
      <vt:lpstr>Diagram Venn: Let’s get some cookies!</vt:lpstr>
      <vt:lpstr>Pendekatan Lain Dalam Menyajikan Data</vt:lpstr>
      <vt:lpstr>Tabel Frekuensi (1)</vt:lpstr>
      <vt:lpstr>Tabel Frekuensi (2)</vt:lpstr>
      <vt:lpstr>Histogram</vt:lpstr>
      <vt:lpstr>Membuat Histogram</vt:lpstr>
      <vt:lpstr>Contoh Histogram</vt:lpstr>
      <vt:lpstr>Tugas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Pramana Yoga Saputra</cp:lastModifiedBy>
  <cp:revision>49</cp:revision>
  <dcterms:created xsi:type="dcterms:W3CDTF">2021-08-30T06:37:21Z</dcterms:created>
  <dcterms:modified xsi:type="dcterms:W3CDTF">2024-02-19T05:47:15Z</dcterms:modified>
</cp:coreProperties>
</file>