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6"/>
  </p:notesMasterIdLst>
  <p:sldIdLst>
    <p:sldId id="256" r:id="rId2"/>
    <p:sldId id="273" r:id="rId3"/>
    <p:sldId id="285" r:id="rId4"/>
    <p:sldId id="274" r:id="rId5"/>
    <p:sldId id="286" r:id="rId6"/>
    <p:sldId id="287" r:id="rId7"/>
    <p:sldId id="288" r:id="rId8"/>
    <p:sldId id="289" r:id="rId9"/>
    <p:sldId id="291" r:id="rId10"/>
    <p:sldId id="290" r:id="rId11"/>
    <p:sldId id="296" r:id="rId12"/>
    <p:sldId id="292" r:id="rId13"/>
    <p:sldId id="293" r:id="rId14"/>
    <p:sldId id="294" r:id="rId15"/>
    <p:sldId id="295" r:id="rId16"/>
    <p:sldId id="297" r:id="rId17"/>
    <p:sldId id="298" r:id="rId18"/>
    <p:sldId id="300" r:id="rId19"/>
    <p:sldId id="299" r:id="rId20"/>
    <p:sldId id="301" r:id="rId21"/>
    <p:sldId id="302" r:id="rId22"/>
    <p:sldId id="303" r:id="rId23"/>
    <p:sldId id="305" r:id="rId24"/>
    <p:sldId id="304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660"/>
  </p:normalViewPr>
  <p:slideViewPr>
    <p:cSldViewPr snapToGrid="0">
      <p:cViewPr varScale="1">
        <p:scale>
          <a:sx n="68" d="100"/>
          <a:sy n="68" d="100"/>
        </p:scale>
        <p:origin x="7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7C808D-8324-40F0-9E8A-A77A40DBC6F8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345534B-C5A9-45EB-AECB-1F165A33FEFB}">
      <dgm:prSet phldrT="[Text]"/>
      <dgm:spPr/>
      <dgm:t>
        <a:bodyPr/>
        <a:lstStyle/>
        <a:p>
          <a:r>
            <a:rPr lang="en-US" dirty="0"/>
            <a:t>MUTUAL EXCLUSION – Lock data </a:t>
          </a:r>
          <a:r>
            <a:rPr lang="en-US" dirty="0" err="1"/>
            <a:t>secara</a:t>
          </a:r>
          <a:r>
            <a:rPr lang="en-US" dirty="0"/>
            <a:t> </a:t>
          </a:r>
          <a:r>
            <a:rPr lang="en-US" dirty="0" err="1"/>
            <a:t>eksklusif</a:t>
          </a:r>
          <a:endParaRPr lang="en-US" dirty="0"/>
        </a:p>
      </dgm:t>
    </dgm:pt>
    <dgm:pt modelId="{94B74B66-F20B-483E-8EAB-4F6CA66A6B8A}" type="parTrans" cxnId="{EEC11C04-4C80-45B2-9838-4FE85FC404A9}">
      <dgm:prSet/>
      <dgm:spPr/>
      <dgm:t>
        <a:bodyPr/>
        <a:lstStyle/>
        <a:p>
          <a:endParaRPr lang="en-US"/>
        </a:p>
      </dgm:t>
    </dgm:pt>
    <dgm:pt modelId="{6610D862-C8D5-4AB0-ABE0-F1656A5E2B59}" type="sibTrans" cxnId="{EEC11C04-4C80-45B2-9838-4FE85FC404A9}">
      <dgm:prSet/>
      <dgm:spPr/>
      <dgm:t>
        <a:bodyPr/>
        <a:lstStyle/>
        <a:p>
          <a:endParaRPr lang="en-US"/>
        </a:p>
      </dgm:t>
    </dgm:pt>
    <dgm:pt modelId="{025FAF93-EF1F-45DF-83C9-9B77AA90759A}">
      <dgm:prSet phldrT="[Text]"/>
      <dgm:spPr/>
      <dgm:t>
        <a:bodyPr/>
        <a:lstStyle/>
        <a:p>
          <a:r>
            <a:rPr lang="en-US" dirty="0"/>
            <a:t>NO-PREEMPTION – </a:t>
          </a:r>
          <a:r>
            <a:rPr lang="en-US" dirty="0" err="1"/>
            <a:t>Tidak</a:t>
          </a:r>
          <a:r>
            <a:rPr lang="en-US" dirty="0"/>
            <a:t> </a:t>
          </a:r>
          <a:r>
            <a:rPr lang="en-US" dirty="0" err="1"/>
            <a:t>bisa</a:t>
          </a:r>
          <a:r>
            <a:rPr lang="en-US" dirty="0"/>
            <a:t> di-</a:t>
          </a:r>
          <a:r>
            <a:rPr lang="en-US" dirty="0" err="1"/>
            <a:t>interupt</a:t>
          </a:r>
          <a:endParaRPr lang="en-US" dirty="0"/>
        </a:p>
      </dgm:t>
    </dgm:pt>
    <dgm:pt modelId="{38AF26E5-A2DA-4F80-A9E5-921B8B30990A}" type="parTrans" cxnId="{9FCE84E7-02BB-4AB6-B821-A1D39015CD5E}">
      <dgm:prSet/>
      <dgm:spPr/>
      <dgm:t>
        <a:bodyPr/>
        <a:lstStyle/>
        <a:p>
          <a:endParaRPr lang="en-US"/>
        </a:p>
      </dgm:t>
    </dgm:pt>
    <dgm:pt modelId="{51C2EA82-4C93-4B67-8DE7-21F38412C8FF}" type="sibTrans" cxnId="{9FCE84E7-02BB-4AB6-B821-A1D39015CD5E}">
      <dgm:prSet/>
      <dgm:spPr/>
      <dgm:t>
        <a:bodyPr/>
        <a:lstStyle/>
        <a:p>
          <a:endParaRPr lang="en-US"/>
        </a:p>
      </dgm:t>
    </dgm:pt>
    <dgm:pt modelId="{5ACAC6ED-C34A-471A-B81A-2EA40F63277E}">
      <dgm:prSet phldrT="[Text]"/>
      <dgm:spPr/>
      <dgm:t>
        <a:bodyPr/>
        <a:lstStyle/>
        <a:p>
          <a:r>
            <a:rPr lang="en-US" dirty="0"/>
            <a:t>CIRCULAR WAIT (</a:t>
          </a:r>
          <a:r>
            <a:rPr lang="en-US" dirty="0" err="1"/>
            <a:t>Mutlak</a:t>
          </a:r>
          <a:r>
            <a:rPr lang="en-US" dirty="0"/>
            <a:t>) – </a:t>
          </a:r>
          <a:r>
            <a:rPr lang="en-US" dirty="0" err="1"/>
            <a:t>Antar</a:t>
          </a:r>
          <a:r>
            <a:rPr lang="en-US" dirty="0"/>
            <a:t> proses </a:t>
          </a:r>
          <a:r>
            <a:rPr lang="en-US" dirty="0" err="1"/>
            <a:t>saling</a:t>
          </a:r>
          <a:r>
            <a:rPr lang="en-US" dirty="0"/>
            <a:t> </a:t>
          </a:r>
          <a:r>
            <a:rPr lang="en-US" dirty="0" err="1"/>
            <a:t>menunggu</a:t>
          </a:r>
          <a:endParaRPr lang="en-US" dirty="0"/>
        </a:p>
      </dgm:t>
    </dgm:pt>
    <dgm:pt modelId="{43815F71-A05E-440C-AF58-289C32C3ACFC}" type="parTrans" cxnId="{91EABB62-3C8B-46A4-A21F-0339E657C56C}">
      <dgm:prSet/>
      <dgm:spPr/>
      <dgm:t>
        <a:bodyPr/>
        <a:lstStyle/>
        <a:p>
          <a:endParaRPr lang="en-US"/>
        </a:p>
      </dgm:t>
    </dgm:pt>
    <dgm:pt modelId="{ADE90E0B-2A3F-4612-990E-7D94808D3352}" type="sibTrans" cxnId="{91EABB62-3C8B-46A4-A21F-0339E657C56C}">
      <dgm:prSet/>
      <dgm:spPr/>
      <dgm:t>
        <a:bodyPr/>
        <a:lstStyle/>
        <a:p>
          <a:endParaRPr lang="en-US"/>
        </a:p>
      </dgm:t>
    </dgm:pt>
    <dgm:pt modelId="{0BB65534-C566-49E3-98FB-9EE37C467E93}">
      <dgm:prSet phldrT="[Text]"/>
      <dgm:spPr/>
      <dgm:t>
        <a:bodyPr/>
        <a:lstStyle/>
        <a:p>
          <a:r>
            <a:rPr lang="en-US" dirty="0"/>
            <a:t>HOLD &amp; WAIT – Lock </a:t>
          </a:r>
          <a:r>
            <a:rPr lang="en-US" dirty="0" err="1"/>
            <a:t>satu</a:t>
          </a:r>
          <a:r>
            <a:rPr lang="en-US" dirty="0"/>
            <a:t> data dan </a:t>
          </a:r>
          <a:r>
            <a:rPr lang="en-US" dirty="0" err="1"/>
            <a:t>menunggu</a:t>
          </a:r>
          <a:r>
            <a:rPr lang="en-US" dirty="0"/>
            <a:t> data lain</a:t>
          </a:r>
        </a:p>
      </dgm:t>
    </dgm:pt>
    <dgm:pt modelId="{E462FBC6-3D77-4C65-BFF3-6684993C81A4}" type="parTrans" cxnId="{273E5ACF-9033-4E05-9566-FFDC449918A9}">
      <dgm:prSet/>
      <dgm:spPr/>
      <dgm:t>
        <a:bodyPr/>
        <a:lstStyle/>
        <a:p>
          <a:endParaRPr lang="en-US"/>
        </a:p>
      </dgm:t>
    </dgm:pt>
    <dgm:pt modelId="{225F82D8-A2A6-4E1E-A868-7CFE789740F1}" type="sibTrans" cxnId="{273E5ACF-9033-4E05-9566-FFDC449918A9}">
      <dgm:prSet/>
      <dgm:spPr/>
      <dgm:t>
        <a:bodyPr/>
        <a:lstStyle/>
        <a:p>
          <a:endParaRPr lang="en-US"/>
        </a:p>
      </dgm:t>
    </dgm:pt>
    <dgm:pt modelId="{F0252D3B-311B-4B47-8574-AAA18C44062C}" type="pres">
      <dgm:prSet presAssocID="{157C808D-8324-40F0-9E8A-A77A40DBC6F8}" presName="linear" presStyleCnt="0">
        <dgm:presLayoutVars>
          <dgm:dir/>
          <dgm:animLvl val="lvl"/>
          <dgm:resizeHandles val="exact"/>
        </dgm:presLayoutVars>
      </dgm:prSet>
      <dgm:spPr/>
    </dgm:pt>
    <dgm:pt modelId="{8CF2160D-793E-445B-BFFD-9863EF461563}" type="pres">
      <dgm:prSet presAssocID="{5345534B-C5A9-45EB-AECB-1F165A33FEFB}" presName="parentLin" presStyleCnt="0"/>
      <dgm:spPr/>
    </dgm:pt>
    <dgm:pt modelId="{C37DCFAB-EF15-43F2-A893-AD6148E3955F}" type="pres">
      <dgm:prSet presAssocID="{5345534B-C5A9-45EB-AECB-1F165A33FEFB}" presName="parentLeftMargin" presStyleLbl="node1" presStyleIdx="0" presStyleCnt="4"/>
      <dgm:spPr/>
    </dgm:pt>
    <dgm:pt modelId="{1B849E2C-FD08-4788-987C-87F2446993A5}" type="pres">
      <dgm:prSet presAssocID="{5345534B-C5A9-45EB-AECB-1F165A33FEF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632B9B9-E89A-4606-BB79-C27DEB69D96A}" type="pres">
      <dgm:prSet presAssocID="{5345534B-C5A9-45EB-AECB-1F165A33FEFB}" presName="negativeSpace" presStyleCnt="0"/>
      <dgm:spPr/>
    </dgm:pt>
    <dgm:pt modelId="{7B0346A3-AB5F-4BB9-AB4E-250D8E4E12FB}" type="pres">
      <dgm:prSet presAssocID="{5345534B-C5A9-45EB-AECB-1F165A33FEFB}" presName="childText" presStyleLbl="conFgAcc1" presStyleIdx="0" presStyleCnt="4">
        <dgm:presLayoutVars>
          <dgm:bulletEnabled val="1"/>
        </dgm:presLayoutVars>
      </dgm:prSet>
      <dgm:spPr/>
    </dgm:pt>
    <dgm:pt modelId="{8AE90F5A-9996-4C10-9AE1-7596F6BA2474}" type="pres">
      <dgm:prSet presAssocID="{6610D862-C8D5-4AB0-ABE0-F1656A5E2B59}" presName="spaceBetweenRectangles" presStyleCnt="0"/>
      <dgm:spPr/>
    </dgm:pt>
    <dgm:pt modelId="{8D23CD3D-D65C-48F3-BA1F-57998518C880}" type="pres">
      <dgm:prSet presAssocID="{0BB65534-C566-49E3-98FB-9EE37C467E93}" presName="parentLin" presStyleCnt="0"/>
      <dgm:spPr/>
    </dgm:pt>
    <dgm:pt modelId="{9F0CBF5C-0B5E-4051-84C6-5D2B76262368}" type="pres">
      <dgm:prSet presAssocID="{0BB65534-C566-49E3-98FB-9EE37C467E93}" presName="parentLeftMargin" presStyleLbl="node1" presStyleIdx="0" presStyleCnt="4"/>
      <dgm:spPr/>
    </dgm:pt>
    <dgm:pt modelId="{D45D42D4-55DE-4B66-BDB2-3BF89DBA3CA4}" type="pres">
      <dgm:prSet presAssocID="{0BB65534-C566-49E3-98FB-9EE37C467E93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D94B2D0A-348F-4A4E-A8DA-9293E1907875}" type="pres">
      <dgm:prSet presAssocID="{0BB65534-C566-49E3-98FB-9EE37C467E93}" presName="negativeSpace" presStyleCnt="0"/>
      <dgm:spPr/>
    </dgm:pt>
    <dgm:pt modelId="{3E66FD25-F408-46B7-9104-54DB87F04DF0}" type="pres">
      <dgm:prSet presAssocID="{0BB65534-C566-49E3-98FB-9EE37C467E93}" presName="childText" presStyleLbl="conFgAcc1" presStyleIdx="1" presStyleCnt="4">
        <dgm:presLayoutVars>
          <dgm:bulletEnabled val="1"/>
        </dgm:presLayoutVars>
      </dgm:prSet>
      <dgm:spPr/>
    </dgm:pt>
    <dgm:pt modelId="{103E2309-D669-4A33-A0FB-6B4CDA727E94}" type="pres">
      <dgm:prSet presAssocID="{225F82D8-A2A6-4E1E-A868-7CFE789740F1}" presName="spaceBetweenRectangles" presStyleCnt="0"/>
      <dgm:spPr/>
    </dgm:pt>
    <dgm:pt modelId="{8B7F0FDF-64B6-4E67-88FA-A6866894F90F}" type="pres">
      <dgm:prSet presAssocID="{025FAF93-EF1F-45DF-83C9-9B77AA90759A}" presName="parentLin" presStyleCnt="0"/>
      <dgm:spPr/>
    </dgm:pt>
    <dgm:pt modelId="{64D9767C-B2DA-4F8C-975D-54D09707972A}" type="pres">
      <dgm:prSet presAssocID="{025FAF93-EF1F-45DF-83C9-9B77AA90759A}" presName="parentLeftMargin" presStyleLbl="node1" presStyleIdx="1" presStyleCnt="4"/>
      <dgm:spPr/>
    </dgm:pt>
    <dgm:pt modelId="{0735DA3C-C523-43B5-8667-97954CC27BA5}" type="pres">
      <dgm:prSet presAssocID="{025FAF93-EF1F-45DF-83C9-9B77AA90759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B840715-B9DB-4625-AEB9-92A93F8E585E}" type="pres">
      <dgm:prSet presAssocID="{025FAF93-EF1F-45DF-83C9-9B77AA90759A}" presName="negativeSpace" presStyleCnt="0"/>
      <dgm:spPr/>
    </dgm:pt>
    <dgm:pt modelId="{96B8DE49-AC28-4171-8D13-707E57DCFE52}" type="pres">
      <dgm:prSet presAssocID="{025FAF93-EF1F-45DF-83C9-9B77AA90759A}" presName="childText" presStyleLbl="conFgAcc1" presStyleIdx="2" presStyleCnt="4">
        <dgm:presLayoutVars>
          <dgm:bulletEnabled val="1"/>
        </dgm:presLayoutVars>
      </dgm:prSet>
      <dgm:spPr/>
    </dgm:pt>
    <dgm:pt modelId="{98D8743C-33CD-4A46-AD2A-168B1C461089}" type="pres">
      <dgm:prSet presAssocID="{51C2EA82-4C93-4B67-8DE7-21F38412C8FF}" presName="spaceBetweenRectangles" presStyleCnt="0"/>
      <dgm:spPr/>
    </dgm:pt>
    <dgm:pt modelId="{E9582F00-67D1-4155-A5A3-ECD66127F45F}" type="pres">
      <dgm:prSet presAssocID="{5ACAC6ED-C34A-471A-B81A-2EA40F63277E}" presName="parentLin" presStyleCnt="0"/>
      <dgm:spPr/>
    </dgm:pt>
    <dgm:pt modelId="{B4F244FE-3286-4C97-8A0B-89013C788A33}" type="pres">
      <dgm:prSet presAssocID="{5ACAC6ED-C34A-471A-B81A-2EA40F63277E}" presName="parentLeftMargin" presStyleLbl="node1" presStyleIdx="2" presStyleCnt="4"/>
      <dgm:spPr/>
    </dgm:pt>
    <dgm:pt modelId="{0FDF799C-C915-49A4-B40A-BDB37D485BF2}" type="pres">
      <dgm:prSet presAssocID="{5ACAC6ED-C34A-471A-B81A-2EA40F63277E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CB008C72-BD38-465C-9A4E-E06ED6FEF39A}" type="pres">
      <dgm:prSet presAssocID="{5ACAC6ED-C34A-471A-B81A-2EA40F63277E}" presName="negativeSpace" presStyleCnt="0"/>
      <dgm:spPr/>
    </dgm:pt>
    <dgm:pt modelId="{8BCFC794-9336-4C57-A914-95AC1E92A0F6}" type="pres">
      <dgm:prSet presAssocID="{5ACAC6ED-C34A-471A-B81A-2EA40F63277E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EEC11C04-4C80-45B2-9838-4FE85FC404A9}" srcId="{157C808D-8324-40F0-9E8A-A77A40DBC6F8}" destId="{5345534B-C5A9-45EB-AECB-1F165A33FEFB}" srcOrd="0" destOrd="0" parTransId="{94B74B66-F20B-483E-8EAB-4F6CA66A6B8A}" sibTransId="{6610D862-C8D5-4AB0-ABE0-F1656A5E2B59}"/>
    <dgm:cxn modelId="{E538A35E-1141-418A-B0E9-1EA710D6B436}" type="presOf" srcId="{5345534B-C5A9-45EB-AECB-1F165A33FEFB}" destId="{C37DCFAB-EF15-43F2-A893-AD6148E3955F}" srcOrd="0" destOrd="0" presId="urn:microsoft.com/office/officeart/2005/8/layout/list1"/>
    <dgm:cxn modelId="{91EABB62-3C8B-46A4-A21F-0339E657C56C}" srcId="{157C808D-8324-40F0-9E8A-A77A40DBC6F8}" destId="{5ACAC6ED-C34A-471A-B81A-2EA40F63277E}" srcOrd="3" destOrd="0" parTransId="{43815F71-A05E-440C-AF58-289C32C3ACFC}" sibTransId="{ADE90E0B-2A3F-4612-990E-7D94808D3352}"/>
    <dgm:cxn modelId="{BFE60167-838B-4236-B382-0985A8E32BF0}" type="presOf" srcId="{0BB65534-C566-49E3-98FB-9EE37C467E93}" destId="{9F0CBF5C-0B5E-4051-84C6-5D2B76262368}" srcOrd="0" destOrd="0" presId="urn:microsoft.com/office/officeart/2005/8/layout/list1"/>
    <dgm:cxn modelId="{54F11A4C-C43C-4D36-8552-A2AFC0D2ED45}" type="presOf" srcId="{0BB65534-C566-49E3-98FB-9EE37C467E93}" destId="{D45D42D4-55DE-4B66-BDB2-3BF89DBA3CA4}" srcOrd="1" destOrd="0" presId="urn:microsoft.com/office/officeart/2005/8/layout/list1"/>
    <dgm:cxn modelId="{BECB1076-8823-4F4D-BF59-548AD2DA9983}" type="presOf" srcId="{025FAF93-EF1F-45DF-83C9-9B77AA90759A}" destId="{64D9767C-B2DA-4F8C-975D-54D09707972A}" srcOrd="0" destOrd="0" presId="urn:microsoft.com/office/officeart/2005/8/layout/list1"/>
    <dgm:cxn modelId="{F4EB6876-EF3C-4ED1-A4DB-2C89BD7AEE3C}" type="presOf" srcId="{5ACAC6ED-C34A-471A-B81A-2EA40F63277E}" destId="{B4F244FE-3286-4C97-8A0B-89013C788A33}" srcOrd="0" destOrd="0" presId="urn:microsoft.com/office/officeart/2005/8/layout/list1"/>
    <dgm:cxn modelId="{082A8B85-E8CE-4CBA-93FF-9EBBCB7A47F0}" type="presOf" srcId="{5ACAC6ED-C34A-471A-B81A-2EA40F63277E}" destId="{0FDF799C-C915-49A4-B40A-BDB37D485BF2}" srcOrd="1" destOrd="0" presId="urn:microsoft.com/office/officeart/2005/8/layout/list1"/>
    <dgm:cxn modelId="{417ECA89-21CD-4B45-9D40-A088114D0F54}" type="presOf" srcId="{025FAF93-EF1F-45DF-83C9-9B77AA90759A}" destId="{0735DA3C-C523-43B5-8667-97954CC27BA5}" srcOrd="1" destOrd="0" presId="urn:microsoft.com/office/officeart/2005/8/layout/list1"/>
    <dgm:cxn modelId="{F5D9C59D-6752-4112-A808-0D34991BE10D}" type="presOf" srcId="{157C808D-8324-40F0-9E8A-A77A40DBC6F8}" destId="{F0252D3B-311B-4B47-8574-AAA18C44062C}" srcOrd="0" destOrd="0" presId="urn:microsoft.com/office/officeart/2005/8/layout/list1"/>
    <dgm:cxn modelId="{273E5ACF-9033-4E05-9566-FFDC449918A9}" srcId="{157C808D-8324-40F0-9E8A-A77A40DBC6F8}" destId="{0BB65534-C566-49E3-98FB-9EE37C467E93}" srcOrd="1" destOrd="0" parTransId="{E462FBC6-3D77-4C65-BFF3-6684993C81A4}" sibTransId="{225F82D8-A2A6-4E1E-A868-7CFE789740F1}"/>
    <dgm:cxn modelId="{12A32DDB-D0D2-46BD-9833-893D8A8E61BB}" type="presOf" srcId="{5345534B-C5A9-45EB-AECB-1F165A33FEFB}" destId="{1B849E2C-FD08-4788-987C-87F2446993A5}" srcOrd="1" destOrd="0" presId="urn:microsoft.com/office/officeart/2005/8/layout/list1"/>
    <dgm:cxn modelId="{9FCE84E7-02BB-4AB6-B821-A1D39015CD5E}" srcId="{157C808D-8324-40F0-9E8A-A77A40DBC6F8}" destId="{025FAF93-EF1F-45DF-83C9-9B77AA90759A}" srcOrd="2" destOrd="0" parTransId="{38AF26E5-A2DA-4F80-A9E5-921B8B30990A}" sibTransId="{51C2EA82-4C93-4B67-8DE7-21F38412C8FF}"/>
    <dgm:cxn modelId="{078E57F1-7D2B-4500-B07B-6D34C0DA3BBF}" type="presParOf" srcId="{F0252D3B-311B-4B47-8574-AAA18C44062C}" destId="{8CF2160D-793E-445B-BFFD-9863EF461563}" srcOrd="0" destOrd="0" presId="urn:microsoft.com/office/officeart/2005/8/layout/list1"/>
    <dgm:cxn modelId="{38AD491B-84E6-4006-A896-DFEBA1F566A0}" type="presParOf" srcId="{8CF2160D-793E-445B-BFFD-9863EF461563}" destId="{C37DCFAB-EF15-43F2-A893-AD6148E3955F}" srcOrd="0" destOrd="0" presId="urn:microsoft.com/office/officeart/2005/8/layout/list1"/>
    <dgm:cxn modelId="{36EA54D0-6C37-4CD7-901F-F44579D8FA70}" type="presParOf" srcId="{8CF2160D-793E-445B-BFFD-9863EF461563}" destId="{1B849E2C-FD08-4788-987C-87F2446993A5}" srcOrd="1" destOrd="0" presId="urn:microsoft.com/office/officeart/2005/8/layout/list1"/>
    <dgm:cxn modelId="{C8BDBD2D-2E21-4BF6-BBEE-84354DF1A344}" type="presParOf" srcId="{F0252D3B-311B-4B47-8574-AAA18C44062C}" destId="{9632B9B9-E89A-4606-BB79-C27DEB69D96A}" srcOrd="1" destOrd="0" presId="urn:microsoft.com/office/officeart/2005/8/layout/list1"/>
    <dgm:cxn modelId="{E4814CFE-A03D-47FC-B7A5-07DE49444127}" type="presParOf" srcId="{F0252D3B-311B-4B47-8574-AAA18C44062C}" destId="{7B0346A3-AB5F-4BB9-AB4E-250D8E4E12FB}" srcOrd="2" destOrd="0" presId="urn:microsoft.com/office/officeart/2005/8/layout/list1"/>
    <dgm:cxn modelId="{C3CD7855-EC45-45A0-A407-F14A8827FB81}" type="presParOf" srcId="{F0252D3B-311B-4B47-8574-AAA18C44062C}" destId="{8AE90F5A-9996-4C10-9AE1-7596F6BA2474}" srcOrd="3" destOrd="0" presId="urn:microsoft.com/office/officeart/2005/8/layout/list1"/>
    <dgm:cxn modelId="{85E5ACE5-20D1-448E-A0F2-03616F21B9E3}" type="presParOf" srcId="{F0252D3B-311B-4B47-8574-AAA18C44062C}" destId="{8D23CD3D-D65C-48F3-BA1F-57998518C880}" srcOrd="4" destOrd="0" presId="urn:microsoft.com/office/officeart/2005/8/layout/list1"/>
    <dgm:cxn modelId="{1C96A238-D9FE-4CCA-87E6-2DA60E9D965B}" type="presParOf" srcId="{8D23CD3D-D65C-48F3-BA1F-57998518C880}" destId="{9F0CBF5C-0B5E-4051-84C6-5D2B76262368}" srcOrd="0" destOrd="0" presId="urn:microsoft.com/office/officeart/2005/8/layout/list1"/>
    <dgm:cxn modelId="{50E65779-E92E-4A36-AF81-E5D06326268A}" type="presParOf" srcId="{8D23CD3D-D65C-48F3-BA1F-57998518C880}" destId="{D45D42D4-55DE-4B66-BDB2-3BF89DBA3CA4}" srcOrd="1" destOrd="0" presId="urn:microsoft.com/office/officeart/2005/8/layout/list1"/>
    <dgm:cxn modelId="{3F735BD0-581D-49FD-921F-F040E92E0C0E}" type="presParOf" srcId="{F0252D3B-311B-4B47-8574-AAA18C44062C}" destId="{D94B2D0A-348F-4A4E-A8DA-9293E1907875}" srcOrd="5" destOrd="0" presId="urn:microsoft.com/office/officeart/2005/8/layout/list1"/>
    <dgm:cxn modelId="{0E720E1E-41AE-424C-A03F-5EC44310A85A}" type="presParOf" srcId="{F0252D3B-311B-4B47-8574-AAA18C44062C}" destId="{3E66FD25-F408-46B7-9104-54DB87F04DF0}" srcOrd="6" destOrd="0" presId="urn:microsoft.com/office/officeart/2005/8/layout/list1"/>
    <dgm:cxn modelId="{2C3C29E7-CFF1-4858-B402-EC2036352EB2}" type="presParOf" srcId="{F0252D3B-311B-4B47-8574-AAA18C44062C}" destId="{103E2309-D669-4A33-A0FB-6B4CDA727E94}" srcOrd="7" destOrd="0" presId="urn:microsoft.com/office/officeart/2005/8/layout/list1"/>
    <dgm:cxn modelId="{81328783-B701-4642-86DC-B2451429B800}" type="presParOf" srcId="{F0252D3B-311B-4B47-8574-AAA18C44062C}" destId="{8B7F0FDF-64B6-4E67-88FA-A6866894F90F}" srcOrd="8" destOrd="0" presId="urn:microsoft.com/office/officeart/2005/8/layout/list1"/>
    <dgm:cxn modelId="{C92EEBA1-D7F1-4D48-B738-63E62DDB4DB9}" type="presParOf" srcId="{8B7F0FDF-64B6-4E67-88FA-A6866894F90F}" destId="{64D9767C-B2DA-4F8C-975D-54D09707972A}" srcOrd="0" destOrd="0" presId="urn:microsoft.com/office/officeart/2005/8/layout/list1"/>
    <dgm:cxn modelId="{7D239766-BED6-4B5C-B03B-6E0F1FEA7EE0}" type="presParOf" srcId="{8B7F0FDF-64B6-4E67-88FA-A6866894F90F}" destId="{0735DA3C-C523-43B5-8667-97954CC27BA5}" srcOrd="1" destOrd="0" presId="urn:microsoft.com/office/officeart/2005/8/layout/list1"/>
    <dgm:cxn modelId="{9ED9D7B3-7D50-450F-A2F5-C7ABA0144389}" type="presParOf" srcId="{F0252D3B-311B-4B47-8574-AAA18C44062C}" destId="{6B840715-B9DB-4625-AEB9-92A93F8E585E}" srcOrd="9" destOrd="0" presId="urn:microsoft.com/office/officeart/2005/8/layout/list1"/>
    <dgm:cxn modelId="{88488C97-298D-4060-A1B2-5ABB74EA3BED}" type="presParOf" srcId="{F0252D3B-311B-4B47-8574-AAA18C44062C}" destId="{96B8DE49-AC28-4171-8D13-707E57DCFE52}" srcOrd="10" destOrd="0" presId="urn:microsoft.com/office/officeart/2005/8/layout/list1"/>
    <dgm:cxn modelId="{DFF6B07F-6795-428F-AB81-2A8783511808}" type="presParOf" srcId="{F0252D3B-311B-4B47-8574-AAA18C44062C}" destId="{98D8743C-33CD-4A46-AD2A-168B1C461089}" srcOrd="11" destOrd="0" presId="urn:microsoft.com/office/officeart/2005/8/layout/list1"/>
    <dgm:cxn modelId="{C2C99999-997A-4F6E-9200-476168371B63}" type="presParOf" srcId="{F0252D3B-311B-4B47-8574-AAA18C44062C}" destId="{E9582F00-67D1-4155-A5A3-ECD66127F45F}" srcOrd="12" destOrd="0" presId="urn:microsoft.com/office/officeart/2005/8/layout/list1"/>
    <dgm:cxn modelId="{A47499E4-8EA2-4A15-B3FA-93870457C792}" type="presParOf" srcId="{E9582F00-67D1-4155-A5A3-ECD66127F45F}" destId="{B4F244FE-3286-4C97-8A0B-89013C788A33}" srcOrd="0" destOrd="0" presId="urn:microsoft.com/office/officeart/2005/8/layout/list1"/>
    <dgm:cxn modelId="{F9F0330B-99E9-48A4-A63F-713F61E960D6}" type="presParOf" srcId="{E9582F00-67D1-4155-A5A3-ECD66127F45F}" destId="{0FDF799C-C915-49A4-B40A-BDB37D485BF2}" srcOrd="1" destOrd="0" presId="urn:microsoft.com/office/officeart/2005/8/layout/list1"/>
    <dgm:cxn modelId="{5610973C-DA5E-45E1-B452-0EC9C3CBA780}" type="presParOf" srcId="{F0252D3B-311B-4B47-8574-AAA18C44062C}" destId="{CB008C72-BD38-465C-9A4E-E06ED6FEF39A}" srcOrd="13" destOrd="0" presId="urn:microsoft.com/office/officeart/2005/8/layout/list1"/>
    <dgm:cxn modelId="{3357A186-8A05-42E1-B599-31BBFD247FBD}" type="presParOf" srcId="{F0252D3B-311B-4B47-8574-AAA18C44062C}" destId="{8BCFC794-9336-4C57-A914-95AC1E92A0F6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57C808D-8324-40F0-9E8A-A77A40DBC6F8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345534B-C5A9-45EB-AECB-1F165A33FEFB}">
      <dgm:prSet phldrT="[Text]"/>
      <dgm:spPr/>
      <dgm:t>
        <a:bodyPr/>
        <a:lstStyle/>
        <a:p>
          <a:r>
            <a:rPr lang="en-US" dirty="0"/>
            <a:t>PREVENTION – </a:t>
          </a:r>
          <a:r>
            <a:rPr lang="en-US" dirty="0" err="1"/>
            <a:t>Pencegahan</a:t>
          </a:r>
          <a:endParaRPr lang="en-US" dirty="0"/>
        </a:p>
      </dgm:t>
    </dgm:pt>
    <dgm:pt modelId="{94B74B66-F20B-483E-8EAB-4F6CA66A6B8A}" type="parTrans" cxnId="{EEC11C04-4C80-45B2-9838-4FE85FC404A9}">
      <dgm:prSet/>
      <dgm:spPr/>
      <dgm:t>
        <a:bodyPr/>
        <a:lstStyle/>
        <a:p>
          <a:endParaRPr lang="en-US"/>
        </a:p>
      </dgm:t>
    </dgm:pt>
    <dgm:pt modelId="{6610D862-C8D5-4AB0-ABE0-F1656A5E2B59}" type="sibTrans" cxnId="{EEC11C04-4C80-45B2-9838-4FE85FC404A9}">
      <dgm:prSet/>
      <dgm:spPr/>
      <dgm:t>
        <a:bodyPr/>
        <a:lstStyle/>
        <a:p>
          <a:endParaRPr lang="en-US"/>
        </a:p>
      </dgm:t>
    </dgm:pt>
    <dgm:pt modelId="{025FAF93-EF1F-45DF-83C9-9B77AA90759A}">
      <dgm:prSet phldrT="[Text]"/>
      <dgm:spPr/>
      <dgm:t>
        <a:bodyPr/>
        <a:lstStyle/>
        <a:p>
          <a:r>
            <a:rPr lang="en-US" dirty="0"/>
            <a:t>DETECTION – </a:t>
          </a:r>
          <a:r>
            <a:rPr lang="en-US" dirty="0" err="1"/>
            <a:t>Pendeteksian</a:t>
          </a:r>
          <a:endParaRPr lang="en-US" dirty="0"/>
        </a:p>
      </dgm:t>
    </dgm:pt>
    <dgm:pt modelId="{38AF26E5-A2DA-4F80-A9E5-921B8B30990A}" type="parTrans" cxnId="{9FCE84E7-02BB-4AB6-B821-A1D39015CD5E}">
      <dgm:prSet/>
      <dgm:spPr/>
      <dgm:t>
        <a:bodyPr/>
        <a:lstStyle/>
        <a:p>
          <a:endParaRPr lang="en-US"/>
        </a:p>
      </dgm:t>
    </dgm:pt>
    <dgm:pt modelId="{51C2EA82-4C93-4B67-8DE7-21F38412C8FF}" type="sibTrans" cxnId="{9FCE84E7-02BB-4AB6-B821-A1D39015CD5E}">
      <dgm:prSet/>
      <dgm:spPr/>
      <dgm:t>
        <a:bodyPr/>
        <a:lstStyle/>
        <a:p>
          <a:endParaRPr lang="en-US"/>
        </a:p>
      </dgm:t>
    </dgm:pt>
    <dgm:pt modelId="{0BB65534-C566-49E3-98FB-9EE37C467E93}">
      <dgm:prSet phldrT="[Text]"/>
      <dgm:spPr/>
      <dgm:t>
        <a:bodyPr/>
        <a:lstStyle/>
        <a:p>
          <a:r>
            <a:rPr lang="en-US" dirty="0"/>
            <a:t>AVOIDANCE – </a:t>
          </a:r>
          <a:r>
            <a:rPr lang="en-US" dirty="0" err="1"/>
            <a:t>Penghindaran</a:t>
          </a:r>
          <a:endParaRPr lang="en-US" dirty="0"/>
        </a:p>
      </dgm:t>
    </dgm:pt>
    <dgm:pt modelId="{E462FBC6-3D77-4C65-BFF3-6684993C81A4}" type="parTrans" cxnId="{273E5ACF-9033-4E05-9566-FFDC449918A9}">
      <dgm:prSet/>
      <dgm:spPr/>
      <dgm:t>
        <a:bodyPr/>
        <a:lstStyle/>
        <a:p>
          <a:endParaRPr lang="en-US"/>
        </a:p>
      </dgm:t>
    </dgm:pt>
    <dgm:pt modelId="{225F82D8-A2A6-4E1E-A868-7CFE789740F1}" type="sibTrans" cxnId="{273E5ACF-9033-4E05-9566-FFDC449918A9}">
      <dgm:prSet/>
      <dgm:spPr/>
      <dgm:t>
        <a:bodyPr/>
        <a:lstStyle/>
        <a:p>
          <a:endParaRPr lang="en-US"/>
        </a:p>
      </dgm:t>
    </dgm:pt>
    <dgm:pt modelId="{F0252D3B-311B-4B47-8574-AAA18C44062C}" type="pres">
      <dgm:prSet presAssocID="{157C808D-8324-40F0-9E8A-A77A40DBC6F8}" presName="linear" presStyleCnt="0">
        <dgm:presLayoutVars>
          <dgm:dir/>
          <dgm:animLvl val="lvl"/>
          <dgm:resizeHandles val="exact"/>
        </dgm:presLayoutVars>
      </dgm:prSet>
      <dgm:spPr/>
    </dgm:pt>
    <dgm:pt modelId="{8CF2160D-793E-445B-BFFD-9863EF461563}" type="pres">
      <dgm:prSet presAssocID="{5345534B-C5A9-45EB-AECB-1F165A33FEFB}" presName="parentLin" presStyleCnt="0"/>
      <dgm:spPr/>
    </dgm:pt>
    <dgm:pt modelId="{C37DCFAB-EF15-43F2-A893-AD6148E3955F}" type="pres">
      <dgm:prSet presAssocID="{5345534B-C5A9-45EB-AECB-1F165A33FEFB}" presName="parentLeftMargin" presStyleLbl="node1" presStyleIdx="0" presStyleCnt="3"/>
      <dgm:spPr/>
    </dgm:pt>
    <dgm:pt modelId="{1B849E2C-FD08-4788-987C-87F2446993A5}" type="pres">
      <dgm:prSet presAssocID="{5345534B-C5A9-45EB-AECB-1F165A33FEF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632B9B9-E89A-4606-BB79-C27DEB69D96A}" type="pres">
      <dgm:prSet presAssocID="{5345534B-C5A9-45EB-AECB-1F165A33FEFB}" presName="negativeSpace" presStyleCnt="0"/>
      <dgm:spPr/>
    </dgm:pt>
    <dgm:pt modelId="{7B0346A3-AB5F-4BB9-AB4E-250D8E4E12FB}" type="pres">
      <dgm:prSet presAssocID="{5345534B-C5A9-45EB-AECB-1F165A33FEFB}" presName="childText" presStyleLbl="conFgAcc1" presStyleIdx="0" presStyleCnt="3">
        <dgm:presLayoutVars>
          <dgm:bulletEnabled val="1"/>
        </dgm:presLayoutVars>
      </dgm:prSet>
      <dgm:spPr/>
    </dgm:pt>
    <dgm:pt modelId="{8AE90F5A-9996-4C10-9AE1-7596F6BA2474}" type="pres">
      <dgm:prSet presAssocID="{6610D862-C8D5-4AB0-ABE0-F1656A5E2B59}" presName="spaceBetweenRectangles" presStyleCnt="0"/>
      <dgm:spPr/>
    </dgm:pt>
    <dgm:pt modelId="{8D23CD3D-D65C-48F3-BA1F-57998518C880}" type="pres">
      <dgm:prSet presAssocID="{0BB65534-C566-49E3-98FB-9EE37C467E93}" presName="parentLin" presStyleCnt="0"/>
      <dgm:spPr/>
    </dgm:pt>
    <dgm:pt modelId="{9F0CBF5C-0B5E-4051-84C6-5D2B76262368}" type="pres">
      <dgm:prSet presAssocID="{0BB65534-C566-49E3-98FB-9EE37C467E93}" presName="parentLeftMargin" presStyleLbl="node1" presStyleIdx="0" presStyleCnt="3"/>
      <dgm:spPr/>
    </dgm:pt>
    <dgm:pt modelId="{D45D42D4-55DE-4B66-BDB2-3BF89DBA3CA4}" type="pres">
      <dgm:prSet presAssocID="{0BB65534-C566-49E3-98FB-9EE37C467E9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94B2D0A-348F-4A4E-A8DA-9293E1907875}" type="pres">
      <dgm:prSet presAssocID="{0BB65534-C566-49E3-98FB-9EE37C467E93}" presName="negativeSpace" presStyleCnt="0"/>
      <dgm:spPr/>
    </dgm:pt>
    <dgm:pt modelId="{3E66FD25-F408-46B7-9104-54DB87F04DF0}" type="pres">
      <dgm:prSet presAssocID="{0BB65534-C566-49E3-98FB-9EE37C467E93}" presName="childText" presStyleLbl="conFgAcc1" presStyleIdx="1" presStyleCnt="3">
        <dgm:presLayoutVars>
          <dgm:bulletEnabled val="1"/>
        </dgm:presLayoutVars>
      </dgm:prSet>
      <dgm:spPr/>
    </dgm:pt>
    <dgm:pt modelId="{103E2309-D669-4A33-A0FB-6B4CDA727E94}" type="pres">
      <dgm:prSet presAssocID="{225F82D8-A2A6-4E1E-A868-7CFE789740F1}" presName="spaceBetweenRectangles" presStyleCnt="0"/>
      <dgm:spPr/>
    </dgm:pt>
    <dgm:pt modelId="{8B7F0FDF-64B6-4E67-88FA-A6866894F90F}" type="pres">
      <dgm:prSet presAssocID="{025FAF93-EF1F-45DF-83C9-9B77AA90759A}" presName="parentLin" presStyleCnt="0"/>
      <dgm:spPr/>
    </dgm:pt>
    <dgm:pt modelId="{64D9767C-B2DA-4F8C-975D-54D09707972A}" type="pres">
      <dgm:prSet presAssocID="{025FAF93-EF1F-45DF-83C9-9B77AA90759A}" presName="parentLeftMargin" presStyleLbl="node1" presStyleIdx="1" presStyleCnt="3"/>
      <dgm:spPr/>
    </dgm:pt>
    <dgm:pt modelId="{0735DA3C-C523-43B5-8667-97954CC27BA5}" type="pres">
      <dgm:prSet presAssocID="{025FAF93-EF1F-45DF-83C9-9B77AA90759A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6B840715-B9DB-4625-AEB9-92A93F8E585E}" type="pres">
      <dgm:prSet presAssocID="{025FAF93-EF1F-45DF-83C9-9B77AA90759A}" presName="negativeSpace" presStyleCnt="0"/>
      <dgm:spPr/>
    </dgm:pt>
    <dgm:pt modelId="{96B8DE49-AC28-4171-8D13-707E57DCFE52}" type="pres">
      <dgm:prSet presAssocID="{025FAF93-EF1F-45DF-83C9-9B77AA90759A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EEC11C04-4C80-45B2-9838-4FE85FC404A9}" srcId="{157C808D-8324-40F0-9E8A-A77A40DBC6F8}" destId="{5345534B-C5A9-45EB-AECB-1F165A33FEFB}" srcOrd="0" destOrd="0" parTransId="{94B74B66-F20B-483E-8EAB-4F6CA66A6B8A}" sibTransId="{6610D862-C8D5-4AB0-ABE0-F1656A5E2B59}"/>
    <dgm:cxn modelId="{E538A35E-1141-418A-B0E9-1EA710D6B436}" type="presOf" srcId="{5345534B-C5A9-45EB-AECB-1F165A33FEFB}" destId="{C37DCFAB-EF15-43F2-A893-AD6148E3955F}" srcOrd="0" destOrd="0" presId="urn:microsoft.com/office/officeart/2005/8/layout/list1"/>
    <dgm:cxn modelId="{BFE60167-838B-4236-B382-0985A8E32BF0}" type="presOf" srcId="{0BB65534-C566-49E3-98FB-9EE37C467E93}" destId="{9F0CBF5C-0B5E-4051-84C6-5D2B76262368}" srcOrd="0" destOrd="0" presId="urn:microsoft.com/office/officeart/2005/8/layout/list1"/>
    <dgm:cxn modelId="{54F11A4C-C43C-4D36-8552-A2AFC0D2ED45}" type="presOf" srcId="{0BB65534-C566-49E3-98FB-9EE37C467E93}" destId="{D45D42D4-55DE-4B66-BDB2-3BF89DBA3CA4}" srcOrd="1" destOrd="0" presId="urn:microsoft.com/office/officeart/2005/8/layout/list1"/>
    <dgm:cxn modelId="{BECB1076-8823-4F4D-BF59-548AD2DA9983}" type="presOf" srcId="{025FAF93-EF1F-45DF-83C9-9B77AA90759A}" destId="{64D9767C-B2DA-4F8C-975D-54D09707972A}" srcOrd="0" destOrd="0" presId="urn:microsoft.com/office/officeart/2005/8/layout/list1"/>
    <dgm:cxn modelId="{417ECA89-21CD-4B45-9D40-A088114D0F54}" type="presOf" srcId="{025FAF93-EF1F-45DF-83C9-9B77AA90759A}" destId="{0735DA3C-C523-43B5-8667-97954CC27BA5}" srcOrd="1" destOrd="0" presId="urn:microsoft.com/office/officeart/2005/8/layout/list1"/>
    <dgm:cxn modelId="{F5D9C59D-6752-4112-A808-0D34991BE10D}" type="presOf" srcId="{157C808D-8324-40F0-9E8A-A77A40DBC6F8}" destId="{F0252D3B-311B-4B47-8574-AAA18C44062C}" srcOrd="0" destOrd="0" presId="urn:microsoft.com/office/officeart/2005/8/layout/list1"/>
    <dgm:cxn modelId="{273E5ACF-9033-4E05-9566-FFDC449918A9}" srcId="{157C808D-8324-40F0-9E8A-A77A40DBC6F8}" destId="{0BB65534-C566-49E3-98FB-9EE37C467E93}" srcOrd="1" destOrd="0" parTransId="{E462FBC6-3D77-4C65-BFF3-6684993C81A4}" sibTransId="{225F82D8-A2A6-4E1E-A868-7CFE789740F1}"/>
    <dgm:cxn modelId="{12A32DDB-D0D2-46BD-9833-893D8A8E61BB}" type="presOf" srcId="{5345534B-C5A9-45EB-AECB-1F165A33FEFB}" destId="{1B849E2C-FD08-4788-987C-87F2446993A5}" srcOrd="1" destOrd="0" presId="urn:microsoft.com/office/officeart/2005/8/layout/list1"/>
    <dgm:cxn modelId="{9FCE84E7-02BB-4AB6-B821-A1D39015CD5E}" srcId="{157C808D-8324-40F0-9E8A-A77A40DBC6F8}" destId="{025FAF93-EF1F-45DF-83C9-9B77AA90759A}" srcOrd="2" destOrd="0" parTransId="{38AF26E5-A2DA-4F80-A9E5-921B8B30990A}" sibTransId="{51C2EA82-4C93-4B67-8DE7-21F38412C8FF}"/>
    <dgm:cxn modelId="{078E57F1-7D2B-4500-B07B-6D34C0DA3BBF}" type="presParOf" srcId="{F0252D3B-311B-4B47-8574-AAA18C44062C}" destId="{8CF2160D-793E-445B-BFFD-9863EF461563}" srcOrd="0" destOrd="0" presId="urn:microsoft.com/office/officeart/2005/8/layout/list1"/>
    <dgm:cxn modelId="{38AD491B-84E6-4006-A896-DFEBA1F566A0}" type="presParOf" srcId="{8CF2160D-793E-445B-BFFD-9863EF461563}" destId="{C37DCFAB-EF15-43F2-A893-AD6148E3955F}" srcOrd="0" destOrd="0" presId="urn:microsoft.com/office/officeart/2005/8/layout/list1"/>
    <dgm:cxn modelId="{36EA54D0-6C37-4CD7-901F-F44579D8FA70}" type="presParOf" srcId="{8CF2160D-793E-445B-BFFD-9863EF461563}" destId="{1B849E2C-FD08-4788-987C-87F2446993A5}" srcOrd="1" destOrd="0" presId="urn:microsoft.com/office/officeart/2005/8/layout/list1"/>
    <dgm:cxn modelId="{C8BDBD2D-2E21-4BF6-BBEE-84354DF1A344}" type="presParOf" srcId="{F0252D3B-311B-4B47-8574-AAA18C44062C}" destId="{9632B9B9-E89A-4606-BB79-C27DEB69D96A}" srcOrd="1" destOrd="0" presId="urn:microsoft.com/office/officeart/2005/8/layout/list1"/>
    <dgm:cxn modelId="{E4814CFE-A03D-47FC-B7A5-07DE49444127}" type="presParOf" srcId="{F0252D3B-311B-4B47-8574-AAA18C44062C}" destId="{7B0346A3-AB5F-4BB9-AB4E-250D8E4E12FB}" srcOrd="2" destOrd="0" presId="urn:microsoft.com/office/officeart/2005/8/layout/list1"/>
    <dgm:cxn modelId="{C3CD7855-EC45-45A0-A407-F14A8827FB81}" type="presParOf" srcId="{F0252D3B-311B-4B47-8574-AAA18C44062C}" destId="{8AE90F5A-9996-4C10-9AE1-7596F6BA2474}" srcOrd="3" destOrd="0" presId="urn:microsoft.com/office/officeart/2005/8/layout/list1"/>
    <dgm:cxn modelId="{85E5ACE5-20D1-448E-A0F2-03616F21B9E3}" type="presParOf" srcId="{F0252D3B-311B-4B47-8574-AAA18C44062C}" destId="{8D23CD3D-D65C-48F3-BA1F-57998518C880}" srcOrd="4" destOrd="0" presId="urn:microsoft.com/office/officeart/2005/8/layout/list1"/>
    <dgm:cxn modelId="{1C96A238-D9FE-4CCA-87E6-2DA60E9D965B}" type="presParOf" srcId="{8D23CD3D-D65C-48F3-BA1F-57998518C880}" destId="{9F0CBF5C-0B5E-4051-84C6-5D2B76262368}" srcOrd="0" destOrd="0" presId="urn:microsoft.com/office/officeart/2005/8/layout/list1"/>
    <dgm:cxn modelId="{50E65779-E92E-4A36-AF81-E5D06326268A}" type="presParOf" srcId="{8D23CD3D-D65C-48F3-BA1F-57998518C880}" destId="{D45D42D4-55DE-4B66-BDB2-3BF89DBA3CA4}" srcOrd="1" destOrd="0" presId="urn:microsoft.com/office/officeart/2005/8/layout/list1"/>
    <dgm:cxn modelId="{3F735BD0-581D-49FD-921F-F040E92E0C0E}" type="presParOf" srcId="{F0252D3B-311B-4B47-8574-AAA18C44062C}" destId="{D94B2D0A-348F-4A4E-A8DA-9293E1907875}" srcOrd="5" destOrd="0" presId="urn:microsoft.com/office/officeart/2005/8/layout/list1"/>
    <dgm:cxn modelId="{0E720E1E-41AE-424C-A03F-5EC44310A85A}" type="presParOf" srcId="{F0252D3B-311B-4B47-8574-AAA18C44062C}" destId="{3E66FD25-F408-46B7-9104-54DB87F04DF0}" srcOrd="6" destOrd="0" presId="urn:microsoft.com/office/officeart/2005/8/layout/list1"/>
    <dgm:cxn modelId="{2C3C29E7-CFF1-4858-B402-EC2036352EB2}" type="presParOf" srcId="{F0252D3B-311B-4B47-8574-AAA18C44062C}" destId="{103E2309-D669-4A33-A0FB-6B4CDA727E94}" srcOrd="7" destOrd="0" presId="urn:microsoft.com/office/officeart/2005/8/layout/list1"/>
    <dgm:cxn modelId="{81328783-B701-4642-86DC-B2451429B800}" type="presParOf" srcId="{F0252D3B-311B-4B47-8574-AAA18C44062C}" destId="{8B7F0FDF-64B6-4E67-88FA-A6866894F90F}" srcOrd="8" destOrd="0" presId="urn:microsoft.com/office/officeart/2005/8/layout/list1"/>
    <dgm:cxn modelId="{C92EEBA1-D7F1-4D48-B738-63E62DDB4DB9}" type="presParOf" srcId="{8B7F0FDF-64B6-4E67-88FA-A6866894F90F}" destId="{64D9767C-B2DA-4F8C-975D-54D09707972A}" srcOrd="0" destOrd="0" presId="urn:microsoft.com/office/officeart/2005/8/layout/list1"/>
    <dgm:cxn modelId="{7D239766-BED6-4B5C-B03B-6E0F1FEA7EE0}" type="presParOf" srcId="{8B7F0FDF-64B6-4E67-88FA-A6866894F90F}" destId="{0735DA3C-C523-43B5-8667-97954CC27BA5}" srcOrd="1" destOrd="0" presId="urn:microsoft.com/office/officeart/2005/8/layout/list1"/>
    <dgm:cxn modelId="{9ED9D7B3-7D50-450F-A2F5-C7ABA0144389}" type="presParOf" srcId="{F0252D3B-311B-4B47-8574-AAA18C44062C}" destId="{6B840715-B9DB-4625-AEB9-92A93F8E585E}" srcOrd="9" destOrd="0" presId="urn:microsoft.com/office/officeart/2005/8/layout/list1"/>
    <dgm:cxn modelId="{88488C97-298D-4060-A1B2-5ABB74EA3BED}" type="presParOf" srcId="{F0252D3B-311B-4B47-8574-AAA18C44062C}" destId="{96B8DE49-AC28-4171-8D13-707E57DCFE52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0346A3-AB5F-4BB9-AB4E-250D8E4E12FB}">
      <dsp:nvSpPr>
        <dsp:cNvPr id="0" name=""/>
        <dsp:cNvSpPr/>
      </dsp:nvSpPr>
      <dsp:spPr>
        <a:xfrm>
          <a:off x="0" y="406957"/>
          <a:ext cx="9604375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849E2C-FD08-4788-987C-87F2446993A5}">
      <dsp:nvSpPr>
        <dsp:cNvPr id="0" name=""/>
        <dsp:cNvSpPr/>
      </dsp:nvSpPr>
      <dsp:spPr>
        <a:xfrm>
          <a:off x="480218" y="82237"/>
          <a:ext cx="6723062" cy="6494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116" tIns="0" rIns="254116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MUTUAL EXCLUSION – Lock data </a:t>
          </a:r>
          <a:r>
            <a:rPr lang="en-US" sz="2200" kern="1200" dirty="0" err="1"/>
            <a:t>secara</a:t>
          </a:r>
          <a:r>
            <a:rPr lang="en-US" sz="2200" kern="1200" dirty="0"/>
            <a:t> </a:t>
          </a:r>
          <a:r>
            <a:rPr lang="en-US" sz="2200" kern="1200" dirty="0" err="1"/>
            <a:t>eksklusif</a:t>
          </a:r>
          <a:endParaRPr lang="en-US" sz="2200" kern="1200" dirty="0"/>
        </a:p>
      </dsp:txBody>
      <dsp:txXfrm>
        <a:off x="511921" y="113940"/>
        <a:ext cx="6659656" cy="586034"/>
      </dsp:txXfrm>
    </dsp:sp>
    <dsp:sp modelId="{3E66FD25-F408-46B7-9104-54DB87F04DF0}">
      <dsp:nvSpPr>
        <dsp:cNvPr id="0" name=""/>
        <dsp:cNvSpPr/>
      </dsp:nvSpPr>
      <dsp:spPr>
        <a:xfrm>
          <a:off x="0" y="1404877"/>
          <a:ext cx="9604375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5D42D4-55DE-4B66-BDB2-3BF89DBA3CA4}">
      <dsp:nvSpPr>
        <dsp:cNvPr id="0" name=""/>
        <dsp:cNvSpPr/>
      </dsp:nvSpPr>
      <dsp:spPr>
        <a:xfrm>
          <a:off x="480218" y="1080157"/>
          <a:ext cx="6723062" cy="6494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116" tIns="0" rIns="254116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HOLD &amp; WAIT – Lock </a:t>
          </a:r>
          <a:r>
            <a:rPr lang="en-US" sz="2200" kern="1200" dirty="0" err="1"/>
            <a:t>satu</a:t>
          </a:r>
          <a:r>
            <a:rPr lang="en-US" sz="2200" kern="1200" dirty="0"/>
            <a:t> data dan </a:t>
          </a:r>
          <a:r>
            <a:rPr lang="en-US" sz="2200" kern="1200" dirty="0" err="1"/>
            <a:t>menunggu</a:t>
          </a:r>
          <a:r>
            <a:rPr lang="en-US" sz="2200" kern="1200" dirty="0"/>
            <a:t> data lain</a:t>
          </a:r>
        </a:p>
      </dsp:txBody>
      <dsp:txXfrm>
        <a:off x="511921" y="1111860"/>
        <a:ext cx="6659656" cy="586034"/>
      </dsp:txXfrm>
    </dsp:sp>
    <dsp:sp modelId="{96B8DE49-AC28-4171-8D13-707E57DCFE52}">
      <dsp:nvSpPr>
        <dsp:cNvPr id="0" name=""/>
        <dsp:cNvSpPr/>
      </dsp:nvSpPr>
      <dsp:spPr>
        <a:xfrm>
          <a:off x="0" y="2402798"/>
          <a:ext cx="9604375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35DA3C-C523-43B5-8667-97954CC27BA5}">
      <dsp:nvSpPr>
        <dsp:cNvPr id="0" name=""/>
        <dsp:cNvSpPr/>
      </dsp:nvSpPr>
      <dsp:spPr>
        <a:xfrm>
          <a:off x="480218" y="2078077"/>
          <a:ext cx="6723062" cy="6494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116" tIns="0" rIns="254116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NO-PREEMPTION – </a:t>
          </a:r>
          <a:r>
            <a:rPr lang="en-US" sz="2200" kern="1200" dirty="0" err="1"/>
            <a:t>Tidak</a:t>
          </a:r>
          <a:r>
            <a:rPr lang="en-US" sz="2200" kern="1200" dirty="0"/>
            <a:t> </a:t>
          </a:r>
          <a:r>
            <a:rPr lang="en-US" sz="2200" kern="1200" dirty="0" err="1"/>
            <a:t>bisa</a:t>
          </a:r>
          <a:r>
            <a:rPr lang="en-US" sz="2200" kern="1200" dirty="0"/>
            <a:t> di-</a:t>
          </a:r>
          <a:r>
            <a:rPr lang="en-US" sz="2200" kern="1200" dirty="0" err="1"/>
            <a:t>interupt</a:t>
          </a:r>
          <a:endParaRPr lang="en-US" sz="2200" kern="1200" dirty="0"/>
        </a:p>
      </dsp:txBody>
      <dsp:txXfrm>
        <a:off x="511921" y="2109780"/>
        <a:ext cx="6659656" cy="586034"/>
      </dsp:txXfrm>
    </dsp:sp>
    <dsp:sp modelId="{8BCFC794-9336-4C57-A914-95AC1E92A0F6}">
      <dsp:nvSpPr>
        <dsp:cNvPr id="0" name=""/>
        <dsp:cNvSpPr/>
      </dsp:nvSpPr>
      <dsp:spPr>
        <a:xfrm>
          <a:off x="0" y="3400718"/>
          <a:ext cx="9604375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DF799C-C915-49A4-B40A-BDB37D485BF2}">
      <dsp:nvSpPr>
        <dsp:cNvPr id="0" name=""/>
        <dsp:cNvSpPr/>
      </dsp:nvSpPr>
      <dsp:spPr>
        <a:xfrm>
          <a:off x="480218" y="3075997"/>
          <a:ext cx="6723062" cy="6494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116" tIns="0" rIns="254116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CIRCULAR WAIT (</a:t>
          </a:r>
          <a:r>
            <a:rPr lang="en-US" sz="2200" kern="1200" dirty="0" err="1"/>
            <a:t>Mutlak</a:t>
          </a:r>
          <a:r>
            <a:rPr lang="en-US" sz="2200" kern="1200" dirty="0"/>
            <a:t>) – </a:t>
          </a:r>
          <a:r>
            <a:rPr lang="en-US" sz="2200" kern="1200" dirty="0" err="1"/>
            <a:t>Antar</a:t>
          </a:r>
          <a:r>
            <a:rPr lang="en-US" sz="2200" kern="1200" dirty="0"/>
            <a:t> proses </a:t>
          </a:r>
          <a:r>
            <a:rPr lang="en-US" sz="2200" kern="1200" dirty="0" err="1"/>
            <a:t>saling</a:t>
          </a:r>
          <a:r>
            <a:rPr lang="en-US" sz="2200" kern="1200" dirty="0"/>
            <a:t> </a:t>
          </a:r>
          <a:r>
            <a:rPr lang="en-US" sz="2200" kern="1200" dirty="0" err="1"/>
            <a:t>menunggu</a:t>
          </a:r>
          <a:endParaRPr lang="en-US" sz="2200" kern="1200" dirty="0"/>
        </a:p>
      </dsp:txBody>
      <dsp:txXfrm>
        <a:off x="511921" y="3107700"/>
        <a:ext cx="6659656" cy="5860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0346A3-AB5F-4BB9-AB4E-250D8E4E12FB}">
      <dsp:nvSpPr>
        <dsp:cNvPr id="0" name=""/>
        <dsp:cNvSpPr/>
      </dsp:nvSpPr>
      <dsp:spPr>
        <a:xfrm>
          <a:off x="0" y="501277"/>
          <a:ext cx="9604375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849E2C-FD08-4788-987C-87F2446993A5}">
      <dsp:nvSpPr>
        <dsp:cNvPr id="0" name=""/>
        <dsp:cNvSpPr/>
      </dsp:nvSpPr>
      <dsp:spPr>
        <a:xfrm>
          <a:off x="480218" y="58477"/>
          <a:ext cx="6723062" cy="8856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116" tIns="0" rIns="254116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PREVENTION – </a:t>
          </a:r>
          <a:r>
            <a:rPr lang="en-US" sz="3000" kern="1200" dirty="0" err="1"/>
            <a:t>Pencegahan</a:t>
          </a:r>
          <a:endParaRPr lang="en-US" sz="3000" kern="1200" dirty="0"/>
        </a:p>
      </dsp:txBody>
      <dsp:txXfrm>
        <a:off x="523449" y="101708"/>
        <a:ext cx="6636600" cy="799138"/>
      </dsp:txXfrm>
    </dsp:sp>
    <dsp:sp modelId="{3E66FD25-F408-46B7-9104-54DB87F04DF0}">
      <dsp:nvSpPr>
        <dsp:cNvPr id="0" name=""/>
        <dsp:cNvSpPr/>
      </dsp:nvSpPr>
      <dsp:spPr>
        <a:xfrm>
          <a:off x="0" y="1862078"/>
          <a:ext cx="9604375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5D42D4-55DE-4B66-BDB2-3BF89DBA3CA4}">
      <dsp:nvSpPr>
        <dsp:cNvPr id="0" name=""/>
        <dsp:cNvSpPr/>
      </dsp:nvSpPr>
      <dsp:spPr>
        <a:xfrm>
          <a:off x="480218" y="1419277"/>
          <a:ext cx="6723062" cy="8856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116" tIns="0" rIns="254116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AVOIDANCE – </a:t>
          </a:r>
          <a:r>
            <a:rPr lang="en-US" sz="3000" kern="1200" dirty="0" err="1"/>
            <a:t>Penghindaran</a:t>
          </a:r>
          <a:endParaRPr lang="en-US" sz="3000" kern="1200" dirty="0"/>
        </a:p>
      </dsp:txBody>
      <dsp:txXfrm>
        <a:off x="523449" y="1462508"/>
        <a:ext cx="6636600" cy="799138"/>
      </dsp:txXfrm>
    </dsp:sp>
    <dsp:sp modelId="{96B8DE49-AC28-4171-8D13-707E57DCFE52}">
      <dsp:nvSpPr>
        <dsp:cNvPr id="0" name=""/>
        <dsp:cNvSpPr/>
      </dsp:nvSpPr>
      <dsp:spPr>
        <a:xfrm>
          <a:off x="0" y="3222878"/>
          <a:ext cx="9604375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35DA3C-C523-43B5-8667-97954CC27BA5}">
      <dsp:nvSpPr>
        <dsp:cNvPr id="0" name=""/>
        <dsp:cNvSpPr/>
      </dsp:nvSpPr>
      <dsp:spPr>
        <a:xfrm>
          <a:off x="480218" y="2780077"/>
          <a:ext cx="6723062" cy="8856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116" tIns="0" rIns="254116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DETECTION – </a:t>
          </a:r>
          <a:r>
            <a:rPr lang="en-US" sz="3000" kern="1200" dirty="0" err="1"/>
            <a:t>Pendeteksian</a:t>
          </a:r>
          <a:endParaRPr lang="en-US" sz="3000" kern="1200" dirty="0"/>
        </a:p>
      </dsp:txBody>
      <dsp:txXfrm>
        <a:off x="523449" y="2823308"/>
        <a:ext cx="6636600" cy="7991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8278D6-949A-4475-B439-FAD8F4E0AFFA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1E77EA-9E7D-4473-885C-C05C3578E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79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1E77EA-9E7D-4473-885C-C05C3578EDA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760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1E77EA-9E7D-4473-885C-C05C3578EDA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4266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1E77EA-9E7D-4473-885C-C05C3578EDA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4161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1E77EA-9E7D-4473-885C-C05C3578EDA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6564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1E77EA-9E7D-4473-885C-C05C3578EDA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9067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1E77EA-9E7D-4473-885C-C05C3578EDA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364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6D457-42BF-4E87-B644-9C9D6EDC0F4D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2C2545A-3D4A-456F-AE27-5E99EC811A1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8579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6D457-42BF-4E87-B644-9C9D6EDC0F4D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545A-3D4A-456F-AE27-5E99EC811A10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6968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6D457-42BF-4E87-B644-9C9D6EDC0F4D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545A-3D4A-456F-AE27-5E99EC811A1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1657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6D457-42BF-4E87-B644-9C9D6EDC0F4D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545A-3D4A-456F-AE27-5E99EC811A10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2572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6D457-42BF-4E87-B644-9C9D6EDC0F4D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545A-3D4A-456F-AE27-5E99EC811A1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7886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6D457-42BF-4E87-B644-9C9D6EDC0F4D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545A-3D4A-456F-AE27-5E99EC811A10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1114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6D457-42BF-4E87-B644-9C9D6EDC0F4D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545A-3D4A-456F-AE27-5E99EC811A10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545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6D457-42BF-4E87-B644-9C9D6EDC0F4D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545A-3D4A-456F-AE27-5E99EC811A10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527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6D457-42BF-4E87-B644-9C9D6EDC0F4D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545A-3D4A-456F-AE27-5E99EC811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308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6D457-42BF-4E87-B644-9C9D6EDC0F4D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545A-3D4A-456F-AE27-5E99EC811A10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8252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B66D457-42BF-4E87-B644-9C9D6EDC0F4D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545A-3D4A-456F-AE27-5E99EC811A10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8902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6D457-42BF-4E87-B644-9C9D6EDC0F4D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2C2545A-3D4A-456F-AE27-5E99EC811A1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0698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0511-67DF-482C-88DD-FC8A8A6177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DEADLOCK</a:t>
            </a:r>
            <a:br>
              <a:rPr lang="en-US" dirty="0"/>
            </a:br>
            <a:r>
              <a:rPr lang="en-US" dirty="0"/>
              <a:t>SISTEM OPERASI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57D243-31EF-424E-8B74-4194D9D10E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RINANZA ZULMY ALHAMRI, </a:t>
            </a:r>
            <a:r>
              <a:rPr lang="en-US" b="1" dirty="0" err="1"/>
              <a:t>S.Kom</a:t>
            </a:r>
            <a:r>
              <a:rPr lang="en-US" b="1" dirty="0"/>
              <a:t>., </a:t>
            </a:r>
            <a:r>
              <a:rPr lang="en-US" b="1" dirty="0" err="1"/>
              <a:t>M.Kom</a:t>
            </a:r>
            <a:endParaRPr lang="en-US" b="1" dirty="0"/>
          </a:p>
          <a:p>
            <a:r>
              <a:rPr lang="en-US" b="1" dirty="0"/>
              <a:t>PSDKU POLINEMA KEDIRI</a:t>
            </a:r>
          </a:p>
        </p:txBody>
      </p:sp>
    </p:spTree>
    <p:extLst>
      <p:ext uri="{BB962C8B-B14F-4D97-AF65-F5344CB8AC3E}">
        <p14:creationId xmlns:p14="http://schemas.microsoft.com/office/powerpoint/2010/main" val="2707506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281EE-5D2E-4249-9CB8-BE190DEF1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CONTOH RESOURCE-ALLOCATION GRAPH 3</a:t>
            </a:r>
            <a:br>
              <a:rPr lang="en-US" dirty="0"/>
            </a:br>
            <a:r>
              <a:rPr lang="en-US" dirty="0"/>
              <a:t>TIDAK DEADLOCK MESKIPUN SIRKULER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444218F-43C8-4588-B402-6087B2629B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18123" y="1938681"/>
            <a:ext cx="327018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251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281EE-5D2E-4249-9CB8-BE190DEF1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CONTOH RESOURCE-ALLOCATION GRAPH 4</a:t>
            </a:r>
            <a:br>
              <a:rPr lang="en-US"/>
            </a:br>
            <a:r>
              <a:rPr lang="en-US"/>
              <a:t>TIDAK DEADLOCK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CA2DE0-F608-4E55-A71A-C4640A914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Diketahui</a:t>
            </a:r>
            <a:r>
              <a:rPr lang="en-US" dirty="0"/>
              <a:t> </a:t>
            </a:r>
            <a:r>
              <a:rPr lang="en-US" dirty="0" err="1"/>
              <a:t>notasi</a:t>
            </a:r>
            <a:r>
              <a:rPr lang="en-US" dirty="0"/>
              <a:t> Resource Allocation (</a:t>
            </a:r>
            <a:r>
              <a:rPr lang="en-US" dirty="0" err="1"/>
              <a:t>Alokasi</a:t>
            </a:r>
            <a:r>
              <a:rPr lang="en-US" dirty="0"/>
              <a:t> </a:t>
            </a:r>
            <a:r>
              <a:rPr lang="en-US" dirty="0" err="1"/>
              <a:t>Sumberdaya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P = {P1,P2,P3,P4} dan R = {R1(1), R2(3),R3(1),R4(3)}</a:t>
            </a:r>
          </a:p>
          <a:p>
            <a:pPr marL="0" indent="0">
              <a:buNone/>
            </a:pPr>
            <a:r>
              <a:rPr lang="en-US" dirty="0"/>
              <a:t>P1 </a:t>
            </a:r>
            <a:r>
              <a:rPr lang="en-US" dirty="0">
                <a:sym typeface="Wingdings" panose="05000000000000000000" pitchFamily="2" charset="2"/>
              </a:rPr>
              <a:t> R1, R1  P2,  P2  R3, R3  P3, P3  R2, 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R2  P1, R2  P2, R2  P4</a:t>
            </a:r>
          </a:p>
          <a:p>
            <a:r>
              <a:rPr lang="en-US" dirty="0" err="1">
                <a:sym typeface="Wingdings" panose="05000000000000000000" pitchFamily="2" charset="2"/>
              </a:rPr>
              <a:t>Buatlah</a:t>
            </a:r>
            <a:r>
              <a:rPr lang="en-US" dirty="0">
                <a:sym typeface="Wingdings" panose="05000000000000000000" pitchFamily="2" charset="2"/>
              </a:rPr>
              <a:t> Resource Allocation Graph-</a:t>
            </a:r>
            <a:r>
              <a:rPr lang="en-US" dirty="0" err="1">
                <a:sym typeface="Wingdings" panose="05000000000000000000" pitchFamily="2" charset="2"/>
              </a:rPr>
              <a:t>nya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5D3A5B-22F9-41D8-9505-8CB946B1F8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2532" y="1938681"/>
            <a:ext cx="3407573" cy="411480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482BC95-EDD7-4818-9E8C-40299E4EB4D5}"/>
              </a:ext>
            </a:extLst>
          </p:cNvPr>
          <p:cNvCxnSpPr/>
          <p:nvPr/>
        </p:nvCxnSpPr>
        <p:spPr>
          <a:xfrm flipV="1">
            <a:off x="5922498" y="3629465"/>
            <a:ext cx="2400034" cy="5908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3421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3B07C-2B70-41E0-BCDE-AF5A5A0D2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SOLUSI DEADLOCK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2684A75-F8EE-4340-A566-E2E03EA3CF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0058629"/>
              </p:ext>
            </p:extLst>
          </p:nvPr>
        </p:nvGraphicFramePr>
        <p:xfrm>
          <a:off x="1450975" y="2016125"/>
          <a:ext cx="9604375" cy="40373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71915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5B4E1-00D8-4609-A5DC-727A1525D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SOLUSI DEADLOCK</a:t>
            </a:r>
            <a:br>
              <a:rPr lang="en-US" dirty="0"/>
            </a:br>
            <a:r>
              <a:rPr lang="en-US" dirty="0"/>
              <a:t>PENCEGAHAN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D3362-AFFE-4DBD-8725-290558A33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Pencegahan</a:t>
            </a:r>
            <a:r>
              <a:rPr lang="en-US" dirty="0"/>
              <a:t> </a:t>
            </a:r>
            <a:r>
              <a:rPr lang="en-US" dirty="0" err="1"/>
              <a:t>terjadinya</a:t>
            </a:r>
            <a:r>
              <a:rPr lang="en-US" dirty="0"/>
              <a:t> 4 </a:t>
            </a:r>
            <a:r>
              <a:rPr lang="en-US" dirty="0" err="1"/>
              <a:t>faktor</a:t>
            </a:r>
            <a:r>
              <a:rPr lang="en-US" dirty="0"/>
              <a:t> </a:t>
            </a:r>
            <a:r>
              <a:rPr lang="en-US" dirty="0" err="1"/>
              <a:t>penyebab</a:t>
            </a:r>
            <a:r>
              <a:rPr lang="en-US" dirty="0"/>
              <a:t> deadlock: mutual exclusion, hold &amp; wait, no-preemption, circular wait</a:t>
            </a:r>
          </a:p>
          <a:p>
            <a:r>
              <a:rPr lang="en-US" dirty="0" err="1"/>
              <a:t>Cegah</a:t>
            </a:r>
            <a:r>
              <a:rPr lang="en-US" dirty="0"/>
              <a:t> mutual exclusion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dirty="0" err="1"/>
              <a:t>mengurangi</a:t>
            </a:r>
            <a:r>
              <a:rPr lang="en-US" dirty="0"/>
              <a:t>/</a:t>
            </a:r>
            <a:r>
              <a:rPr lang="en-US" dirty="0" err="1"/>
              <a:t>membatasi</a:t>
            </a:r>
            <a:r>
              <a:rPr lang="en-US" dirty="0"/>
              <a:t> sharable data </a:t>
            </a:r>
            <a:r>
              <a:rPr lang="en-US" dirty="0" err="1"/>
              <a:t>kecuali</a:t>
            </a:r>
            <a:r>
              <a:rPr lang="en-US" dirty="0"/>
              <a:t> yang </a:t>
            </a:r>
            <a:r>
              <a:rPr lang="en-US" dirty="0" err="1"/>
              <a:t>memang</a:t>
            </a:r>
            <a:r>
              <a:rPr lang="en-US" dirty="0"/>
              <a:t> </a:t>
            </a:r>
            <a:r>
              <a:rPr lang="en-US" dirty="0" err="1"/>
              <a:t>penting</a:t>
            </a:r>
            <a:r>
              <a:rPr lang="en-US" dirty="0"/>
              <a:t> dan </a:t>
            </a:r>
            <a:r>
              <a:rPr lang="en-US" dirty="0" err="1"/>
              <a:t>prioritas</a:t>
            </a:r>
            <a:endParaRPr lang="en-US" dirty="0"/>
          </a:p>
          <a:p>
            <a:r>
              <a:rPr lang="en-US" dirty="0" err="1"/>
              <a:t>Cegah</a:t>
            </a:r>
            <a:r>
              <a:rPr lang="en-US" dirty="0"/>
              <a:t> </a:t>
            </a:r>
            <a:r>
              <a:rPr lang="en-US" dirty="0" err="1"/>
              <a:t>hold&amp;wait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reset proses yang </a:t>
            </a:r>
            <a:r>
              <a:rPr lang="en-US" dirty="0" err="1"/>
              <a:t>hold&amp;wait</a:t>
            </a:r>
            <a:endParaRPr lang="en-US" dirty="0"/>
          </a:p>
          <a:p>
            <a:r>
              <a:rPr lang="en-US" dirty="0" err="1"/>
              <a:t>Cegah</a:t>
            </a:r>
            <a:r>
              <a:rPr lang="en-US" dirty="0"/>
              <a:t> no-preemption </a:t>
            </a:r>
            <a:r>
              <a:rPr lang="en-US" dirty="0">
                <a:sym typeface="Wingdings" panose="05000000000000000000" pitchFamily="2" charset="2"/>
              </a:rPr>
              <a:t> reset proses </a:t>
            </a:r>
            <a:r>
              <a:rPr lang="en-US" dirty="0" err="1">
                <a:sym typeface="Wingdings" panose="05000000000000000000" pitchFamily="2" charset="2"/>
              </a:rPr>
              <a:t>bersifat</a:t>
            </a:r>
            <a:r>
              <a:rPr lang="en-US" dirty="0">
                <a:sym typeface="Wingdings" panose="05000000000000000000" pitchFamily="2" charset="2"/>
              </a:rPr>
              <a:t> no-preemption </a:t>
            </a:r>
            <a:r>
              <a:rPr lang="en-US" dirty="0" err="1">
                <a:sym typeface="Wingdings" panose="05000000000000000000" pitchFamily="2" charset="2"/>
              </a:rPr>
              <a:t>dengan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prioritas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rendah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 err="1">
                <a:sym typeface="Wingdings" panose="05000000000000000000" pitchFamily="2" charset="2"/>
              </a:rPr>
              <a:t>Cegah</a:t>
            </a:r>
            <a:r>
              <a:rPr lang="en-US" dirty="0">
                <a:sym typeface="Wingdings" panose="05000000000000000000" pitchFamily="2" charset="2"/>
              </a:rPr>
              <a:t> circular wait  </a:t>
            </a:r>
            <a:r>
              <a:rPr lang="en-US" dirty="0" err="1">
                <a:sym typeface="Wingdings" panose="05000000000000000000" pitchFamily="2" charset="2"/>
              </a:rPr>
              <a:t>memberikan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penjadwalan</a:t>
            </a:r>
            <a:r>
              <a:rPr lang="en-US" dirty="0">
                <a:sym typeface="Wingdings" panose="05000000000000000000" pitchFamily="2" charset="2"/>
              </a:rPr>
              <a:t> dan </a:t>
            </a:r>
            <a:r>
              <a:rPr lang="en-US" dirty="0" err="1">
                <a:sym typeface="Wingdings" panose="05000000000000000000" pitchFamily="2" charset="2"/>
              </a:rPr>
              <a:t>antrian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untuk</a:t>
            </a:r>
            <a:r>
              <a:rPr lang="en-US" dirty="0">
                <a:sym typeface="Wingdings" panose="05000000000000000000" pitchFamily="2" charset="2"/>
              </a:rPr>
              <a:t> proses </a:t>
            </a:r>
            <a:r>
              <a:rPr lang="en-US" dirty="0" err="1">
                <a:sym typeface="Wingdings" panose="05000000000000000000" pitchFamily="2" charset="2"/>
              </a:rPr>
              <a:t>dari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prioritas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tertinggi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terlebih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dahulu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2141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5B4E1-00D8-4609-A5DC-727A1525D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SOLUSI DEADLOCK</a:t>
            </a:r>
            <a:br>
              <a:rPr lang="en-US" dirty="0"/>
            </a:br>
            <a:r>
              <a:rPr lang="en-US" dirty="0"/>
              <a:t>PENGHINDARAN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D3362-AFFE-4DBD-8725-290558A33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ALGORITMA BANKER</a:t>
            </a:r>
          </a:p>
          <a:p>
            <a:r>
              <a:rPr lang="en-US" dirty="0"/>
              <a:t>ALGORITMA SAFETY</a:t>
            </a:r>
          </a:p>
        </p:txBody>
      </p:sp>
    </p:spTree>
    <p:extLst>
      <p:ext uri="{BB962C8B-B14F-4D97-AF65-F5344CB8AC3E}">
        <p14:creationId xmlns:p14="http://schemas.microsoft.com/office/powerpoint/2010/main" val="16083992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5B4E1-00D8-4609-A5DC-727A1525D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SOLUSI DEADLOCK</a:t>
            </a:r>
            <a:br>
              <a:rPr lang="en-US" dirty="0"/>
            </a:br>
            <a:r>
              <a:rPr lang="en-US" dirty="0"/>
              <a:t>PENDETEKSIAN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D3362-AFFE-4DBD-8725-290558A33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Deadlock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terdeteksi</a:t>
            </a:r>
            <a:r>
              <a:rPr lang="en-US" dirty="0"/>
              <a:t> </a:t>
            </a:r>
            <a:r>
              <a:rPr lang="en-US" dirty="0" err="1"/>
              <a:t>apabila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memang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mengalami</a:t>
            </a:r>
            <a:r>
              <a:rPr lang="en-US" dirty="0"/>
              <a:t> deadlock</a:t>
            </a:r>
          </a:p>
          <a:p>
            <a:r>
              <a:rPr lang="en-US" dirty="0"/>
              <a:t>Mau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mau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direstart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agar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ter</a:t>
            </a:r>
            <a:r>
              <a:rPr lang="en-US" dirty="0"/>
              <a:t>-recovery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deadlock</a:t>
            </a:r>
          </a:p>
        </p:txBody>
      </p:sp>
    </p:spTree>
    <p:extLst>
      <p:ext uri="{BB962C8B-B14F-4D97-AF65-F5344CB8AC3E}">
        <p14:creationId xmlns:p14="http://schemas.microsoft.com/office/powerpoint/2010/main" val="2766660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DE782-3CC7-4EF0-982A-44A621B2F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MENGHINDARI DEADLOCK</a:t>
            </a:r>
            <a:br>
              <a:rPr lang="en-US" dirty="0"/>
            </a:br>
            <a:r>
              <a:rPr lang="en-US" dirty="0"/>
              <a:t>ALGORITMA BANKER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22049-6DDE-47D7-A228-E8944144D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89120"/>
            <a:ext cx="9603275" cy="428659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Agar </a:t>
            </a:r>
            <a:r>
              <a:rPr lang="en-US" dirty="0" err="1"/>
              <a:t>algoritma</a:t>
            </a:r>
            <a:r>
              <a:rPr lang="en-US" dirty="0"/>
              <a:t> banker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berjalan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yang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diketahui</a:t>
            </a:r>
            <a:r>
              <a:rPr lang="en-US" dirty="0"/>
              <a:t> </a:t>
            </a:r>
            <a:r>
              <a:rPr lang="en-US" dirty="0" err="1"/>
              <a:t>meliputi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current allocation, max requirement,  resource need,  available resource, total resource</a:t>
            </a:r>
          </a:p>
          <a:p>
            <a:r>
              <a:rPr lang="en-US" dirty="0"/>
              <a:t>Current allocation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alokasi</a:t>
            </a:r>
            <a:r>
              <a:rPr lang="en-US" dirty="0"/>
              <a:t> resource yang </a:t>
            </a:r>
            <a:r>
              <a:rPr lang="en-US" dirty="0" err="1"/>
              <a:t>diterima</a:t>
            </a:r>
            <a:r>
              <a:rPr lang="en-US" dirty="0"/>
              <a:t> proses pada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, </a:t>
            </a:r>
            <a:r>
              <a:rPr lang="en-US" dirty="0" err="1"/>
              <a:t>rumus</a:t>
            </a:r>
            <a:r>
              <a:rPr lang="en-US" dirty="0"/>
              <a:t> : Max Requirement – Resource Need</a:t>
            </a:r>
          </a:p>
          <a:p>
            <a:r>
              <a:rPr lang="en-US" dirty="0"/>
              <a:t>Max requirement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maksimum</a:t>
            </a:r>
            <a:r>
              <a:rPr lang="en-US" dirty="0"/>
              <a:t> resource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syarat</a:t>
            </a:r>
            <a:r>
              <a:rPr lang="en-US" dirty="0"/>
              <a:t> agar proses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dieksekusi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sempurna</a:t>
            </a:r>
            <a:r>
              <a:rPr lang="en-US" dirty="0"/>
              <a:t>, </a:t>
            </a:r>
            <a:r>
              <a:rPr lang="en-US" dirty="0" err="1"/>
              <a:t>rumus</a:t>
            </a:r>
            <a:r>
              <a:rPr lang="en-US" dirty="0"/>
              <a:t>: Current Allocation + Resource Need </a:t>
            </a:r>
          </a:p>
          <a:p>
            <a:r>
              <a:rPr lang="en-US" dirty="0"/>
              <a:t>Resource need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resource yang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diperlukan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memenuhi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maksimum</a:t>
            </a:r>
            <a:r>
              <a:rPr lang="en-US" dirty="0"/>
              <a:t>, </a:t>
            </a:r>
            <a:r>
              <a:rPr lang="en-US" dirty="0" err="1"/>
              <a:t>rumus</a:t>
            </a:r>
            <a:r>
              <a:rPr lang="en-US" dirty="0"/>
              <a:t>: Max Requirement – Current Allocation</a:t>
            </a:r>
          </a:p>
          <a:p>
            <a:r>
              <a:rPr lang="en-US" dirty="0"/>
              <a:t>Maximum Requirement = Current Allocation + Resource Need</a:t>
            </a:r>
          </a:p>
          <a:p>
            <a:r>
              <a:rPr lang="en-US" dirty="0"/>
              <a:t>Available </a:t>
            </a:r>
            <a:r>
              <a:rPr lang="en-US" dirty="0" err="1"/>
              <a:t>reource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resource yang </a:t>
            </a:r>
            <a:r>
              <a:rPr lang="en-US" dirty="0" err="1">
                <a:sym typeface="Wingdings" panose="05000000000000000000" pitchFamily="2" charset="2"/>
              </a:rPr>
              <a:t>masih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tersedia</a:t>
            </a:r>
            <a:r>
              <a:rPr lang="en-US" dirty="0">
                <a:sym typeface="Wingdings" panose="05000000000000000000" pitchFamily="2" charset="2"/>
              </a:rPr>
              <a:t> dan </a:t>
            </a:r>
            <a:r>
              <a:rPr lang="en-US" dirty="0" err="1">
                <a:sym typeface="Wingdings" panose="05000000000000000000" pitchFamily="2" charset="2"/>
              </a:rPr>
              <a:t>bebas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digunakan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untuk</a:t>
            </a:r>
            <a:r>
              <a:rPr lang="en-US" dirty="0">
                <a:sym typeface="Wingdings" panose="05000000000000000000" pitchFamily="2" charset="2"/>
              </a:rPr>
              <a:t> proses yang </a:t>
            </a:r>
            <a:r>
              <a:rPr lang="en-US" dirty="0" err="1">
                <a:sym typeface="Wingdings" panose="05000000000000000000" pitchFamily="2" charset="2"/>
              </a:rPr>
              <a:t>membutuhkan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ym typeface="Wingdings" panose="05000000000000000000" pitchFamily="2" charset="2"/>
              </a:rPr>
              <a:t>rumus</a:t>
            </a:r>
            <a:r>
              <a:rPr lang="en-US" dirty="0">
                <a:sym typeface="Wingdings" panose="05000000000000000000" pitchFamily="2" charset="2"/>
              </a:rPr>
              <a:t>:  Total Resource – Total(Current Allocation)</a:t>
            </a:r>
          </a:p>
          <a:p>
            <a:r>
              <a:rPr lang="en-US" dirty="0">
                <a:sym typeface="Wingdings" panose="05000000000000000000" pitchFamily="2" charset="2"/>
              </a:rPr>
              <a:t>Total resource  </a:t>
            </a:r>
            <a:r>
              <a:rPr lang="en-US" dirty="0" err="1">
                <a:sym typeface="Wingdings" panose="05000000000000000000" pitchFamily="2" charset="2"/>
              </a:rPr>
              <a:t>jumlah</a:t>
            </a:r>
            <a:r>
              <a:rPr lang="en-US" dirty="0">
                <a:sym typeface="Wingdings" panose="05000000000000000000" pitchFamily="2" charset="2"/>
              </a:rPr>
              <a:t> total resource </a:t>
            </a:r>
            <a:r>
              <a:rPr lang="en-US" dirty="0" err="1">
                <a:sym typeface="Wingdings" panose="05000000000000000000" pitchFamily="2" charset="2"/>
              </a:rPr>
              <a:t>keseluruhan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ym typeface="Wingdings" panose="05000000000000000000" pitchFamily="2" charset="2"/>
              </a:rPr>
              <a:t>rumus</a:t>
            </a:r>
            <a:r>
              <a:rPr lang="en-US" dirty="0">
                <a:sym typeface="Wingdings" panose="05000000000000000000" pitchFamily="2" charset="2"/>
              </a:rPr>
              <a:t>:  Available Resource + Total(Current Allocation)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6848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41B94-1D68-47CF-9F60-C598F1C25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ALGORITMA BANKER</a:t>
            </a:r>
            <a:br>
              <a:rPr lang="en-US" dirty="0"/>
            </a:br>
            <a:r>
              <a:rPr lang="en-US" dirty="0"/>
              <a:t>CONTOH 1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79F2A20-13FE-4CE9-BC76-0F62175CC1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29062" y="2000250"/>
            <a:ext cx="4333875" cy="14287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3BBF264-5ECF-4B5E-9A48-E676BE285F03}"/>
              </a:ext>
            </a:extLst>
          </p:cNvPr>
          <p:cNvSpPr txBox="1"/>
          <p:nvPr/>
        </p:nvSpPr>
        <p:spPr>
          <a:xfrm>
            <a:off x="1451579" y="3798332"/>
            <a:ext cx="67175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Informasi</a:t>
            </a:r>
            <a:r>
              <a:rPr lang="en-US" dirty="0"/>
              <a:t> yang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diketahui</a:t>
            </a:r>
            <a:r>
              <a:rPr lang="en-US" dirty="0"/>
              <a:t>:</a:t>
            </a:r>
          </a:p>
          <a:p>
            <a:pPr marL="285750" indent="-285750">
              <a:buFontTx/>
              <a:buChar char="-"/>
            </a:pPr>
            <a:r>
              <a:rPr lang="en-US" dirty="0"/>
              <a:t>Resource Need = Max Requirement - Allocation Resource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Available Resource = Total Resource – Total(Allocation Resource )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00E151-C452-476A-BF10-275F82361F7A}"/>
              </a:ext>
            </a:extLst>
          </p:cNvPr>
          <p:cNvSpPr txBox="1"/>
          <p:nvPr/>
        </p:nvSpPr>
        <p:spPr>
          <a:xfrm>
            <a:off x="4198011" y="3429000"/>
            <a:ext cx="3795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Total Resource = R1:7, R2:7, R3:10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423E3867-451B-4A7D-BCF0-FC0F2BAE2D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564370"/>
              </p:ext>
            </p:extLst>
          </p:nvPr>
        </p:nvGraphicFramePr>
        <p:xfrm>
          <a:off x="9408934" y="2798256"/>
          <a:ext cx="1645920" cy="155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1044847332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372526481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770149357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309993154"/>
                    </a:ext>
                  </a:extLst>
                </a:gridCol>
              </a:tblGrid>
              <a:tr h="256032"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Resource Need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3853968"/>
                  </a:ext>
                </a:extLst>
              </a:tr>
              <a:tr h="256032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625748"/>
                  </a:ext>
                </a:extLst>
              </a:tr>
              <a:tr h="25603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726939"/>
                  </a:ext>
                </a:extLst>
              </a:tr>
              <a:tr h="25603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5820293"/>
                  </a:ext>
                </a:extLst>
              </a:tr>
              <a:tr h="25603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646596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1BC9087-F7F9-47FD-934F-7D0ABD5DF046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7302233" y="3575496"/>
            <a:ext cx="2106701" cy="7045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7">
            <a:extLst>
              <a:ext uri="{FF2B5EF4-FFF2-40B4-BE49-F238E27FC236}">
                <a16:creationId xmlns:a16="http://schemas.microsoft.com/office/drawing/2014/main" id="{3F4D7D1E-630A-4825-963B-7F3C9AA216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778195"/>
              </p:ext>
            </p:extLst>
          </p:nvPr>
        </p:nvGraphicFramePr>
        <p:xfrm>
          <a:off x="8807568" y="4630240"/>
          <a:ext cx="3154680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20240">
                  <a:extLst>
                    <a:ext uri="{9D8B030D-6E8A-4147-A177-3AD203B41FA5}">
                      <a16:colId xmlns:a16="http://schemas.microsoft.com/office/drawing/2014/main" val="1044847332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372526481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770149357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309993154"/>
                    </a:ext>
                  </a:extLst>
                </a:gridCol>
              </a:tblGrid>
              <a:tr h="256032"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Available Resource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3853968"/>
                  </a:ext>
                </a:extLst>
              </a:tr>
              <a:tr h="256032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625748"/>
                  </a:ext>
                </a:extLst>
              </a:tr>
              <a:tr h="25603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Total Resource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726939"/>
                  </a:ext>
                </a:extLst>
              </a:tr>
              <a:tr h="25603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Total (Allocation Resource)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5820293"/>
                  </a:ext>
                </a:extLst>
              </a:tr>
              <a:tr h="256032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Available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646596"/>
                  </a:ext>
                </a:extLst>
              </a:tr>
            </a:tbl>
          </a:graphicData>
        </a:graphic>
      </p:graphicFrame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89A067E-1F15-4C1B-8593-36345B1F7FF0}"/>
              </a:ext>
            </a:extLst>
          </p:cNvPr>
          <p:cNvCxnSpPr>
            <a:endCxn id="12" idx="1"/>
          </p:cNvCxnSpPr>
          <p:nvPr/>
        </p:nvCxnSpPr>
        <p:spPr>
          <a:xfrm>
            <a:off x="7993987" y="4853354"/>
            <a:ext cx="813581" cy="4626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47472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41B94-1D68-47CF-9F60-C598F1C25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ALGORITMA BANKER</a:t>
            </a:r>
            <a:br>
              <a:rPr lang="en-US" dirty="0"/>
            </a:br>
            <a:r>
              <a:rPr lang="en-US" dirty="0"/>
              <a:t>CONTOH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B261675-9AF8-4767-B3F5-727F72017D4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470750" y="4532980"/>
            <a:ext cx="96043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-US" sz="1800" dirty="0" err="1"/>
              <a:t>Periksa</a:t>
            </a:r>
            <a:r>
              <a:rPr lang="en-US" sz="1800" dirty="0"/>
              <a:t> Need Resource salah </a:t>
            </a:r>
            <a:r>
              <a:rPr lang="en-US" sz="1800" dirty="0" err="1"/>
              <a:t>satu</a:t>
            </a:r>
            <a:r>
              <a:rPr lang="en-US" sz="1800" dirty="0"/>
              <a:t> proses </a:t>
            </a:r>
            <a:r>
              <a:rPr lang="en-US" sz="1800" dirty="0" err="1"/>
              <a:t>dr</a:t>
            </a:r>
            <a:r>
              <a:rPr lang="en-US" sz="1800" dirty="0"/>
              <a:t> yang </a:t>
            </a:r>
            <a:r>
              <a:rPr lang="en-US" sz="1800" dirty="0" err="1"/>
              <a:t>pertama</a:t>
            </a:r>
            <a:r>
              <a:rPr lang="en-US" sz="1800" dirty="0"/>
              <a:t> </a:t>
            </a:r>
            <a:r>
              <a:rPr lang="en-US" sz="1800" dirty="0" err="1"/>
              <a:t>scr</a:t>
            </a:r>
            <a:r>
              <a:rPr lang="en-US" sz="1800" dirty="0"/>
              <a:t> </a:t>
            </a:r>
            <a:r>
              <a:rPr lang="en-US" sz="1800" dirty="0" err="1"/>
              <a:t>terurut</a:t>
            </a:r>
            <a:endParaRPr lang="en-US" sz="1800" dirty="0"/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-US" sz="1800" dirty="0" err="1"/>
              <a:t>Apakah</a:t>
            </a:r>
            <a:r>
              <a:rPr lang="en-US" sz="1800" dirty="0"/>
              <a:t> Available &gt; Need? </a:t>
            </a:r>
            <a:r>
              <a:rPr lang="en-US" sz="1800" dirty="0" err="1"/>
              <a:t>Jika</a:t>
            </a:r>
            <a:r>
              <a:rPr lang="en-US" sz="1800" dirty="0"/>
              <a:t> </a:t>
            </a:r>
            <a:r>
              <a:rPr lang="en-US" sz="1800" dirty="0" err="1"/>
              <a:t>Iya</a:t>
            </a:r>
            <a:r>
              <a:rPr lang="en-US" sz="1800" dirty="0"/>
              <a:t>, </a:t>
            </a:r>
            <a:r>
              <a:rPr lang="en-US" sz="1800" dirty="0" err="1"/>
              <a:t>pinjamkan</a:t>
            </a:r>
            <a:r>
              <a:rPr lang="en-US" sz="1800" dirty="0"/>
              <a:t> Available pd proses </a:t>
            </a:r>
            <a:r>
              <a:rPr lang="en-US" sz="1800" dirty="0" err="1"/>
              <a:t>tsb</a:t>
            </a:r>
            <a:r>
              <a:rPr lang="en-US" sz="1800" dirty="0"/>
              <a:t> </a:t>
            </a:r>
            <a:r>
              <a:rPr lang="en-US" sz="1800" dirty="0" err="1"/>
              <a:t>utk</a:t>
            </a:r>
            <a:r>
              <a:rPr lang="en-US" sz="1800" dirty="0"/>
              <a:t> </a:t>
            </a:r>
            <a:r>
              <a:rPr lang="en-US" sz="1800" dirty="0" err="1"/>
              <a:t>eksekusi</a:t>
            </a:r>
            <a:r>
              <a:rPr lang="en-US" sz="1800" dirty="0"/>
              <a:t> proses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-US" sz="1800" dirty="0"/>
              <a:t>Update Available dg </a:t>
            </a:r>
            <a:r>
              <a:rPr lang="en-US" sz="1800" dirty="0" err="1"/>
              <a:t>menambahkan</a:t>
            </a:r>
            <a:r>
              <a:rPr lang="en-US" sz="1800" dirty="0"/>
              <a:t> Allocation proses </a:t>
            </a:r>
            <a:r>
              <a:rPr lang="en-US" sz="1800" dirty="0" err="1"/>
              <a:t>tsb</a:t>
            </a:r>
            <a:r>
              <a:rPr lang="en-US" sz="1800" dirty="0"/>
              <a:t> </a:t>
            </a:r>
            <a:r>
              <a:rPr lang="en-US" sz="1800" dirty="0" err="1"/>
              <a:t>ke</a:t>
            </a:r>
            <a:r>
              <a:rPr lang="en-US" sz="1800" dirty="0"/>
              <a:t> Available 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-US" sz="1800" dirty="0" err="1"/>
              <a:t>Apakah</a:t>
            </a:r>
            <a:r>
              <a:rPr lang="en-US" sz="1800" dirty="0"/>
              <a:t> Available &gt; Need? </a:t>
            </a:r>
            <a:r>
              <a:rPr lang="en-US" sz="1800" dirty="0" err="1"/>
              <a:t>Jika</a:t>
            </a:r>
            <a:r>
              <a:rPr lang="en-US" sz="1800" dirty="0"/>
              <a:t> </a:t>
            </a:r>
            <a:r>
              <a:rPr lang="en-US" sz="1800" dirty="0" err="1"/>
              <a:t>tidak</a:t>
            </a:r>
            <a:r>
              <a:rPr lang="en-US" sz="1800" dirty="0"/>
              <a:t>, </a:t>
            </a:r>
            <a:r>
              <a:rPr lang="en-US" sz="1800" dirty="0" err="1"/>
              <a:t>lewati</a:t>
            </a:r>
            <a:endParaRPr lang="en-US" sz="1800" dirty="0"/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-US" sz="1800" dirty="0" err="1"/>
              <a:t>Lakukan</a:t>
            </a:r>
            <a:r>
              <a:rPr lang="en-US" sz="1800" dirty="0"/>
              <a:t> </a:t>
            </a:r>
            <a:r>
              <a:rPr lang="en-US" sz="1800" dirty="0" err="1"/>
              <a:t>terus</a:t>
            </a:r>
            <a:r>
              <a:rPr lang="en-US" sz="1800" dirty="0"/>
              <a:t> pada proses yang </a:t>
            </a:r>
            <a:r>
              <a:rPr lang="en-US" sz="1800" dirty="0" err="1"/>
              <a:t>belum</a:t>
            </a:r>
            <a:r>
              <a:rPr lang="en-US" sz="1800" dirty="0"/>
              <a:t> </a:t>
            </a:r>
            <a:r>
              <a:rPr lang="en-US" sz="1800" dirty="0" err="1"/>
              <a:t>dieksekusi</a:t>
            </a:r>
            <a:r>
              <a:rPr lang="en-US" sz="1800" dirty="0"/>
              <a:t> </a:t>
            </a:r>
            <a:r>
              <a:rPr lang="en-US" sz="1800" dirty="0" err="1"/>
              <a:t>sampai</a:t>
            </a:r>
            <a:r>
              <a:rPr lang="en-US" sz="1800" dirty="0"/>
              <a:t> </a:t>
            </a:r>
            <a:r>
              <a:rPr lang="en-US" sz="1800" dirty="0" err="1"/>
              <a:t>selesai</a:t>
            </a:r>
            <a:endParaRPr lang="en-US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3D9A750-C842-46C5-BA1D-29AD623351B9}"/>
              </a:ext>
            </a:extLst>
          </p:cNvPr>
          <p:cNvSpPr/>
          <p:nvPr/>
        </p:nvSpPr>
        <p:spPr>
          <a:xfrm>
            <a:off x="731519" y="2686929"/>
            <a:ext cx="998806" cy="7420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Periksa</a:t>
            </a:r>
            <a:r>
              <a:rPr lang="en-US" sz="1200" dirty="0"/>
              <a:t> Need Proses</a:t>
            </a:r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E1C61AF8-8CDA-4CFA-AA66-089E0D9226B0}"/>
              </a:ext>
            </a:extLst>
          </p:cNvPr>
          <p:cNvSpPr/>
          <p:nvPr/>
        </p:nvSpPr>
        <p:spPr>
          <a:xfrm>
            <a:off x="2509150" y="2433713"/>
            <a:ext cx="1519311" cy="125202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Available &gt; Need?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D054598-C184-41CB-8219-53EEB63AA3D3}"/>
              </a:ext>
            </a:extLst>
          </p:cNvPr>
          <p:cNvSpPr/>
          <p:nvPr/>
        </p:nvSpPr>
        <p:spPr>
          <a:xfrm>
            <a:off x="4634881" y="2055054"/>
            <a:ext cx="998806" cy="7420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Pinjamkan</a:t>
            </a:r>
            <a:r>
              <a:rPr lang="en-US" sz="1200" dirty="0"/>
              <a:t> Available </a:t>
            </a:r>
            <a:r>
              <a:rPr lang="en-US" sz="1200" dirty="0" err="1"/>
              <a:t>utk</a:t>
            </a:r>
            <a:r>
              <a:rPr lang="en-US" sz="1200" dirty="0"/>
              <a:t> </a:t>
            </a:r>
            <a:r>
              <a:rPr lang="en-US" sz="1200" dirty="0" err="1"/>
              <a:t>eksekusi</a:t>
            </a:r>
            <a:endParaRPr lang="en-US" sz="12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FFB27E7-FE14-4F90-9484-F7DA9E0B0C9F}"/>
              </a:ext>
            </a:extLst>
          </p:cNvPr>
          <p:cNvSpPr/>
          <p:nvPr/>
        </p:nvSpPr>
        <p:spPr>
          <a:xfrm>
            <a:off x="6512496" y="2053042"/>
            <a:ext cx="998806" cy="7420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Tambahkan</a:t>
            </a:r>
            <a:r>
              <a:rPr lang="en-US" sz="1200" dirty="0"/>
              <a:t> Available dg Allocation proses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EB85814-109F-4021-87A6-66D5E527CF42}"/>
              </a:ext>
            </a:extLst>
          </p:cNvPr>
          <p:cNvSpPr/>
          <p:nvPr/>
        </p:nvSpPr>
        <p:spPr>
          <a:xfrm>
            <a:off x="5753263" y="3313694"/>
            <a:ext cx="998806" cy="7420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Lewati</a:t>
            </a:r>
            <a:endParaRPr lang="en-US" sz="1200" dirty="0"/>
          </a:p>
        </p:txBody>
      </p:sp>
      <p:sp>
        <p:nvSpPr>
          <p:cNvPr id="19" name="Diamond 18">
            <a:extLst>
              <a:ext uri="{FF2B5EF4-FFF2-40B4-BE49-F238E27FC236}">
                <a16:creationId xmlns:a16="http://schemas.microsoft.com/office/drawing/2014/main" id="{D2B62085-6DE8-4308-A5DE-4F9AEA2188A1}"/>
              </a:ext>
            </a:extLst>
          </p:cNvPr>
          <p:cNvSpPr/>
          <p:nvPr/>
        </p:nvSpPr>
        <p:spPr>
          <a:xfrm>
            <a:off x="8586396" y="2387241"/>
            <a:ext cx="1519311" cy="125202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Proses </a:t>
            </a:r>
            <a:r>
              <a:rPr lang="en-US" sz="1200" dirty="0" err="1"/>
              <a:t>masih</a:t>
            </a:r>
            <a:r>
              <a:rPr lang="en-US" sz="1200" dirty="0"/>
              <a:t> </a:t>
            </a:r>
            <a:r>
              <a:rPr lang="en-US" sz="1200" dirty="0" err="1"/>
              <a:t>ada</a:t>
            </a:r>
            <a:r>
              <a:rPr lang="en-US" sz="1200" dirty="0"/>
              <a:t> ?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92BED0E-E146-49EE-9269-E9B06A30CEF0}"/>
              </a:ext>
            </a:extLst>
          </p:cNvPr>
          <p:cNvSpPr/>
          <p:nvPr/>
        </p:nvSpPr>
        <p:spPr>
          <a:xfrm>
            <a:off x="10764129" y="2643557"/>
            <a:ext cx="998806" cy="7420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Selesai</a:t>
            </a:r>
            <a:endParaRPr lang="en-US" sz="12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0FB4133-F284-4657-90E6-B5361F0F14C9}"/>
              </a:ext>
            </a:extLst>
          </p:cNvPr>
          <p:cNvCxnSpPr>
            <a:stCxn id="9" idx="3"/>
            <a:endCxn id="11" idx="1"/>
          </p:cNvCxnSpPr>
          <p:nvPr/>
        </p:nvCxnSpPr>
        <p:spPr>
          <a:xfrm>
            <a:off x="1730325" y="3057965"/>
            <a:ext cx="778825" cy="1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7AE4D32-FC90-4C8F-8BCF-3A6FEE61B420}"/>
              </a:ext>
            </a:extLst>
          </p:cNvPr>
          <p:cNvCxnSpPr>
            <a:stCxn id="11" idx="0"/>
            <a:endCxn id="16" idx="1"/>
          </p:cNvCxnSpPr>
          <p:nvPr/>
        </p:nvCxnSpPr>
        <p:spPr>
          <a:xfrm flipV="1">
            <a:off x="3268806" y="2426090"/>
            <a:ext cx="1366075" cy="7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77804F0-EC5F-4C89-8722-E55522FAB143}"/>
              </a:ext>
            </a:extLst>
          </p:cNvPr>
          <p:cNvCxnSpPr>
            <a:stCxn id="16" idx="3"/>
            <a:endCxn id="17" idx="1"/>
          </p:cNvCxnSpPr>
          <p:nvPr/>
        </p:nvCxnSpPr>
        <p:spPr>
          <a:xfrm flipV="1">
            <a:off x="5633687" y="2424078"/>
            <a:ext cx="878809" cy="2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A88A0B7-8082-4670-8F06-B933C83DAB49}"/>
              </a:ext>
            </a:extLst>
          </p:cNvPr>
          <p:cNvCxnSpPr>
            <a:stCxn id="11" idx="2"/>
            <a:endCxn id="18" idx="1"/>
          </p:cNvCxnSpPr>
          <p:nvPr/>
        </p:nvCxnSpPr>
        <p:spPr>
          <a:xfrm flipV="1">
            <a:off x="3268806" y="3684730"/>
            <a:ext cx="2484457" cy="1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D6B0B7B-714B-44DD-BA0C-9D2C5192FD69}"/>
              </a:ext>
            </a:extLst>
          </p:cNvPr>
          <p:cNvCxnSpPr>
            <a:stCxn id="17" idx="3"/>
            <a:endCxn id="19" idx="1"/>
          </p:cNvCxnSpPr>
          <p:nvPr/>
        </p:nvCxnSpPr>
        <p:spPr>
          <a:xfrm>
            <a:off x="7511302" y="2424078"/>
            <a:ext cx="1075094" cy="589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06438CB-0CBE-40A7-8009-2422F1118228}"/>
              </a:ext>
            </a:extLst>
          </p:cNvPr>
          <p:cNvCxnSpPr>
            <a:stCxn id="18" idx="3"/>
            <a:endCxn id="19" idx="1"/>
          </p:cNvCxnSpPr>
          <p:nvPr/>
        </p:nvCxnSpPr>
        <p:spPr>
          <a:xfrm flipV="1">
            <a:off x="6752069" y="3013253"/>
            <a:ext cx="1834327" cy="671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84519A03-0C66-41B6-9D9D-B15E08B03EDA}"/>
              </a:ext>
            </a:extLst>
          </p:cNvPr>
          <p:cNvCxnSpPr>
            <a:stCxn id="19" idx="2"/>
            <a:endCxn id="9" idx="2"/>
          </p:cNvCxnSpPr>
          <p:nvPr/>
        </p:nvCxnSpPr>
        <p:spPr>
          <a:xfrm rot="5400000" flipH="1">
            <a:off x="5183354" y="-523432"/>
            <a:ext cx="210265" cy="8115130"/>
          </a:xfrm>
          <a:prstGeom prst="bentConnector3">
            <a:avLst>
              <a:gd name="adj1" fmla="val -2826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DF4AF96-56AB-43A4-8ABB-B7E38F665110}"/>
              </a:ext>
            </a:extLst>
          </p:cNvPr>
          <p:cNvCxnSpPr>
            <a:stCxn id="19" idx="3"/>
            <a:endCxn id="20" idx="1"/>
          </p:cNvCxnSpPr>
          <p:nvPr/>
        </p:nvCxnSpPr>
        <p:spPr>
          <a:xfrm>
            <a:off x="10105707" y="3013253"/>
            <a:ext cx="658422" cy="1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6A6CA5B-646B-43F3-B000-99B1EE30B83C}"/>
              </a:ext>
            </a:extLst>
          </p:cNvPr>
          <p:cNvSpPr txBox="1"/>
          <p:nvPr/>
        </p:nvSpPr>
        <p:spPr>
          <a:xfrm>
            <a:off x="3784209" y="209181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Iya</a:t>
            </a: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4D4189C-2C11-446D-8C18-8506C82485F7}"/>
              </a:ext>
            </a:extLst>
          </p:cNvPr>
          <p:cNvSpPr txBox="1"/>
          <p:nvPr/>
        </p:nvSpPr>
        <p:spPr>
          <a:xfrm>
            <a:off x="3707945" y="3625839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Tidak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114E2BC-04D1-4C1D-B927-3CA6A5EABE1E}"/>
              </a:ext>
            </a:extLst>
          </p:cNvPr>
          <p:cNvSpPr txBox="1"/>
          <p:nvPr/>
        </p:nvSpPr>
        <p:spPr>
          <a:xfrm>
            <a:off x="9236526" y="3754571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iya</a:t>
            </a:r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C8C2C30-F2BD-46ED-88DB-BD7385C835BC}"/>
              </a:ext>
            </a:extLst>
          </p:cNvPr>
          <p:cNvSpPr txBox="1"/>
          <p:nvPr/>
        </p:nvSpPr>
        <p:spPr>
          <a:xfrm>
            <a:off x="10147911" y="2694994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tidak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1091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41B94-1D68-47CF-9F60-C598F1C25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ALGORITMA BANKER</a:t>
            </a:r>
            <a:br>
              <a:rPr lang="en-US" dirty="0"/>
            </a:br>
            <a:r>
              <a:rPr lang="en-US" dirty="0"/>
              <a:t>CONTOH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79F2A20-13FE-4CE9-BC76-0F62175CC1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0083" y="2000250"/>
            <a:ext cx="4333875" cy="14287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900E151-C452-476A-BF10-275F82361F7A}"/>
              </a:ext>
            </a:extLst>
          </p:cNvPr>
          <p:cNvSpPr txBox="1"/>
          <p:nvPr/>
        </p:nvSpPr>
        <p:spPr>
          <a:xfrm>
            <a:off x="4198011" y="3429000"/>
            <a:ext cx="3795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Total Resource = R1:7, R2:7, R3:10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423E3867-451B-4A7D-BCF0-FC0F2BAE2D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192028"/>
              </p:ext>
            </p:extLst>
          </p:nvPr>
        </p:nvGraphicFramePr>
        <p:xfrm>
          <a:off x="7587686" y="2045329"/>
          <a:ext cx="1280160" cy="1345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6720">
                  <a:extLst>
                    <a:ext uri="{9D8B030D-6E8A-4147-A177-3AD203B41FA5}">
                      <a16:colId xmlns:a16="http://schemas.microsoft.com/office/drawing/2014/main" val="3725264811"/>
                    </a:ext>
                  </a:extLst>
                </a:gridCol>
                <a:gridCol w="426720">
                  <a:extLst>
                    <a:ext uri="{9D8B030D-6E8A-4147-A177-3AD203B41FA5}">
                      <a16:colId xmlns:a16="http://schemas.microsoft.com/office/drawing/2014/main" val="770149357"/>
                    </a:ext>
                  </a:extLst>
                </a:gridCol>
                <a:gridCol w="426720">
                  <a:extLst>
                    <a:ext uri="{9D8B030D-6E8A-4147-A177-3AD203B41FA5}">
                      <a16:colId xmlns:a16="http://schemas.microsoft.com/office/drawing/2014/main" val="309993154"/>
                    </a:ext>
                  </a:extLst>
                </a:gridCol>
              </a:tblGrid>
              <a:tr h="369824">
                <a:tc gridSpan="3"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Resource Need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3853968"/>
                  </a:ext>
                </a:extLst>
              </a:tr>
              <a:tr h="22758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R1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R2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R3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625748"/>
                  </a:ext>
                </a:extLst>
              </a:tr>
              <a:tr h="12422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726939"/>
                  </a:ext>
                </a:extLst>
              </a:tr>
              <a:tr h="16173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5820293"/>
                  </a:ext>
                </a:extLst>
              </a:tr>
              <a:tr h="22758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646596"/>
                  </a:ext>
                </a:extLst>
              </a:tr>
            </a:tbl>
          </a:graphicData>
        </a:graphic>
      </p:graphicFrame>
      <p:graphicFrame>
        <p:nvGraphicFramePr>
          <p:cNvPr id="12" name="Table 7">
            <a:extLst>
              <a:ext uri="{FF2B5EF4-FFF2-40B4-BE49-F238E27FC236}">
                <a16:creationId xmlns:a16="http://schemas.microsoft.com/office/drawing/2014/main" id="{3F4D7D1E-630A-4825-963B-7F3C9AA216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2941513"/>
              </p:ext>
            </p:extLst>
          </p:nvPr>
        </p:nvGraphicFramePr>
        <p:xfrm>
          <a:off x="9398412" y="2045329"/>
          <a:ext cx="123444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372526481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770149357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309993154"/>
                    </a:ext>
                  </a:extLst>
                </a:gridCol>
              </a:tblGrid>
              <a:tr h="256032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Available Resource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3853968"/>
                  </a:ext>
                </a:extLst>
              </a:tr>
              <a:tr h="256032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625748"/>
                  </a:ext>
                </a:extLst>
              </a:tr>
            </a:tbl>
          </a:graphicData>
        </a:graphic>
      </p:graphicFrame>
      <p:graphicFrame>
        <p:nvGraphicFramePr>
          <p:cNvPr id="3" name="Table 7">
            <a:extLst>
              <a:ext uri="{FF2B5EF4-FFF2-40B4-BE49-F238E27FC236}">
                <a16:creationId xmlns:a16="http://schemas.microsoft.com/office/drawing/2014/main" id="{13F5517D-6FA6-4546-AD75-0CA0AD0F0C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1179867"/>
              </p:ext>
            </p:extLst>
          </p:nvPr>
        </p:nvGraphicFramePr>
        <p:xfrm>
          <a:off x="887538" y="4205599"/>
          <a:ext cx="10936392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9545">
                  <a:extLst>
                    <a:ext uri="{9D8B030D-6E8A-4147-A177-3AD203B41FA5}">
                      <a16:colId xmlns:a16="http://schemas.microsoft.com/office/drawing/2014/main" val="2537986431"/>
                    </a:ext>
                  </a:extLst>
                </a:gridCol>
                <a:gridCol w="728591">
                  <a:extLst>
                    <a:ext uri="{9D8B030D-6E8A-4147-A177-3AD203B41FA5}">
                      <a16:colId xmlns:a16="http://schemas.microsoft.com/office/drawing/2014/main" val="900862205"/>
                    </a:ext>
                  </a:extLst>
                </a:gridCol>
                <a:gridCol w="364088">
                  <a:extLst>
                    <a:ext uri="{9D8B030D-6E8A-4147-A177-3AD203B41FA5}">
                      <a16:colId xmlns:a16="http://schemas.microsoft.com/office/drawing/2014/main" val="3411348959"/>
                    </a:ext>
                  </a:extLst>
                </a:gridCol>
                <a:gridCol w="364088">
                  <a:extLst>
                    <a:ext uri="{9D8B030D-6E8A-4147-A177-3AD203B41FA5}">
                      <a16:colId xmlns:a16="http://schemas.microsoft.com/office/drawing/2014/main" val="801688881"/>
                    </a:ext>
                  </a:extLst>
                </a:gridCol>
                <a:gridCol w="364088">
                  <a:extLst>
                    <a:ext uri="{9D8B030D-6E8A-4147-A177-3AD203B41FA5}">
                      <a16:colId xmlns:a16="http://schemas.microsoft.com/office/drawing/2014/main" val="1106424383"/>
                    </a:ext>
                  </a:extLst>
                </a:gridCol>
                <a:gridCol w="364088">
                  <a:extLst>
                    <a:ext uri="{9D8B030D-6E8A-4147-A177-3AD203B41FA5}">
                      <a16:colId xmlns:a16="http://schemas.microsoft.com/office/drawing/2014/main" val="1084862897"/>
                    </a:ext>
                  </a:extLst>
                </a:gridCol>
                <a:gridCol w="364088">
                  <a:extLst>
                    <a:ext uri="{9D8B030D-6E8A-4147-A177-3AD203B41FA5}">
                      <a16:colId xmlns:a16="http://schemas.microsoft.com/office/drawing/2014/main" val="3075999107"/>
                    </a:ext>
                  </a:extLst>
                </a:gridCol>
                <a:gridCol w="364088">
                  <a:extLst>
                    <a:ext uri="{9D8B030D-6E8A-4147-A177-3AD203B41FA5}">
                      <a16:colId xmlns:a16="http://schemas.microsoft.com/office/drawing/2014/main" val="3055730367"/>
                    </a:ext>
                  </a:extLst>
                </a:gridCol>
                <a:gridCol w="364088">
                  <a:extLst>
                    <a:ext uri="{9D8B030D-6E8A-4147-A177-3AD203B41FA5}">
                      <a16:colId xmlns:a16="http://schemas.microsoft.com/office/drawing/2014/main" val="1935455276"/>
                    </a:ext>
                  </a:extLst>
                </a:gridCol>
                <a:gridCol w="364088">
                  <a:extLst>
                    <a:ext uri="{9D8B030D-6E8A-4147-A177-3AD203B41FA5}">
                      <a16:colId xmlns:a16="http://schemas.microsoft.com/office/drawing/2014/main" val="182413790"/>
                    </a:ext>
                  </a:extLst>
                </a:gridCol>
                <a:gridCol w="364088">
                  <a:extLst>
                    <a:ext uri="{9D8B030D-6E8A-4147-A177-3AD203B41FA5}">
                      <a16:colId xmlns:a16="http://schemas.microsoft.com/office/drawing/2014/main" val="2011450960"/>
                    </a:ext>
                  </a:extLst>
                </a:gridCol>
                <a:gridCol w="364088">
                  <a:extLst>
                    <a:ext uri="{9D8B030D-6E8A-4147-A177-3AD203B41FA5}">
                      <a16:colId xmlns:a16="http://schemas.microsoft.com/office/drawing/2014/main" val="1008994251"/>
                    </a:ext>
                  </a:extLst>
                </a:gridCol>
                <a:gridCol w="364088">
                  <a:extLst>
                    <a:ext uri="{9D8B030D-6E8A-4147-A177-3AD203B41FA5}">
                      <a16:colId xmlns:a16="http://schemas.microsoft.com/office/drawing/2014/main" val="2042061945"/>
                    </a:ext>
                  </a:extLst>
                </a:gridCol>
                <a:gridCol w="364088">
                  <a:extLst>
                    <a:ext uri="{9D8B030D-6E8A-4147-A177-3AD203B41FA5}">
                      <a16:colId xmlns:a16="http://schemas.microsoft.com/office/drawing/2014/main" val="561724634"/>
                    </a:ext>
                  </a:extLst>
                </a:gridCol>
                <a:gridCol w="3931920">
                  <a:extLst>
                    <a:ext uri="{9D8B030D-6E8A-4147-A177-3AD203B41FA5}">
                      <a16:colId xmlns:a16="http://schemas.microsoft.com/office/drawing/2014/main" val="4267386207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3924973146"/>
                    </a:ext>
                  </a:extLst>
                </a:gridCol>
              </a:tblGrid>
              <a:tr h="365760">
                <a:tc rowSpan="2"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Waktu </a:t>
                      </a:r>
                      <a:r>
                        <a:rPr lang="en-US" sz="1100" b="1" dirty="0" err="1"/>
                        <a:t>ke</a:t>
                      </a:r>
                      <a:endParaRPr lang="en-US" sz="11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Process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Allocation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Max. Req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Need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Available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100" b="1" dirty="0" err="1"/>
                        <a:t>Keterangan</a:t>
                      </a:r>
                      <a:endParaRPr lang="en-US" sz="11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100" b="1" dirty="0" err="1"/>
                        <a:t>Urutan</a:t>
                      </a:r>
                      <a:r>
                        <a:rPr lang="en-US" sz="1100" b="1" dirty="0"/>
                        <a:t> Aman (safe sequence)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255437"/>
                  </a:ext>
                </a:extLst>
              </a:tr>
              <a:tr h="247616"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R3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R3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R3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R3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8940581"/>
                  </a:ext>
                </a:extLst>
              </a:tr>
              <a:tr h="247616"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P1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8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5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Available </a:t>
                      </a:r>
                      <a:r>
                        <a:rPr lang="en-US" sz="1100" dirty="0" err="1"/>
                        <a:t>utk</a:t>
                      </a:r>
                      <a:r>
                        <a:rPr lang="en-US" sz="1100" dirty="0"/>
                        <a:t> need P1 </a:t>
                      </a:r>
                      <a:r>
                        <a:rPr lang="en-US" sz="1100" dirty="0" err="1"/>
                        <a:t>kurang</a:t>
                      </a:r>
                      <a:r>
                        <a:rPr lang="en-US" sz="1100" dirty="0"/>
                        <a:t> </a:t>
                      </a:r>
                      <a:r>
                        <a:rPr lang="en-US" sz="1100" dirty="0" err="1"/>
                        <a:t>shg</a:t>
                      </a:r>
                      <a:r>
                        <a:rPr lang="en-US" sz="1100" dirty="0"/>
                        <a:t> </a:t>
                      </a:r>
                      <a:r>
                        <a:rPr lang="en-US" sz="1100" dirty="0" err="1"/>
                        <a:t>dilewati</a:t>
                      </a:r>
                      <a:endParaRPr lang="en-US" sz="11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1794370"/>
                  </a:ext>
                </a:extLst>
              </a:tr>
              <a:tr h="247616">
                <a:tc>
                  <a:txBody>
                    <a:bodyPr/>
                    <a:lstStyle/>
                    <a:p>
                      <a:r>
                        <a:rPr lang="en-US" sz="1100" dirty="0"/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P2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Available </a:t>
                      </a:r>
                      <a:r>
                        <a:rPr lang="en-US" sz="1100" dirty="0" err="1"/>
                        <a:t>utk</a:t>
                      </a:r>
                      <a:r>
                        <a:rPr lang="en-US" sz="1100" dirty="0"/>
                        <a:t> need P2 </a:t>
                      </a:r>
                      <a:r>
                        <a:rPr lang="en-US" sz="1100" dirty="0" err="1"/>
                        <a:t>cukup</a:t>
                      </a:r>
                      <a:r>
                        <a:rPr lang="en-US" sz="1100" dirty="0"/>
                        <a:t> </a:t>
                      </a:r>
                      <a:r>
                        <a:rPr lang="en-US" sz="1100" dirty="0" err="1"/>
                        <a:t>shg</a:t>
                      </a:r>
                      <a:r>
                        <a:rPr lang="en-US" sz="1100" dirty="0"/>
                        <a:t> bs </a:t>
                      </a:r>
                      <a:r>
                        <a:rPr lang="en-US" sz="1100" dirty="0" err="1"/>
                        <a:t>dipinjamkan</a:t>
                      </a:r>
                      <a:r>
                        <a:rPr lang="en-US" sz="1100" dirty="0"/>
                        <a:t>, update available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595833"/>
                  </a:ext>
                </a:extLst>
              </a:tr>
              <a:tr h="247616">
                <a:tc>
                  <a:txBody>
                    <a:bodyPr/>
                    <a:lstStyle/>
                    <a:p>
                      <a:r>
                        <a:rPr lang="en-US" sz="1100" dirty="0"/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P3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4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3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Available </a:t>
                      </a:r>
                      <a:r>
                        <a:rPr lang="en-US" sz="1100" dirty="0" err="1"/>
                        <a:t>utk</a:t>
                      </a:r>
                      <a:r>
                        <a:rPr lang="en-US" sz="1100" dirty="0"/>
                        <a:t> need P3 </a:t>
                      </a:r>
                      <a:r>
                        <a:rPr lang="en-US" sz="1100" dirty="0" err="1"/>
                        <a:t>banyak</a:t>
                      </a:r>
                      <a:r>
                        <a:rPr lang="en-US" sz="1100" dirty="0"/>
                        <a:t> </a:t>
                      </a:r>
                      <a:r>
                        <a:rPr lang="en-US" sz="1100" dirty="0" err="1"/>
                        <a:t>shg</a:t>
                      </a:r>
                      <a:r>
                        <a:rPr lang="en-US" sz="1100" dirty="0"/>
                        <a:t> bs </a:t>
                      </a:r>
                      <a:r>
                        <a:rPr lang="en-US" sz="1100" dirty="0" err="1"/>
                        <a:t>dipinjamkan</a:t>
                      </a:r>
                      <a:r>
                        <a:rPr lang="en-US" sz="1100" dirty="0"/>
                        <a:t>, update available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P2, P3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548218"/>
                  </a:ext>
                </a:extLst>
              </a:tr>
              <a:tr h="247616">
                <a:tc>
                  <a:txBody>
                    <a:bodyPr/>
                    <a:lstStyle/>
                    <a:p>
                      <a:r>
                        <a:rPr lang="en-US" sz="1100" dirty="0"/>
                        <a:t>4</a:t>
                      </a: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P1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</a:t>
                      </a: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6</a:t>
                      </a: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8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</a:t>
                      </a: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5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5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5</a:t>
                      </a: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7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Available </a:t>
                      </a:r>
                      <a:r>
                        <a:rPr lang="en-US" sz="1100" dirty="0" err="1"/>
                        <a:t>utk</a:t>
                      </a:r>
                      <a:r>
                        <a:rPr lang="en-US" sz="1100" dirty="0"/>
                        <a:t> need P1 </a:t>
                      </a:r>
                      <a:r>
                        <a:rPr lang="en-US" sz="1100" dirty="0" err="1"/>
                        <a:t>banyak</a:t>
                      </a:r>
                      <a:r>
                        <a:rPr lang="en-US" sz="1100" dirty="0"/>
                        <a:t> </a:t>
                      </a:r>
                      <a:r>
                        <a:rPr lang="en-US" sz="1100" dirty="0" err="1"/>
                        <a:t>shg</a:t>
                      </a:r>
                      <a:r>
                        <a:rPr lang="en-US" sz="1100" dirty="0"/>
                        <a:t> bs </a:t>
                      </a:r>
                      <a:r>
                        <a:rPr lang="en-US" sz="1100" dirty="0" err="1"/>
                        <a:t>dipinjamkan</a:t>
                      </a:r>
                      <a:r>
                        <a:rPr lang="en-US" sz="1100" dirty="0"/>
                        <a:t>, update available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P2, P3, P1</a:t>
                      </a: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0498736"/>
                  </a:ext>
                </a:extLst>
              </a:tr>
              <a:tr h="247616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gridSpan="10">
                  <a:txBody>
                    <a:bodyPr/>
                    <a:lstStyle/>
                    <a:p>
                      <a:r>
                        <a:rPr lang="en-US" sz="1100" b="1" dirty="0"/>
                        <a:t>Available Update = Total Resource</a:t>
                      </a: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7</a:t>
                      </a: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7</a:t>
                      </a: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10</a:t>
                      </a: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 err="1"/>
                        <a:t>Urutan</a:t>
                      </a:r>
                      <a:r>
                        <a:rPr lang="en-US" sz="1100" b="1" dirty="0"/>
                        <a:t> </a:t>
                      </a:r>
                      <a:r>
                        <a:rPr lang="en-US" sz="1100" b="1" dirty="0" err="1"/>
                        <a:t>untuk</a:t>
                      </a:r>
                      <a:r>
                        <a:rPr lang="en-US" sz="1100" b="1" dirty="0"/>
                        <a:t> Safe Sequence</a:t>
                      </a: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P2, P3, P1</a:t>
                      </a: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55826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9150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BF423-B412-49FB-8E2F-8A899BAA6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493BA-8C44-453F-A480-8D81432FA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KONSEP DEADLOCK</a:t>
            </a:r>
          </a:p>
          <a:p>
            <a:r>
              <a:rPr lang="en-US" dirty="0"/>
              <a:t>RESOURCE ALLOCATION GRAPH</a:t>
            </a:r>
          </a:p>
          <a:p>
            <a:r>
              <a:rPr lang="en-US" dirty="0"/>
              <a:t>SOLUSI DEADLOCK</a:t>
            </a:r>
          </a:p>
          <a:p>
            <a:r>
              <a:rPr lang="en-US" dirty="0"/>
              <a:t>ALGORITMA BANKER</a:t>
            </a:r>
          </a:p>
          <a:p>
            <a:r>
              <a:rPr lang="en-US" dirty="0"/>
              <a:t>ALGORITMA SAFETY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2170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41B94-1D68-47CF-9F60-C598F1C25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ALGORITMA SAFETY</a:t>
            </a:r>
            <a:br>
              <a:rPr lang="en-US" dirty="0"/>
            </a:br>
            <a:r>
              <a:rPr lang="en-US" dirty="0"/>
              <a:t>CONTOH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8095AA2-7661-4CA6-BFE6-6EDDFC895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Banker pada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sebelumnya</a:t>
            </a:r>
            <a:r>
              <a:rPr lang="en-US" dirty="0"/>
              <a:t>, </a:t>
            </a:r>
            <a:r>
              <a:rPr lang="en-US" dirty="0" err="1"/>
              <a:t>diperoleh</a:t>
            </a:r>
            <a:r>
              <a:rPr lang="en-US" dirty="0"/>
              <a:t> safe sequence </a:t>
            </a:r>
            <a:r>
              <a:rPr lang="en-US" dirty="0" err="1"/>
              <a:t>berupa</a:t>
            </a:r>
            <a:r>
              <a:rPr lang="en-US" dirty="0"/>
              <a:t> P2 </a:t>
            </a:r>
            <a:r>
              <a:rPr lang="en-US" dirty="0">
                <a:sym typeface="Wingdings" panose="05000000000000000000" pitchFamily="2" charset="2"/>
              </a:rPr>
              <a:t> P3  P1</a:t>
            </a:r>
          </a:p>
          <a:p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Safety </a:t>
            </a:r>
            <a:r>
              <a:rPr lang="en-US" dirty="0" err="1"/>
              <a:t>mengatakan</a:t>
            </a:r>
            <a:r>
              <a:rPr lang="en-US" dirty="0"/>
              <a:t> </a:t>
            </a:r>
            <a:r>
              <a:rPr lang="en-US" dirty="0" err="1"/>
              <a:t>eksekusi</a:t>
            </a:r>
            <a:r>
              <a:rPr lang="en-US" dirty="0"/>
              <a:t> </a:t>
            </a:r>
            <a:r>
              <a:rPr lang="en-US" dirty="0" err="1"/>
              <a:t>sekumpulan</a:t>
            </a:r>
            <a:r>
              <a:rPr lang="en-US" dirty="0"/>
              <a:t> proses </a:t>
            </a:r>
            <a:r>
              <a:rPr lang="en-US" dirty="0" err="1"/>
              <a:t>dengan</a:t>
            </a:r>
            <a:r>
              <a:rPr lang="en-US" dirty="0"/>
              <a:t> resource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pada status </a:t>
            </a:r>
            <a:r>
              <a:rPr lang="en-US" dirty="0" err="1"/>
              <a:t>aman</a:t>
            </a:r>
            <a:r>
              <a:rPr lang="en-US" dirty="0"/>
              <a:t> (Safe State)</a:t>
            </a:r>
          </a:p>
          <a:p>
            <a:r>
              <a:rPr lang="en-US" dirty="0" err="1"/>
              <a:t>Algoritma</a:t>
            </a:r>
            <a:r>
              <a:rPr lang="en-US" dirty="0"/>
              <a:t> Safety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berada</a:t>
            </a:r>
            <a:r>
              <a:rPr lang="en-US" dirty="0"/>
              <a:t> pada Safe State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jalannya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Banker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proses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dieksekusi</a:t>
            </a:r>
            <a:r>
              <a:rPr lang="en-US" dirty="0"/>
              <a:t> </a:t>
            </a:r>
            <a:r>
              <a:rPr lang="en-US" dirty="0" err="1"/>
              <a:t>mencapai</a:t>
            </a:r>
            <a:r>
              <a:rPr lang="en-US" dirty="0"/>
              <a:t> &gt;50%, </a:t>
            </a:r>
            <a:r>
              <a:rPr lang="en-US" dirty="0" err="1"/>
              <a:t>kurang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berada</a:t>
            </a:r>
            <a:r>
              <a:rPr lang="en-US" dirty="0"/>
              <a:t> pada Unsafe State</a:t>
            </a:r>
          </a:p>
        </p:txBody>
      </p:sp>
    </p:spTree>
    <p:extLst>
      <p:ext uri="{BB962C8B-B14F-4D97-AF65-F5344CB8AC3E}">
        <p14:creationId xmlns:p14="http://schemas.microsoft.com/office/powerpoint/2010/main" val="32891346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41B94-1D68-47CF-9F60-C598F1C25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ALGORITMA BANKER</a:t>
            </a:r>
            <a:br>
              <a:rPr lang="en-US" dirty="0"/>
            </a:br>
            <a:r>
              <a:rPr lang="en-US" dirty="0"/>
              <a:t>CONTOH 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BBF264-5ECF-4B5E-9A48-E676BE285F03}"/>
              </a:ext>
            </a:extLst>
          </p:cNvPr>
          <p:cNvSpPr txBox="1"/>
          <p:nvPr/>
        </p:nvSpPr>
        <p:spPr>
          <a:xfrm>
            <a:off x="1694817" y="4811599"/>
            <a:ext cx="60053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Informasi</a:t>
            </a:r>
            <a:r>
              <a:rPr lang="en-US" dirty="0"/>
              <a:t> yang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diketahui</a:t>
            </a:r>
            <a:r>
              <a:rPr lang="en-US" dirty="0"/>
              <a:t>:</a:t>
            </a:r>
          </a:p>
          <a:p>
            <a:pPr marL="285750" indent="-285750">
              <a:buFontTx/>
              <a:buChar char="-"/>
            </a:pPr>
            <a:r>
              <a:rPr lang="en-US" dirty="0"/>
              <a:t>Max. Requirement = Allocation Resource + Need Resource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423E3867-451B-4A7D-BCF0-FC0F2BAE2D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0994004"/>
              </p:ext>
            </p:extLst>
          </p:nvPr>
        </p:nvGraphicFramePr>
        <p:xfrm>
          <a:off x="9029107" y="4174644"/>
          <a:ext cx="1645920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1044847332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372526481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770149357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309993154"/>
                    </a:ext>
                  </a:extLst>
                </a:gridCol>
              </a:tblGrid>
              <a:tr h="256032"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Max Req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3853968"/>
                  </a:ext>
                </a:extLst>
              </a:tr>
              <a:tr h="256032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625748"/>
                  </a:ext>
                </a:extLst>
              </a:tr>
              <a:tr h="25603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726939"/>
                  </a:ext>
                </a:extLst>
              </a:tr>
              <a:tr h="25603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5820293"/>
                  </a:ext>
                </a:extLst>
              </a:tr>
              <a:tr h="25603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646596"/>
                  </a:ext>
                </a:extLst>
              </a:tr>
              <a:tr h="25603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154550"/>
                  </a:ext>
                </a:extLst>
              </a:tr>
              <a:tr h="25603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4078948"/>
                  </a:ext>
                </a:extLst>
              </a:tr>
            </a:tbl>
          </a:graphicData>
        </a:graphic>
      </p:graphicFrame>
      <p:pic>
        <p:nvPicPr>
          <p:cNvPr id="1028" name="Picture 4">
            <a:extLst>
              <a:ext uri="{FF2B5EF4-FFF2-40B4-BE49-F238E27FC236}">
                <a16:creationId xmlns:a16="http://schemas.microsoft.com/office/drawing/2014/main" id="{DC6A57B4-8A20-4AAE-B792-995E4527981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1769" y="1906508"/>
            <a:ext cx="3348461" cy="192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D75C0F9-7E87-44D3-B191-D12E4568EC73}"/>
              </a:ext>
            </a:extLst>
          </p:cNvPr>
          <p:cNvSpPr txBox="1"/>
          <p:nvPr/>
        </p:nvSpPr>
        <p:spPr>
          <a:xfrm>
            <a:off x="4236667" y="3910736"/>
            <a:ext cx="3463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Total Resource A=10, B=5, C=6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3A5DAD4-AC5A-48F7-ADF0-C38CF15018C2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7700179" y="5134764"/>
            <a:ext cx="132892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61063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41B94-1D68-47CF-9F60-C598F1C25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ALGORITMA BANKER</a:t>
            </a:r>
            <a:br>
              <a:rPr lang="en-US" dirty="0"/>
            </a:br>
            <a:r>
              <a:rPr lang="en-US" dirty="0"/>
              <a:t>CONTOH 2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423E3867-451B-4A7D-BCF0-FC0F2BAE2D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8192159"/>
              </p:ext>
            </p:extLst>
          </p:nvPr>
        </p:nvGraphicFramePr>
        <p:xfrm>
          <a:off x="6583680" y="1915428"/>
          <a:ext cx="1234440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372526481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770149357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309993154"/>
                    </a:ext>
                  </a:extLst>
                </a:gridCol>
              </a:tblGrid>
              <a:tr h="256032"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Max Req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3853968"/>
                  </a:ext>
                </a:extLst>
              </a:tr>
              <a:tr h="25603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625748"/>
                  </a:ext>
                </a:extLst>
              </a:tr>
              <a:tr h="25603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726939"/>
                  </a:ext>
                </a:extLst>
              </a:tr>
              <a:tr h="25603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5820293"/>
                  </a:ext>
                </a:extLst>
              </a:tr>
              <a:tr h="25603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646596"/>
                  </a:ext>
                </a:extLst>
              </a:tr>
              <a:tr h="25603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154550"/>
                  </a:ext>
                </a:extLst>
              </a:tr>
              <a:tr h="25603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4078948"/>
                  </a:ext>
                </a:extLst>
              </a:tr>
            </a:tbl>
          </a:graphicData>
        </a:graphic>
      </p:graphicFrame>
      <p:pic>
        <p:nvPicPr>
          <p:cNvPr id="1028" name="Picture 4">
            <a:extLst>
              <a:ext uri="{FF2B5EF4-FFF2-40B4-BE49-F238E27FC236}">
                <a16:creationId xmlns:a16="http://schemas.microsoft.com/office/drawing/2014/main" id="{DC6A57B4-8A20-4AAE-B792-995E4527981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436"/>
          <a:stretch/>
        </p:blipFill>
        <p:spPr bwMode="auto">
          <a:xfrm>
            <a:off x="4421769" y="1906508"/>
            <a:ext cx="2161911" cy="192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D75C0F9-7E87-44D3-B191-D12E4568EC73}"/>
              </a:ext>
            </a:extLst>
          </p:cNvPr>
          <p:cNvSpPr txBox="1"/>
          <p:nvPr/>
        </p:nvSpPr>
        <p:spPr>
          <a:xfrm>
            <a:off x="760927" y="2762359"/>
            <a:ext cx="3463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Total Resource A=10, B=5, C=6</a:t>
            </a: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2BE5305F-D3C5-4FF8-B910-47CA2EC2D9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76" b="50000"/>
          <a:stretch/>
        </p:blipFill>
        <p:spPr bwMode="auto">
          <a:xfrm>
            <a:off x="8273063" y="2257530"/>
            <a:ext cx="945055" cy="96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Table 7">
            <a:extLst>
              <a:ext uri="{FF2B5EF4-FFF2-40B4-BE49-F238E27FC236}">
                <a16:creationId xmlns:a16="http://schemas.microsoft.com/office/drawing/2014/main" id="{63A32543-B4B8-48CA-A18E-2BA037B685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424400"/>
              </p:ext>
            </p:extLst>
          </p:nvPr>
        </p:nvGraphicFramePr>
        <p:xfrm>
          <a:off x="472171" y="4077263"/>
          <a:ext cx="11210712" cy="2697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9545">
                  <a:extLst>
                    <a:ext uri="{9D8B030D-6E8A-4147-A177-3AD203B41FA5}">
                      <a16:colId xmlns:a16="http://schemas.microsoft.com/office/drawing/2014/main" val="2537986431"/>
                    </a:ext>
                  </a:extLst>
                </a:gridCol>
                <a:gridCol w="728591">
                  <a:extLst>
                    <a:ext uri="{9D8B030D-6E8A-4147-A177-3AD203B41FA5}">
                      <a16:colId xmlns:a16="http://schemas.microsoft.com/office/drawing/2014/main" val="900862205"/>
                    </a:ext>
                  </a:extLst>
                </a:gridCol>
                <a:gridCol w="364088">
                  <a:extLst>
                    <a:ext uri="{9D8B030D-6E8A-4147-A177-3AD203B41FA5}">
                      <a16:colId xmlns:a16="http://schemas.microsoft.com/office/drawing/2014/main" val="3411348959"/>
                    </a:ext>
                  </a:extLst>
                </a:gridCol>
                <a:gridCol w="364088">
                  <a:extLst>
                    <a:ext uri="{9D8B030D-6E8A-4147-A177-3AD203B41FA5}">
                      <a16:colId xmlns:a16="http://schemas.microsoft.com/office/drawing/2014/main" val="801688881"/>
                    </a:ext>
                  </a:extLst>
                </a:gridCol>
                <a:gridCol w="364088">
                  <a:extLst>
                    <a:ext uri="{9D8B030D-6E8A-4147-A177-3AD203B41FA5}">
                      <a16:colId xmlns:a16="http://schemas.microsoft.com/office/drawing/2014/main" val="1106424383"/>
                    </a:ext>
                  </a:extLst>
                </a:gridCol>
                <a:gridCol w="364088">
                  <a:extLst>
                    <a:ext uri="{9D8B030D-6E8A-4147-A177-3AD203B41FA5}">
                      <a16:colId xmlns:a16="http://schemas.microsoft.com/office/drawing/2014/main" val="1084862897"/>
                    </a:ext>
                  </a:extLst>
                </a:gridCol>
                <a:gridCol w="364088">
                  <a:extLst>
                    <a:ext uri="{9D8B030D-6E8A-4147-A177-3AD203B41FA5}">
                      <a16:colId xmlns:a16="http://schemas.microsoft.com/office/drawing/2014/main" val="3075999107"/>
                    </a:ext>
                  </a:extLst>
                </a:gridCol>
                <a:gridCol w="364088">
                  <a:extLst>
                    <a:ext uri="{9D8B030D-6E8A-4147-A177-3AD203B41FA5}">
                      <a16:colId xmlns:a16="http://schemas.microsoft.com/office/drawing/2014/main" val="3055730367"/>
                    </a:ext>
                  </a:extLst>
                </a:gridCol>
                <a:gridCol w="364088">
                  <a:extLst>
                    <a:ext uri="{9D8B030D-6E8A-4147-A177-3AD203B41FA5}">
                      <a16:colId xmlns:a16="http://schemas.microsoft.com/office/drawing/2014/main" val="1935455276"/>
                    </a:ext>
                  </a:extLst>
                </a:gridCol>
                <a:gridCol w="364088">
                  <a:extLst>
                    <a:ext uri="{9D8B030D-6E8A-4147-A177-3AD203B41FA5}">
                      <a16:colId xmlns:a16="http://schemas.microsoft.com/office/drawing/2014/main" val="182413790"/>
                    </a:ext>
                  </a:extLst>
                </a:gridCol>
                <a:gridCol w="364088">
                  <a:extLst>
                    <a:ext uri="{9D8B030D-6E8A-4147-A177-3AD203B41FA5}">
                      <a16:colId xmlns:a16="http://schemas.microsoft.com/office/drawing/2014/main" val="2011450960"/>
                    </a:ext>
                  </a:extLst>
                </a:gridCol>
                <a:gridCol w="364088">
                  <a:extLst>
                    <a:ext uri="{9D8B030D-6E8A-4147-A177-3AD203B41FA5}">
                      <a16:colId xmlns:a16="http://schemas.microsoft.com/office/drawing/2014/main" val="1008994251"/>
                    </a:ext>
                  </a:extLst>
                </a:gridCol>
                <a:gridCol w="364088">
                  <a:extLst>
                    <a:ext uri="{9D8B030D-6E8A-4147-A177-3AD203B41FA5}">
                      <a16:colId xmlns:a16="http://schemas.microsoft.com/office/drawing/2014/main" val="2042061945"/>
                    </a:ext>
                  </a:extLst>
                </a:gridCol>
                <a:gridCol w="364088">
                  <a:extLst>
                    <a:ext uri="{9D8B030D-6E8A-4147-A177-3AD203B41FA5}">
                      <a16:colId xmlns:a16="http://schemas.microsoft.com/office/drawing/2014/main" val="561724634"/>
                    </a:ext>
                  </a:extLst>
                </a:gridCol>
                <a:gridCol w="3931920">
                  <a:extLst>
                    <a:ext uri="{9D8B030D-6E8A-4147-A177-3AD203B41FA5}">
                      <a16:colId xmlns:a16="http://schemas.microsoft.com/office/drawing/2014/main" val="426738620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924973146"/>
                    </a:ext>
                  </a:extLst>
                </a:gridCol>
              </a:tblGrid>
              <a:tr h="365760">
                <a:tc rowSpan="2"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Waktu </a:t>
                      </a:r>
                      <a:r>
                        <a:rPr lang="en-US" sz="1100" b="1" dirty="0" err="1"/>
                        <a:t>ke</a:t>
                      </a:r>
                      <a:endParaRPr lang="en-US" sz="11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Process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Allocation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Max. Req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Need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Available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100" b="1" dirty="0" err="1"/>
                        <a:t>Keterangan</a:t>
                      </a:r>
                      <a:endParaRPr lang="en-US" sz="11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100" b="1" dirty="0" err="1"/>
                        <a:t>Urutan</a:t>
                      </a:r>
                      <a:r>
                        <a:rPr lang="en-US" sz="1100" b="1" dirty="0"/>
                        <a:t> Aman (safe sequence)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255437"/>
                  </a:ext>
                </a:extLst>
              </a:tr>
              <a:tr h="247616"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B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B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B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B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8940581"/>
                  </a:ext>
                </a:extLst>
              </a:tr>
              <a:tr h="247616"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P0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7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7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Available </a:t>
                      </a:r>
                      <a:r>
                        <a:rPr lang="en-US" sz="1100" dirty="0" err="1"/>
                        <a:t>utk</a:t>
                      </a:r>
                      <a:r>
                        <a:rPr lang="en-US" sz="1100" dirty="0"/>
                        <a:t> need P0 </a:t>
                      </a:r>
                      <a:r>
                        <a:rPr lang="en-US" sz="1100" dirty="0" err="1"/>
                        <a:t>kurang</a:t>
                      </a:r>
                      <a:r>
                        <a:rPr lang="en-US" sz="1100" dirty="0"/>
                        <a:t> </a:t>
                      </a:r>
                      <a:r>
                        <a:rPr lang="en-US" sz="1100" dirty="0" err="1"/>
                        <a:t>shg</a:t>
                      </a:r>
                      <a:r>
                        <a:rPr lang="en-US" sz="1100" dirty="0"/>
                        <a:t> </a:t>
                      </a:r>
                      <a:r>
                        <a:rPr lang="en-US" sz="1100" dirty="0" err="1"/>
                        <a:t>dilewati</a:t>
                      </a:r>
                      <a:endParaRPr lang="en-US" sz="11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1794370"/>
                  </a:ext>
                </a:extLst>
              </a:tr>
              <a:tr h="247616">
                <a:tc>
                  <a:txBody>
                    <a:bodyPr/>
                    <a:lstStyle/>
                    <a:p>
                      <a:r>
                        <a:rPr lang="en-US" sz="1100" dirty="0"/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P1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Available </a:t>
                      </a:r>
                      <a:r>
                        <a:rPr lang="en-US" sz="1100" dirty="0" err="1"/>
                        <a:t>utk</a:t>
                      </a:r>
                      <a:r>
                        <a:rPr lang="en-US" sz="1100" dirty="0"/>
                        <a:t> need P1 </a:t>
                      </a:r>
                      <a:r>
                        <a:rPr lang="en-US" sz="1100" dirty="0" err="1"/>
                        <a:t>banyak</a:t>
                      </a:r>
                      <a:r>
                        <a:rPr lang="en-US" sz="1100" dirty="0"/>
                        <a:t> </a:t>
                      </a:r>
                      <a:r>
                        <a:rPr lang="en-US" sz="1100" dirty="0" err="1"/>
                        <a:t>shg</a:t>
                      </a:r>
                      <a:r>
                        <a:rPr lang="en-US" sz="1100" dirty="0"/>
                        <a:t> bs </a:t>
                      </a:r>
                      <a:r>
                        <a:rPr lang="en-US" sz="1100" dirty="0" err="1"/>
                        <a:t>dipinjamkan</a:t>
                      </a:r>
                      <a:r>
                        <a:rPr lang="en-US" sz="1100" dirty="0"/>
                        <a:t>, update available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595833"/>
                  </a:ext>
                </a:extLst>
              </a:tr>
              <a:tr h="247616">
                <a:tc>
                  <a:txBody>
                    <a:bodyPr/>
                    <a:lstStyle/>
                    <a:p>
                      <a:r>
                        <a:rPr lang="en-US" sz="1100" dirty="0"/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P2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9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6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5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2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Available </a:t>
                      </a:r>
                      <a:r>
                        <a:rPr lang="en-US" sz="1100" dirty="0" err="1"/>
                        <a:t>utk</a:t>
                      </a:r>
                      <a:r>
                        <a:rPr lang="en-US" sz="1100" dirty="0"/>
                        <a:t> need P2 </a:t>
                      </a:r>
                      <a:r>
                        <a:rPr lang="en-US" sz="1100" dirty="0" err="1"/>
                        <a:t>kurang</a:t>
                      </a:r>
                      <a:r>
                        <a:rPr lang="en-US" sz="1100" dirty="0"/>
                        <a:t> </a:t>
                      </a:r>
                      <a:r>
                        <a:rPr lang="en-US" sz="1100" dirty="0" err="1"/>
                        <a:t>shg</a:t>
                      </a:r>
                      <a:r>
                        <a:rPr lang="en-US" sz="1100" dirty="0"/>
                        <a:t> </a:t>
                      </a:r>
                      <a:r>
                        <a:rPr lang="en-US" sz="1100" dirty="0" err="1"/>
                        <a:t>dilewati</a:t>
                      </a:r>
                      <a:endParaRPr lang="en-US" sz="11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548218"/>
                  </a:ext>
                </a:extLst>
              </a:tr>
              <a:tr h="247616">
                <a:tc>
                  <a:txBody>
                    <a:bodyPr/>
                    <a:lstStyle/>
                    <a:p>
                      <a:r>
                        <a:rPr lang="en-US" sz="1100" dirty="0"/>
                        <a:t>4</a:t>
                      </a:r>
                    </a:p>
                  </a:txBody>
                  <a:tcP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P3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</a:t>
                      </a:r>
                    </a:p>
                  </a:txBody>
                  <a:tcP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/>
                        <a:t>5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/>
                        <a:t>3</a:t>
                      </a:r>
                    </a:p>
                  </a:txBody>
                  <a:tcP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/>
                        <a:t>2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Available </a:t>
                      </a:r>
                      <a:r>
                        <a:rPr lang="en-US" sz="1100" dirty="0" err="1"/>
                        <a:t>utk</a:t>
                      </a:r>
                      <a:r>
                        <a:rPr lang="en-US" sz="1100" dirty="0"/>
                        <a:t> need P3 </a:t>
                      </a:r>
                      <a:r>
                        <a:rPr lang="en-US" sz="1100" dirty="0" err="1"/>
                        <a:t>banyak</a:t>
                      </a:r>
                      <a:r>
                        <a:rPr lang="en-US" sz="1100" dirty="0"/>
                        <a:t> </a:t>
                      </a:r>
                      <a:r>
                        <a:rPr lang="en-US" sz="1100" dirty="0" err="1"/>
                        <a:t>shg</a:t>
                      </a:r>
                      <a:r>
                        <a:rPr lang="en-US" sz="1100" dirty="0"/>
                        <a:t> bs </a:t>
                      </a:r>
                      <a:r>
                        <a:rPr lang="en-US" sz="1100" dirty="0" err="1"/>
                        <a:t>dipinjamkan</a:t>
                      </a:r>
                      <a:r>
                        <a:rPr lang="en-US" sz="1100" dirty="0"/>
                        <a:t>, update available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P1, P3</a:t>
                      </a:r>
                    </a:p>
                  </a:txBody>
                  <a:tcP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0498736"/>
                  </a:ext>
                </a:extLst>
              </a:tr>
              <a:tr h="247616">
                <a:tc>
                  <a:txBody>
                    <a:bodyPr/>
                    <a:lstStyle/>
                    <a:p>
                      <a:r>
                        <a:rPr lang="en-US" sz="1100" dirty="0"/>
                        <a:t>5</a:t>
                      </a:r>
                    </a:p>
                  </a:txBody>
                  <a:tcP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P4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</a:t>
                      </a:r>
                    </a:p>
                  </a:txBody>
                  <a:tcP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</a:t>
                      </a:r>
                    </a:p>
                  </a:txBody>
                  <a:tcP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7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4</a:t>
                      </a:r>
                    </a:p>
                  </a:txBody>
                  <a:tcP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3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Available </a:t>
                      </a:r>
                      <a:r>
                        <a:rPr lang="en-US" sz="1100" dirty="0" err="1"/>
                        <a:t>utk</a:t>
                      </a:r>
                      <a:r>
                        <a:rPr lang="en-US" sz="1100" dirty="0"/>
                        <a:t> need P4 </a:t>
                      </a:r>
                      <a:r>
                        <a:rPr lang="en-US" sz="1100" dirty="0" err="1"/>
                        <a:t>banyak</a:t>
                      </a:r>
                      <a:r>
                        <a:rPr lang="en-US" sz="1100" dirty="0"/>
                        <a:t> </a:t>
                      </a:r>
                      <a:r>
                        <a:rPr lang="en-US" sz="1100" dirty="0" err="1"/>
                        <a:t>shg</a:t>
                      </a:r>
                      <a:r>
                        <a:rPr lang="en-US" sz="1100" dirty="0"/>
                        <a:t> bs </a:t>
                      </a:r>
                      <a:r>
                        <a:rPr lang="en-US" sz="1100" dirty="0" err="1"/>
                        <a:t>dipinjamkan</a:t>
                      </a:r>
                      <a:r>
                        <a:rPr lang="en-US" sz="1100" dirty="0"/>
                        <a:t>, update available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P1, P3, P4</a:t>
                      </a:r>
                    </a:p>
                  </a:txBody>
                  <a:tcP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348292"/>
                  </a:ext>
                </a:extLst>
              </a:tr>
              <a:tr h="247616">
                <a:tc>
                  <a:txBody>
                    <a:bodyPr/>
                    <a:lstStyle/>
                    <a:p>
                      <a:r>
                        <a:rPr lang="en-US" sz="1100" dirty="0"/>
                        <a:t>6</a:t>
                      </a:r>
                    </a:p>
                  </a:txBody>
                  <a:tcP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P0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7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5</a:t>
                      </a:r>
                    </a:p>
                  </a:txBody>
                  <a:tcP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7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</a:t>
                      </a:r>
                    </a:p>
                  </a:txBody>
                  <a:tcP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7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4</a:t>
                      </a:r>
                    </a:p>
                  </a:txBody>
                  <a:tcP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5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Available </a:t>
                      </a:r>
                      <a:r>
                        <a:rPr lang="en-US" sz="1100" dirty="0" err="1"/>
                        <a:t>utk</a:t>
                      </a:r>
                      <a:r>
                        <a:rPr lang="en-US" sz="1100" dirty="0"/>
                        <a:t> need P0 </a:t>
                      </a:r>
                      <a:r>
                        <a:rPr lang="en-US" sz="1100" dirty="0" err="1"/>
                        <a:t>banyak</a:t>
                      </a:r>
                      <a:r>
                        <a:rPr lang="en-US" sz="1100" dirty="0"/>
                        <a:t> </a:t>
                      </a:r>
                      <a:r>
                        <a:rPr lang="en-US" sz="1100" dirty="0" err="1"/>
                        <a:t>shg</a:t>
                      </a:r>
                      <a:r>
                        <a:rPr lang="en-US" sz="1100" dirty="0"/>
                        <a:t> bs </a:t>
                      </a:r>
                      <a:r>
                        <a:rPr lang="en-US" sz="1100" dirty="0" err="1"/>
                        <a:t>dipinjamkan</a:t>
                      </a:r>
                      <a:r>
                        <a:rPr lang="en-US" sz="1100" dirty="0"/>
                        <a:t>, update available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P1, P3, P4, P0</a:t>
                      </a:r>
                    </a:p>
                  </a:txBody>
                  <a:tcP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2329213"/>
                  </a:ext>
                </a:extLst>
              </a:tr>
              <a:tr h="247616">
                <a:tc>
                  <a:txBody>
                    <a:bodyPr/>
                    <a:lstStyle/>
                    <a:p>
                      <a:r>
                        <a:rPr lang="en-US" sz="1100" dirty="0"/>
                        <a:t>7</a:t>
                      </a:r>
                    </a:p>
                  </a:txBody>
                  <a:tcP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P2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9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6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7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5</a:t>
                      </a:r>
                    </a:p>
                  </a:txBody>
                  <a:tcP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5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Available </a:t>
                      </a:r>
                      <a:r>
                        <a:rPr lang="en-US" sz="1100" dirty="0" err="1"/>
                        <a:t>utk</a:t>
                      </a:r>
                      <a:r>
                        <a:rPr lang="en-US" sz="1100" dirty="0"/>
                        <a:t> need P2 </a:t>
                      </a:r>
                      <a:r>
                        <a:rPr lang="en-US" sz="1100" dirty="0" err="1"/>
                        <a:t>banyak</a:t>
                      </a:r>
                      <a:r>
                        <a:rPr lang="en-US" sz="1100" dirty="0"/>
                        <a:t> </a:t>
                      </a:r>
                      <a:r>
                        <a:rPr lang="en-US" sz="1100" dirty="0" err="1"/>
                        <a:t>shg</a:t>
                      </a:r>
                      <a:r>
                        <a:rPr lang="en-US" sz="1100" dirty="0"/>
                        <a:t> bs </a:t>
                      </a:r>
                      <a:r>
                        <a:rPr lang="en-US" sz="1100" dirty="0" err="1"/>
                        <a:t>dipinjamkan</a:t>
                      </a:r>
                      <a:r>
                        <a:rPr lang="en-US" sz="1100" dirty="0"/>
                        <a:t>, update available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P1, P3, P4, P0, P2</a:t>
                      </a:r>
                    </a:p>
                  </a:txBody>
                  <a:tcP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5711230"/>
                  </a:ext>
                </a:extLst>
              </a:tr>
              <a:tr h="247616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gridSpan="10">
                  <a:txBody>
                    <a:bodyPr/>
                    <a:lstStyle/>
                    <a:p>
                      <a:r>
                        <a:rPr lang="en-US" sz="1100" b="1" dirty="0"/>
                        <a:t>Available Update = Total Resource</a:t>
                      </a: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10</a:t>
                      </a: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5</a:t>
                      </a: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6</a:t>
                      </a: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 err="1"/>
                        <a:t>Urutan</a:t>
                      </a:r>
                      <a:r>
                        <a:rPr lang="en-US" sz="1100" b="1" dirty="0"/>
                        <a:t> </a:t>
                      </a:r>
                      <a:r>
                        <a:rPr lang="en-US" sz="1100" b="1" dirty="0" err="1"/>
                        <a:t>untuk</a:t>
                      </a:r>
                      <a:r>
                        <a:rPr lang="en-US" sz="1100" b="1" dirty="0"/>
                        <a:t> Safe Sequence</a:t>
                      </a: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n-NO" sz="1100" b="1" dirty="0"/>
                        <a:t>P1, P3, P4, P0, P2</a:t>
                      </a: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558269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D6938AE-A15B-483F-8E72-E79E6D6F9621}"/>
              </a:ext>
            </a:extLst>
          </p:cNvPr>
          <p:cNvSpPr txBox="1"/>
          <p:nvPr/>
        </p:nvSpPr>
        <p:spPr>
          <a:xfrm>
            <a:off x="10405610" y="3582674"/>
            <a:ext cx="1277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Safe State</a:t>
            </a:r>
          </a:p>
        </p:txBody>
      </p:sp>
    </p:spTree>
    <p:extLst>
      <p:ext uri="{BB962C8B-B14F-4D97-AF65-F5344CB8AC3E}">
        <p14:creationId xmlns:p14="http://schemas.microsoft.com/office/powerpoint/2010/main" val="25545403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41B94-1D68-47CF-9F60-C598F1C25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RESOURCE-ALLOCATION GRAPH</a:t>
            </a:r>
            <a:br>
              <a:rPr lang="en-US" dirty="0"/>
            </a:br>
            <a:r>
              <a:rPr lang="en-US" dirty="0"/>
              <a:t>CONTOH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EBD66-7A7F-45F0-A4C2-0AB02F8AA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Diketahui</a:t>
            </a:r>
            <a:r>
              <a:rPr lang="en-US" dirty="0"/>
              <a:t> Vertex</a:t>
            </a:r>
          </a:p>
          <a:p>
            <a:pPr marL="0" indent="0">
              <a:buNone/>
            </a:pPr>
            <a:r>
              <a:rPr lang="en-US" dirty="0"/>
              <a:t>P = {P1, P2, P3, P4}</a:t>
            </a:r>
          </a:p>
          <a:p>
            <a:pPr marL="0" indent="0">
              <a:buNone/>
            </a:pPr>
            <a:r>
              <a:rPr lang="en-US" dirty="0"/>
              <a:t>R = {R1(1), R2(1), R3(1), R4(2)}</a:t>
            </a:r>
          </a:p>
          <a:p>
            <a:r>
              <a:rPr lang="en-US" dirty="0" err="1"/>
              <a:t>Dengan</a:t>
            </a:r>
            <a:r>
              <a:rPr lang="en-US" dirty="0"/>
              <a:t> Edge</a:t>
            </a:r>
          </a:p>
          <a:p>
            <a:pPr marL="0" indent="0">
              <a:buNone/>
            </a:pPr>
            <a:r>
              <a:rPr lang="en-US" dirty="0"/>
              <a:t>P1 </a:t>
            </a:r>
            <a:r>
              <a:rPr lang="en-US" dirty="0">
                <a:sym typeface="Wingdings" panose="05000000000000000000" pitchFamily="2" charset="2"/>
              </a:rPr>
              <a:t> R1, R1  P2, P2  R3, P4  R3, P4  R4, P1  R2, R2  P3, P3  R1, P3  R4</a:t>
            </a:r>
            <a:endParaRPr lang="en-US" dirty="0"/>
          </a:p>
          <a:p>
            <a:r>
              <a:rPr lang="en-US" dirty="0" err="1"/>
              <a:t>Buat</a:t>
            </a:r>
            <a:r>
              <a:rPr lang="en-US" dirty="0"/>
              <a:t> Resource Allocation Graph</a:t>
            </a:r>
          </a:p>
          <a:p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Deadlock</a:t>
            </a:r>
          </a:p>
        </p:txBody>
      </p:sp>
    </p:spTree>
    <p:extLst>
      <p:ext uri="{BB962C8B-B14F-4D97-AF65-F5344CB8AC3E}">
        <p14:creationId xmlns:p14="http://schemas.microsoft.com/office/powerpoint/2010/main" val="4703424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41B94-1D68-47CF-9F60-C598F1C25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ALGORITMA BANKER</a:t>
            </a:r>
            <a:br>
              <a:rPr lang="en-US" dirty="0"/>
            </a:br>
            <a:r>
              <a:rPr lang="en-US" dirty="0"/>
              <a:t>CONTOH 3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ED90744-DBF8-4EFC-8830-9A4EDA0CF29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75" y="2185987"/>
            <a:ext cx="4667250" cy="248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18C2D8A-77C9-4B0C-A5D9-91C7C1CECFBC}"/>
              </a:ext>
            </a:extLst>
          </p:cNvPr>
          <p:cNvSpPr txBox="1"/>
          <p:nvPr/>
        </p:nvSpPr>
        <p:spPr>
          <a:xfrm>
            <a:off x="4468721" y="4819579"/>
            <a:ext cx="3568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Total Resource = A: 10, B: 5, C: 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869CEA-1299-4CF9-8477-996E55ECFA20}"/>
              </a:ext>
            </a:extLst>
          </p:cNvPr>
          <p:cNvSpPr txBox="1"/>
          <p:nvPr/>
        </p:nvSpPr>
        <p:spPr>
          <a:xfrm>
            <a:off x="4700739" y="5188911"/>
            <a:ext cx="31049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Jelaskan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Banker</a:t>
            </a:r>
          </a:p>
          <a:p>
            <a:r>
              <a:rPr lang="en-US" dirty="0" err="1"/>
              <a:t>Berikan</a:t>
            </a:r>
            <a:r>
              <a:rPr lang="en-US" dirty="0"/>
              <a:t> Safe Sequence</a:t>
            </a:r>
          </a:p>
          <a:p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statusnya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106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C42373-E8F1-4DA5-9B06-E8ADA8C05AFA}"/>
              </a:ext>
            </a:extLst>
          </p:cNvPr>
          <p:cNvSpPr txBox="1"/>
          <p:nvPr/>
        </p:nvSpPr>
        <p:spPr>
          <a:xfrm>
            <a:off x="140677" y="1055078"/>
            <a:ext cx="1114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PROSES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67DE3E-557F-4B00-89CD-7FFACBA627DF}"/>
              </a:ext>
            </a:extLst>
          </p:cNvPr>
          <p:cNvSpPr txBox="1"/>
          <p:nvPr/>
        </p:nvSpPr>
        <p:spPr>
          <a:xfrm>
            <a:off x="1757906" y="365761"/>
            <a:ext cx="2795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INDIVIDU/INDEPENDENT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272A9A-ABE4-4C32-8178-A5E04AB56166}"/>
              </a:ext>
            </a:extLst>
          </p:cNvPr>
          <p:cNvSpPr txBox="1"/>
          <p:nvPr/>
        </p:nvSpPr>
        <p:spPr>
          <a:xfrm>
            <a:off x="1757906" y="1789166"/>
            <a:ext cx="21124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IN-COOPERATION</a:t>
            </a:r>
          </a:p>
          <a:p>
            <a:r>
              <a:rPr lang="en-US" dirty="0"/>
              <a:t>(KERJASAMA)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30EA2F-B313-4F8E-8986-EB7FBE900DA0}"/>
              </a:ext>
            </a:extLst>
          </p:cNvPr>
          <p:cNvSpPr txBox="1"/>
          <p:nvPr/>
        </p:nvSpPr>
        <p:spPr>
          <a:xfrm>
            <a:off x="6747120" y="2378224"/>
            <a:ext cx="2677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HAK: 	Mutual </a:t>
            </a:r>
            <a:r>
              <a:rPr lang="en-US" dirty="0" err="1"/>
              <a:t>Exclution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7E5C93-300E-4111-8D86-7EB88E76EC27}"/>
              </a:ext>
            </a:extLst>
          </p:cNvPr>
          <p:cNvSpPr txBox="1"/>
          <p:nvPr/>
        </p:nvSpPr>
        <p:spPr>
          <a:xfrm>
            <a:off x="6747120" y="1604500"/>
            <a:ext cx="38355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WAJIB: 	Sharing data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progresif</a:t>
            </a:r>
            <a:r>
              <a:rPr lang="en-US" dirty="0"/>
              <a:t> </a:t>
            </a:r>
          </a:p>
          <a:p>
            <a:r>
              <a:rPr lang="en-US" dirty="0"/>
              <a:t>		</a:t>
            </a:r>
            <a:r>
              <a:rPr lang="en-US" dirty="0" err="1"/>
              <a:t>Dibatasi</a:t>
            </a:r>
            <a:r>
              <a:rPr lang="en-US" dirty="0"/>
              <a:t> </a:t>
            </a:r>
            <a:r>
              <a:rPr lang="en-US" dirty="0" err="1"/>
              <a:t>waktu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9F5149-6D69-4322-AB45-0FB15F9563FE}"/>
              </a:ext>
            </a:extLst>
          </p:cNvPr>
          <p:cNvSpPr txBox="1"/>
          <p:nvPr/>
        </p:nvSpPr>
        <p:spPr>
          <a:xfrm>
            <a:off x="7270469" y="4032938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CRITICAL SECTION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975949-5D0B-4908-8159-CCE9923B1EBE}"/>
              </a:ext>
            </a:extLst>
          </p:cNvPr>
          <p:cNvSpPr txBox="1"/>
          <p:nvPr/>
        </p:nvSpPr>
        <p:spPr>
          <a:xfrm>
            <a:off x="7703048" y="4826028"/>
            <a:ext cx="1640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Komponen</a:t>
            </a:r>
            <a:r>
              <a:rPr lang="en-US" dirty="0"/>
              <a:t>: IPC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D6D9F0-F57D-4A69-A6A8-45B58DD757F1}"/>
              </a:ext>
            </a:extLst>
          </p:cNvPr>
          <p:cNvSpPr txBox="1"/>
          <p:nvPr/>
        </p:nvSpPr>
        <p:spPr>
          <a:xfrm>
            <a:off x="7674482" y="5506462"/>
            <a:ext cx="1697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SysCall</a:t>
            </a:r>
            <a:r>
              <a:rPr lang="en-US" dirty="0"/>
              <a:t>: MUTEX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7089CA-510C-4009-A67B-E2F8B282131D}"/>
              </a:ext>
            </a:extLst>
          </p:cNvPr>
          <p:cNvSpPr txBox="1"/>
          <p:nvPr/>
        </p:nvSpPr>
        <p:spPr>
          <a:xfrm>
            <a:off x="1945366" y="4032938"/>
            <a:ext cx="156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DEADLOCK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D46423-F265-4733-BB1B-7F6865AE67AE}"/>
              </a:ext>
            </a:extLst>
          </p:cNvPr>
          <p:cNvSpPr txBox="1"/>
          <p:nvPr/>
        </p:nvSpPr>
        <p:spPr>
          <a:xfrm>
            <a:off x="4567236" y="4032938"/>
            <a:ext cx="117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SIRKULER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B4A2F88-6068-4D2A-906C-3F907FD3A715}"/>
              </a:ext>
            </a:extLst>
          </p:cNvPr>
          <p:cNvCxnSpPr>
            <a:stCxn id="2" idx="3"/>
            <a:endCxn id="3" idx="1"/>
          </p:cNvCxnSpPr>
          <p:nvPr/>
        </p:nvCxnSpPr>
        <p:spPr>
          <a:xfrm flipV="1">
            <a:off x="1254828" y="550427"/>
            <a:ext cx="503078" cy="689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3319FA9-C6A3-4BCA-941F-3A0F29E9C425}"/>
              </a:ext>
            </a:extLst>
          </p:cNvPr>
          <p:cNvCxnSpPr>
            <a:stCxn id="2" idx="3"/>
            <a:endCxn id="4" idx="1"/>
          </p:cNvCxnSpPr>
          <p:nvPr/>
        </p:nvCxnSpPr>
        <p:spPr>
          <a:xfrm>
            <a:off x="1254828" y="1239744"/>
            <a:ext cx="503078" cy="872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1CB3CBA9-61A1-483A-B452-D30BD3154920}"/>
              </a:ext>
            </a:extLst>
          </p:cNvPr>
          <p:cNvSpPr/>
          <p:nvPr/>
        </p:nvSpPr>
        <p:spPr>
          <a:xfrm>
            <a:off x="6581876" y="1424410"/>
            <a:ext cx="3884474" cy="151503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27DC11F-E279-4E0D-A3E6-65C61AF70FD8}"/>
              </a:ext>
            </a:extLst>
          </p:cNvPr>
          <p:cNvCxnSpPr>
            <a:cxnSpLocks/>
            <a:stCxn id="21" idx="2"/>
            <a:endCxn id="8" idx="0"/>
          </p:cNvCxnSpPr>
          <p:nvPr/>
        </p:nvCxnSpPr>
        <p:spPr>
          <a:xfrm>
            <a:off x="8524113" y="2939444"/>
            <a:ext cx="65" cy="1093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883852B-A50F-42A5-B830-D04F4DD83D9D}"/>
              </a:ext>
            </a:extLst>
          </p:cNvPr>
          <p:cNvCxnSpPr>
            <a:stCxn id="8" idx="2"/>
            <a:endCxn id="9" idx="0"/>
          </p:cNvCxnSpPr>
          <p:nvPr/>
        </p:nvCxnSpPr>
        <p:spPr>
          <a:xfrm flipH="1">
            <a:off x="8523113" y="4402270"/>
            <a:ext cx="1065" cy="423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756E2B8-9470-489C-817D-C699122D6D70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flipH="1">
            <a:off x="8523112" y="5195360"/>
            <a:ext cx="1" cy="311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94F477C6-0F06-48C6-A2DE-E4077711A046}"/>
              </a:ext>
            </a:extLst>
          </p:cNvPr>
          <p:cNvSpPr/>
          <p:nvPr/>
        </p:nvSpPr>
        <p:spPr>
          <a:xfrm>
            <a:off x="7147069" y="4614149"/>
            <a:ext cx="2672165" cy="1316071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3F619D3-E34E-4AE5-B892-3D0C3C6D8864}"/>
              </a:ext>
            </a:extLst>
          </p:cNvPr>
          <p:cNvSpPr txBox="1"/>
          <p:nvPr/>
        </p:nvSpPr>
        <p:spPr>
          <a:xfrm>
            <a:off x="4343143" y="1928546"/>
            <a:ext cx="1925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SINKRONISASI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0D3E0D9-1A61-42B9-BCA8-5DC56C625C48}"/>
              </a:ext>
            </a:extLst>
          </p:cNvPr>
          <p:cNvSpPr txBox="1"/>
          <p:nvPr/>
        </p:nvSpPr>
        <p:spPr>
          <a:xfrm>
            <a:off x="4263526" y="2566835"/>
            <a:ext cx="2103461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Terjaganya</a:t>
            </a:r>
            <a:r>
              <a:rPr lang="en-US" dirty="0"/>
              <a:t>: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Integritas</a:t>
            </a:r>
            <a:r>
              <a:rPr lang="en-US" dirty="0"/>
              <a:t> Data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Konsistensi</a:t>
            </a:r>
            <a:r>
              <a:rPr lang="en-US" dirty="0"/>
              <a:t> Data</a:t>
            </a:r>
          </a:p>
          <a:p>
            <a:r>
              <a:rPr lang="en-US" dirty="0"/>
              <a:t>Anti Race Condition</a:t>
            </a:r>
          </a:p>
        </p:txBody>
      </p:sp>
      <p:sp>
        <p:nvSpPr>
          <p:cNvPr id="38" name="Right Brace 37">
            <a:extLst>
              <a:ext uri="{FF2B5EF4-FFF2-40B4-BE49-F238E27FC236}">
                <a16:creationId xmlns:a16="http://schemas.microsoft.com/office/drawing/2014/main" id="{0159CFC8-0F79-4BDC-BD3D-060F4508237B}"/>
              </a:ext>
            </a:extLst>
          </p:cNvPr>
          <p:cNvSpPr/>
          <p:nvPr/>
        </p:nvSpPr>
        <p:spPr>
          <a:xfrm>
            <a:off x="9775757" y="3900765"/>
            <a:ext cx="296337" cy="2218682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6656AC9-FC04-448F-B9B1-7D7C4E4AEEE1}"/>
              </a:ext>
            </a:extLst>
          </p:cNvPr>
          <p:cNvSpPr txBox="1"/>
          <p:nvPr/>
        </p:nvSpPr>
        <p:spPr>
          <a:xfrm>
            <a:off x="10074224" y="4811363"/>
            <a:ext cx="217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SISTEM OPERASI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8BA51C2-021A-4825-A938-BA6312801B37}"/>
              </a:ext>
            </a:extLst>
          </p:cNvPr>
          <p:cNvCxnSpPr>
            <a:stCxn id="4" idx="3"/>
            <a:endCxn id="36" idx="1"/>
          </p:cNvCxnSpPr>
          <p:nvPr/>
        </p:nvCxnSpPr>
        <p:spPr>
          <a:xfrm>
            <a:off x="3870344" y="2112332"/>
            <a:ext cx="472799" cy="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1ECE6CC-8D07-4DC1-8651-DD81A135ED89}"/>
              </a:ext>
            </a:extLst>
          </p:cNvPr>
          <p:cNvCxnSpPr>
            <a:stCxn id="36" idx="3"/>
            <a:endCxn id="6" idx="1"/>
          </p:cNvCxnSpPr>
          <p:nvPr/>
        </p:nvCxnSpPr>
        <p:spPr>
          <a:xfrm flipV="1">
            <a:off x="6268414" y="1927666"/>
            <a:ext cx="478706" cy="185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4CF411A-D736-4E6B-B42A-5A31D591F959}"/>
              </a:ext>
            </a:extLst>
          </p:cNvPr>
          <p:cNvCxnSpPr>
            <a:stCxn id="36" idx="3"/>
            <a:endCxn id="5" idx="1"/>
          </p:cNvCxnSpPr>
          <p:nvPr/>
        </p:nvCxnSpPr>
        <p:spPr>
          <a:xfrm>
            <a:off x="6268414" y="2113212"/>
            <a:ext cx="478706" cy="449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78DB88E-2122-4053-8361-0937B58455D1}"/>
              </a:ext>
            </a:extLst>
          </p:cNvPr>
          <p:cNvCxnSpPr>
            <a:cxnSpLocks/>
            <a:stCxn id="8" idx="1"/>
            <a:endCxn id="12" idx="3"/>
          </p:cNvCxnSpPr>
          <p:nvPr/>
        </p:nvCxnSpPr>
        <p:spPr>
          <a:xfrm flipH="1">
            <a:off x="5737749" y="4217604"/>
            <a:ext cx="15327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E4A59C9-E991-4949-94DA-FA427256D2EB}"/>
              </a:ext>
            </a:extLst>
          </p:cNvPr>
          <p:cNvCxnSpPr>
            <a:cxnSpLocks/>
            <a:stCxn id="12" idx="1"/>
            <a:endCxn id="11" idx="3"/>
          </p:cNvCxnSpPr>
          <p:nvPr/>
        </p:nvCxnSpPr>
        <p:spPr>
          <a:xfrm flipH="1">
            <a:off x="3513424" y="4217604"/>
            <a:ext cx="10538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E5AD2DC-A9D9-4D8A-A2AD-93B527728173}"/>
              </a:ext>
            </a:extLst>
          </p:cNvPr>
          <p:cNvCxnSpPr>
            <a:stCxn id="36" idx="2"/>
            <a:endCxn id="37" idx="0"/>
          </p:cNvCxnSpPr>
          <p:nvPr/>
        </p:nvCxnSpPr>
        <p:spPr>
          <a:xfrm>
            <a:off x="5305779" y="2297878"/>
            <a:ext cx="9478" cy="26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FB9AEDEF-01A3-4175-8585-5126ADC01C8D}"/>
              </a:ext>
            </a:extLst>
          </p:cNvPr>
          <p:cNvSpPr txBox="1"/>
          <p:nvPr/>
        </p:nvSpPr>
        <p:spPr>
          <a:xfrm>
            <a:off x="1782542" y="4733695"/>
            <a:ext cx="1924978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Proses </a:t>
            </a:r>
            <a:r>
              <a:rPr lang="en-US" dirty="0" err="1"/>
              <a:t>menjadi</a:t>
            </a:r>
            <a:r>
              <a:rPr lang="en-US" dirty="0"/>
              <a:t>:</a:t>
            </a:r>
          </a:p>
          <a:p>
            <a:pPr marL="285750" indent="-285750">
              <a:buFontTx/>
              <a:buChar char="-"/>
            </a:pPr>
            <a:r>
              <a:rPr lang="en-US" dirty="0"/>
              <a:t>Block</a:t>
            </a:r>
          </a:p>
          <a:p>
            <a:pPr marL="285750" indent="-285750">
              <a:buFontTx/>
              <a:buChar char="-"/>
            </a:pPr>
            <a:r>
              <a:rPr lang="en-US" dirty="0"/>
              <a:t>Starvation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C1B82E9-75E8-42C4-AC8F-FA4831E597C7}"/>
              </a:ext>
            </a:extLst>
          </p:cNvPr>
          <p:cNvCxnSpPr>
            <a:cxnSpLocks/>
            <a:stCxn id="11" idx="2"/>
            <a:endCxn id="59" idx="0"/>
          </p:cNvCxnSpPr>
          <p:nvPr/>
        </p:nvCxnSpPr>
        <p:spPr>
          <a:xfrm>
            <a:off x="2729395" y="4402270"/>
            <a:ext cx="15636" cy="331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2229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281EE-5D2E-4249-9CB8-BE190DEF1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F8A39-FC8B-479A-AC20-DB49F2AED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Deadlock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dimana</a:t>
            </a:r>
            <a:r>
              <a:rPr lang="en-US" dirty="0"/>
              <a:t> proses </a:t>
            </a:r>
            <a:r>
              <a:rPr lang="en-US" dirty="0" err="1"/>
              <a:t>berhenti</a:t>
            </a:r>
            <a:r>
              <a:rPr lang="en-US" dirty="0"/>
              <a:t> </a:t>
            </a:r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selesai</a:t>
            </a:r>
            <a:r>
              <a:rPr lang="en-US" dirty="0"/>
              <a:t> </a:t>
            </a:r>
            <a:r>
              <a:rPr lang="en-US" dirty="0" err="1"/>
              <a:t>dieksekusi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saling</a:t>
            </a:r>
            <a:r>
              <a:rPr lang="en-US" dirty="0"/>
              <a:t> </a:t>
            </a:r>
            <a:r>
              <a:rPr lang="en-US" dirty="0" err="1"/>
              <a:t>menunggu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mengakses</a:t>
            </a:r>
            <a:r>
              <a:rPr lang="en-US" dirty="0"/>
              <a:t> data </a:t>
            </a:r>
            <a:r>
              <a:rPr lang="en-US" dirty="0" err="1"/>
              <a:t>dengan</a:t>
            </a:r>
            <a:r>
              <a:rPr lang="en-US" dirty="0"/>
              <a:t> proses lain .</a:t>
            </a:r>
          </a:p>
          <a:p>
            <a:r>
              <a:rPr lang="en-US" dirty="0"/>
              <a:t>Deadlock </a:t>
            </a:r>
            <a:r>
              <a:rPr lang="en-US" dirty="0" err="1"/>
              <a:t>diakibatkan</a:t>
            </a:r>
            <a:r>
              <a:rPr lang="en-US" dirty="0"/>
              <a:t> </a:t>
            </a:r>
            <a:r>
              <a:rPr lang="en-US" dirty="0" err="1"/>
              <a:t>adanya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Mutual Exclusion yang </a:t>
            </a:r>
            <a:r>
              <a:rPr lang="en-US" dirty="0" err="1"/>
              <a:t>didukung</a:t>
            </a:r>
            <a:r>
              <a:rPr lang="en-US" dirty="0"/>
              <a:t> </a:t>
            </a:r>
            <a:r>
              <a:rPr lang="en-US" dirty="0" err="1"/>
              <a:t>adanya</a:t>
            </a:r>
            <a:r>
              <a:rPr lang="en-US" dirty="0"/>
              <a:t> </a:t>
            </a:r>
            <a:r>
              <a:rPr lang="en-US" dirty="0" err="1"/>
              <a:t>prioritas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proses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mau</a:t>
            </a:r>
            <a:r>
              <a:rPr lang="en-US" dirty="0"/>
              <a:t> </a:t>
            </a:r>
            <a:r>
              <a:rPr lang="en-US" dirty="0" err="1"/>
              <a:t>mengalah</a:t>
            </a:r>
            <a:r>
              <a:rPr lang="en-US" dirty="0"/>
              <a:t> (non-preemptive),  </a:t>
            </a:r>
            <a:r>
              <a:rPr lang="en-US" dirty="0" err="1"/>
              <a:t>akibatnya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dedaliock</a:t>
            </a:r>
            <a:r>
              <a:rPr lang="en-US" dirty="0"/>
              <a:t> </a:t>
            </a:r>
            <a:r>
              <a:rPr lang="en-US" dirty="0" err="1"/>
              <a:t>dimana</a:t>
            </a:r>
            <a:r>
              <a:rPr lang="en-US" dirty="0"/>
              <a:t> proses </a:t>
            </a:r>
            <a:r>
              <a:rPr lang="en-US" dirty="0" err="1"/>
              <a:t>saling</a:t>
            </a:r>
            <a:r>
              <a:rPr lang="en-US" dirty="0"/>
              <a:t> </a:t>
            </a:r>
            <a:r>
              <a:rPr lang="en-US" dirty="0" err="1"/>
              <a:t>menunggu</a:t>
            </a:r>
            <a:r>
              <a:rPr lang="en-US" dirty="0"/>
              <a:t> dan </a:t>
            </a:r>
            <a:r>
              <a:rPr lang="en-US" dirty="0" err="1"/>
              <a:t>saling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mau</a:t>
            </a:r>
            <a:r>
              <a:rPr lang="en-US" dirty="0"/>
              <a:t> </a:t>
            </a:r>
            <a:r>
              <a:rPr lang="en-US" dirty="0" err="1"/>
              <a:t>melepaskan</a:t>
            </a:r>
            <a:r>
              <a:rPr lang="en-US" dirty="0"/>
              <a:t> resource.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F1FFBC-04F4-4896-863D-74DB86FBD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040" y="4041801"/>
            <a:ext cx="7487920" cy="201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812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281EE-5D2E-4249-9CB8-BE190DEF1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RESOURCE-ALLOCATION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F8A39-FC8B-479A-AC20-DB49F2AED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Graf </a:t>
            </a:r>
            <a:r>
              <a:rPr lang="en-US" dirty="0" err="1"/>
              <a:t>diskrit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mendeteksi</a:t>
            </a:r>
            <a:r>
              <a:rPr lang="en-US" dirty="0"/>
              <a:t> 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sekumpulan</a:t>
            </a:r>
            <a:r>
              <a:rPr lang="en-US" dirty="0"/>
              <a:t> proses yang </a:t>
            </a:r>
            <a:r>
              <a:rPr lang="en-US" dirty="0" err="1"/>
              <a:t>berjalan</a:t>
            </a:r>
            <a:r>
              <a:rPr lang="en-US" dirty="0"/>
              <a:t> </a:t>
            </a:r>
            <a:r>
              <a:rPr lang="en-US" dirty="0" err="1"/>
              <a:t>mengalamai</a:t>
            </a:r>
            <a:r>
              <a:rPr lang="en-US" dirty="0"/>
              <a:t> deadlock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.</a:t>
            </a:r>
          </a:p>
          <a:p>
            <a:r>
              <a:rPr lang="en-US" dirty="0"/>
              <a:t>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graf</a:t>
            </a:r>
            <a:r>
              <a:rPr lang="en-US" dirty="0"/>
              <a:t> </a:t>
            </a:r>
            <a:r>
              <a:rPr lang="en-US" dirty="0" err="1"/>
              <a:t>terbagi</a:t>
            </a:r>
            <a:r>
              <a:rPr lang="en-US" dirty="0"/>
              <a:t> </a:t>
            </a:r>
            <a:r>
              <a:rPr lang="en-US" dirty="0" err="1"/>
              <a:t>jadi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Vertex dan Edge </a:t>
            </a:r>
          </a:p>
          <a:p>
            <a:r>
              <a:rPr lang="en-US" dirty="0"/>
              <a:t>Vertex </a:t>
            </a:r>
            <a:r>
              <a:rPr lang="en-US" dirty="0" err="1"/>
              <a:t>dibedakan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P </a:t>
            </a:r>
            <a:r>
              <a:rPr lang="en-US" dirty="0" err="1"/>
              <a:t>untuk</a:t>
            </a:r>
            <a:r>
              <a:rPr lang="en-US" dirty="0"/>
              <a:t> Process dan R </a:t>
            </a:r>
            <a:r>
              <a:rPr lang="en-US" dirty="0" err="1"/>
              <a:t>untuk</a:t>
            </a:r>
            <a:r>
              <a:rPr lang="en-US" dirty="0"/>
              <a:t> Resource</a:t>
            </a:r>
          </a:p>
          <a:p>
            <a:r>
              <a:rPr lang="en-US" dirty="0" err="1"/>
              <a:t>Sedangkan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Edge </a:t>
            </a:r>
            <a:r>
              <a:rPr lang="en-US" dirty="0" err="1"/>
              <a:t>terbagi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arah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arah</a:t>
            </a:r>
            <a:r>
              <a:rPr lang="en-US" dirty="0"/>
              <a:t> request dan </a:t>
            </a:r>
            <a:r>
              <a:rPr lang="en-US" dirty="0" err="1"/>
              <a:t>arah</a:t>
            </a:r>
            <a:r>
              <a:rPr lang="en-US" dirty="0"/>
              <a:t> assignment</a:t>
            </a:r>
          </a:p>
        </p:txBody>
      </p:sp>
    </p:spTree>
    <p:extLst>
      <p:ext uri="{BB962C8B-B14F-4D97-AF65-F5344CB8AC3E}">
        <p14:creationId xmlns:p14="http://schemas.microsoft.com/office/powerpoint/2010/main" val="3692221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281EE-5D2E-4249-9CB8-BE190DEF1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SIMBOL RESOURCE-ALLOCATION GRAPH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2DB2DF8-1398-4F64-8700-717D760F88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51578" y="2114599"/>
            <a:ext cx="1413565" cy="3657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C75F55D-07EE-43EE-8D9B-CF4DE63460E0}"/>
              </a:ext>
            </a:extLst>
          </p:cNvPr>
          <p:cNvSpPr txBox="1"/>
          <p:nvPr/>
        </p:nvSpPr>
        <p:spPr>
          <a:xfrm>
            <a:off x="3613904" y="2250831"/>
            <a:ext cx="3309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Lingkaran</a:t>
            </a:r>
            <a:r>
              <a:rPr lang="en-US" dirty="0"/>
              <a:t> </a:t>
            </a:r>
            <a:r>
              <a:rPr lang="en-US" dirty="0" err="1"/>
              <a:t>berarti</a:t>
            </a:r>
            <a:r>
              <a:rPr lang="en-US" dirty="0"/>
              <a:t> vertex proses 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AF631A-E496-423C-85AF-A7DB94CB4BE2}"/>
              </a:ext>
            </a:extLst>
          </p:cNvPr>
          <p:cNvSpPr txBox="1"/>
          <p:nvPr/>
        </p:nvSpPr>
        <p:spPr>
          <a:xfrm>
            <a:off x="3575174" y="3017240"/>
            <a:ext cx="6897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Persegi</a:t>
            </a:r>
            <a:r>
              <a:rPr lang="en-US" dirty="0"/>
              <a:t> </a:t>
            </a:r>
            <a:r>
              <a:rPr lang="en-US" dirty="0" err="1"/>
              <a:t>berarti</a:t>
            </a:r>
            <a:r>
              <a:rPr lang="en-US" dirty="0"/>
              <a:t> vertex </a:t>
            </a:r>
            <a:r>
              <a:rPr lang="en-US" dirty="0" err="1"/>
              <a:t>sumberdaya</a:t>
            </a:r>
            <a:r>
              <a:rPr lang="en-US" dirty="0"/>
              <a:t> R,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simbol</a:t>
            </a:r>
            <a:r>
              <a:rPr lang="en-US" dirty="0"/>
              <a:t> </a:t>
            </a:r>
            <a:r>
              <a:rPr lang="en-US" dirty="0" err="1"/>
              <a:t>disamping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</a:p>
          <a:p>
            <a:r>
              <a:rPr lang="en-US" dirty="0"/>
              <a:t>4 </a:t>
            </a:r>
            <a:r>
              <a:rPr lang="en-US" dirty="0" err="1"/>
              <a:t>buah</a:t>
            </a:r>
            <a:r>
              <a:rPr lang="en-US" dirty="0"/>
              <a:t> instance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832FD2-C23E-4B6F-AFC9-2F9576CCF1AB}"/>
              </a:ext>
            </a:extLst>
          </p:cNvPr>
          <p:cNvSpPr txBox="1"/>
          <p:nvPr/>
        </p:nvSpPr>
        <p:spPr>
          <a:xfrm>
            <a:off x="3613904" y="4060648"/>
            <a:ext cx="7902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Jika</a:t>
            </a:r>
            <a:r>
              <a:rPr lang="en-US" dirty="0"/>
              <a:t> edge </a:t>
            </a:r>
            <a:r>
              <a:rPr lang="en-US" dirty="0" err="1"/>
              <a:t>mengarah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proses </a:t>
            </a:r>
            <a:r>
              <a:rPr lang="en-US" dirty="0" err="1"/>
              <a:t>menuju</a:t>
            </a:r>
            <a:r>
              <a:rPr lang="en-US" dirty="0"/>
              <a:t> </a:t>
            </a:r>
            <a:r>
              <a:rPr lang="en-US" dirty="0" err="1"/>
              <a:t>sumberdaya</a:t>
            </a:r>
            <a:r>
              <a:rPr lang="en-US" dirty="0"/>
              <a:t> (resource) </a:t>
            </a:r>
            <a:r>
              <a:rPr lang="en-US" dirty="0" err="1"/>
              <a:t>maka</a:t>
            </a:r>
            <a:r>
              <a:rPr lang="en-US" dirty="0"/>
              <a:t> edge request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8D01CC-5FC1-4C75-8052-AD4C78073454}"/>
              </a:ext>
            </a:extLst>
          </p:cNvPr>
          <p:cNvSpPr txBox="1"/>
          <p:nvPr/>
        </p:nvSpPr>
        <p:spPr>
          <a:xfrm>
            <a:off x="3613904" y="5000839"/>
            <a:ext cx="7178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Jika</a:t>
            </a:r>
            <a:r>
              <a:rPr lang="en-US" dirty="0"/>
              <a:t> edge </a:t>
            </a:r>
            <a:r>
              <a:rPr lang="en-US" dirty="0" err="1"/>
              <a:t>mengarah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sumberdaya</a:t>
            </a:r>
            <a:r>
              <a:rPr lang="en-US" dirty="0"/>
              <a:t> </a:t>
            </a:r>
            <a:r>
              <a:rPr lang="en-US" dirty="0" err="1"/>
              <a:t>menuju</a:t>
            </a:r>
            <a:r>
              <a:rPr lang="en-US" dirty="0"/>
              <a:t> proses </a:t>
            </a:r>
            <a:r>
              <a:rPr lang="en-US" dirty="0" err="1"/>
              <a:t>maka</a:t>
            </a:r>
            <a:r>
              <a:rPr lang="en-US" dirty="0"/>
              <a:t> edge assignment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EFACFB1-5ED9-4659-839D-658D905E161C}"/>
              </a:ext>
            </a:extLst>
          </p:cNvPr>
          <p:cNvCxnSpPr>
            <a:endCxn id="5" idx="1"/>
          </p:cNvCxnSpPr>
          <p:nvPr/>
        </p:nvCxnSpPr>
        <p:spPr>
          <a:xfrm>
            <a:off x="2672862" y="2435497"/>
            <a:ext cx="9410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4548564-2D74-48DD-ACBF-84F022D6CCD2}"/>
              </a:ext>
            </a:extLst>
          </p:cNvPr>
          <p:cNvCxnSpPr>
            <a:endCxn id="6" idx="1"/>
          </p:cNvCxnSpPr>
          <p:nvPr/>
        </p:nvCxnSpPr>
        <p:spPr>
          <a:xfrm>
            <a:off x="2658794" y="3340405"/>
            <a:ext cx="91638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74EE52A-2754-4569-8EAD-380A55A4A41C}"/>
              </a:ext>
            </a:extLst>
          </p:cNvPr>
          <p:cNvCxnSpPr>
            <a:endCxn id="7" idx="1"/>
          </p:cNvCxnSpPr>
          <p:nvPr/>
        </p:nvCxnSpPr>
        <p:spPr>
          <a:xfrm>
            <a:off x="2865143" y="4245314"/>
            <a:ext cx="7487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63DE44C-1C56-426C-9429-B82E1C28F748}"/>
              </a:ext>
            </a:extLst>
          </p:cNvPr>
          <p:cNvCxnSpPr>
            <a:endCxn id="8" idx="1"/>
          </p:cNvCxnSpPr>
          <p:nvPr/>
        </p:nvCxnSpPr>
        <p:spPr>
          <a:xfrm>
            <a:off x="2865143" y="5185505"/>
            <a:ext cx="7487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420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281EE-5D2E-4249-9CB8-BE190DEF1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CONTOH RESOURCE-ALLOCATION GRAPH 1</a:t>
            </a:r>
            <a:br>
              <a:rPr lang="en-US" dirty="0"/>
            </a:br>
            <a:r>
              <a:rPr lang="en-US" dirty="0"/>
              <a:t>TIDAK DEADLOCK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54EECA24-C556-43EE-A517-1F81D16EC2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57408" y="1938681"/>
            <a:ext cx="2877183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368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281EE-5D2E-4249-9CB8-BE190DEF1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CONTOH RESOURCE-ALLOCATION GRAPH 2</a:t>
            </a:r>
            <a:br>
              <a:rPr lang="en-US" dirty="0"/>
            </a:br>
            <a:r>
              <a:rPr lang="en-US" dirty="0"/>
              <a:t>DEADLOCK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AB746A-225A-4D69-98D2-52F17BEAB3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24996" y="1881890"/>
            <a:ext cx="2942008" cy="42062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3A92A1F-074B-4BB5-9CE5-58589014D665}"/>
              </a:ext>
            </a:extLst>
          </p:cNvPr>
          <p:cNvSpPr txBox="1"/>
          <p:nvPr/>
        </p:nvSpPr>
        <p:spPr>
          <a:xfrm>
            <a:off x="8229600" y="4234375"/>
            <a:ext cx="2202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CIRCULAR/LOOP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D218A87-D337-48AE-8E2A-CF86B21EA92A}"/>
              </a:ext>
            </a:extLst>
          </p:cNvPr>
          <p:cNvCxnSpPr>
            <a:endCxn id="6" idx="1"/>
          </p:cNvCxnSpPr>
          <p:nvPr/>
        </p:nvCxnSpPr>
        <p:spPr>
          <a:xfrm>
            <a:off x="6668086" y="4135902"/>
            <a:ext cx="1561514" cy="28313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61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3B07C-2B70-41E0-BCDE-AF5A5A0D2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SYARAT TERJADI DEADLOCK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2684A75-F8EE-4340-A566-E2E03EA3CF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2088820"/>
              </p:ext>
            </p:extLst>
          </p:nvPr>
        </p:nvGraphicFramePr>
        <p:xfrm>
          <a:off x="1450975" y="2016125"/>
          <a:ext cx="9604375" cy="40373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0587971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4536</TotalTime>
  <Words>1479</Words>
  <Application>Microsoft Office PowerPoint</Application>
  <PresentationFormat>Widescreen</PresentationFormat>
  <Paragraphs>456</Paragraphs>
  <Slides>24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Gill Sans MT</vt:lpstr>
      <vt:lpstr>Gallery</vt:lpstr>
      <vt:lpstr>DEADLOCK SISTEM OPERASI</vt:lpstr>
      <vt:lpstr>MENU</vt:lpstr>
      <vt:lpstr>PowerPoint Presentation</vt:lpstr>
      <vt:lpstr>DEADLOCK</vt:lpstr>
      <vt:lpstr>RESOURCE-ALLOCATION GRAPH</vt:lpstr>
      <vt:lpstr>SIMBOL RESOURCE-ALLOCATION GRAPH</vt:lpstr>
      <vt:lpstr>CONTOH RESOURCE-ALLOCATION GRAPH 1 TIDAK DEADLOCK</vt:lpstr>
      <vt:lpstr>CONTOH RESOURCE-ALLOCATION GRAPH 2 DEADLOCK</vt:lpstr>
      <vt:lpstr>SYARAT TERJADI DEADLOCK</vt:lpstr>
      <vt:lpstr>CONTOH RESOURCE-ALLOCATION GRAPH 3 TIDAK DEADLOCK MESKIPUN SIRKULER</vt:lpstr>
      <vt:lpstr>CONTOH RESOURCE-ALLOCATION GRAPH 4 TIDAK DEADLOCK</vt:lpstr>
      <vt:lpstr>SOLUSI DEADLOCK</vt:lpstr>
      <vt:lpstr>SOLUSI DEADLOCK PENCEGAHAN</vt:lpstr>
      <vt:lpstr>SOLUSI DEADLOCK PENGHINDARAN</vt:lpstr>
      <vt:lpstr>SOLUSI DEADLOCK PENDETEKSIAN</vt:lpstr>
      <vt:lpstr>MENGHINDARI DEADLOCK ALGORITMA BANKER</vt:lpstr>
      <vt:lpstr>ALGORITMA BANKER CONTOH 1</vt:lpstr>
      <vt:lpstr>ALGORITMA BANKER CONTOH</vt:lpstr>
      <vt:lpstr>ALGORITMA BANKER CONTOH</vt:lpstr>
      <vt:lpstr>ALGORITMA SAFETY CONTOH</vt:lpstr>
      <vt:lpstr>ALGORITMA BANKER CONTOH 2</vt:lpstr>
      <vt:lpstr>ALGORITMA BANKER CONTOH 2</vt:lpstr>
      <vt:lpstr>RESOURCE-ALLOCATION GRAPH CONTOH 5</vt:lpstr>
      <vt:lpstr>ALGORITMA BANKER CONTOH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PENDAHULUAN SISTEM OPERASI</dc:title>
  <dc:creator>rinanza</dc:creator>
  <cp:lastModifiedBy>rinanza</cp:lastModifiedBy>
  <cp:revision>317</cp:revision>
  <dcterms:created xsi:type="dcterms:W3CDTF">2020-02-02T22:03:11Z</dcterms:created>
  <dcterms:modified xsi:type="dcterms:W3CDTF">2020-04-14T21:48:36Z</dcterms:modified>
</cp:coreProperties>
</file>