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2" r:id="rId8"/>
    <p:sldId id="266" r:id="rId9"/>
    <p:sldId id="264" r:id="rId10"/>
    <p:sldId id="263" r:id="rId11"/>
    <p:sldId id="271" r:id="rId12"/>
    <p:sldId id="270" r:id="rId13"/>
    <p:sldId id="272" r:id="rId14"/>
    <p:sldId id="273" r:id="rId15"/>
    <p:sldId id="274" r:id="rId16"/>
    <p:sldId id="27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38913-851A-4BD3-B3B6-70FCE894D832}" v="3" dt="2023-05-05T12:36:35.412"/>
    <p1510:client id="{81522DD4-CF5E-4034-9C2F-944A381AFFC1}" v="396" dt="2023-05-05T14:52:18.581"/>
    <p1510:client id="{B16C723F-5239-42C2-BCD8-FDAAA43C89CE}" v="46" dt="2023-05-05T15:40:31.418"/>
    <p1510:client id="{C572EC28-40E7-4253-B84E-D9EC96718877}" v="1321" dt="2023-05-05T15:35:21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4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8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151A3-4578-E013-9284-E9619CD51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Mafs    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5F90-0BB8-270D-10BD-FE85953FA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3 x 3 Matrix, About Determinant &amp; Inverse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7CDB4E-4AF7-92C3-D1C5-08A1049A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19" y="2786626"/>
            <a:ext cx="1178232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3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54931"/>
            <a:ext cx="5257800" cy="1829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Next, we need combine all components that we have</a:t>
            </a:r>
          </a:p>
          <a:p>
            <a:r>
              <a:rPr lang="en-US"/>
              <a:t>Divide the Adjoint of matrix A with the Determinant of the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8F8C1-DB3D-7CC9-1E89-3A0FC18A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265" y="4174581"/>
            <a:ext cx="2737139" cy="862940"/>
          </a:xfrm>
          <a:prstGeom prst="rect">
            <a:avLst/>
          </a:prstGeom>
        </p:spPr>
      </p:pic>
      <p:pic>
        <p:nvPicPr>
          <p:cNvPr id="6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4624951-C376-1DB9-E1B3-3649B693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38" y="2779753"/>
            <a:ext cx="3292167" cy="11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9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342" cy="1325563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38" y="3803205"/>
            <a:ext cx="5242407" cy="598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he Hand Bold"/>
                <a:cs typeface="Arial"/>
              </a:rPr>
              <a:t>Let's Try to determine the Inverse of this Matrix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7E9EB2-81C3-B8BA-2DE5-960670E20B0C}"/>
              </a:ext>
            </a:extLst>
          </p:cNvPr>
          <p:cNvSpPr txBox="1">
            <a:spLocks/>
          </p:cNvSpPr>
          <p:nvPr/>
        </p:nvSpPr>
        <p:spPr>
          <a:xfrm>
            <a:off x="609599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(Example)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A8B9256-C520-BEFC-B115-1EE2B0E0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5" y="3628107"/>
            <a:ext cx="2173625" cy="11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342" cy="1325563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786" y="3141266"/>
            <a:ext cx="5257800" cy="1829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let's find the determinant of this matrix</a:t>
            </a:r>
          </a:p>
          <a:p>
            <a:r>
              <a:rPr lang="en-US"/>
              <a:t>Copy the first and second column next to the Matrix </a:t>
            </a:r>
          </a:p>
          <a:p>
            <a:r>
              <a:rPr lang="en-US"/>
              <a:t>Then Cross the Element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7E9EB2-81C3-B8BA-2DE5-960670E20B0C}"/>
              </a:ext>
            </a:extLst>
          </p:cNvPr>
          <p:cNvSpPr txBox="1">
            <a:spLocks/>
          </p:cNvSpPr>
          <p:nvPr/>
        </p:nvSpPr>
        <p:spPr>
          <a:xfrm>
            <a:off x="609599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(Example)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A8B9256-C520-BEFC-B115-1EE2B0E0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36" y="2785838"/>
            <a:ext cx="2119746" cy="1094999"/>
          </a:xfrm>
          <a:prstGeom prst="rect">
            <a:avLst/>
          </a:prstGeom>
        </p:spPr>
      </p:pic>
      <p:pic>
        <p:nvPicPr>
          <p:cNvPr id="12" name="Picture 12" descr="A picture containing arrow&#10;&#10;Description automatically generated">
            <a:extLst>
              <a:ext uri="{FF2B5EF4-FFF2-40B4-BE49-F238E27FC236}">
                <a16:creationId xmlns:a16="http://schemas.microsoft.com/office/drawing/2014/main" id="{6C4BB2E3-42FF-DE4A-8C51-3E8FA3CE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194" y="4248420"/>
            <a:ext cx="3231408" cy="12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342" cy="1325563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635" y="3603084"/>
            <a:ext cx="5242407" cy="582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Next, multiply every line and add and subtract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7E9EB2-81C3-B8BA-2DE5-960670E20B0C}"/>
              </a:ext>
            </a:extLst>
          </p:cNvPr>
          <p:cNvSpPr txBox="1">
            <a:spLocks/>
          </p:cNvSpPr>
          <p:nvPr/>
        </p:nvSpPr>
        <p:spPr>
          <a:xfrm>
            <a:off x="609599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(Example)</a:t>
            </a:r>
          </a:p>
        </p:txBody>
      </p:sp>
      <p:pic>
        <p:nvPicPr>
          <p:cNvPr id="12" name="Picture 12" descr="A picture containing arrow&#10;&#10;Description automatically generated">
            <a:extLst>
              <a:ext uri="{FF2B5EF4-FFF2-40B4-BE49-F238E27FC236}">
                <a16:creationId xmlns:a16="http://schemas.microsoft.com/office/drawing/2014/main" id="{6C4BB2E3-42FF-DE4A-8C51-3E8FA3CE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12" y="2750810"/>
            <a:ext cx="3216014" cy="1266218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9E6D885D-60AC-FE45-93D4-BAE77962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11" y="4215568"/>
            <a:ext cx="4471720" cy="11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342" cy="1325563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362" y="3187448"/>
            <a:ext cx="5257800" cy="1829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Next, Let's try to find adjoint of matrix A</a:t>
            </a:r>
          </a:p>
          <a:p>
            <a:r>
              <a:rPr lang="en-US"/>
              <a:t>Calculate the Minor of every element in the matrix</a:t>
            </a:r>
          </a:p>
          <a:p>
            <a:r>
              <a:rPr lang="en-US"/>
              <a:t>And then put the cofactor for each element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7E9EB2-81C3-B8BA-2DE5-960670E20B0C}"/>
              </a:ext>
            </a:extLst>
          </p:cNvPr>
          <p:cNvSpPr txBox="1">
            <a:spLocks/>
          </p:cNvSpPr>
          <p:nvPr/>
        </p:nvSpPr>
        <p:spPr>
          <a:xfrm>
            <a:off x="609599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(Example)</a:t>
            </a:r>
          </a:p>
        </p:txBody>
      </p:sp>
      <p:pic>
        <p:nvPicPr>
          <p:cNvPr id="20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A6F35BC3-2EA0-6765-FDCF-3BF48D7E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04" y="3341922"/>
            <a:ext cx="4064880" cy="14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16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342" cy="1325563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907" y="3549205"/>
            <a:ext cx="5242407" cy="1198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Next, Calculate the determinant for each element</a:t>
            </a:r>
          </a:p>
          <a:p>
            <a:r>
              <a:rPr lang="en-US"/>
              <a:t>And then transpose the matrix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7E9EB2-81C3-B8BA-2DE5-960670E20B0C}"/>
              </a:ext>
            </a:extLst>
          </p:cNvPr>
          <p:cNvSpPr txBox="1">
            <a:spLocks/>
          </p:cNvSpPr>
          <p:nvPr/>
        </p:nvSpPr>
        <p:spPr>
          <a:xfrm>
            <a:off x="609599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(Example)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AB1683-734C-9F07-2A6B-781D1896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10" y="2896094"/>
            <a:ext cx="3759201" cy="1121889"/>
          </a:xfrm>
          <a:prstGeom prst="rect">
            <a:avLst/>
          </a:prstGeom>
        </p:spPr>
      </p:pic>
      <p:pic>
        <p:nvPicPr>
          <p:cNvPr id="5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BDAEB93-4CD8-E029-5C62-DEEF5C79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38" y="4348608"/>
            <a:ext cx="3769096" cy="10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342" cy="1325563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35" y="3356781"/>
            <a:ext cx="5257800" cy="18298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Next, Let's combine it all</a:t>
            </a:r>
          </a:p>
          <a:p>
            <a:r>
              <a:rPr lang="en-US"/>
              <a:t>Insert the result of the Determinant and Adjoint calculation</a:t>
            </a:r>
          </a:p>
          <a:p>
            <a:r>
              <a:rPr lang="en-US"/>
              <a:t>And multiply the result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7E9EB2-81C3-B8BA-2DE5-960670E20B0C}"/>
              </a:ext>
            </a:extLst>
          </p:cNvPr>
          <p:cNvSpPr txBox="1">
            <a:spLocks/>
          </p:cNvSpPr>
          <p:nvPr/>
        </p:nvSpPr>
        <p:spPr>
          <a:xfrm>
            <a:off x="609599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(Example)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C34DF6C-C31D-9CDE-2CB2-1C3CBF8A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49" y="3095262"/>
            <a:ext cx="2943320" cy="25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9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FC4B2-8ECE-EDE8-383F-D3577076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82" y="2152460"/>
            <a:ext cx="6410036" cy="255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7200"/>
              <a:t>So, this is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Davis Maulana </a:t>
            </a:r>
            <a:r>
              <a:rPr lang="en-US" err="1"/>
              <a:t>Hermanto</a:t>
            </a:r>
            <a:r>
              <a:rPr lang="en-US"/>
              <a:t> / 06</a:t>
            </a:r>
          </a:p>
          <a:p>
            <a:pPr marL="0" indent="0">
              <a:buNone/>
            </a:pPr>
            <a:r>
              <a:rPr lang="en-US"/>
              <a:t>Dicha Zelianivan Arkana / 08</a:t>
            </a:r>
          </a:p>
          <a:p>
            <a:pPr marL="0" indent="0">
              <a:buNone/>
            </a:pPr>
            <a:r>
              <a:rPr lang="en-US"/>
              <a:t>Muhammad </a:t>
            </a:r>
            <a:r>
              <a:rPr lang="en-US" err="1"/>
              <a:t>Baihaqi</a:t>
            </a:r>
            <a:r>
              <a:rPr lang="en-US"/>
              <a:t> </a:t>
            </a:r>
            <a:r>
              <a:rPr lang="en-US" err="1"/>
              <a:t>Aulia</a:t>
            </a:r>
            <a:r>
              <a:rPr lang="en-US"/>
              <a:t> </a:t>
            </a:r>
            <a:r>
              <a:rPr lang="en-US" err="1"/>
              <a:t>Asy’ari</a:t>
            </a:r>
            <a:r>
              <a:rPr lang="en-US"/>
              <a:t> / 18</a:t>
            </a:r>
          </a:p>
          <a:p>
            <a:pPr marL="0" indent="0">
              <a:buNone/>
            </a:pPr>
            <a:r>
              <a:rPr lang="en-US"/>
              <a:t>Yanuar </a:t>
            </a:r>
            <a:r>
              <a:rPr lang="en-US" err="1"/>
              <a:t>Thaif</a:t>
            </a:r>
            <a:r>
              <a:rPr lang="en-US"/>
              <a:t> </a:t>
            </a:r>
            <a:r>
              <a:rPr lang="en-US" err="1"/>
              <a:t>Chalil</a:t>
            </a:r>
            <a:r>
              <a:rPr lang="en-US"/>
              <a:t> Candra / 28</a:t>
            </a:r>
          </a:p>
        </p:txBody>
      </p:sp>
      <p:sp>
        <p:nvSpPr>
          <p:cNvPr id="12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Determinant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083" y="2004446"/>
            <a:ext cx="5779423" cy="4488429"/>
          </a:xfrm>
        </p:spPr>
        <p:txBody>
          <a:bodyPr>
            <a:normAutofit lnSpcReduction="10000"/>
          </a:bodyPr>
          <a:lstStyle/>
          <a:p>
            <a:r>
              <a:rPr lang="en-US"/>
              <a:t>Here is the concept of how determinant works</a:t>
            </a:r>
          </a:p>
          <a:p>
            <a:r>
              <a:rPr lang="en-US"/>
              <a:t>Copy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  <a:r>
              <a:rPr lang="en-US"/>
              <a:t> column next to the 3</a:t>
            </a:r>
            <a:r>
              <a:rPr lang="en-US" baseline="30000"/>
              <a:t>rd</a:t>
            </a:r>
            <a:r>
              <a:rPr lang="en-US"/>
              <a:t> column</a:t>
            </a:r>
          </a:p>
          <a:p>
            <a:r>
              <a:rPr lang="en-US"/>
              <a:t>Draw a diagonal line ass such that the line cross 3 elements in neighboring column</a:t>
            </a:r>
          </a:p>
          <a:p>
            <a:r>
              <a:rPr lang="en-US"/>
              <a:t>Do it again to all element in the 1</a:t>
            </a:r>
            <a:r>
              <a:rPr lang="en-US" baseline="30000"/>
              <a:t>st</a:t>
            </a:r>
            <a:r>
              <a:rPr lang="en-US"/>
              <a:t> row</a:t>
            </a:r>
          </a:p>
          <a:p>
            <a:r>
              <a:rPr lang="en-US"/>
              <a:t>Add up the multiplication of the line that goes to bottom right</a:t>
            </a:r>
          </a:p>
          <a:p>
            <a:r>
              <a:rPr lang="en-US"/>
              <a:t>Subtract the multiplication of the line that goes to bottom left</a:t>
            </a:r>
          </a:p>
          <a:p>
            <a:r>
              <a:rPr lang="en-US"/>
              <a:t>This method is called </a:t>
            </a:r>
            <a:r>
              <a:rPr lang="en-US" err="1"/>
              <a:t>Sarrus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1AD66-099E-5C56-F928-106694323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0" b="1"/>
          <a:stretch/>
        </p:blipFill>
        <p:spPr>
          <a:xfrm>
            <a:off x="986414" y="2512290"/>
            <a:ext cx="4695825" cy="25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7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Determinant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DFF0DB-A65F-BCBF-E53A-A6EAC57770F5}"/>
              </a:ext>
            </a:extLst>
          </p:cNvPr>
          <p:cNvSpPr txBox="1">
            <a:spLocks/>
          </p:cNvSpPr>
          <p:nvPr/>
        </p:nvSpPr>
        <p:spPr>
          <a:xfrm>
            <a:off x="609599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(Example)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E665A-8341-67F9-EAFC-7B834026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41" y="2441594"/>
            <a:ext cx="1943116" cy="1118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BA1702-EE82-C667-B737-6E8C06401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5"/>
          <a:stretch/>
        </p:blipFill>
        <p:spPr>
          <a:xfrm>
            <a:off x="3819328" y="3622672"/>
            <a:ext cx="6021238" cy="21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54931"/>
            <a:ext cx="5257800" cy="1829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So, in order to create an inverse, we need 2 component</a:t>
            </a:r>
          </a:p>
          <a:p>
            <a:pPr lvl="1"/>
            <a:r>
              <a:rPr lang="en-US"/>
              <a:t>Determinant of the matrix</a:t>
            </a:r>
          </a:p>
          <a:p>
            <a:pPr lvl="1"/>
            <a:r>
              <a:rPr lang="en-US"/>
              <a:t>The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adjugate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/>
              <a:t>of the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1C884-D20B-E1EF-7F9F-BE47264D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265" y="2950004"/>
            <a:ext cx="3012095" cy="1058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8F8C1-DB3D-7CC9-1E89-3A0FC18A5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265" y="4174581"/>
            <a:ext cx="2737139" cy="8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4275"/>
            <a:ext cx="5523505" cy="4318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 order to find adjoint of the matrix we need to</a:t>
            </a:r>
          </a:p>
          <a:p>
            <a:pPr lvl="1"/>
            <a:r>
              <a:rPr lang="en-US">
                <a:latin typeface="The Hand Bold"/>
                <a:cs typeface="Arial"/>
              </a:rPr>
              <a:t>Transpose the matrix without changing the </a:t>
            </a:r>
            <a:r>
              <a:rPr lang="en-US">
                <a:ea typeface="+mn-lt"/>
                <a:cs typeface="+mn-lt"/>
              </a:rPr>
              <a:t>row and column number</a:t>
            </a:r>
            <a:endParaRPr lang="en-US">
              <a:latin typeface="The Hand Bold"/>
              <a:cs typeface="Arial"/>
            </a:endParaRPr>
          </a:p>
          <a:p>
            <a:pPr lvl="1"/>
            <a:r>
              <a:rPr lang="en-US">
                <a:latin typeface="The Hand Bold"/>
                <a:cs typeface="Arial"/>
              </a:rPr>
              <a:t>Select an element row and column number </a:t>
            </a:r>
            <a:endParaRPr lang="en-US"/>
          </a:p>
          <a:p>
            <a:pPr lvl="1"/>
            <a:r>
              <a:rPr lang="en-US">
                <a:latin typeface="The Hand Bold"/>
                <a:cs typeface="Arial"/>
              </a:rPr>
              <a:t>Remove every element with the same row and column index. There should be 4 leftover element.</a:t>
            </a:r>
          </a:p>
          <a:p>
            <a:pPr lvl="1"/>
            <a:r>
              <a:rPr lang="en-US">
                <a:latin typeface="The Hand Bold"/>
                <a:cs typeface="Arial"/>
              </a:rPr>
              <a:t>Use the determinant of the left over element as the element of the selected element.</a:t>
            </a:r>
          </a:p>
          <a:p>
            <a:pPr lvl="1"/>
            <a:r>
              <a:rPr lang="en-US">
                <a:cs typeface="Arial"/>
              </a:rPr>
              <a:t>Repeat for every element</a:t>
            </a:r>
          </a:p>
          <a:p>
            <a:pPr lvl="1"/>
            <a:r>
              <a:rPr lang="en-US">
                <a:cs typeface="Arial"/>
              </a:rPr>
              <a:t>Alternate positive and negative sign for each element ass such that the side to side </a:t>
            </a:r>
            <a:r>
              <a:rPr lang="en-US">
                <a:ea typeface="+mn-lt"/>
                <a:cs typeface="+mn-lt"/>
              </a:rPr>
              <a:t>neighboring </a:t>
            </a:r>
            <a:r>
              <a:rPr lang="en-US">
                <a:cs typeface="Arial"/>
              </a:rPr>
              <a:t>element is not the same sign and diagonally </a:t>
            </a:r>
            <a:r>
              <a:rPr lang="en-US">
                <a:ea typeface="+mn-lt"/>
                <a:cs typeface="+mn-lt"/>
              </a:rPr>
              <a:t>neighboring element is the same sign.</a:t>
            </a:r>
            <a:r>
              <a:rPr lang="en-US">
                <a:ea typeface="+mn-lt"/>
                <a:cs typeface="Arial"/>
              </a:rPr>
              <a:t> Starting</a:t>
            </a:r>
            <a:r>
              <a:rPr lang="en-US">
                <a:cs typeface="Arial"/>
              </a:rPr>
              <a:t> with the element a11 with positive sign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93942AA0-36C9-F06D-E6E5-4655FA36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61" y="5184007"/>
            <a:ext cx="2390775" cy="50482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7CCFDDB-2F2A-F94A-9216-52000D00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979" y="3746591"/>
            <a:ext cx="3292167" cy="116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D3DC3-6E63-C4DE-25EF-48EA71DB5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137" y="2392843"/>
            <a:ext cx="3012095" cy="10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20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4275"/>
            <a:ext cx="5523505" cy="4318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 order to find adjoint of the matrix we need to</a:t>
            </a:r>
          </a:p>
          <a:p>
            <a:pPr lvl="1"/>
            <a:r>
              <a:rPr lang="en-US">
                <a:latin typeface="The Hand Bold"/>
                <a:cs typeface="Arial"/>
              </a:rPr>
              <a:t>Transpose the matrix without changing the </a:t>
            </a:r>
            <a:r>
              <a:rPr lang="en-US">
                <a:ea typeface="+mn-lt"/>
                <a:cs typeface="+mn-lt"/>
              </a:rPr>
              <a:t>row and column number</a:t>
            </a:r>
            <a:endParaRPr lang="en-US">
              <a:latin typeface="The Hand Bold"/>
              <a:cs typeface="Arial"/>
            </a:endParaRPr>
          </a:p>
          <a:p>
            <a:pPr lvl="1"/>
            <a:r>
              <a:rPr lang="en-US">
                <a:latin typeface="The Hand Bold"/>
                <a:cs typeface="Arial"/>
              </a:rPr>
              <a:t>Select an element row and column number </a:t>
            </a:r>
            <a:endParaRPr lang="en-US"/>
          </a:p>
          <a:p>
            <a:pPr lvl="1"/>
            <a:r>
              <a:rPr lang="en-US">
                <a:latin typeface="The Hand Bold"/>
                <a:cs typeface="Arial"/>
              </a:rPr>
              <a:t>Remove every element with the same row and column index. There should be 4 leftover element.</a:t>
            </a:r>
          </a:p>
          <a:p>
            <a:pPr lvl="1"/>
            <a:r>
              <a:rPr lang="en-US">
                <a:latin typeface="The Hand Bold"/>
                <a:cs typeface="Arial"/>
              </a:rPr>
              <a:t>Use the determinant of the left over element as the element of the selected element.</a:t>
            </a:r>
          </a:p>
          <a:p>
            <a:pPr lvl="1"/>
            <a:r>
              <a:rPr lang="en-US">
                <a:cs typeface="Arial"/>
              </a:rPr>
              <a:t>Repeat for every element</a:t>
            </a:r>
          </a:p>
          <a:p>
            <a:pPr lvl="1"/>
            <a:r>
              <a:rPr lang="en-US">
                <a:cs typeface="Arial"/>
              </a:rPr>
              <a:t>Alternate positive and negative sign for each element ass such that the side to side </a:t>
            </a:r>
            <a:r>
              <a:rPr lang="en-US">
                <a:ea typeface="+mn-lt"/>
                <a:cs typeface="+mn-lt"/>
              </a:rPr>
              <a:t>neighboring </a:t>
            </a:r>
            <a:r>
              <a:rPr lang="en-US">
                <a:cs typeface="Arial"/>
              </a:rPr>
              <a:t>element is not the same sign and diagonally </a:t>
            </a:r>
            <a:r>
              <a:rPr lang="en-US">
                <a:ea typeface="+mn-lt"/>
                <a:cs typeface="+mn-lt"/>
              </a:rPr>
              <a:t>neighboring element is the same sign.</a:t>
            </a:r>
            <a:r>
              <a:rPr lang="en-US">
                <a:ea typeface="+mn-lt"/>
                <a:cs typeface="Arial"/>
              </a:rPr>
              <a:t> Starting</a:t>
            </a:r>
            <a:r>
              <a:rPr lang="en-US">
                <a:cs typeface="Arial"/>
              </a:rPr>
              <a:t> with the element a11 with positive sign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210E4-3CB7-1F06-4860-B37744C5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2330" y="3621875"/>
            <a:ext cx="3012095" cy="10586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76A8DC-7BEC-B6E8-9B85-F165FB76E063}"/>
              </a:ext>
            </a:extLst>
          </p:cNvPr>
          <p:cNvGrpSpPr/>
          <p:nvPr/>
        </p:nvGrpSpPr>
        <p:grpSpPr>
          <a:xfrm>
            <a:off x="2263058" y="3373283"/>
            <a:ext cx="2938204" cy="1651817"/>
            <a:chOff x="2263058" y="3373283"/>
            <a:chExt cx="2938204" cy="165181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11C1FA-4FDB-E8E4-2FB4-2F4BD5084F65}"/>
                </a:ext>
              </a:extLst>
            </p:cNvPr>
            <p:cNvCxnSpPr/>
            <p:nvPr/>
          </p:nvCxnSpPr>
          <p:spPr>
            <a:xfrm>
              <a:off x="2836606" y="3373283"/>
              <a:ext cx="29496" cy="1651817"/>
            </a:xfrm>
            <a:prstGeom prst="straightConnector1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EACEFE-6B89-2C1C-49E7-3815A446E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3058" y="3771487"/>
              <a:ext cx="2938204" cy="36053"/>
            </a:xfrm>
            <a:prstGeom prst="straightConnector1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304F60-ADC1-14D9-9924-879BE299D986}"/>
              </a:ext>
            </a:extLst>
          </p:cNvPr>
          <p:cNvSpPr/>
          <p:nvPr/>
        </p:nvSpPr>
        <p:spPr>
          <a:xfrm>
            <a:off x="3326579" y="3965676"/>
            <a:ext cx="1360130" cy="7374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0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4275"/>
            <a:ext cx="5523505" cy="4318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 order to find adjoint of the matrix we need to</a:t>
            </a:r>
          </a:p>
          <a:p>
            <a:pPr lvl="1"/>
            <a:r>
              <a:rPr lang="en-US">
                <a:latin typeface="The Hand Bold"/>
                <a:cs typeface="Arial"/>
              </a:rPr>
              <a:t>Transpose the matrix without changing the </a:t>
            </a:r>
            <a:r>
              <a:rPr lang="en-US">
                <a:ea typeface="+mn-lt"/>
                <a:cs typeface="+mn-lt"/>
              </a:rPr>
              <a:t>row and column number</a:t>
            </a:r>
            <a:endParaRPr lang="en-US">
              <a:latin typeface="The Hand Bold"/>
              <a:cs typeface="Arial"/>
            </a:endParaRPr>
          </a:p>
          <a:p>
            <a:pPr lvl="1"/>
            <a:r>
              <a:rPr lang="en-US">
                <a:latin typeface="The Hand Bold"/>
                <a:cs typeface="Arial"/>
              </a:rPr>
              <a:t>Select an element row and column number </a:t>
            </a:r>
            <a:endParaRPr lang="en-US"/>
          </a:p>
          <a:p>
            <a:pPr lvl="1"/>
            <a:r>
              <a:rPr lang="en-US">
                <a:latin typeface="The Hand Bold"/>
                <a:cs typeface="Arial"/>
              </a:rPr>
              <a:t>Remove every element with the same row and column index. There should be 4 leftover element.</a:t>
            </a:r>
          </a:p>
          <a:p>
            <a:pPr lvl="1"/>
            <a:r>
              <a:rPr lang="en-US">
                <a:latin typeface="The Hand Bold"/>
                <a:cs typeface="Arial"/>
              </a:rPr>
              <a:t>Use the determinant of the left over element as the element of the selected element.</a:t>
            </a:r>
          </a:p>
          <a:p>
            <a:pPr lvl="1"/>
            <a:r>
              <a:rPr lang="en-US">
                <a:cs typeface="Arial"/>
              </a:rPr>
              <a:t>Repeat for every element</a:t>
            </a:r>
          </a:p>
          <a:p>
            <a:pPr lvl="1"/>
            <a:r>
              <a:rPr lang="en-US">
                <a:cs typeface="Arial"/>
              </a:rPr>
              <a:t>Alternate positive and negative sign for each element ass such that the side to side </a:t>
            </a:r>
            <a:r>
              <a:rPr lang="en-US">
                <a:ea typeface="+mn-lt"/>
                <a:cs typeface="+mn-lt"/>
              </a:rPr>
              <a:t>neighboring </a:t>
            </a:r>
            <a:r>
              <a:rPr lang="en-US">
                <a:cs typeface="Arial"/>
              </a:rPr>
              <a:t>element is not the same sign and diagonally </a:t>
            </a:r>
            <a:r>
              <a:rPr lang="en-US">
                <a:ea typeface="+mn-lt"/>
                <a:cs typeface="+mn-lt"/>
              </a:rPr>
              <a:t>neighboring element is the same sign.</a:t>
            </a:r>
            <a:r>
              <a:rPr lang="en-US">
                <a:ea typeface="+mn-lt"/>
                <a:cs typeface="Arial"/>
              </a:rPr>
              <a:t> Starting</a:t>
            </a:r>
            <a:r>
              <a:rPr lang="en-US">
                <a:cs typeface="Arial"/>
              </a:rPr>
              <a:t> with the element a11 with positive sign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7E240-3ADB-D782-C462-8A546F8D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5943" y="2573101"/>
            <a:ext cx="3012095" cy="10586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F48F3-D55E-8761-C38F-DE956A3F3D14}"/>
              </a:ext>
            </a:extLst>
          </p:cNvPr>
          <p:cNvGrpSpPr/>
          <p:nvPr/>
        </p:nvGrpSpPr>
        <p:grpSpPr>
          <a:xfrm>
            <a:off x="2246671" y="2324509"/>
            <a:ext cx="2938204" cy="1651817"/>
            <a:chOff x="2263058" y="3373283"/>
            <a:chExt cx="2938204" cy="16518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F56E46-2797-01ED-0FB7-EB28AF53B12B}"/>
                </a:ext>
              </a:extLst>
            </p:cNvPr>
            <p:cNvCxnSpPr/>
            <p:nvPr/>
          </p:nvCxnSpPr>
          <p:spPr>
            <a:xfrm>
              <a:off x="2836606" y="3373283"/>
              <a:ext cx="29496" cy="1651817"/>
            </a:xfrm>
            <a:prstGeom prst="straightConnector1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87BF6B-D9D1-892B-3AD3-B88C6D4E0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3058" y="3771487"/>
              <a:ext cx="2938204" cy="36053"/>
            </a:xfrm>
            <a:prstGeom prst="straightConnector1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88F63D-24D8-8CDD-9167-328E0E0FE11C}"/>
              </a:ext>
            </a:extLst>
          </p:cNvPr>
          <p:cNvSpPr/>
          <p:nvPr/>
        </p:nvSpPr>
        <p:spPr>
          <a:xfrm>
            <a:off x="3310192" y="2916902"/>
            <a:ext cx="1360130" cy="7374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987AD0-623C-563C-C316-E3779049BEB4}"/>
              </a:ext>
            </a:extLst>
          </p:cNvPr>
          <p:cNvGrpSpPr/>
          <p:nvPr/>
        </p:nvGrpSpPr>
        <p:grpSpPr>
          <a:xfrm>
            <a:off x="929449" y="4475620"/>
            <a:ext cx="4896313" cy="1325999"/>
            <a:chOff x="6001255" y="3312136"/>
            <a:chExt cx="4896313" cy="132599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0F4DDFD-A4A7-46BD-FA8B-6BF0DBB0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1255" y="3312136"/>
              <a:ext cx="4896313" cy="13259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6EB119-30E1-AA04-8B10-1990788FD06F}"/>
                </a:ext>
              </a:extLst>
            </p:cNvPr>
            <p:cNvSpPr txBox="1"/>
            <p:nvPr/>
          </p:nvSpPr>
          <p:spPr>
            <a:xfrm>
              <a:off x="9600124" y="4225080"/>
              <a:ext cx="24077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latin typeface="Calibri Light"/>
                  <a:ea typeface="Batang"/>
                  <a:cs typeface="Calibri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48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EA8EA-2EF8-1199-5E18-63EDF1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Inverse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032-F362-87DE-5892-57142A71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38" y="2878920"/>
            <a:ext cx="4868022" cy="2057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Or to put it simply</a:t>
            </a:r>
          </a:p>
          <a:p>
            <a:pPr lvl="1"/>
            <a:r>
              <a:rPr lang="en-US">
                <a:latin typeface="The Hand Bold"/>
                <a:cs typeface="Arial"/>
              </a:rPr>
              <a:t>Transpose the matrix</a:t>
            </a:r>
          </a:p>
          <a:p>
            <a:pPr lvl="1"/>
            <a:r>
              <a:rPr lang="en-US">
                <a:cs typeface="Arial"/>
              </a:rPr>
              <a:t>Find the minor for every element</a:t>
            </a:r>
          </a:p>
          <a:p>
            <a:pPr lvl="1"/>
            <a:r>
              <a:rPr lang="en-US">
                <a:latin typeface="The Hand Bold"/>
                <a:cs typeface="Arial"/>
              </a:rPr>
              <a:t>Find the cofactor </a:t>
            </a:r>
            <a:r>
              <a:rPr lang="en-US">
                <a:ea typeface="+mn-lt"/>
                <a:cs typeface="+mn-lt"/>
              </a:rPr>
              <a:t>for every element</a:t>
            </a:r>
            <a:endParaRPr lang="en-US">
              <a:cs typeface="Arial"/>
            </a:endParaRPr>
          </a:p>
          <a:p>
            <a:pPr lvl="1"/>
            <a:endParaRPr lang="en-US"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3968B2-33DC-5DB1-2263-B6BA539150EC}"/>
              </a:ext>
            </a:extLst>
          </p:cNvPr>
          <p:cNvGrpSpPr/>
          <p:nvPr/>
        </p:nvGrpSpPr>
        <p:grpSpPr>
          <a:xfrm>
            <a:off x="6001255" y="3312136"/>
            <a:ext cx="4896313" cy="1325999"/>
            <a:chOff x="6001255" y="3312136"/>
            <a:chExt cx="4896313" cy="13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B7777-6AB6-6A6F-B19E-00CADFB0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1255" y="3312136"/>
              <a:ext cx="4896313" cy="1325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3E3147-714B-6CCB-ABCE-A71DA14CF2E8}"/>
                </a:ext>
              </a:extLst>
            </p:cNvPr>
            <p:cNvSpPr txBox="1"/>
            <p:nvPr/>
          </p:nvSpPr>
          <p:spPr>
            <a:xfrm>
              <a:off x="9600124" y="4225080"/>
              <a:ext cx="24077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latin typeface="Calibri Light"/>
                  <a:ea typeface="Batang"/>
                  <a:cs typeface="Calibri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78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SketchyVTI</vt:lpstr>
      <vt:lpstr>Mafs     </vt:lpstr>
      <vt:lpstr>So, this is us</vt:lpstr>
      <vt:lpstr>Determinant</vt:lpstr>
      <vt:lpstr>Determinant</vt:lpstr>
      <vt:lpstr>Inverse</vt:lpstr>
      <vt:lpstr>Inverse</vt:lpstr>
      <vt:lpstr>Inverse</vt:lpstr>
      <vt:lpstr>Inverse</vt:lpstr>
      <vt:lpstr>Inverse</vt:lpstr>
      <vt:lpstr>Inverse</vt:lpstr>
      <vt:lpstr>Inverse</vt:lpstr>
      <vt:lpstr>Inverse</vt:lpstr>
      <vt:lpstr>Inverse</vt:lpstr>
      <vt:lpstr>Inverse</vt:lpstr>
      <vt:lpstr>Inverse</vt:lpstr>
      <vt:lpstr>Inverse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Mafs</dc:title>
  <dc:creator>Dicha Arkana</dc:creator>
  <cp:revision>3</cp:revision>
  <dcterms:created xsi:type="dcterms:W3CDTF">2023-05-02T02:21:58Z</dcterms:created>
  <dcterms:modified xsi:type="dcterms:W3CDTF">2023-05-05T15:42:11Z</dcterms:modified>
</cp:coreProperties>
</file>