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57" r:id="rId3"/>
    <p:sldId id="258" r:id="rId4"/>
    <p:sldId id="259" r:id="rId5"/>
    <p:sldId id="260" r:id="rId6"/>
    <p:sldId id="261" r:id="rId7"/>
    <p:sldId id="262" r:id="rId8"/>
    <p:sldId id="263" r:id="rId9"/>
    <p:sldId id="265" r:id="rId10"/>
    <p:sldId id="267" r:id="rId11"/>
    <p:sldId id="268" r:id="rId12"/>
    <p:sldId id="274" r:id="rId13"/>
    <p:sldId id="269" r:id="rId14"/>
    <p:sldId id="270" r:id="rId15"/>
    <p:sldId id="266"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773"/>
    <a:srgbClr val="FFCC66"/>
    <a:srgbClr val="FF99CC"/>
    <a:srgbClr val="66FFFF"/>
    <a:srgbClr val="FF7C80"/>
    <a:srgbClr val="FF66FF"/>
    <a:srgbClr val="0099FF"/>
    <a:srgbClr val="93F7A4"/>
    <a:srgbClr val="74FA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8" d="100"/>
          <a:sy n="78" d="100"/>
        </p:scale>
        <p:origin x="15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6D41A-D7F1-4888-A543-716461489B87}"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6D41A-D7F1-4888-A543-716461489B87}"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6D41A-D7F1-4888-A543-716461489B87}"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6D41A-D7F1-4888-A543-716461489B87}"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6D41A-D7F1-4888-A543-716461489B87}" type="datetimeFigureOut">
              <a:rPr lang="en-US" smtClean="0"/>
              <a:pPr/>
              <a:t>9/6/2017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6D41A-D7F1-4888-A543-716461489B87}"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6D41A-D7F1-4888-A543-716461489B87}" type="datetimeFigureOut">
              <a:rPr lang="en-US" smtClean="0"/>
              <a:pPr/>
              <a:t>9/6/2017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6D41A-D7F1-4888-A543-716461489B87}" type="datetimeFigureOut">
              <a:rPr lang="en-US" smtClean="0"/>
              <a:pPr/>
              <a:t>9/6/2017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6D41A-D7F1-4888-A543-716461489B87}" type="datetimeFigureOut">
              <a:rPr lang="en-US" smtClean="0"/>
              <a:pPr/>
              <a:t>9/6/2017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6D41A-D7F1-4888-A543-716461489B87}"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6D41A-D7F1-4888-A543-716461489B87}" type="datetimeFigureOut">
              <a:rPr lang="en-US" smtClean="0"/>
              <a:pPr/>
              <a:t>9/6/2017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7FD2A4-EC1B-4A67-944E-EDF2300099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6D41A-D7F1-4888-A543-716461489B87}" type="datetimeFigureOut">
              <a:rPr lang="en-US" smtClean="0"/>
              <a:pPr/>
              <a:t>9/6/2017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FD2A4-EC1B-4A67-944E-EDF2300099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UJI HIPOTESIS SATU SAMPLE</a:t>
            </a:r>
            <a:endParaRPr lang="id-ID" dirty="0"/>
          </a:p>
        </p:txBody>
      </p:sp>
      <p:sp>
        <p:nvSpPr>
          <p:cNvPr id="3" name="Subtitle 2"/>
          <p:cNvSpPr>
            <a:spLocks noGrp="1"/>
          </p:cNvSpPr>
          <p:nvPr>
            <p:ph type="subTitle" idx="1"/>
          </p:nvPr>
        </p:nvSpPr>
        <p:spPr/>
        <p:txBody>
          <a:bodyPr/>
          <a:lstStyle/>
          <a:p>
            <a:r>
              <a:rPr lang="id-ID" dirty="0" smtClean="0"/>
              <a:t>Pramana Yoga S</a:t>
            </a:r>
            <a:endParaRPr lang="id-ID" dirty="0"/>
          </a:p>
        </p:txBody>
      </p:sp>
    </p:spTree>
    <p:extLst>
      <p:ext uri="{BB962C8B-B14F-4D97-AF65-F5344CB8AC3E}">
        <p14:creationId xmlns:p14="http://schemas.microsoft.com/office/powerpoint/2010/main" val="2817642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762000"/>
            <a:ext cx="8610600" cy="3352800"/>
          </a:xfrm>
          <a:prstGeom prst="rect">
            <a:avLst/>
          </a:prstGeom>
          <a:solidFill>
            <a:srgbClr val="66FFFF"/>
          </a:solidFill>
          <a:ln w="3175">
            <a:solidFill>
              <a:schemeClr val="accent5">
                <a:lumMod val="60000"/>
                <a:lumOff val="40000"/>
              </a:schemeClr>
            </a:solidFill>
          </a:ln>
        </p:spPr>
        <p:txBody>
          <a:bodyPr vert="horz" lIns="91440" tIns="45720" rIns="91440" bIns="45720" rtlCol="0">
            <a:normAutofit/>
          </a:bodyPr>
          <a:lstStyle/>
          <a:p>
            <a:pPr lvl="0"/>
            <a:r>
              <a:rPr lang="id-ID" sz="2000" b="1" dirty="0" smtClean="0"/>
              <a:t>12.</a:t>
            </a:r>
            <a:r>
              <a:rPr lang="en-US" sz="2000" b="1" dirty="0" smtClean="0"/>
              <a:t>4</a:t>
            </a:r>
            <a:r>
              <a:rPr lang="id-ID" sz="2000" b="1" dirty="0" smtClean="0"/>
              <a:t>.</a:t>
            </a:r>
            <a:r>
              <a:rPr lang="en-US" sz="2000" b="1" dirty="0" smtClean="0"/>
              <a:t>2</a:t>
            </a:r>
            <a:r>
              <a:rPr lang="id-ID" sz="2000" b="1" dirty="0" smtClean="0"/>
              <a:t>. Uji Rata-Rata Populasi: Sampel Kecil </a:t>
            </a:r>
            <a:endParaRPr lang="en-US" sz="2000" b="1" dirty="0" smtClean="0"/>
          </a:p>
          <a:p>
            <a:pPr lvl="0"/>
            <a:r>
              <a:rPr lang="en-US" sz="2000" b="1" dirty="0" err="1" smtClean="0"/>
              <a:t>Jika</a:t>
            </a:r>
            <a:r>
              <a:rPr lang="en-US" sz="2000" b="1" dirty="0" smtClean="0"/>
              <a:t> </a:t>
            </a:r>
            <a:r>
              <a:rPr lang="en-US" sz="2000" dirty="0" smtClean="0"/>
              <a:t> n &lt; 30 </a:t>
            </a:r>
            <a:r>
              <a:rPr lang="en-US" sz="2000" dirty="0" err="1" smtClean="0"/>
              <a:t>maka</a:t>
            </a:r>
            <a:r>
              <a:rPr lang="en-US" sz="2000" dirty="0" smtClean="0"/>
              <a:t> </a:t>
            </a:r>
            <a:r>
              <a:rPr lang="en-US" sz="2000" dirty="0" err="1" smtClean="0"/>
              <a:t>uji</a:t>
            </a:r>
            <a:r>
              <a:rPr lang="en-US" sz="2000" dirty="0" smtClean="0"/>
              <a:t> yang </a:t>
            </a:r>
            <a:r>
              <a:rPr lang="en-US" sz="2000" dirty="0" err="1" smtClean="0"/>
              <a:t>digunakan</a:t>
            </a:r>
            <a:r>
              <a:rPr lang="en-US" sz="2000" dirty="0" smtClean="0"/>
              <a:t> </a:t>
            </a:r>
            <a:r>
              <a:rPr lang="en-US" sz="2000" dirty="0" err="1" smtClean="0"/>
              <a:t>adalah</a:t>
            </a:r>
            <a:r>
              <a:rPr lang="en-US" sz="2000" dirty="0" smtClean="0"/>
              <a:t> </a:t>
            </a:r>
            <a:r>
              <a:rPr lang="en-US" sz="2000" dirty="0" err="1" smtClean="0"/>
              <a:t>uji</a:t>
            </a:r>
            <a:r>
              <a:rPr lang="en-US" sz="2000" dirty="0" smtClean="0"/>
              <a:t> t.  </a:t>
            </a:r>
          </a:p>
          <a:p>
            <a:pPr lvl="0"/>
            <a:endParaRPr lang="en-US" sz="2000" dirty="0" smtClean="0"/>
          </a:p>
          <a:p>
            <a:pPr lvl="0"/>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graphicFrame>
        <p:nvGraphicFramePr>
          <p:cNvPr id="18434" name="Object 2"/>
          <p:cNvGraphicFramePr>
            <a:graphicFrameLocks noChangeAspect="1"/>
          </p:cNvGraphicFramePr>
          <p:nvPr>
            <p:extLst>
              <p:ext uri="{D42A27DB-BD31-4B8C-83A1-F6EECF244321}">
                <p14:modId xmlns:p14="http://schemas.microsoft.com/office/powerpoint/2010/main" val="2264815403"/>
              </p:ext>
            </p:extLst>
          </p:nvPr>
        </p:nvGraphicFramePr>
        <p:xfrm>
          <a:off x="2760266" y="1828800"/>
          <a:ext cx="2726134" cy="2289834"/>
        </p:xfrm>
        <a:graphic>
          <a:graphicData uri="http://schemas.openxmlformats.org/presentationml/2006/ole">
            <mc:AlternateContent xmlns:mc="http://schemas.openxmlformats.org/markup-compatibility/2006">
              <mc:Choice xmlns:v="urn:schemas-microsoft-com:vml" Requires="v">
                <p:oleObj spid="_x0000_s18442" name="Equation" r:id="rId3" imgW="1600200" imgH="1333440" progId="Equation.3">
                  <p:embed/>
                </p:oleObj>
              </mc:Choice>
              <mc:Fallback>
                <p:oleObj name="Equation" r:id="rId3" imgW="1600200" imgH="1333440" progId="Equation.3">
                  <p:embed/>
                  <p:pic>
                    <p:nvPicPr>
                      <p:cNvPr id="0" name="Picture 2"/>
                      <p:cNvPicPr>
                        <a:picLocks noChangeAspect="1" noChangeArrowheads="1"/>
                      </p:cNvPicPr>
                      <p:nvPr/>
                    </p:nvPicPr>
                    <p:blipFill>
                      <a:blip r:embed="rId4"/>
                      <a:srcRect/>
                      <a:stretch>
                        <a:fillRect/>
                      </a:stretch>
                    </p:blipFill>
                    <p:spPr bwMode="auto">
                      <a:xfrm>
                        <a:off x="2760266" y="1828800"/>
                        <a:ext cx="2726134" cy="2289834"/>
                      </a:xfrm>
                      <a:prstGeom prst="rect">
                        <a:avLst/>
                      </a:prstGeom>
                      <a:noFill/>
                      <a:ln>
                        <a:noFill/>
                      </a:ln>
                      <a:effectLst/>
                      <a:extLst/>
                    </p:spPr>
                  </p:pic>
                </p:oleObj>
              </mc:Fallback>
            </mc:AlternateContent>
          </a:graphicData>
        </a:graphic>
      </p:graphicFrame>
      <p:sp>
        <p:nvSpPr>
          <p:cNvPr id="5" name="Rectangle 3"/>
          <p:cNvSpPr txBox="1">
            <a:spLocks noChangeArrowheads="1"/>
          </p:cNvSpPr>
          <p:nvPr/>
        </p:nvSpPr>
        <p:spPr>
          <a:xfrm>
            <a:off x="304800" y="4191000"/>
            <a:ext cx="8610600" cy="24384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r>
              <a:rPr lang="id-ID" sz="2000" dirty="0" smtClean="0"/>
              <a:t>Pada tahun 20</a:t>
            </a:r>
            <a:r>
              <a:rPr lang="en-US" sz="2000" dirty="0" smtClean="0"/>
              <a:t>15</a:t>
            </a:r>
            <a:r>
              <a:rPr lang="id-ID" sz="2000" dirty="0" smtClean="0"/>
              <a:t> harga tiket pesawat dari Jakarta ke Singapura rata-ratanya  $267 (dollar AS). </a:t>
            </a:r>
            <a:r>
              <a:rPr lang="en-US" sz="2000" dirty="0" smtClean="0"/>
              <a:t>H</a:t>
            </a:r>
            <a:r>
              <a:rPr lang="id-ID" sz="2000" dirty="0" smtClean="0"/>
              <a:t>arga tiket dengan sampel sebanyak 16 pada tahun 20</a:t>
            </a:r>
            <a:r>
              <a:rPr lang="en-US" sz="2000" dirty="0" smtClean="0"/>
              <a:t>13</a:t>
            </a:r>
            <a:r>
              <a:rPr lang="id-ID" sz="2000" dirty="0" smtClean="0"/>
              <a:t> sbb:</a:t>
            </a:r>
            <a:endParaRPr lang="en-US" sz="2000" dirty="0" smtClean="0"/>
          </a:p>
          <a:p>
            <a:r>
              <a:rPr lang="id-ID" sz="2000" dirty="0" smtClean="0"/>
              <a:t>$321	255	265	275	286	260	290	330	</a:t>
            </a:r>
            <a:endParaRPr lang="en-US" sz="2000" dirty="0" smtClean="0"/>
          </a:p>
          <a:p>
            <a:r>
              <a:rPr lang="id-ID" sz="2000" dirty="0" smtClean="0"/>
              <a:t>310	250	270	280	299	265	291	274</a:t>
            </a:r>
            <a:endParaRPr lang="en-US" sz="2000" dirty="0" smtClean="0"/>
          </a:p>
          <a:p>
            <a:r>
              <a:rPr lang="id-ID" sz="2000" dirty="0" smtClean="0"/>
              <a:t> </a:t>
            </a:r>
            <a:endParaRPr lang="en-US" sz="2000" dirty="0" smtClean="0"/>
          </a:p>
          <a:p>
            <a:r>
              <a:rPr lang="id-ID" sz="2000" dirty="0" smtClean="0"/>
              <a:t>Pada tingkat signifikansi 1%, apakah kita bisa menyimpulkan bahwa harga tiket p</a:t>
            </a:r>
            <a:r>
              <a:rPr lang="en-US" sz="2000" dirty="0" smtClean="0"/>
              <a:t>a</a:t>
            </a:r>
            <a:r>
              <a:rPr lang="id-ID" sz="2000" dirty="0" smtClean="0"/>
              <a:t>da tahun 20</a:t>
            </a:r>
            <a:r>
              <a:rPr lang="en-US" sz="2000" dirty="0" smtClean="0"/>
              <a:t>12</a:t>
            </a:r>
            <a:r>
              <a:rPr lang="id-ID" sz="2000" dirty="0" smtClean="0"/>
              <a:t> telah mengalami kenaikan</a:t>
            </a:r>
            <a:r>
              <a:rPr lang="en-US" sz="2000" dirty="0" smtClean="0"/>
              <a:t>?</a:t>
            </a:r>
          </a:p>
          <a:p>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8434"/>
                                        </p:tgtEl>
                                        <p:attrNameLst>
                                          <p:attrName>style.visibility</p:attrName>
                                        </p:attrNameLst>
                                      </p:cBhvr>
                                      <p:to>
                                        <p:strVal val="visible"/>
                                      </p:to>
                                    </p:set>
                                    <p:animEffect transition="in" filter="box(in)">
                                      <p:cBhvr>
                                        <p:cTn id="38" dur="500"/>
                                        <p:tgtEl>
                                          <p:spTgt spid="18434"/>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 calcmode="lin" valueType="num">
                                      <p:cBhvr>
                                        <p:cTn id="43" dur="1000" fill="hold"/>
                                        <p:tgtEl>
                                          <p:spTgt spid="5">
                                            <p:bg/>
                                          </p:spTgt>
                                        </p:tgtEl>
                                        <p:attrNameLst>
                                          <p:attrName>ppt_w</p:attrName>
                                        </p:attrNameLst>
                                      </p:cBhvr>
                                      <p:tavLst>
                                        <p:tav tm="0">
                                          <p:val>
                                            <p:fltVal val="0"/>
                                          </p:val>
                                        </p:tav>
                                        <p:tav tm="100000">
                                          <p:val>
                                            <p:strVal val="#ppt_w"/>
                                          </p:val>
                                        </p:tav>
                                      </p:tavLst>
                                    </p:anim>
                                    <p:anim calcmode="lin" valueType="num">
                                      <p:cBhvr>
                                        <p:cTn id="44" dur="1000" fill="hold"/>
                                        <p:tgtEl>
                                          <p:spTgt spid="5">
                                            <p:bg/>
                                          </p:spTgt>
                                        </p:tgtEl>
                                        <p:attrNameLst>
                                          <p:attrName>ppt_h</p:attrName>
                                        </p:attrNameLst>
                                      </p:cBhvr>
                                      <p:tavLst>
                                        <p:tav tm="0">
                                          <p:val>
                                            <p:fltVal val="0"/>
                                          </p:val>
                                        </p:tav>
                                        <p:tav tm="100000">
                                          <p:val>
                                            <p:strVal val="#ppt_h"/>
                                          </p:val>
                                        </p:tav>
                                      </p:tavLst>
                                    </p:anim>
                                    <p:anim calcmode="lin" valueType="num">
                                      <p:cBhvr>
                                        <p:cTn id="45" dur="1000" fill="hold"/>
                                        <p:tgtEl>
                                          <p:spTgt spid="5">
                                            <p:bg/>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5">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p:cTn id="51"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 calcmode="lin" valueType="num">
                                      <p:cBhvr>
                                        <p:cTn id="59"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60"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61" dur="1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 calcmode="lin" valueType="num">
                                      <p:cBhvr>
                                        <p:cTn id="67"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68"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69"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5">
                                            <p:txEl>
                                              <p:pRg st="3" end="3"/>
                                            </p:txEl>
                                          </p:spTgt>
                                        </p:tgtEl>
                                        <p:attrNameLst>
                                          <p:attrName>style.visibility</p:attrName>
                                        </p:attrNameLst>
                                      </p:cBhvr>
                                      <p:to>
                                        <p:strVal val="visible"/>
                                      </p:to>
                                    </p:set>
                                    <p:anim calcmode="lin" valueType="num">
                                      <p:cBhvr>
                                        <p:cTn id="75"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p:stCondLst>
                        <p:cond delay="indefinite"/>
                      </p:stCondLst>
                      <p:childTnLst>
                        <p:par>
                          <p:cTn id="80" fill="hold">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5">
                                            <p:txEl>
                                              <p:pRg st="4" end="4"/>
                                            </p:txEl>
                                          </p:spTgt>
                                        </p:tgtEl>
                                        <p:attrNameLst>
                                          <p:attrName>style.visibility</p:attrName>
                                        </p:attrNameLst>
                                      </p:cBhvr>
                                      <p:to>
                                        <p:strVal val="visible"/>
                                      </p:to>
                                    </p:set>
                                    <p:anim calcmode="lin" valueType="num">
                                      <p:cBhvr>
                                        <p:cTn id="83"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84"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85" dur="1000" fill="hold"/>
                                        <p:tgtEl>
                                          <p:spTgt spid="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5">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29718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pPr marL="225425" indent="-225425">
              <a:buFont typeface="Wingdings" pitchFamily="2" charset="2"/>
              <a:buChar char="Ø"/>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 </a:t>
            </a:r>
            <a:r>
              <a:rPr lang="en-US" sz="2000" dirty="0" smtClean="0"/>
              <a:t>267</a:t>
            </a:r>
          </a:p>
          <a:p>
            <a:pPr marL="225425" indent="-225425"/>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a:t>
            </a:r>
            <a:r>
              <a:rPr lang="en-US" sz="2000" dirty="0" smtClean="0"/>
              <a:t>&gt; 267</a:t>
            </a:r>
          </a:p>
          <a:p>
            <a:pPr marL="225425" indent="-225425">
              <a:buFont typeface="Wingdings" pitchFamily="2" charset="2"/>
              <a:buChar char="Ø"/>
            </a:pPr>
            <a:r>
              <a:rPr lang="en-US" sz="2000" dirty="0" smtClean="0"/>
              <a:t> </a:t>
            </a:r>
            <a:r>
              <a:rPr lang="id-ID" sz="2000" dirty="0" smtClean="0"/>
              <a:t>Memilih tingkat signifikansi  </a:t>
            </a:r>
            <a:r>
              <a:rPr lang="id-ID" sz="2000" dirty="0" smtClean="0">
                <a:sym typeface="Symbol"/>
              </a:rPr>
              <a:t></a:t>
            </a:r>
            <a:r>
              <a:rPr lang="en-US" sz="2000" dirty="0" smtClean="0">
                <a:sym typeface="Symbol"/>
              </a:rPr>
              <a:t>=</a:t>
            </a:r>
            <a:r>
              <a:rPr lang="id-ID" sz="2000" dirty="0" smtClean="0"/>
              <a:t>1%</a:t>
            </a:r>
            <a:endParaRPr lang="en-US" sz="2000" dirty="0" smtClean="0"/>
          </a:p>
          <a:p>
            <a:pPr marL="225425" lvl="0" indent="-225425">
              <a:buFont typeface="Wingdings" pitchFamily="2" charset="2"/>
              <a:buChar char="Ø"/>
            </a:pPr>
            <a:r>
              <a:rPr lang="en-US" sz="2000" dirty="0" err="1" smtClean="0"/>
              <a:t>Uji</a:t>
            </a:r>
            <a:r>
              <a:rPr lang="en-US" sz="2000" dirty="0" smtClean="0"/>
              <a:t> </a:t>
            </a:r>
            <a:r>
              <a:rPr lang="id-ID" sz="2000" dirty="0" smtClean="0"/>
              <a:t>t</a:t>
            </a:r>
            <a:endParaRPr lang="en-US" sz="2000" dirty="0" smtClean="0"/>
          </a:p>
          <a:p>
            <a:pPr marL="225425" lvl="0" indent="-225425">
              <a:buFont typeface="Wingdings" pitchFamily="2" charset="2"/>
              <a:buChar char="Ø"/>
            </a:pPr>
            <a:r>
              <a:rPr lang="id-ID" sz="2000" dirty="0" smtClean="0"/>
              <a:t>Membuat keputusan</a:t>
            </a:r>
            <a:endParaRPr lang="en-US" sz="2000" dirty="0" smtClean="0"/>
          </a:p>
          <a:p>
            <a:pPr marL="225425" lvl="0" indent="-225425"/>
            <a:r>
              <a:rPr lang="en-US" sz="2000" dirty="0" smtClean="0"/>
              <a:t>	 </a:t>
            </a:r>
            <a:r>
              <a:rPr lang="en-US" sz="2000" dirty="0" err="1" smtClean="0"/>
              <a:t>Nilai</a:t>
            </a:r>
            <a:r>
              <a:rPr lang="en-US" sz="2000" dirty="0" smtClean="0"/>
              <a:t> t </a:t>
            </a:r>
            <a:r>
              <a:rPr lang="en-US" sz="2000" dirty="0" err="1" smtClean="0"/>
              <a:t>kritis</a:t>
            </a:r>
            <a:r>
              <a:rPr lang="en-US" sz="2000" dirty="0" smtClean="0"/>
              <a:t> </a:t>
            </a:r>
            <a:r>
              <a:rPr lang="en-US" sz="2000" dirty="0" err="1" smtClean="0"/>
              <a:t>pada</a:t>
            </a:r>
            <a:r>
              <a:rPr lang="en-US" sz="2000" dirty="0" smtClean="0"/>
              <a:t> </a:t>
            </a:r>
            <a:r>
              <a:rPr lang="en-US" sz="2000" dirty="0" err="1" smtClean="0"/>
              <a:t>tingkat</a:t>
            </a:r>
            <a:r>
              <a:rPr lang="en-US" sz="2000" dirty="0" smtClean="0"/>
              <a:t> </a:t>
            </a:r>
            <a:r>
              <a:rPr lang="en-US" sz="2000" dirty="0" err="1" smtClean="0"/>
              <a:t>signifikasi</a:t>
            </a:r>
            <a:r>
              <a:rPr lang="en-US" sz="2000" dirty="0" smtClean="0"/>
              <a:t> 1% </a:t>
            </a:r>
            <a:r>
              <a:rPr lang="en-US" sz="2000" dirty="0" err="1" smtClean="0"/>
              <a:t>uji</a:t>
            </a:r>
            <a:r>
              <a:rPr lang="en-US" sz="2000" dirty="0" smtClean="0"/>
              <a:t> </a:t>
            </a:r>
            <a:r>
              <a:rPr lang="en-US" sz="2000" dirty="0" err="1" smtClean="0"/>
              <a:t>dan</a:t>
            </a:r>
            <a:r>
              <a:rPr lang="en-US" sz="2000" dirty="0" smtClean="0"/>
              <a:t> </a:t>
            </a:r>
            <a:r>
              <a:rPr lang="en-US" sz="2000" dirty="0" err="1" smtClean="0"/>
              <a:t>df</a:t>
            </a:r>
            <a:r>
              <a:rPr lang="en-US" sz="2000" dirty="0" smtClean="0"/>
              <a:t> 15 </a:t>
            </a:r>
            <a:r>
              <a:rPr lang="en-US" sz="2000" dirty="0" err="1" smtClean="0"/>
              <a:t>pada</a:t>
            </a:r>
            <a:r>
              <a:rPr lang="en-US" sz="2000" dirty="0" smtClean="0"/>
              <a:t> </a:t>
            </a:r>
            <a:r>
              <a:rPr lang="en-US" sz="2000" dirty="0" err="1" smtClean="0"/>
              <a:t>uji</a:t>
            </a:r>
            <a:r>
              <a:rPr lang="en-US" sz="2000" dirty="0" smtClean="0"/>
              <a:t> </a:t>
            </a:r>
            <a:r>
              <a:rPr lang="en-US" sz="2000" dirty="0" err="1" smtClean="0"/>
              <a:t>satu</a:t>
            </a:r>
            <a:r>
              <a:rPr lang="en-US" sz="2000" dirty="0" smtClean="0"/>
              <a:t> </a:t>
            </a:r>
            <a:r>
              <a:rPr lang="en-US" sz="2000" dirty="0" err="1" smtClean="0"/>
              <a:t>sisi</a:t>
            </a:r>
            <a:r>
              <a:rPr lang="en-US" sz="2000" dirty="0" smtClean="0"/>
              <a:t> =2,602 	</a:t>
            </a:r>
          </a:p>
          <a:p>
            <a:pPr lvl="0"/>
            <a:r>
              <a:rPr lang="en-US" sz="2000" dirty="0" smtClean="0"/>
              <a:t>	</a:t>
            </a:r>
          </a:p>
          <a:p>
            <a:pPr lvl="0"/>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19459" name="Picture 3"/>
          <p:cNvPicPr>
            <a:picLocks noChangeAspect="1" noChangeArrowheads="1"/>
          </p:cNvPicPr>
          <p:nvPr/>
        </p:nvPicPr>
        <p:blipFill>
          <a:blip r:embed="rId2" cstate="print"/>
          <a:srcRect/>
          <a:stretch>
            <a:fillRect/>
          </a:stretch>
        </p:blipFill>
        <p:spPr bwMode="auto">
          <a:xfrm>
            <a:off x="457200" y="2819400"/>
            <a:ext cx="1885950" cy="838200"/>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2438400" y="2819400"/>
            <a:ext cx="2771775" cy="852487"/>
          </a:xfrm>
          <a:prstGeom prst="rect">
            <a:avLst/>
          </a:prstGeom>
          <a:noFill/>
          <a:ln w="9525">
            <a:noFill/>
            <a:miter lim="800000"/>
            <a:headEnd/>
            <a:tailEnd/>
          </a:ln>
        </p:spPr>
      </p:pic>
      <p:pic>
        <p:nvPicPr>
          <p:cNvPr id="19461" name="Picture 5"/>
          <p:cNvPicPr>
            <a:picLocks noChangeAspect="1" noChangeArrowheads="1"/>
          </p:cNvPicPr>
          <p:nvPr/>
        </p:nvPicPr>
        <p:blipFill>
          <a:blip r:embed="rId4" cstate="print"/>
          <a:srcRect/>
          <a:stretch>
            <a:fillRect/>
          </a:stretch>
        </p:blipFill>
        <p:spPr bwMode="auto">
          <a:xfrm>
            <a:off x="5486400" y="2819400"/>
            <a:ext cx="3371850" cy="838200"/>
          </a:xfrm>
          <a:prstGeom prst="rect">
            <a:avLst/>
          </a:prstGeom>
          <a:noFill/>
          <a:ln w="9525">
            <a:noFill/>
            <a:miter lim="800000"/>
            <a:headEnd/>
            <a:tailEnd/>
          </a:ln>
        </p:spPr>
      </p:pic>
      <p:sp>
        <p:nvSpPr>
          <p:cNvPr id="9" name="Rectangle 3"/>
          <p:cNvSpPr txBox="1">
            <a:spLocks noChangeArrowheads="1"/>
          </p:cNvSpPr>
          <p:nvPr/>
        </p:nvSpPr>
        <p:spPr>
          <a:xfrm>
            <a:off x="304800" y="3962400"/>
            <a:ext cx="8610600" cy="2667000"/>
          </a:xfrm>
          <a:prstGeom prst="rect">
            <a:avLst/>
          </a:prstGeom>
          <a:solidFill>
            <a:schemeClr val="accent4">
              <a:lumMod val="60000"/>
              <a:lumOff val="40000"/>
            </a:schemeClr>
          </a:solidFill>
          <a:ln w="3175">
            <a:solidFill>
              <a:schemeClr val="accent5">
                <a:lumMod val="60000"/>
                <a:lumOff val="40000"/>
              </a:schemeClr>
            </a:solidFill>
          </a:ln>
        </p:spPr>
        <p:txBody>
          <a:bodyPr vert="horz" lIns="91440" tIns="45720" rIns="91440" bIns="45720" rtlCol="0">
            <a:normAutofit/>
          </a:bodyPr>
          <a:lstStyle/>
          <a:p>
            <a:r>
              <a:rPr lang="en-US" sz="2000" dirty="0" smtClean="0"/>
              <a:t>K</a:t>
            </a:r>
            <a:r>
              <a:rPr lang="id-ID" sz="2000" dirty="0" smtClean="0"/>
              <a:t>ita menolak hipotesis nol</a:t>
            </a:r>
            <a:r>
              <a:rPr lang="en-US" sz="2000" dirty="0" smtClean="0"/>
              <a:t>. </a:t>
            </a:r>
            <a:r>
              <a:rPr lang="id-ID" sz="2000" dirty="0" smtClean="0"/>
              <a:t> Kesimpulannya rata-rata </a:t>
            </a:r>
            <a:r>
              <a:rPr lang="en-US" sz="2000" dirty="0" err="1" smtClean="0"/>
              <a:t>harga</a:t>
            </a:r>
            <a:r>
              <a:rPr lang="en-US" sz="2000" dirty="0" smtClean="0"/>
              <a:t> </a:t>
            </a:r>
            <a:r>
              <a:rPr lang="en-US" sz="2000" dirty="0" err="1" smtClean="0"/>
              <a:t>tiket</a:t>
            </a:r>
            <a:r>
              <a:rPr lang="en-US" sz="2000" dirty="0" smtClean="0"/>
              <a:t>  </a:t>
            </a:r>
            <a:r>
              <a:rPr lang="en-US" sz="2000" dirty="0" err="1" smtClean="0"/>
              <a:t>pesawat</a:t>
            </a:r>
            <a:r>
              <a:rPr lang="en-US" sz="2000" dirty="0" smtClean="0"/>
              <a:t> </a:t>
            </a:r>
            <a:r>
              <a:rPr lang="en-US" sz="2000" dirty="0" err="1" smtClean="0"/>
              <a:t>terbang</a:t>
            </a:r>
            <a:r>
              <a:rPr lang="en-US" sz="2000" dirty="0" smtClean="0"/>
              <a:t> Jakarta </a:t>
            </a:r>
            <a:r>
              <a:rPr lang="en-US" sz="2000" dirty="0" err="1" smtClean="0"/>
              <a:t>Singapura</a:t>
            </a:r>
            <a:r>
              <a:rPr lang="en-US" sz="2000" dirty="0" smtClean="0"/>
              <a:t> </a:t>
            </a:r>
            <a:r>
              <a:rPr lang="en-US" sz="2000" dirty="0" err="1" smtClean="0"/>
              <a:t>telah</a:t>
            </a:r>
            <a:r>
              <a:rPr lang="en-US" sz="2000" dirty="0" smtClean="0"/>
              <a:t> </a:t>
            </a:r>
            <a:r>
              <a:rPr lang="en-US" sz="2000" dirty="0" err="1" smtClean="0"/>
              <a:t>mengalami</a:t>
            </a:r>
            <a:r>
              <a:rPr lang="en-US" sz="2000" dirty="0" smtClean="0"/>
              <a:t> </a:t>
            </a:r>
            <a:r>
              <a:rPr lang="en-US" sz="2000" dirty="0" err="1" smtClean="0"/>
              <a:t>kenaikan</a:t>
            </a:r>
            <a:r>
              <a:rPr lang="en-US" sz="2000" dirty="0" smtClean="0"/>
              <a:t> </a:t>
            </a:r>
            <a:r>
              <a:rPr lang="en-US" sz="2000" dirty="0" err="1" smtClean="0"/>
              <a:t>pada</a:t>
            </a:r>
            <a:r>
              <a:rPr lang="en-US" sz="2000" dirty="0" smtClean="0"/>
              <a:t> </a:t>
            </a:r>
            <a:r>
              <a:rPr lang="en-US" sz="2000" dirty="0" err="1" smtClean="0"/>
              <a:t>tahun</a:t>
            </a:r>
            <a:r>
              <a:rPr lang="en-US" sz="2000" dirty="0" smtClean="0"/>
              <a:t> 2013.</a:t>
            </a:r>
          </a:p>
          <a:p>
            <a:endParaRPr lang="en-US" sz="2000" dirty="0" smtClean="0"/>
          </a:p>
          <a:p>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19463" name="Picture 7"/>
          <p:cNvPicPr>
            <a:picLocks noChangeAspect="1" noChangeArrowheads="1"/>
          </p:cNvPicPr>
          <p:nvPr/>
        </p:nvPicPr>
        <p:blipFill>
          <a:blip r:embed="rId5" cstate="print"/>
          <a:srcRect/>
          <a:stretch>
            <a:fillRect/>
          </a:stretch>
        </p:blipFill>
        <p:spPr bwMode="auto">
          <a:xfrm>
            <a:off x="2057400" y="4800600"/>
            <a:ext cx="4800600" cy="1676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 calcmode="lin" valueType="num">
                                      <p:cBhvr>
                                        <p:cTn id="11" dur="1000" fill="hold"/>
                                        <p:tgtEl>
                                          <p:spTgt spid="7">
                                            <p:bg/>
                                          </p:spTgt>
                                        </p:tgtEl>
                                        <p:attrNameLst>
                                          <p:attrName>ppt_w</p:attrName>
                                        </p:attrNameLst>
                                      </p:cBhvr>
                                      <p:tavLst>
                                        <p:tav tm="0">
                                          <p:val>
                                            <p:fltVal val="0"/>
                                          </p:val>
                                        </p:tav>
                                        <p:tav tm="100000">
                                          <p:val>
                                            <p:strVal val="#ppt_w"/>
                                          </p:val>
                                        </p:tav>
                                      </p:tavLst>
                                    </p:anim>
                                    <p:anim calcmode="lin" valueType="num">
                                      <p:cBhvr>
                                        <p:cTn id="12" dur="1000" fill="hold"/>
                                        <p:tgtEl>
                                          <p:spTgt spid="7">
                                            <p:bg/>
                                          </p:spTgt>
                                        </p:tgtEl>
                                        <p:attrNameLst>
                                          <p:attrName>ppt_h</p:attrName>
                                        </p:attrNameLst>
                                      </p:cBhvr>
                                      <p:tavLst>
                                        <p:tav tm="0">
                                          <p:val>
                                            <p:fltVal val="0"/>
                                          </p:val>
                                        </p:tav>
                                        <p:tav tm="100000">
                                          <p:val>
                                            <p:strVal val="#ppt_h"/>
                                          </p:val>
                                        </p:tav>
                                      </p:tavLst>
                                    </p:anim>
                                    <p:anim calcmode="lin" valueType="num">
                                      <p:cBhvr>
                                        <p:cTn id="13"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p:cTn id="27"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p:cTn id="35"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 calcmode="lin" valueType="num">
                                      <p:cBhvr>
                                        <p:cTn id="51"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anim calcmode="lin" valueType="num">
                                      <p:cBhvr>
                                        <p:cTn id="59"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anim calcmode="lin" valueType="num">
                                      <p:cBhvr>
                                        <p:cTn id="67"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19459"/>
                                        </p:tgtEl>
                                        <p:attrNameLst>
                                          <p:attrName>style.visibility</p:attrName>
                                        </p:attrNameLst>
                                      </p:cBhvr>
                                      <p:to>
                                        <p:strVal val="visible"/>
                                      </p:to>
                                    </p:set>
                                    <p:anim calcmode="lin" valueType="num">
                                      <p:cBhvr additive="base">
                                        <p:cTn id="75" dur="500" fill="hold"/>
                                        <p:tgtEl>
                                          <p:spTgt spid="19459"/>
                                        </p:tgtEl>
                                        <p:attrNameLst>
                                          <p:attrName>ppt_x</p:attrName>
                                        </p:attrNameLst>
                                      </p:cBhvr>
                                      <p:tavLst>
                                        <p:tav tm="0">
                                          <p:val>
                                            <p:strVal val="0-#ppt_w/2"/>
                                          </p:val>
                                        </p:tav>
                                        <p:tav tm="100000">
                                          <p:val>
                                            <p:strVal val="#ppt_x"/>
                                          </p:val>
                                        </p:tav>
                                      </p:tavLst>
                                    </p:anim>
                                    <p:anim calcmode="lin" valueType="num">
                                      <p:cBhvr additive="base">
                                        <p:cTn id="76"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9460"/>
                                        </p:tgtEl>
                                        <p:attrNameLst>
                                          <p:attrName>style.visibility</p:attrName>
                                        </p:attrNameLst>
                                      </p:cBhvr>
                                      <p:to>
                                        <p:strVal val="visible"/>
                                      </p:to>
                                    </p:set>
                                    <p:anim calcmode="lin" valueType="num">
                                      <p:cBhvr additive="base">
                                        <p:cTn id="81" dur="500" fill="hold"/>
                                        <p:tgtEl>
                                          <p:spTgt spid="19460"/>
                                        </p:tgtEl>
                                        <p:attrNameLst>
                                          <p:attrName>ppt_x</p:attrName>
                                        </p:attrNameLst>
                                      </p:cBhvr>
                                      <p:tavLst>
                                        <p:tav tm="0">
                                          <p:val>
                                            <p:strVal val="#ppt_x"/>
                                          </p:val>
                                        </p:tav>
                                        <p:tav tm="100000">
                                          <p:val>
                                            <p:strVal val="#ppt_x"/>
                                          </p:val>
                                        </p:tav>
                                      </p:tavLst>
                                    </p:anim>
                                    <p:anim calcmode="lin" valueType="num">
                                      <p:cBhvr additive="base">
                                        <p:cTn id="8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19461"/>
                                        </p:tgtEl>
                                        <p:attrNameLst>
                                          <p:attrName>style.visibility</p:attrName>
                                        </p:attrNameLst>
                                      </p:cBhvr>
                                      <p:to>
                                        <p:strVal val="visible"/>
                                      </p:to>
                                    </p:set>
                                    <p:anim calcmode="lin" valueType="num">
                                      <p:cBhvr additive="base">
                                        <p:cTn id="87" dur="500" fill="hold"/>
                                        <p:tgtEl>
                                          <p:spTgt spid="19461"/>
                                        </p:tgtEl>
                                        <p:attrNameLst>
                                          <p:attrName>ppt_x</p:attrName>
                                        </p:attrNameLst>
                                      </p:cBhvr>
                                      <p:tavLst>
                                        <p:tav tm="0">
                                          <p:val>
                                            <p:strVal val="1+#ppt_w/2"/>
                                          </p:val>
                                        </p:tav>
                                        <p:tav tm="100000">
                                          <p:val>
                                            <p:strVal val="#ppt_x"/>
                                          </p:val>
                                        </p:tav>
                                      </p:tavLst>
                                    </p:anim>
                                    <p:anim calcmode="lin" valueType="num">
                                      <p:cBhvr additive="base">
                                        <p:cTn id="88" dur="500" fill="hold"/>
                                        <p:tgtEl>
                                          <p:spTgt spid="19461"/>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9">
                                            <p:bg/>
                                          </p:spTgt>
                                        </p:tgtEl>
                                        <p:attrNameLst>
                                          <p:attrName>style.visibility</p:attrName>
                                        </p:attrNameLst>
                                      </p:cBhvr>
                                      <p:to>
                                        <p:strVal val="visible"/>
                                      </p:to>
                                    </p:set>
                                    <p:anim calcmode="lin" valueType="num">
                                      <p:cBhvr>
                                        <p:cTn id="93" dur="1000" fill="hold"/>
                                        <p:tgtEl>
                                          <p:spTgt spid="9">
                                            <p:bg/>
                                          </p:spTgt>
                                        </p:tgtEl>
                                        <p:attrNameLst>
                                          <p:attrName>ppt_w</p:attrName>
                                        </p:attrNameLst>
                                      </p:cBhvr>
                                      <p:tavLst>
                                        <p:tav tm="0">
                                          <p:val>
                                            <p:fltVal val="0"/>
                                          </p:val>
                                        </p:tav>
                                        <p:tav tm="100000">
                                          <p:val>
                                            <p:strVal val="#ppt_w"/>
                                          </p:val>
                                        </p:tav>
                                      </p:tavLst>
                                    </p:anim>
                                    <p:anim calcmode="lin" valueType="num">
                                      <p:cBhvr>
                                        <p:cTn id="94" dur="1000" fill="hold"/>
                                        <p:tgtEl>
                                          <p:spTgt spid="9">
                                            <p:bg/>
                                          </p:spTgt>
                                        </p:tgtEl>
                                        <p:attrNameLst>
                                          <p:attrName>ppt_h</p:attrName>
                                        </p:attrNameLst>
                                      </p:cBhvr>
                                      <p:tavLst>
                                        <p:tav tm="0">
                                          <p:val>
                                            <p:fltVal val="0"/>
                                          </p:val>
                                        </p:tav>
                                        <p:tav tm="100000">
                                          <p:val>
                                            <p:strVal val="#ppt_h"/>
                                          </p:val>
                                        </p:tav>
                                      </p:tavLst>
                                    </p:anim>
                                    <p:anim calcmode="lin" valueType="num">
                                      <p:cBhvr>
                                        <p:cTn id="95" dur="1000" fill="hold"/>
                                        <p:tgtEl>
                                          <p:spTgt spid="9">
                                            <p:bg/>
                                          </p:spTgt>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9">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p:stCondLst>
                        <p:cond delay="indefinite"/>
                      </p:stCondLst>
                      <p:childTnLst>
                        <p:par>
                          <p:cTn id="98" fill="hold">
                            <p:stCondLst>
                              <p:cond delay="0"/>
                            </p:stCondLst>
                            <p:childTnLst>
                              <p:par>
                                <p:cTn id="99" presetID="15" presetClass="entr" presetSubtype="0" fill="hold" grpId="0" nodeType="clickEffect">
                                  <p:stCondLst>
                                    <p:cond delay="0"/>
                                  </p:stCondLst>
                                  <p:childTnLst>
                                    <p:set>
                                      <p:cBhvr>
                                        <p:cTn id="100" dur="1" fill="hold">
                                          <p:stCondLst>
                                            <p:cond delay="0"/>
                                          </p:stCondLst>
                                        </p:cTn>
                                        <p:tgtEl>
                                          <p:spTgt spid="9">
                                            <p:txEl>
                                              <p:pRg st="0" end="0"/>
                                            </p:txEl>
                                          </p:spTgt>
                                        </p:tgtEl>
                                        <p:attrNameLst>
                                          <p:attrName>style.visibility</p:attrName>
                                        </p:attrNameLst>
                                      </p:cBhvr>
                                      <p:to>
                                        <p:strVal val="visible"/>
                                      </p:to>
                                    </p:set>
                                    <p:anim calcmode="lin" valueType="num">
                                      <p:cBhvr>
                                        <p:cTn id="101"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02"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103" dur="1000" fill="hold"/>
                                        <p:tgtEl>
                                          <p:spTgt spid="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4" dur="1000" fill="hold"/>
                                        <p:tgtEl>
                                          <p:spTgt spid="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9463"/>
                                        </p:tgtEl>
                                        <p:attrNameLst>
                                          <p:attrName>style.visibility</p:attrName>
                                        </p:attrNameLst>
                                      </p:cBhvr>
                                      <p:to>
                                        <p:strVal val="visible"/>
                                      </p:to>
                                    </p:set>
                                    <p:anim calcmode="lin" valueType="num">
                                      <p:cBhvr additive="base">
                                        <p:cTn id="109" dur="500" fill="hold"/>
                                        <p:tgtEl>
                                          <p:spTgt spid="19463"/>
                                        </p:tgtEl>
                                        <p:attrNameLst>
                                          <p:attrName>ppt_x</p:attrName>
                                        </p:attrNameLst>
                                      </p:cBhvr>
                                      <p:tavLst>
                                        <p:tav tm="0">
                                          <p:val>
                                            <p:strVal val="#ppt_x"/>
                                          </p:val>
                                        </p:tav>
                                        <p:tav tm="100000">
                                          <p:val>
                                            <p:strVal val="#ppt_x"/>
                                          </p:val>
                                        </p:tav>
                                      </p:tavLst>
                                    </p:anim>
                                    <p:anim calcmode="lin" valueType="num">
                                      <p:cBhvr additive="base">
                                        <p:cTn id="110"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7" grpId="0" build="p" animBg="1" autoUpdateAnimBg="0"/>
      <p:bldP spid="9"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57912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pPr marL="225425" indent="-225425" algn="ctr"/>
            <a:r>
              <a:rPr lang="en-US" sz="2000" dirty="0" err="1" smtClean="0"/>
              <a:t>Perhitungan</a:t>
            </a:r>
            <a:r>
              <a:rPr lang="en-US" sz="2000" dirty="0" smtClean="0"/>
              <a:t> </a:t>
            </a:r>
            <a:r>
              <a:rPr lang="en-US" sz="2000" dirty="0" err="1" smtClean="0"/>
              <a:t>uji</a:t>
            </a:r>
            <a:r>
              <a:rPr lang="en-US" sz="2000" dirty="0" smtClean="0"/>
              <a:t> </a:t>
            </a:r>
            <a:r>
              <a:rPr lang="en-US" sz="2000" dirty="0" err="1" smtClean="0"/>
              <a:t>satu</a:t>
            </a:r>
            <a:r>
              <a:rPr lang="en-US" sz="2000" dirty="0" smtClean="0"/>
              <a:t> </a:t>
            </a:r>
            <a:r>
              <a:rPr lang="en-US" sz="2000" dirty="0" err="1" smtClean="0"/>
              <a:t>sampel</a:t>
            </a:r>
            <a:r>
              <a:rPr lang="en-US" sz="2000" dirty="0" smtClean="0"/>
              <a:t> </a:t>
            </a:r>
            <a:r>
              <a:rPr lang="en-US" sz="2000" dirty="0" err="1" smtClean="0"/>
              <a:t>untuk</a:t>
            </a:r>
            <a:r>
              <a:rPr lang="en-US" sz="2000" dirty="0" smtClean="0"/>
              <a:t> </a:t>
            </a:r>
            <a:r>
              <a:rPr lang="en-US" sz="2000" dirty="0" err="1" smtClean="0"/>
              <a:t>uji</a:t>
            </a:r>
            <a:r>
              <a:rPr lang="en-US" sz="2000" dirty="0" smtClean="0"/>
              <a:t> rata-rata </a:t>
            </a:r>
            <a:r>
              <a:rPr lang="en-US" sz="2000" dirty="0" err="1" smtClean="0"/>
              <a:t>dengan</a:t>
            </a:r>
            <a:r>
              <a:rPr lang="en-US" sz="2000" dirty="0" smtClean="0"/>
              <a:t> SPSS</a:t>
            </a:r>
          </a:p>
          <a:p>
            <a:pPr marL="225425" indent="-225425" algn="ctr"/>
            <a:endParaRPr lang="en-US" sz="2000" dirty="0" smtClean="0"/>
          </a:p>
          <a:p>
            <a:pPr marL="225425" indent="-225425" algn="ctr"/>
            <a:endParaRPr lang="en-US" sz="2000" dirty="0" smtClean="0"/>
          </a:p>
          <a:p>
            <a:pPr lvl="0"/>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29698" name="Picture 2"/>
          <p:cNvPicPr>
            <a:picLocks noChangeAspect="1" noChangeArrowheads="1"/>
          </p:cNvPicPr>
          <p:nvPr/>
        </p:nvPicPr>
        <p:blipFill>
          <a:blip r:embed="rId2" cstate="print"/>
          <a:srcRect/>
          <a:stretch>
            <a:fillRect/>
          </a:stretch>
        </p:blipFill>
        <p:spPr bwMode="auto">
          <a:xfrm>
            <a:off x="762000" y="1295400"/>
            <a:ext cx="7620000" cy="2624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 calcmode="lin" valueType="num">
                                      <p:cBhvr>
                                        <p:cTn id="11" dur="1000" fill="hold"/>
                                        <p:tgtEl>
                                          <p:spTgt spid="7">
                                            <p:bg/>
                                          </p:spTgt>
                                        </p:tgtEl>
                                        <p:attrNameLst>
                                          <p:attrName>ppt_w</p:attrName>
                                        </p:attrNameLst>
                                      </p:cBhvr>
                                      <p:tavLst>
                                        <p:tav tm="0">
                                          <p:val>
                                            <p:fltVal val="0"/>
                                          </p:val>
                                        </p:tav>
                                        <p:tav tm="100000">
                                          <p:val>
                                            <p:strVal val="#ppt_w"/>
                                          </p:val>
                                        </p:tav>
                                      </p:tavLst>
                                    </p:anim>
                                    <p:anim calcmode="lin" valueType="num">
                                      <p:cBhvr>
                                        <p:cTn id="12" dur="1000" fill="hold"/>
                                        <p:tgtEl>
                                          <p:spTgt spid="7">
                                            <p:bg/>
                                          </p:spTgt>
                                        </p:tgtEl>
                                        <p:attrNameLst>
                                          <p:attrName>ppt_h</p:attrName>
                                        </p:attrNameLst>
                                      </p:cBhvr>
                                      <p:tavLst>
                                        <p:tav tm="0">
                                          <p:val>
                                            <p:fltVal val="0"/>
                                          </p:val>
                                        </p:tav>
                                        <p:tav tm="100000">
                                          <p:val>
                                            <p:strVal val="#ppt_h"/>
                                          </p:val>
                                        </p:tav>
                                      </p:tavLst>
                                    </p:anim>
                                    <p:anim calcmode="lin" valueType="num">
                                      <p:cBhvr>
                                        <p:cTn id="13"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29698"/>
                                        </p:tgtEl>
                                        <p:attrNameLst>
                                          <p:attrName>style.visibility</p:attrName>
                                        </p:attrNameLst>
                                      </p:cBhvr>
                                      <p:to>
                                        <p:strVal val="visible"/>
                                      </p:to>
                                    </p:set>
                                    <p:animEffect transition="in" filter="barn(inHorizontal)">
                                      <p:cBhvr>
                                        <p:cTn id="27"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7" grpId="0" build="p"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3048000"/>
          </a:xfrm>
          <a:prstGeom prst="rect">
            <a:avLst/>
          </a:prstGeom>
          <a:solidFill>
            <a:srgbClr val="FF99CC"/>
          </a:solidFill>
          <a:ln w="3175">
            <a:solidFill>
              <a:schemeClr val="accent5">
                <a:lumMod val="60000"/>
                <a:lumOff val="40000"/>
              </a:schemeClr>
            </a:solidFill>
          </a:ln>
        </p:spPr>
        <p:txBody>
          <a:bodyPr vert="horz" lIns="91440" tIns="45720" rIns="91440" bIns="45720" rtlCol="0">
            <a:normAutofit/>
          </a:bodyPr>
          <a:lstStyle/>
          <a:p>
            <a:r>
              <a:rPr lang="id-ID" sz="2000" b="1" dirty="0" smtClean="0"/>
              <a:t>12.</a:t>
            </a:r>
            <a:r>
              <a:rPr lang="en-US" sz="2000" b="1" dirty="0" smtClean="0"/>
              <a:t>5</a:t>
            </a:r>
            <a:r>
              <a:rPr lang="id-ID" sz="2000" b="1" dirty="0" smtClean="0"/>
              <a:t>. Uji Proporsi</a:t>
            </a:r>
            <a:endParaRPr lang="en-US" sz="2000" dirty="0" smtClean="0"/>
          </a:p>
          <a:p>
            <a:pPr lvl="0"/>
            <a:r>
              <a:rPr lang="en-US" sz="2000" dirty="0" smtClean="0"/>
              <a:t>  </a:t>
            </a:r>
          </a:p>
          <a:p>
            <a:pPr lvl="0"/>
            <a:endParaRPr lang="en-US" sz="2000" dirty="0" smtClean="0"/>
          </a:p>
          <a:p>
            <a:pPr lvl="0"/>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graphicFrame>
        <p:nvGraphicFramePr>
          <p:cNvPr id="27651" name="Object 3"/>
          <p:cNvGraphicFramePr>
            <a:graphicFrameLocks noChangeAspect="1"/>
          </p:cNvGraphicFramePr>
          <p:nvPr/>
        </p:nvGraphicFramePr>
        <p:xfrm>
          <a:off x="2286000" y="1066800"/>
          <a:ext cx="3429000" cy="2743200"/>
        </p:xfrm>
        <a:graphic>
          <a:graphicData uri="http://schemas.openxmlformats.org/presentationml/2006/ole">
            <mc:AlternateContent xmlns:mc="http://schemas.openxmlformats.org/markup-compatibility/2006">
              <mc:Choice xmlns:v="urn:schemas-microsoft-com:vml" Requires="v">
                <p:oleObj spid="_x0000_s27659" name="Equation" r:id="rId3" imgW="1384200" imgH="1091880" progId="Equation.3">
                  <p:embed/>
                </p:oleObj>
              </mc:Choice>
              <mc:Fallback>
                <p:oleObj name="Equation" r:id="rId3" imgW="1384200" imgH="109188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066800"/>
                        <a:ext cx="3429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3"/>
          <p:cNvSpPr txBox="1">
            <a:spLocks noChangeArrowheads="1"/>
          </p:cNvSpPr>
          <p:nvPr/>
        </p:nvSpPr>
        <p:spPr>
          <a:xfrm>
            <a:off x="304800" y="3962400"/>
            <a:ext cx="8610600" cy="26670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r>
              <a:rPr lang="id-ID" sz="2000" dirty="0" smtClean="0"/>
              <a:t>Sebuah perusahaan asuransi menyatakan bahwa pada tahun 20</a:t>
            </a:r>
            <a:r>
              <a:rPr lang="en-US" sz="2000" dirty="0" smtClean="0"/>
              <a:t>12</a:t>
            </a:r>
            <a:r>
              <a:rPr lang="id-ID" sz="2000" dirty="0" smtClean="0"/>
              <a:t> sebanyak 75 persen klaim asuransi bisa diselesaikan dalam waktu kurang dari satu minggu. Perusahaan asuransi ini mencoba meningkatkan pelayanan klaim asuransi nasabahnya. Untuk mengetahui apakah pelayanan benar telah meningkat, pada tahun 20</a:t>
            </a:r>
            <a:r>
              <a:rPr lang="en-US" sz="2000" dirty="0" smtClean="0"/>
              <a:t>13</a:t>
            </a:r>
            <a:r>
              <a:rPr lang="id-ID" sz="2000" dirty="0" smtClean="0"/>
              <a:t> sebanyak 1100 kasus diambil secara random dan menunjukkan 880 klaim asuransi bisa diselesaikan kurang dari satu minggu. </a:t>
            </a:r>
            <a:endParaRPr lang="en-US" sz="2000" dirty="0" smtClean="0"/>
          </a:p>
          <a:p>
            <a:r>
              <a:rPr lang="id-ID" sz="2000" dirty="0" smtClean="0"/>
              <a:t>Apakah penyelesaian klaim asuransi pada tahun 20</a:t>
            </a:r>
            <a:r>
              <a:rPr lang="en-US" sz="2000" dirty="0" smtClean="0"/>
              <a:t>13</a:t>
            </a:r>
            <a:r>
              <a:rPr lang="id-ID" sz="2000" dirty="0" smtClean="0"/>
              <a:t> telah mengalami kenaikan dengan tingkat siginifikasi 1%?</a:t>
            </a:r>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7651"/>
                                        </p:tgtEl>
                                        <p:attrNameLst>
                                          <p:attrName>style.visibility</p:attrName>
                                        </p:attrNameLst>
                                      </p:cBhvr>
                                      <p:to>
                                        <p:strVal val="visible"/>
                                      </p:to>
                                    </p:set>
                                    <p:animEffect transition="in" filter="blinds(horizontal)">
                                      <p:cBhvr>
                                        <p:cTn id="38" dur="500"/>
                                        <p:tgtEl>
                                          <p:spTgt spid="27651"/>
                                        </p:tgtEl>
                                      </p:cBhvr>
                                    </p:animEffect>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anim calcmode="lin" valueType="num">
                                      <p:cBhvr>
                                        <p:cTn id="43" dur="1000" fill="hold"/>
                                        <p:tgtEl>
                                          <p:spTgt spid="5">
                                            <p:bg/>
                                          </p:spTgt>
                                        </p:tgtEl>
                                        <p:attrNameLst>
                                          <p:attrName>ppt_w</p:attrName>
                                        </p:attrNameLst>
                                      </p:cBhvr>
                                      <p:tavLst>
                                        <p:tav tm="0">
                                          <p:val>
                                            <p:fltVal val="0"/>
                                          </p:val>
                                        </p:tav>
                                        <p:tav tm="100000">
                                          <p:val>
                                            <p:strVal val="#ppt_w"/>
                                          </p:val>
                                        </p:tav>
                                      </p:tavLst>
                                    </p:anim>
                                    <p:anim calcmode="lin" valueType="num">
                                      <p:cBhvr>
                                        <p:cTn id="44" dur="1000" fill="hold"/>
                                        <p:tgtEl>
                                          <p:spTgt spid="5">
                                            <p:bg/>
                                          </p:spTgt>
                                        </p:tgtEl>
                                        <p:attrNameLst>
                                          <p:attrName>ppt_h</p:attrName>
                                        </p:attrNameLst>
                                      </p:cBhvr>
                                      <p:tavLst>
                                        <p:tav tm="0">
                                          <p:val>
                                            <p:fltVal val="0"/>
                                          </p:val>
                                        </p:tav>
                                        <p:tav tm="100000">
                                          <p:val>
                                            <p:strVal val="#ppt_h"/>
                                          </p:val>
                                        </p:tav>
                                      </p:tavLst>
                                    </p:anim>
                                    <p:anim calcmode="lin" valueType="num">
                                      <p:cBhvr>
                                        <p:cTn id="45" dur="1000" fill="hold"/>
                                        <p:tgtEl>
                                          <p:spTgt spid="5">
                                            <p:bg/>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5">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p:cTn id="51"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 calcmode="lin" valueType="num">
                                      <p:cBhvr>
                                        <p:cTn id="59"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60"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61" dur="1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P spid="5" grpId="0" build="p"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762000"/>
            <a:ext cx="8610600" cy="3048000"/>
          </a:xfrm>
          <a:prstGeom prst="rect">
            <a:avLst/>
          </a:prstGeom>
          <a:solidFill>
            <a:schemeClr val="tx2">
              <a:lumMod val="40000"/>
              <a:lumOff val="60000"/>
            </a:schemeClr>
          </a:solidFill>
          <a:ln w="3175">
            <a:solidFill>
              <a:schemeClr val="accent5">
                <a:lumMod val="60000"/>
                <a:lumOff val="40000"/>
              </a:schemeClr>
            </a:solidFill>
          </a:ln>
        </p:spPr>
        <p:txBody>
          <a:bodyPr vert="horz" lIns="91440" tIns="45720" rIns="91440" bIns="45720" rtlCol="0">
            <a:normAutofit/>
          </a:bodyPr>
          <a:lstStyle/>
          <a:p>
            <a:pPr marL="225425" indent="-225425">
              <a:buFont typeface="Wingdings" pitchFamily="2" charset="2"/>
              <a:buChar char="ü"/>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a:t>
            </a:r>
            <a:r>
              <a:rPr lang="id-ID" sz="2000" dirty="0" smtClean="0">
                <a:sym typeface="Symbol"/>
              </a:rPr>
              <a:t></a:t>
            </a:r>
            <a:r>
              <a:rPr lang="id-ID" sz="2000" dirty="0" smtClean="0"/>
              <a:t> 0,75</a:t>
            </a:r>
            <a:endParaRPr lang="en-US" sz="2000" dirty="0" smtClean="0"/>
          </a:p>
          <a:p>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&gt; 0,75</a:t>
            </a:r>
            <a:endParaRPr lang="en-US" sz="2000" dirty="0" smtClean="0"/>
          </a:p>
          <a:p>
            <a:pPr lvl="0">
              <a:buFont typeface="Wingdings" pitchFamily="2" charset="2"/>
              <a:buChar char="ü"/>
            </a:pPr>
            <a:r>
              <a:rPr lang="en-US" sz="2000" dirty="0" smtClean="0"/>
              <a:t>M</a:t>
            </a:r>
            <a:r>
              <a:rPr lang="id-ID" sz="2000" dirty="0" smtClean="0"/>
              <a:t>emilih tingkat signifikansi </a:t>
            </a:r>
            <a:r>
              <a:rPr lang="id-ID" sz="2000" dirty="0" smtClean="0">
                <a:sym typeface="Symbol"/>
              </a:rPr>
              <a:t></a:t>
            </a:r>
            <a:r>
              <a:rPr lang="en-US" sz="2000" dirty="0" smtClean="0">
                <a:sym typeface="Symbol"/>
              </a:rPr>
              <a:t>=</a:t>
            </a:r>
            <a:r>
              <a:rPr lang="id-ID" sz="2000" dirty="0" smtClean="0"/>
              <a:t>1%</a:t>
            </a:r>
            <a:endParaRPr lang="en-US" sz="2000" dirty="0" smtClean="0"/>
          </a:p>
          <a:p>
            <a:pPr lvl="0">
              <a:buFont typeface="Wingdings" pitchFamily="2" charset="2"/>
              <a:buChar char="ü"/>
            </a:pPr>
            <a:r>
              <a:rPr lang="id-ID" sz="2000" dirty="0" smtClean="0"/>
              <a:t> </a:t>
            </a:r>
            <a:r>
              <a:rPr lang="en-US" sz="2000" dirty="0" smtClean="0"/>
              <a:t>U</a:t>
            </a:r>
            <a:r>
              <a:rPr lang="id-ID" sz="2000" dirty="0" smtClean="0"/>
              <a:t>ji statistika Z </a:t>
            </a:r>
            <a:endParaRPr lang="en-US" sz="2000" dirty="0" smtClean="0"/>
          </a:p>
          <a:p>
            <a:pPr lvl="0">
              <a:buFont typeface="Wingdings" pitchFamily="2" charset="2"/>
              <a:buChar char="ü"/>
            </a:pPr>
            <a:r>
              <a:rPr lang="id-ID" sz="2000" dirty="0" smtClean="0"/>
              <a:t>Membuat keputusan</a:t>
            </a:r>
            <a:endParaRPr lang="en-US" sz="2000" dirty="0" smtClean="0"/>
          </a:p>
          <a:p>
            <a:pPr marL="225425" indent="-225425"/>
            <a:r>
              <a:rPr lang="en-US" sz="2000" dirty="0" smtClean="0"/>
              <a:t>	</a:t>
            </a:r>
            <a:r>
              <a:rPr lang="en-US" sz="2000" dirty="0" err="1" smtClean="0"/>
              <a:t>Nilai</a:t>
            </a:r>
            <a:r>
              <a:rPr lang="en-US" sz="2000" dirty="0" smtClean="0"/>
              <a:t> Z </a:t>
            </a:r>
            <a:r>
              <a:rPr lang="en-US" sz="2000" dirty="0" err="1" smtClean="0"/>
              <a:t>kritis</a:t>
            </a:r>
            <a:r>
              <a:rPr lang="en-US" sz="2000" dirty="0" smtClean="0"/>
              <a:t> </a:t>
            </a:r>
            <a:r>
              <a:rPr lang="en-US" sz="2000" dirty="0" err="1" smtClean="0"/>
              <a:t>tingkat</a:t>
            </a:r>
            <a:r>
              <a:rPr lang="en-US" sz="2000" dirty="0" smtClean="0"/>
              <a:t> </a:t>
            </a:r>
            <a:r>
              <a:rPr lang="en-US" sz="2000" dirty="0" err="1" smtClean="0"/>
              <a:t>signifikasi</a:t>
            </a:r>
            <a:r>
              <a:rPr lang="en-US" sz="2000" dirty="0" smtClean="0"/>
              <a:t> 1% </a:t>
            </a:r>
            <a:r>
              <a:rPr lang="en-US" sz="2000" dirty="0" err="1" smtClean="0"/>
              <a:t>uji</a:t>
            </a:r>
            <a:r>
              <a:rPr lang="en-US" sz="2000" dirty="0" smtClean="0"/>
              <a:t> </a:t>
            </a:r>
            <a:r>
              <a:rPr lang="en-US" sz="2000" dirty="0" err="1" smtClean="0"/>
              <a:t>satu</a:t>
            </a:r>
            <a:r>
              <a:rPr lang="en-US" sz="2000" dirty="0" smtClean="0"/>
              <a:t> </a:t>
            </a:r>
            <a:r>
              <a:rPr lang="en-US" sz="2000" dirty="0" err="1" smtClean="0"/>
              <a:t>sisi</a:t>
            </a:r>
            <a:r>
              <a:rPr lang="en-US" sz="2000" dirty="0" smtClean="0"/>
              <a:t> =2,33.</a:t>
            </a:r>
          </a:p>
          <a:p>
            <a:pPr lvl="0"/>
            <a:r>
              <a:rPr lang="en-US" sz="2000" dirty="0" smtClean="0"/>
              <a:t>	</a:t>
            </a:r>
          </a:p>
          <a:p>
            <a:pPr lvl="0"/>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29698" name="Picture 2"/>
          <p:cNvPicPr>
            <a:picLocks noChangeAspect="1" noChangeArrowheads="1"/>
          </p:cNvPicPr>
          <p:nvPr/>
        </p:nvPicPr>
        <p:blipFill>
          <a:blip r:embed="rId2" cstate="print"/>
          <a:srcRect/>
          <a:stretch>
            <a:fillRect/>
          </a:stretch>
        </p:blipFill>
        <p:spPr bwMode="auto">
          <a:xfrm>
            <a:off x="609600" y="2743200"/>
            <a:ext cx="2895600" cy="990600"/>
          </a:xfrm>
          <a:prstGeom prst="rect">
            <a:avLst/>
          </a:prstGeom>
          <a:noFill/>
          <a:ln w="9525">
            <a:noFill/>
            <a:miter lim="800000"/>
            <a:headEnd/>
            <a:tailEnd/>
          </a:ln>
        </p:spPr>
      </p:pic>
      <p:sp>
        <p:nvSpPr>
          <p:cNvPr id="12" name="Rectangle 3"/>
          <p:cNvSpPr txBox="1">
            <a:spLocks noChangeArrowheads="1"/>
          </p:cNvSpPr>
          <p:nvPr/>
        </p:nvSpPr>
        <p:spPr>
          <a:xfrm>
            <a:off x="304800" y="3962400"/>
            <a:ext cx="8610600" cy="26670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r>
              <a:rPr lang="en-US" sz="2000" dirty="0" err="1" smtClean="0"/>
              <a:t>Nilai</a:t>
            </a:r>
            <a:r>
              <a:rPr lang="en-US" sz="2000" dirty="0" smtClean="0"/>
              <a:t> Z </a:t>
            </a:r>
            <a:r>
              <a:rPr lang="en-US" sz="2000" dirty="0" err="1" smtClean="0"/>
              <a:t>hitung</a:t>
            </a:r>
            <a:r>
              <a:rPr lang="en-US" sz="2000" dirty="0" smtClean="0"/>
              <a:t> </a:t>
            </a:r>
            <a:r>
              <a:rPr lang="en-US" sz="2000" dirty="0" err="1" smtClean="0"/>
              <a:t>lebih</a:t>
            </a:r>
            <a:r>
              <a:rPr lang="en-US" sz="2000" dirty="0" smtClean="0"/>
              <a:t> </a:t>
            </a:r>
            <a:r>
              <a:rPr lang="en-US" sz="2000" dirty="0" err="1" smtClean="0"/>
              <a:t>besar</a:t>
            </a:r>
            <a:r>
              <a:rPr lang="en-US" sz="2000" dirty="0" smtClean="0"/>
              <a:t> </a:t>
            </a:r>
            <a:r>
              <a:rPr lang="en-US" sz="2000" dirty="0" err="1" smtClean="0"/>
              <a:t>dari</a:t>
            </a:r>
            <a:r>
              <a:rPr lang="en-US" sz="2000" dirty="0" smtClean="0"/>
              <a:t> </a:t>
            </a:r>
            <a:r>
              <a:rPr lang="en-US" sz="2000" dirty="0" err="1" smtClean="0"/>
              <a:t>nilai</a:t>
            </a:r>
            <a:r>
              <a:rPr lang="en-US" sz="2000" dirty="0" smtClean="0"/>
              <a:t> Z </a:t>
            </a:r>
            <a:r>
              <a:rPr lang="en-US" sz="2000" dirty="0" err="1" smtClean="0"/>
              <a:t>kritis</a:t>
            </a:r>
            <a:r>
              <a:rPr lang="en-US" sz="2000" dirty="0" smtClean="0"/>
              <a:t> 2,33 </a:t>
            </a:r>
            <a:r>
              <a:rPr lang="en-US" sz="2000" dirty="0" err="1" smtClean="0"/>
              <a:t>sehingga</a:t>
            </a:r>
            <a:r>
              <a:rPr lang="en-US" sz="2000" dirty="0" smtClean="0"/>
              <a:t>  </a:t>
            </a:r>
            <a:r>
              <a:rPr lang="en-US" sz="2000" dirty="0" err="1" smtClean="0"/>
              <a:t>menolak</a:t>
            </a:r>
            <a:r>
              <a:rPr lang="en-US" sz="2000" dirty="0" smtClean="0"/>
              <a:t> </a:t>
            </a:r>
            <a:r>
              <a:rPr lang="en-US" sz="2000" dirty="0" err="1" smtClean="0"/>
              <a:t>hipotesis</a:t>
            </a:r>
            <a:r>
              <a:rPr lang="en-US" sz="2000" dirty="0" smtClean="0"/>
              <a:t> nol. </a:t>
            </a:r>
            <a:r>
              <a:rPr lang="en-US" sz="2000" dirty="0" err="1" smtClean="0"/>
              <a:t>Dengan</a:t>
            </a:r>
            <a:r>
              <a:rPr lang="en-US" sz="2000" dirty="0" smtClean="0"/>
              <a:t> </a:t>
            </a:r>
            <a:r>
              <a:rPr lang="en-US" sz="2000" dirty="0" err="1" smtClean="0"/>
              <a:t>demikian</a:t>
            </a:r>
            <a:r>
              <a:rPr lang="en-US" sz="2000" dirty="0" smtClean="0"/>
              <a:t> </a:t>
            </a:r>
            <a:r>
              <a:rPr lang="en-US" sz="2000" dirty="0" err="1" smtClean="0"/>
              <a:t>bisa</a:t>
            </a:r>
            <a:r>
              <a:rPr lang="en-US" sz="2000" dirty="0" smtClean="0"/>
              <a:t> </a:t>
            </a:r>
            <a:r>
              <a:rPr lang="en-US" sz="2000" dirty="0" err="1" smtClean="0"/>
              <a:t>disimpulkan</a:t>
            </a:r>
            <a:r>
              <a:rPr lang="en-US" sz="2000" dirty="0" smtClean="0"/>
              <a:t> </a:t>
            </a:r>
            <a:r>
              <a:rPr lang="en-US" sz="2000" dirty="0" err="1" smtClean="0"/>
              <a:t>bahwa</a:t>
            </a:r>
            <a:r>
              <a:rPr lang="en-US" sz="2000" dirty="0" smtClean="0"/>
              <a:t> </a:t>
            </a:r>
            <a:r>
              <a:rPr lang="en-US" sz="2000" dirty="0" err="1" smtClean="0"/>
              <a:t>sampel</a:t>
            </a:r>
            <a:r>
              <a:rPr lang="en-US" sz="2000" dirty="0" smtClean="0"/>
              <a:t> </a:t>
            </a:r>
            <a:r>
              <a:rPr lang="en-US" sz="2000" dirty="0" err="1" smtClean="0"/>
              <a:t>cukup</a:t>
            </a:r>
            <a:r>
              <a:rPr lang="en-US" sz="2000" dirty="0" smtClean="0"/>
              <a:t> </a:t>
            </a:r>
            <a:r>
              <a:rPr lang="en-US" sz="2000" dirty="0" err="1" smtClean="0"/>
              <a:t>memberi</a:t>
            </a:r>
            <a:r>
              <a:rPr lang="en-US" sz="2000" dirty="0" smtClean="0"/>
              <a:t> </a:t>
            </a:r>
            <a:r>
              <a:rPr lang="en-US" sz="2000" dirty="0" err="1" smtClean="0"/>
              <a:t>bukti</a:t>
            </a:r>
            <a:r>
              <a:rPr lang="en-US" sz="2000" dirty="0" smtClean="0"/>
              <a:t> </a:t>
            </a:r>
            <a:r>
              <a:rPr lang="en-US" sz="2000" dirty="0" err="1" smtClean="0"/>
              <a:t>bahwa</a:t>
            </a:r>
            <a:r>
              <a:rPr lang="en-US" sz="2000" dirty="0" smtClean="0"/>
              <a:t> </a:t>
            </a:r>
            <a:r>
              <a:rPr lang="en-US" sz="2000" dirty="0" err="1" smtClean="0"/>
              <a:t>telah</a:t>
            </a:r>
            <a:r>
              <a:rPr lang="en-US" sz="2000" dirty="0" smtClean="0"/>
              <a:t> </a:t>
            </a:r>
            <a:r>
              <a:rPr lang="en-US" sz="2000" dirty="0" err="1" smtClean="0"/>
              <a:t>terdapat</a:t>
            </a:r>
            <a:r>
              <a:rPr lang="en-US" sz="2000" dirty="0" smtClean="0"/>
              <a:t> </a:t>
            </a:r>
            <a:r>
              <a:rPr lang="en-US" sz="2000" dirty="0" err="1" smtClean="0"/>
              <a:t>peningkatan</a:t>
            </a:r>
            <a:r>
              <a:rPr lang="en-US" sz="2000" dirty="0" smtClean="0"/>
              <a:t> </a:t>
            </a:r>
            <a:r>
              <a:rPr lang="en-US" sz="2000" dirty="0" err="1" smtClean="0"/>
              <a:t>pelayanan</a:t>
            </a:r>
            <a:r>
              <a:rPr lang="en-US" sz="2000" dirty="0" smtClean="0"/>
              <a:t> </a:t>
            </a:r>
            <a:r>
              <a:rPr lang="en-US" sz="2000" dirty="0" err="1" smtClean="0"/>
              <a:t>klaim</a:t>
            </a:r>
            <a:r>
              <a:rPr lang="en-US" sz="2000" dirty="0" smtClean="0"/>
              <a:t> </a:t>
            </a:r>
            <a:r>
              <a:rPr lang="en-US" sz="2000" dirty="0" err="1" smtClean="0"/>
              <a:t>asuransi</a:t>
            </a:r>
            <a:r>
              <a:rPr lang="en-US" sz="2000" dirty="0" smtClean="0"/>
              <a:t> </a:t>
            </a:r>
          </a:p>
          <a:p>
            <a:endParaRPr lang="en-US" sz="2000" dirty="0" smtClean="0"/>
          </a:p>
          <a:p>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13" name="Picture 3"/>
          <p:cNvPicPr>
            <a:picLocks noChangeAspect="1" noChangeArrowheads="1"/>
          </p:cNvPicPr>
          <p:nvPr/>
        </p:nvPicPr>
        <p:blipFill>
          <a:blip r:embed="rId3" cstate="print"/>
          <a:srcRect/>
          <a:stretch>
            <a:fillRect/>
          </a:stretch>
        </p:blipFill>
        <p:spPr bwMode="auto">
          <a:xfrm>
            <a:off x="2819400" y="4953000"/>
            <a:ext cx="3676650" cy="1590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5"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anim calcmode="lin" valueType="num">
                                      <p:cBhvr>
                                        <p:cTn id="11" dur="1000" fill="hold"/>
                                        <p:tgtEl>
                                          <p:spTgt spid="7">
                                            <p:bg/>
                                          </p:spTgt>
                                        </p:tgtEl>
                                        <p:attrNameLst>
                                          <p:attrName>ppt_w</p:attrName>
                                        </p:attrNameLst>
                                      </p:cBhvr>
                                      <p:tavLst>
                                        <p:tav tm="0">
                                          <p:val>
                                            <p:fltVal val="0"/>
                                          </p:val>
                                        </p:tav>
                                        <p:tav tm="100000">
                                          <p:val>
                                            <p:strVal val="#ppt_w"/>
                                          </p:val>
                                        </p:tav>
                                      </p:tavLst>
                                    </p:anim>
                                    <p:anim calcmode="lin" valueType="num">
                                      <p:cBhvr>
                                        <p:cTn id="12" dur="1000" fill="hold"/>
                                        <p:tgtEl>
                                          <p:spTgt spid="7">
                                            <p:bg/>
                                          </p:spTgt>
                                        </p:tgtEl>
                                        <p:attrNameLst>
                                          <p:attrName>ppt_h</p:attrName>
                                        </p:attrNameLst>
                                      </p:cBhvr>
                                      <p:tavLst>
                                        <p:tav tm="0">
                                          <p:val>
                                            <p:fltVal val="0"/>
                                          </p:val>
                                        </p:tav>
                                        <p:tav tm="100000">
                                          <p:val>
                                            <p:strVal val="#ppt_h"/>
                                          </p:val>
                                        </p:tav>
                                      </p:tavLst>
                                    </p:anim>
                                    <p:anim calcmode="lin" valueType="num">
                                      <p:cBhvr>
                                        <p:cTn id="13"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p:cTn id="27"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28"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29"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p:cTn id="35"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7">
                                            <p:txEl>
                                              <p:pRg st="4" end="4"/>
                                            </p:txEl>
                                          </p:spTgt>
                                        </p:tgtEl>
                                        <p:attrNameLst>
                                          <p:attrName>style.visibility</p:attrName>
                                        </p:attrNameLst>
                                      </p:cBhvr>
                                      <p:to>
                                        <p:strVal val="visible"/>
                                      </p:to>
                                    </p:set>
                                    <p:anim calcmode="lin" valueType="num">
                                      <p:cBhvr>
                                        <p:cTn id="51"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2"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3"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grpId="0"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anim calcmode="lin" valueType="num">
                                      <p:cBhvr>
                                        <p:cTn id="59"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60"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61" dur="1000" fill="hold"/>
                                        <p:tgtEl>
                                          <p:spTgt spid="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2" dur="1000" fill="hold"/>
                                        <p:tgtEl>
                                          <p:spTgt spid="7">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anim calcmode="lin" valueType="num">
                                      <p:cBhvr>
                                        <p:cTn id="67"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68"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69" dur="1000" fill="hold"/>
                                        <p:tgtEl>
                                          <p:spTgt spid="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29698"/>
                                        </p:tgtEl>
                                        <p:attrNameLst>
                                          <p:attrName>style.visibility</p:attrName>
                                        </p:attrNameLst>
                                      </p:cBhvr>
                                      <p:to>
                                        <p:strVal val="visible"/>
                                      </p:to>
                                    </p:set>
                                    <p:animEffect transition="in" filter="box(in)">
                                      <p:cBhvr>
                                        <p:cTn id="75" dur="500"/>
                                        <p:tgtEl>
                                          <p:spTgt spid="29698"/>
                                        </p:tgtEl>
                                      </p:cBhvr>
                                    </p:animEffect>
                                  </p:childTnLst>
                                </p:cTn>
                              </p:par>
                            </p:childTnLst>
                          </p:cTn>
                        </p:par>
                      </p:childTnLst>
                    </p:cTn>
                  </p:par>
                  <p:par>
                    <p:cTn id="76" fill="hold">
                      <p:stCondLst>
                        <p:cond delay="indefinite"/>
                      </p:stCondLst>
                      <p:childTnLst>
                        <p:par>
                          <p:cTn id="77" fill="hold">
                            <p:stCondLst>
                              <p:cond delay="0"/>
                            </p:stCondLst>
                            <p:childTnLst>
                              <p:par>
                                <p:cTn id="78" presetID="15" presetClass="entr" presetSubtype="0" fill="hold" grpId="0" nodeType="clickEffect">
                                  <p:stCondLst>
                                    <p:cond delay="0"/>
                                  </p:stCondLst>
                                  <p:childTnLst>
                                    <p:set>
                                      <p:cBhvr>
                                        <p:cTn id="79" dur="1" fill="hold">
                                          <p:stCondLst>
                                            <p:cond delay="0"/>
                                          </p:stCondLst>
                                        </p:cTn>
                                        <p:tgtEl>
                                          <p:spTgt spid="12">
                                            <p:bg/>
                                          </p:spTgt>
                                        </p:tgtEl>
                                        <p:attrNameLst>
                                          <p:attrName>style.visibility</p:attrName>
                                        </p:attrNameLst>
                                      </p:cBhvr>
                                      <p:to>
                                        <p:strVal val="visible"/>
                                      </p:to>
                                    </p:set>
                                    <p:anim calcmode="lin" valueType="num">
                                      <p:cBhvr>
                                        <p:cTn id="80" dur="1000" fill="hold"/>
                                        <p:tgtEl>
                                          <p:spTgt spid="12">
                                            <p:bg/>
                                          </p:spTgt>
                                        </p:tgtEl>
                                        <p:attrNameLst>
                                          <p:attrName>ppt_w</p:attrName>
                                        </p:attrNameLst>
                                      </p:cBhvr>
                                      <p:tavLst>
                                        <p:tav tm="0">
                                          <p:val>
                                            <p:fltVal val="0"/>
                                          </p:val>
                                        </p:tav>
                                        <p:tav tm="100000">
                                          <p:val>
                                            <p:strVal val="#ppt_w"/>
                                          </p:val>
                                        </p:tav>
                                      </p:tavLst>
                                    </p:anim>
                                    <p:anim calcmode="lin" valueType="num">
                                      <p:cBhvr>
                                        <p:cTn id="81" dur="1000" fill="hold"/>
                                        <p:tgtEl>
                                          <p:spTgt spid="12">
                                            <p:bg/>
                                          </p:spTgt>
                                        </p:tgtEl>
                                        <p:attrNameLst>
                                          <p:attrName>ppt_h</p:attrName>
                                        </p:attrNameLst>
                                      </p:cBhvr>
                                      <p:tavLst>
                                        <p:tav tm="0">
                                          <p:val>
                                            <p:fltVal val="0"/>
                                          </p:val>
                                        </p:tav>
                                        <p:tav tm="100000">
                                          <p:val>
                                            <p:strVal val="#ppt_h"/>
                                          </p:val>
                                        </p:tav>
                                      </p:tavLst>
                                    </p:anim>
                                    <p:anim calcmode="lin" valueType="num">
                                      <p:cBhvr>
                                        <p:cTn id="82" dur="1000" fill="hold"/>
                                        <p:tgtEl>
                                          <p:spTgt spid="12">
                                            <p:bg/>
                                          </p:spTgt>
                                        </p:tgtEl>
                                        <p:attrNameLst>
                                          <p:attrName>ppt_x</p:attrName>
                                        </p:attrNameLst>
                                      </p:cBhvr>
                                      <p:tavLst>
                                        <p:tav tm="0" fmla="#ppt_x+(cos(-2*pi*(1-$))*-#ppt_x-sin(-2*pi*(1-$))*(1-#ppt_y))*(1-$)">
                                          <p:val>
                                            <p:fltVal val="0"/>
                                          </p:val>
                                        </p:tav>
                                        <p:tav tm="100000">
                                          <p:val>
                                            <p:fltVal val="1"/>
                                          </p:val>
                                        </p:tav>
                                      </p:tavLst>
                                    </p:anim>
                                    <p:anim calcmode="lin" valueType="num">
                                      <p:cBhvr>
                                        <p:cTn id="83" dur="1000" fill="hold"/>
                                        <p:tgtEl>
                                          <p:spTgt spid="12">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4" fill="hold">
                      <p:stCondLst>
                        <p:cond delay="indefinite"/>
                      </p:stCondLst>
                      <p:childTnLst>
                        <p:par>
                          <p:cTn id="85" fill="hold">
                            <p:stCondLst>
                              <p:cond delay="0"/>
                            </p:stCondLst>
                            <p:childTnLst>
                              <p:par>
                                <p:cTn id="86" presetID="15" presetClass="entr" presetSubtype="0" fill="hold" grpId="0" nodeType="clickEffect">
                                  <p:stCondLst>
                                    <p:cond delay="0"/>
                                  </p:stCondLst>
                                  <p:childTnLst>
                                    <p:set>
                                      <p:cBhvr>
                                        <p:cTn id="87" dur="1" fill="hold">
                                          <p:stCondLst>
                                            <p:cond delay="0"/>
                                          </p:stCondLst>
                                        </p:cTn>
                                        <p:tgtEl>
                                          <p:spTgt spid="12">
                                            <p:txEl>
                                              <p:pRg st="0" end="0"/>
                                            </p:txEl>
                                          </p:spTgt>
                                        </p:tgtEl>
                                        <p:attrNameLst>
                                          <p:attrName>style.visibility</p:attrName>
                                        </p:attrNameLst>
                                      </p:cBhvr>
                                      <p:to>
                                        <p:strVal val="visible"/>
                                      </p:to>
                                    </p:set>
                                    <p:anim calcmode="lin" valueType="num">
                                      <p:cBhvr>
                                        <p:cTn id="88"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9"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90" dur="1000" fill="hold"/>
                                        <p:tgtEl>
                                          <p:spTgt spid="12">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12">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nodeType="clickEffect">
                                  <p:stCondLst>
                                    <p:cond delay="0"/>
                                  </p:stCondLst>
                                  <p:childTnLst>
                                    <p:set>
                                      <p:cBhvr>
                                        <p:cTn id="95" dur="1" fill="hold">
                                          <p:stCondLst>
                                            <p:cond delay="0"/>
                                          </p:stCondLst>
                                        </p:cTn>
                                        <p:tgtEl>
                                          <p:spTgt spid="13"/>
                                        </p:tgtEl>
                                        <p:attrNameLst>
                                          <p:attrName>style.visibility</p:attrName>
                                        </p:attrNameLst>
                                      </p:cBhvr>
                                      <p:to>
                                        <p:strVal val="visible"/>
                                      </p:to>
                                    </p:set>
                                    <p:anim calcmode="lin" valueType="num">
                                      <p:cBhvr additive="base">
                                        <p:cTn id="96" dur="500" fill="hold"/>
                                        <p:tgtEl>
                                          <p:spTgt spid="13"/>
                                        </p:tgtEl>
                                        <p:attrNameLst>
                                          <p:attrName>ppt_x</p:attrName>
                                        </p:attrNameLst>
                                      </p:cBhvr>
                                      <p:tavLst>
                                        <p:tav tm="0">
                                          <p:val>
                                            <p:strVal val="1+#ppt_w/2"/>
                                          </p:val>
                                        </p:tav>
                                        <p:tav tm="100000">
                                          <p:val>
                                            <p:strVal val="#ppt_x"/>
                                          </p:val>
                                        </p:tav>
                                      </p:tavLst>
                                    </p:anim>
                                    <p:anim calcmode="lin" valueType="num">
                                      <p:cBhvr additive="base">
                                        <p:cTn id="9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7" grpId="0" build="p" animBg="1" autoUpdateAnimBg="0"/>
      <p:bldP spid="12" grpId="0"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5791200"/>
          </a:xfrm>
          <a:prstGeom prst="rect">
            <a:avLst/>
          </a:prstGeom>
          <a:solidFill>
            <a:srgbClr val="FFCC66"/>
          </a:solidFill>
          <a:ln w="3175">
            <a:solidFill>
              <a:schemeClr val="accent5">
                <a:lumMod val="60000"/>
                <a:lumOff val="40000"/>
              </a:schemeClr>
            </a:solidFill>
          </a:ln>
        </p:spPr>
        <p:txBody>
          <a:bodyPr vert="horz" lIns="91440" tIns="45720" rIns="91440" bIns="45720" rtlCol="0">
            <a:normAutofit/>
          </a:bodyPr>
          <a:lstStyle/>
          <a:p>
            <a:pPr lvl="0"/>
            <a:r>
              <a:rPr lang="id-ID" sz="2000" b="1" dirty="0" smtClean="0"/>
              <a:t>12.</a:t>
            </a:r>
            <a:r>
              <a:rPr lang="en-US" sz="2000" b="1" dirty="0" smtClean="0"/>
              <a:t>6</a:t>
            </a:r>
            <a:r>
              <a:rPr lang="id-ID" sz="2000" b="1" dirty="0" smtClean="0"/>
              <a:t>. Nilai </a:t>
            </a:r>
            <a:r>
              <a:rPr lang="en-US" sz="2000" b="1" dirty="0" smtClean="0"/>
              <a:t>p-value</a:t>
            </a:r>
            <a:r>
              <a:rPr lang="id-ID" sz="2000" b="1" dirty="0" smtClean="0"/>
              <a:t> Di Dalam Uji Hipotesis</a:t>
            </a:r>
            <a:endParaRPr lang="en-US" sz="2000" dirty="0" smtClean="0"/>
          </a:p>
          <a:p>
            <a:pPr marL="344488" indent="-344488" algn="just">
              <a:buFont typeface="Symbol" pitchFamily="18" charset="2"/>
              <a:buChar char="·"/>
            </a:pPr>
            <a:r>
              <a:rPr lang="id-ID" sz="2000" dirty="0" smtClean="0"/>
              <a:t>Keputusan menolak atau gagal menolak H</a:t>
            </a:r>
            <a:r>
              <a:rPr lang="id-ID" sz="2000" baseline="-25000" dirty="0" smtClean="0"/>
              <a:t>0 </a:t>
            </a:r>
            <a:r>
              <a:rPr lang="en-US" sz="2000" baseline="-25000" dirty="0" smtClean="0"/>
              <a:t> </a:t>
            </a:r>
            <a:r>
              <a:rPr lang="id-ID" sz="2000" dirty="0" smtClean="0"/>
              <a:t>bisa dilakukan dengan</a:t>
            </a:r>
            <a:r>
              <a:rPr lang="en-US" sz="2000" dirty="0" smtClean="0"/>
              <a:t> </a:t>
            </a:r>
            <a:r>
              <a:rPr lang="id-ID" sz="2000" dirty="0" smtClean="0"/>
              <a:t>membandingkan antara nilai p (</a:t>
            </a:r>
            <a:r>
              <a:rPr lang="id-ID" sz="2000" i="1" dirty="0" smtClean="0"/>
              <a:t>p-value</a:t>
            </a:r>
            <a:r>
              <a:rPr lang="id-ID" sz="2000" dirty="0" smtClean="0"/>
              <a:t>) dengan </a:t>
            </a:r>
            <a:r>
              <a:rPr lang="id-ID" sz="2000" dirty="0" smtClean="0">
                <a:sym typeface="Symbol"/>
              </a:rPr>
              <a:t></a:t>
            </a:r>
            <a:endParaRPr lang="en-US" sz="2000" dirty="0" smtClean="0"/>
          </a:p>
          <a:p>
            <a:pPr marL="344488" indent="-344488" algn="just">
              <a:buFont typeface="Symbol" pitchFamily="18" charset="2"/>
              <a:buChar char="·"/>
            </a:pPr>
            <a:r>
              <a:rPr lang="en-US" sz="2000" dirty="0" smtClean="0"/>
              <a:t>P-value </a:t>
            </a:r>
            <a:r>
              <a:rPr lang="en-US" sz="2000" dirty="0" err="1" smtClean="0"/>
              <a:t>merupakan</a:t>
            </a:r>
            <a:r>
              <a:rPr lang="en-US" sz="2000" dirty="0" smtClean="0"/>
              <a:t> </a:t>
            </a:r>
            <a:r>
              <a:rPr lang="en-US" sz="2000" dirty="0" err="1" smtClean="0"/>
              <a:t>probabilitas</a:t>
            </a:r>
            <a:r>
              <a:rPr lang="en-US" sz="2000" dirty="0" smtClean="0"/>
              <a:t> </a:t>
            </a:r>
            <a:r>
              <a:rPr lang="en-US" sz="2000" dirty="0" err="1" smtClean="0"/>
              <a:t>memperoleh</a:t>
            </a:r>
            <a:r>
              <a:rPr lang="en-US" sz="2000" dirty="0" smtClean="0"/>
              <a:t> </a:t>
            </a:r>
            <a:r>
              <a:rPr lang="en-US" sz="2000" dirty="0" err="1" smtClean="0"/>
              <a:t>nilai</a:t>
            </a:r>
            <a:r>
              <a:rPr lang="en-US" sz="2000" dirty="0" smtClean="0"/>
              <a:t> </a:t>
            </a:r>
            <a:r>
              <a:rPr lang="en-US" sz="2000" dirty="0" err="1" smtClean="0"/>
              <a:t>uji</a:t>
            </a:r>
            <a:r>
              <a:rPr lang="en-US" sz="2000" dirty="0" smtClean="0"/>
              <a:t> </a:t>
            </a:r>
            <a:r>
              <a:rPr lang="en-US" sz="2000" dirty="0" err="1" smtClean="0"/>
              <a:t>statistik</a:t>
            </a:r>
            <a:r>
              <a:rPr lang="en-US" sz="2000" dirty="0" smtClean="0"/>
              <a:t> </a:t>
            </a:r>
            <a:r>
              <a:rPr lang="en-US" sz="2000" dirty="0" err="1" smtClean="0"/>
              <a:t>setinggi</a:t>
            </a:r>
            <a:r>
              <a:rPr lang="en-US" sz="2000" dirty="0" smtClean="0"/>
              <a:t> </a:t>
            </a:r>
            <a:r>
              <a:rPr lang="en-US" sz="2000" dirty="0" err="1" smtClean="0"/>
              <a:t>mungkin</a:t>
            </a:r>
            <a:r>
              <a:rPr lang="en-US" sz="2000" dirty="0" smtClean="0"/>
              <a:t> </a:t>
            </a:r>
            <a:r>
              <a:rPr lang="en-US" sz="2000" dirty="0" err="1" smtClean="0"/>
              <a:t>dibandingkan</a:t>
            </a:r>
            <a:r>
              <a:rPr lang="en-US" sz="2000" dirty="0" smtClean="0"/>
              <a:t> </a:t>
            </a:r>
            <a:r>
              <a:rPr lang="en-US" sz="2000" dirty="0" err="1" smtClean="0"/>
              <a:t>dengan</a:t>
            </a:r>
            <a:r>
              <a:rPr lang="en-US" sz="2000" dirty="0" smtClean="0"/>
              <a:t> </a:t>
            </a:r>
            <a:r>
              <a:rPr lang="en-US" sz="2000" dirty="0" err="1" smtClean="0"/>
              <a:t>nilai</a:t>
            </a:r>
            <a:r>
              <a:rPr lang="en-US" sz="2000" dirty="0" smtClean="0"/>
              <a:t> </a:t>
            </a:r>
            <a:r>
              <a:rPr lang="en-US" sz="2000" dirty="0" err="1" smtClean="0"/>
              <a:t>sampel</a:t>
            </a:r>
            <a:r>
              <a:rPr lang="en-US" sz="2000" dirty="0" smtClean="0"/>
              <a:t> yang </a:t>
            </a:r>
            <a:r>
              <a:rPr lang="en-US" sz="2000" dirty="0" err="1" smtClean="0"/>
              <a:t>diobservasi</a:t>
            </a:r>
            <a:r>
              <a:rPr lang="en-US" sz="2000" dirty="0" smtClean="0"/>
              <a:t> </a:t>
            </a:r>
            <a:r>
              <a:rPr lang="en-US" sz="2000" dirty="0" err="1" smtClean="0"/>
              <a:t>dengan</a:t>
            </a:r>
            <a:r>
              <a:rPr lang="en-US" sz="2000" dirty="0" smtClean="0"/>
              <a:t> </a:t>
            </a:r>
            <a:r>
              <a:rPr lang="en-US" sz="2000" dirty="0" err="1" smtClean="0"/>
              <a:t>asumsi</a:t>
            </a:r>
            <a:r>
              <a:rPr lang="en-US" sz="2000" dirty="0" smtClean="0"/>
              <a:t> </a:t>
            </a:r>
            <a:r>
              <a:rPr lang="en-US" sz="2000" dirty="0" err="1" smtClean="0"/>
              <a:t>hipotesis</a:t>
            </a:r>
            <a:r>
              <a:rPr lang="en-US" sz="2000" dirty="0" smtClean="0"/>
              <a:t> </a:t>
            </a:r>
            <a:r>
              <a:rPr lang="en-US" sz="2000" dirty="0" err="1" smtClean="0"/>
              <a:t>nol</a:t>
            </a:r>
            <a:r>
              <a:rPr lang="en-US" sz="2000" dirty="0" smtClean="0"/>
              <a:t> </a:t>
            </a:r>
            <a:r>
              <a:rPr lang="en-US" sz="2000" dirty="0" err="1" smtClean="0"/>
              <a:t>adalah</a:t>
            </a:r>
            <a:r>
              <a:rPr lang="en-US" sz="2000" dirty="0" smtClean="0"/>
              <a:t> </a:t>
            </a:r>
            <a:r>
              <a:rPr lang="en-US" sz="2000" dirty="0" err="1" smtClean="0"/>
              <a:t>benar</a:t>
            </a:r>
            <a:r>
              <a:rPr lang="en-US" sz="2000" dirty="0" smtClean="0"/>
              <a:t>. </a:t>
            </a:r>
          </a:p>
          <a:p>
            <a:pPr marL="344488" indent="-344488" algn="just">
              <a:buFont typeface="Symbol" pitchFamily="18" charset="2"/>
              <a:buChar char="·"/>
            </a:pPr>
            <a:r>
              <a:rPr lang="id-ID" sz="2000" dirty="0" smtClean="0"/>
              <a:t>p-value memberi informasi seberapa besar kekuatan dalam membuat keputusan menolak atau gagal menolak hipotesis nol. </a:t>
            </a:r>
            <a:endParaRPr lang="en-US" sz="2000" dirty="0" smtClean="0"/>
          </a:p>
          <a:p>
            <a:pPr marL="344488" indent="-344488" algn="just">
              <a:buFont typeface="Symbol" pitchFamily="18" charset="2"/>
              <a:buChar char="·"/>
            </a:pPr>
            <a:r>
              <a:rPr lang="en-US" sz="2000" dirty="0" smtClean="0"/>
              <a:t>N</a:t>
            </a:r>
            <a:r>
              <a:rPr lang="id-ID" sz="2000" dirty="0" smtClean="0"/>
              <a:t>ilai p-value sangat kecil  0,0001, menunjukkan kemungkinan bahwa hipotesis nol benar adalah relatif kecil kebenarannya</a:t>
            </a:r>
            <a:r>
              <a:rPr lang="en-US" sz="2000" dirty="0" smtClean="0"/>
              <a:t> </a:t>
            </a:r>
            <a:r>
              <a:rPr lang="en-US" sz="2000" dirty="0" err="1" smtClean="0"/>
              <a:t>dan</a:t>
            </a:r>
            <a:r>
              <a:rPr lang="en-US" sz="2000" dirty="0" smtClean="0"/>
              <a:t> </a:t>
            </a:r>
            <a:r>
              <a:rPr lang="en-US" sz="2000" dirty="0" err="1" smtClean="0"/>
              <a:t>sebaliknya</a:t>
            </a:r>
            <a:r>
              <a:rPr lang="en-US" sz="2000" dirty="0" smtClean="0"/>
              <a:t> </a:t>
            </a:r>
            <a:r>
              <a:rPr lang="id-ID" sz="2000" dirty="0" smtClean="0"/>
              <a:t>kemungkinan kecil hipotesis nol adalah salah.</a:t>
            </a:r>
            <a:endParaRPr lang="en-US" sz="2000" dirty="0" smtClean="0"/>
          </a:p>
          <a:p>
            <a:endParaRPr lang="en-US" sz="2000" dirty="0" smtClean="0"/>
          </a:p>
          <a:p>
            <a:r>
              <a:rPr lang="en-US" sz="2000" dirty="0" smtClean="0"/>
              <a:t>	</a:t>
            </a:r>
            <a:r>
              <a:rPr lang="en-US" sz="2000" dirty="0" err="1" smtClean="0"/>
              <a:t>JIka</a:t>
            </a:r>
            <a:r>
              <a:rPr lang="en-US" sz="2000" dirty="0" smtClean="0"/>
              <a:t> p-value &lt; </a:t>
            </a:r>
            <a:r>
              <a:rPr lang="id-ID" sz="2000" dirty="0" smtClean="0">
                <a:sym typeface="Symbol"/>
              </a:rPr>
              <a:t></a:t>
            </a:r>
            <a:r>
              <a:rPr lang="en-US" sz="2000" dirty="0" smtClean="0"/>
              <a:t> </a:t>
            </a:r>
            <a:r>
              <a:rPr lang="en-US" sz="2000" dirty="0" err="1" smtClean="0"/>
              <a:t>maka</a:t>
            </a:r>
            <a:r>
              <a:rPr lang="en-US" sz="2000" dirty="0" smtClean="0"/>
              <a:t> </a:t>
            </a:r>
            <a:r>
              <a:rPr lang="en-US" sz="2000" dirty="0" err="1" smtClean="0"/>
              <a:t>menolak</a:t>
            </a:r>
            <a:r>
              <a:rPr lang="en-US" sz="2000" dirty="0" smtClean="0"/>
              <a:t> </a:t>
            </a:r>
            <a:r>
              <a:rPr lang="en-US" sz="2000" dirty="0" err="1" smtClean="0"/>
              <a:t>hipotesis</a:t>
            </a:r>
            <a:r>
              <a:rPr lang="en-US" sz="2000" dirty="0" smtClean="0"/>
              <a:t> </a:t>
            </a:r>
            <a:r>
              <a:rPr lang="en-US" sz="2000" dirty="0" err="1" smtClean="0"/>
              <a:t>nol</a:t>
            </a:r>
            <a:endParaRPr lang="en-US" sz="2000" dirty="0" smtClean="0"/>
          </a:p>
          <a:p>
            <a:r>
              <a:rPr lang="en-US" sz="2000" dirty="0" smtClean="0"/>
              <a:t>	</a:t>
            </a:r>
            <a:r>
              <a:rPr lang="en-US" sz="2000" dirty="0" err="1" smtClean="0"/>
              <a:t>Jika</a:t>
            </a:r>
            <a:r>
              <a:rPr lang="en-US" sz="2000" dirty="0" smtClean="0"/>
              <a:t> p-value  &gt; </a:t>
            </a:r>
            <a:r>
              <a:rPr lang="id-ID" sz="2000" dirty="0" smtClean="0">
                <a:sym typeface="Symbol"/>
              </a:rPr>
              <a:t></a:t>
            </a:r>
            <a:r>
              <a:rPr lang="en-US" sz="2000" dirty="0" smtClean="0"/>
              <a:t> </a:t>
            </a:r>
            <a:r>
              <a:rPr lang="en-US" sz="2000" dirty="0" err="1" smtClean="0"/>
              <a:t>maka</a:t>
            </a:r>
            <a:r>
              <a:rPr lang="en-US" sz="2000" dirty="0" smtClean="0"/>
              <a:t> </a:t>
            </a:r>
            <a:r>
              <a:rPr lang="en-US" sz="2000" dirty="0" err="1" smtClean="0"/>
              <a:t>gagal</a:t>
            </a:r>
            <a:r>
              <a:rPr lang="en-US" sz="2000" dirty="0" smtClean="0"/>
              <a:t> </a:t>
            </a:r>
            <a:r>
              <a:rPr lang="en-US" sz="2000" dirty="0" err="1" smtClean="0"/>
              <a:t>menolak</a:t>
            </a:r>
            <a:r>
              <a:rPr lang="en-US" sz="2000" dirty="0" smtClean="0"/>
              <a:t> </a:t>
            </a:r>
            <a:r>
              <a:rPr lang="en-US" sz="2000" dirty="0" err="1" smtClean="0"/>
              <a:t>hipotesis</a:t>
            </a:r>
            <a:r>
              <a:rPr lang="en-US" sz="2000" dirty="0" smtClean="0"/>
              <a:t> </a:t>
            </a:r>
            <a:r>
              <a:rPr lang="en-US" sz="2000" dirty="0" err="1" smtClean="0"/>
              <a:t>nol</a:t>
            </a:r>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p:cTn id="46"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7"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8" dur="1000" fill="hold"/>
                                        <p:tgtEl>
                                          <p:spTgt spid="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 calcmode="lin" valueType="num">
                                      <p:cBhvr>
                                        <p:cTn id="54"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7">
                                            <p:txEl>
                                              <p:pRg st="6" end="6"/>
                                            </p:txEl>
                                          </p:spTgt>
                                        </p:tgtEl>
                                        <p:attrNameLst>
                                          <p:attrName>style.visibility</p:attrName>
                                        </p:attrNameLst>
                                      </p:cBhvr>
                                      <p:to>
                                        <p:strVal val="visible"/>
                                      </p:to>
                                    </p:set>
                                    <p:anim calcmode="lin" valueType="num">
                                      <p:cBhvr>
                                        <p:cTn id="62"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63"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64" dur="1000" fill="hold"/>
                                        <p:tgtEl>
                                          <p:spTgt spid="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7">
                                            <p:txEl>
                                              <p:pRg st="7" end="7"/>
                                            </p:txEl>
                                          </p:spTgt>
                                        </p:tgtEl>
                                        <p:attrNameLst>
                                          <p:attrName>style.visibility</p:attrName>
                                        </p:attrNameLst>
                                      </p:cBhvr>
                                      <p:to>
                                        <p:strVal val="visible"/>
                                      </p:to>
                                    </p:set>
                                    <p:anim calcmode="lin" valueType="num">
                                      <p:cBhvr>
                                        <p:cTn id="70" dur="1000" fill="hold"/>
                                        <p:tgtEl>
                                          <p:spTgt spid="7">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7">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7">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7">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5791200"/>
          </a:xfrm>
          <a:prstGeom prst="rect">
            <a:avLst/>
          </a:prstGeom>
          <a:solidFill>
            <a:schemeClr val="tx2">
              <a:lumMod val="20000"/>
              <a:lumOff val="80000"/>
            </a:schemeClr>
          </a:solidFill>
          <a:ln w="3175">
            <a:solidFill>
              <a:schemeClr val="accent5">
                <a:lumMod val="60000"/>
                <a:lumOff val="40000"/>
              </a:schemeClr>
            </a:solidFill>
          </a:ln>
        </p:spPr>
        <p:txBody>
          <a:bodyPr vert="horz" lIns="91440" tIns="45720" rIns="91440" bIns="45720" rtlCol="0">
            <a:normAutofit/>
          </a:bodyPr>
          <a:lstStyle/>
          <a:p>
            <a:r>
              <a:rPr lang="en-US" sz="2000" dirty="0" smtClean="0"/>
              <a:t>B</a:t>
            </a:r>
            <a:r>
              <a:rPr lang="id-ID" sz="2000" dirty="0" smtClean="0"/>
              <a:t>agaimana menghitung p-value? </a:t>
            </a:r>
            <a:endParaRPr lang="en-US" sz="2000" dirty="0" smtClean="0"/>
          </a:p>
          <a:p>
            <a:r>
              <a:rPr lang="en-US" sz="2000" dirty="0" smtClean="0"/>
              <a:t>Kita </a:t>
            </a:r>
            <a:r>
              <a:rPr lang="en-US" sz="2000" dirty="0" err="1" smtClean="0"/>
              <a:t>bisa</a:t>
            </a:r>
            <a:r>
              <a:rPr lang="en-US" sz="2000" dirty="0" smtClean="0"/>
              <a:t> </a:t>
            </a:r>
            <a:r>
              <a:rPr lang="en-US" sz="2000" dirty="0" err="1" smtClean="0"/>
              <a:t>mencari</a:t>
            </a:r>
            <a:r>
              <a:rPr lang="en-US" sz="2000" dirty="0" smtClean="0"/>
              <a:t> p-value </a:t>
            </a:r>
            <a:r>
              <a:rPr lang="en-US" sz="2000" dirty="0" err="1" smtClean="0"/>
              <a:t>secara</a:t>
            </a:r>
            <a:r>
              <a:rPr lang="en-US" sz="2000" dirty="0" smtClean="0"/>
              <a:t> manual </a:t>
            </a:r>
            <a:r>
              <a:rPr lang="en-US" sz="2000" dirty="0" err="1" smtClean="0"/>
              <a:t>atau</a:t>
            </a:r>
            <a:r>
              <a:rPr lang="en-US" sz="2000" dirty="0" smtClean="0"/>
              <a:t> </a:t>
            </a:r>
            <a:r>
              <a:rPr lang="en-US" sz="2000" dirty="0" err="1" smtClean="0"/>
              <a:t>dengan</a:t>
            </a:r>
            <a:r>
              <a:rPr lang="en-US" sz="2000" dirty="0" smtClean="0"/>
              <a:t> </a:t>
            </a:r>
            <a:r>
              <a:rPr lang="en-US" sz="2000" dirty="0" err="1" smtClean="0"/>
              <a:t>menggunakan</a:t>
            </a:r>
            <a:r>
              <a:rPr lang="en-US" sz="2000" dirty="0" smtClean="0"/>
              <a:t> program </a:t>
            </a:r>
            <a:r>
              <a:rPr lang="en-US" sz="2000" dirty="0" err="1" smtClean="0"/>
              <a:t>komputer</a:t>
            </a:r>
            <a:r>
              <a:rPr lang="en-US" sz="2000" dirty="0" smtClean="0"/>
              <a:t>.</a:t>
            </a:r>
          </a:p>
          <a:p>
            <a:r>
              <a:rPr lang="en-US" sz="2000" dirty="0" err="1" smtClean="0"/>
              <a:t>Misalnya</a:t>
            </a:r>
            <a:r>
              <a:rPr lang="en-US" sz="2000" dirty="0" smtClean="0"/>
              <a:t> </a:t>
            </a:r>
            <a:r>
              <a:rPr lang="id-ID" sz="2000" dirty="0" smtClean="0"/>
              <a:t>nilai Z hitung 2</a:t>
            </a:r>
            <a:r>
              <a:rPr lang="en-US" sz="2000" dirty="0" smtClean="0"/>
              <a:t>. B</a:t>
            </a:r>
            <a:r>
              <a:rPr lang="id-ID" sz="2000" dirty="0" smtClean="0"/>
              <a:t>esarnya probabilitas pada kurva normal antara nilai </a:t>
            </a:r>
            <a:r>
              <a:rPr lang="en-US" sz="2000" dirty="0" smtClean="0"/>
              <a:t>Z</a:t>
            </a:r>
            <a:r>
              <a:rPr lang="id-ID" sz="2000" dirty="0" smtClean="0"/>
              <a:t> sebesar 0 dan 2</a:t>
            </a:r>
            <a:r>
              <a:rPr lang="en-US" sz="2000" dirty="0" smtClean="0"/>
              <a:t> </a:t>
            </a:r>
            <a:r>
              <a:rPr lang="en-US" sz="2000" dirty="0" err="1" smtClean="0"/>
              <a:t>adalah</a:t>
            </a:r>
            <a:r>
              <a:rPr lang="en-US" sz="2000" dirty="0" smtClean="0"/>
              <a:t> 0,4772 </a:t>
            </a:r>
            <a:r>
              <a:rPr lang="en-US" sz="2000" dirty="0" err="1" smtClean="0"/>
              <a:t>sehingga</a:t>
            </a:r>
            <a:r>
              <a:rPr lang="en-US" sz="2000" dirty="0" smtClean="0"/>
              <a:t> b</a:t>
            </a:r>
            <a:r>
              <a:rPr lang="id-ID" sz="2000" dirty="0" smtClean="0"/>
              <a:t>esarnya probabilitas dengan nilai Z </a:t>
            </a:r>
            <a:r>
              <a:rPr lang="en-US" sz="2000" dirty="0" smtClean="0"/>
              <a:t>=</a:t>
            </a:r>
            <a:r>
              <a:rPr lang="id-ID" sz="2000" dirty="0" smtClean="0"/>
              <a:t>2 atau lebih </a:t>
            </a:r>
            <a:r>
              <a:rPr lang="en-US" sz="2000" dirty="0" err="1" smtClean="0"/>
              <a:t>sebesar</a:t>
            </a:r>
            <a:r>
              <a:rPr lang="id-ID" sz="2000" dirty="0" smtClean="0"/>
              <a:t> 0,5 – 0,4772 = 0,0228</a:t>
            </a:r>
            <a:r>
              <a:rPr lang="en-US" sz="2000" dirty="0" smtClean="0"/>
              <a:t> </a:t>
            </a:r>
            <a:r>
              <a:rPr lang="en-US" sz="2000" dirty="0" err="1" smtClean="0"/>
              <a:t>sehingga</a:t>
            </a:r>
            <a:r>
              <a:rPr lang="en-US" sz="2000" dirty="0" smtClean="0"/>
              <a:t> p-value=0,0228</a:t>
            </a:r>
          </a:p>
          <a:p>
            <a:endParaRPr lang="en-US" sz="2000" dirty="0" smtClean="0"/>
          </a:p>
          <a:p>
            <a:r>
              <a:rPr lang="en-US" sz="2000" dirty="0" err="1" smtClean="0"/>
              <a:t>Kalau</a:t>
            </a:r>
            <a:r>
              <a:rPr lang="en-US" sz="2000" dirty="0" smtClean="0"/>
              <a:t> </a:t>
            </a:r>
            <a:r>
              <a:rPr lang="en-US" sz="2000" dirty="0" err="1" smtClean="0"/>
              <a:t>ujinya</a:t>
            </a:r>
            <a:r>
              <a:rPr lang="en-US" sz="2000" dirty="0" smtClean="0"/>
              <a:t> </a:t>
            </a:r>
            <a:r>
              <a:rPr lang="en-US" sz="2000" dirty="0" err="1" smtClean="0"/>
              <a:t>dua</a:t>
            </a:r>
            <a:r>
              <a:rPr lang="en-US" sz="2000" dirty="0" smtClean="0"/>
              <a:t> </a:t>
            </a:r>
            <a:r>
              <a:rPr lang="en-US" sz="2000" dirty="0" err="1" smtClean="0"/>
              <a:t>sisi</a:t>
            </a:r>
            <a:r>
              <a:rPr lang="en-US" sz="2000" dirty="0" smtClean="0"/>
              <a:t> </a:t>
            </a:r>
            <a:r>
              <a:rPr lang="en-US" sz="2000" dirty="0" err="1" smtClean="0"/>
              <a:t>maka</a:t>
            </a:r>
            <a:r>
              <a:rPr lang="en-US" sz="2000" dirty="0" smtClean="0"/>
              <a:t> p-value = </a:t>
            </a:r>
            <a:r>
              <a:rPr lang="id-ID" sz="2000" dirty="0" smtClean="0"/>
              <a:t>2(0,0228) = 0,0456 atau 4,56%, </a:t>
            </a:r>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30722" name="Picture 2"/>
          <p:cNvPicPr>
            <a:picLocks noChangeAspect="1" noChangeArrowheads="1"/>
          </p:cNvPicPr>
          <p:nvPr/>
        </p:nvPicPr>
        <p:blipFill>
          <a:blip r:embed="rId2" cstate="print"/>
          <a:srcRect/>
          <a:stretch>
            <a:fillRect/>
          </a:stretch>
        </p:blipFill>
        <p:spPr bwMode="auto">
          <a:xfrm>
            <a:off x="1752600" y="3505200"/>
            <a:ext cx="5867400" cy="2819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7">
                                            <p:txEl>
                                              <p:pRg st="4" end="4"/>
                                            </p:txEl>
                                          </p:spTgt>
                                        </p:tgtEl>
                                        <p:attrNameLst>
                                          <p:attrName>style.visibility</p:attrName>
                                        </p:attrNameLst>
                                      </p:cBhvr>
                                      <p:to>
                                        <p:strVal val="visible"/>
                                      </p:to>
                                    </p:set>
                                    <p:anim calcmode="lin" valueType="num">
                                      <p:cBhvr>
                                        <p:cTn id="46"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30722"/>
                                        </p:tgtEl>
                                        <p:attrNameLst>
                                          <p:attrName>style.visibility</p:attrName>
                                        </p:attrNameLst>
                                      </p:cBhvr>
                                      <p:to>
                                        <p:strVal val="visible"/>
                                      </p:to>
                                    </p:set>
                                    <p:anim calcmode="lin" valueType="num">
                                      <p:cBhvr additive="base">
                                        <p:cTn id="54" dur="500" fill="hold"/>
                                        <p:tgtEl>
                                          <p:spTgt spid="30722"/>
                                        </p:tgtEl>
                                        <p:attrNameLst>
                                          <p:attrName>ppt_x</p:attrName>
                                        </p:attrNameLst>
                                      </p:cBhvr>
                                      <p:tavLst>
                                        <p:tav tm="0">
                                          <p:val>
                                            <p:strVal val="0-#ppt_w/2"/>
                                          </p:val>
                                        </p:tav>
                                        <p:tav tm="100000">
                                          <p:val>
                                            <p:strVal val="#ppt_x"/>
                                          </p:val>
                                        </p:tav>
                                      </p:tavLst>
                                    </p:anim>
                                    <p:anim calcmode="lin" valueType="num">
                                      <p:cBhvr additive="base">
                                        <p:cTn id="55"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4114800"/>
          </a:xfrm>
          <a:prstGeom prst="rect">
            <a:avLst/>
          </a:prstGeom>
          <a:solidFill>
            <a:schemeClr val="accent6">
              <a:lumMod val="60000"/>
              <a:lumOff val="40000"/>
            </a:schemeClr>
          </a:solidFill>
          <a:ln w="3175">
            <a:solidFill>
              <a:schemeClr val="accent5">
                <a:lumMod val="60000"/>
                <a:lumOff val="40000"/>
              </a:schemeClr>
            </a:solidFill>
          </a:ln>
        </p:spPr>
        <p:txBody>
          <a:bodyPr vert="horz" lIns="91440" tIns="45720" rIns="91440" bIns="45720" rtlCol="0">
            <a:normAutofit/>
          </a:bodyPr>
          <a:lstStyle/>
          <a:p>
            <a:r>
              <a:rPr lang="id-ID" sz="2000" dirty="0" smtClean="0"/>
              <a:t>Berdasarkan </a:t>
            </a:r>
            <a:r>
              <a:rPr lang="en-US" sz="2000" dirty="0" err="1" smtClean="0"/>
              <a:t>klaim</a:t>
            </a:r>
            <a:r>
              <a:rPr lang="en-US" sz="2000" dirty="0" smtClean="0"/>
              <a:t> </a:t>
            </a:r>
            <a:r>
              <a:rPr lang="en-US" sz="2000" dirty="0" err="1" smtClean="0"/>
              <a:t>asosiasi</a:t>
            </a:r>
            <a:r>
              <a:rPr lang="en-US" sz="2000" dirty="0" smtClean="0"/>
              <a:t> TV </a:t>
            </a:r>
            <a:r>
              <a:rPr lang="en-US" sz="2000" dirty="0" err="1" smtClean="0"/>
              <a:t>menunjukkan</a:t>
            </a:r>
            <a:r>
              <a:rPr lang="en-US" sz="2000" dirty="0" smtClean="0"/>
              <a:t> </a:t>
            </a:r>
            <a:r>
              <a:rPr lang="en-US" sz="2000" dirty="0" err="1" smtClean="0"/>
              <a:t>bahwa</a:t>
            </a:r>
            <a:r>
              <a:rPr lang="id-ID" sz="2000" dirty="0" smtClean="0"/>
              <a:t> rata-rata pemerisa televisi di Indonesia menonton selama 8 jam sehari. </a:t>
            </a:r>
            <a:r>
              <a:rPr lang="en-US" sz="2000" dirty="0" smtClean="0"/>
              <a:t>S</a:t>
            </a:r>
            <a:r>
              <a:rPr lang="id-ID" sz="2000" dirty="0" smtClean="0"/>
              <a:t>urvei yang dilakukan lembaga konsumen Indonesia</a:t>
            </a:r>
            <a:r>
              <a:rPr lang="en-US" sz="2000" dirty="0" smtClean="0"/>
              <a:t> </a:t>
            </a:r>
            <a:r>
              <a:rPr lang="en-US" sz="2000" dirty="0" err="1" smtClean="0"/>
              <a:t>ingin</a:t>
            </a:r>
            <a:r>
              <a:rPr lang="en-US" sz="2000" dirty="0" smtClean="0"/>
              <a:t> </a:t>
            </a:r>
            <a:r>
              <a:rPr lang="en-US" sz="2000" dirty="0" err="1" smtClean="0"/>
              <a:t>membuktikan</a:t>
            </a:r>
            <a:r>
              <a:rPr lang="en-US" sz="2000" dirty="0" smtClean="0"/>
              <a:t> </a:t>
            </a:r>
            <a:r>
              <a:rPr lang="en-US" sz="2000" dirty="0" err="1" smtClean="0"/>
              <a:t>klaim</a:t>
            </a:r>
            <a:r>
              <a:rPr lang="en-US" sz="2000" dirty="0" smtClean="0"/>
              <a:t> </a:t>
            </a:r>
            <a:r>
              <a:rPr lang="en-US" sz="2000" dirty="0" err="1" smtClean="0"/>
              <a:t>tersebut</a:t>
            </a:r>
            <a:r>
              <a:rPr lang="en-US" sz="2000" dirty="0" smtClean="0"/>
              <a:t>.  </a:t>
            </a:r>
            <a:r>
              <a:rPr lang="id-ID" sz="2000" dirty="0" smtClean="0"/>
              <a:t>Sebanyak 100 sampel yang diambil dari seluruh kota besar di Indonesia menunjukkan bahwa rata-rata waktu menonton televisi adalah 7,5 jam dengan standar deviasi 2,25 jam.</a:t>
            </a:r>
            <a:endParaRPr lang="en-US" sz="2000" dirty="0" smtClean="0"/>
          </a:p>
          <a:p>
            <a:r>
              <a:rPr lang="id-ID" sz="2000" dirty="0" smtClean="0"/>
              <a:t> </a:t>
            </a:r>
            <a:endParaRPr lang="en-US" sz="2000" dirty="0" smtClean="0"/>
          </a:p>
          <a:p>
            <a:pPr lvl="0"/>
            <a:r>
              <a:rPr lang="en-US" sz="2000" dirty="0" err="1" smtClean="0"/>
              <a:t>Dengan</a:t>
            </a:r>
            <a:r>
              <a:rPr lang="en-US" sz="2000" dirty="0" smtClean="0"/>
              <a:t> </a:t>
            </a:r>
            <a:r>
              <a:rPr lang="en-US" sz="2000" dirty="0" err="1" smtClean="0"/>
              <a:t>menggunakan</a:t>
            </a:r>
            <a:r>
              <a:rPr lang="en-US" sz="2000" dirty="0" smtClean="0"/>
              <a:t> p-value, a</a:t>
            </a:r>
            <a:r>
              <a:rPr lang="id-ID" sz="2000" dirty="0" smtClean="0"/>
              <a:t>pakah </a:t>
            </a:r>
            <a:r>
              <a:rPr lang="en-US" sz="2000" dirty="0" smtClean="0"/>
              <a:t>b</a:t>
            </a:r>
            <a:r>
              <a:rPr lang="id-ID" sz="2000" dirty="0" smtClean="0"/>
              <a:t>isa </a:t>
            </a:r>
            <a:r>
              <a:rPr lang="en-US" sz="2000" dirty="0" err="1" smtClean="0"/>
              <a:t>disi</a:t>
            </a:r>
            <a:r>
              <a:rPr lang="id-ID" sz="2000" dirty="0" smtClean="0"/>
              <a:t>mpulkan bahwa rata-rata waktu menonton </a:t>
            </a:r>
            <a:r>
              <a:rPr lang="en-US" sz="2000" dirty="0" smtClean="0"/>
              <a:t>TV </a:t>
            </a:r>
            <a:r>
              <a:rPr lang="en-US" sz="2000" dirty="0" err="1" smtClean="0"/>
              <a:t>lebih</a:t>
            </a:r>
            <a:r>
              <a:rPr lang="en-US" sz="2000" dirty="0" smtClean="0"/>
              <a:t> </a:t>
            </a:r>
            <a:r>
              <a:rPr lang="en-US" sz="2000" dirty="0" err="1" smtClean="0"/>
              <a:t>kecil</a:t>
            </a:r>
            <a:r>
              <a:rPr lang="en-US" sz="2000" dirty="0" smtClean="0"/>
              <a:t> </a:t>
            </a:r>
            <a:r>
              <a:rPr lang="en-US" sz="2000" dirty="0" err="1" smtClean="0"/>
              <a:t>dari</a:t>
            </a:r>
            <a:r>
              <a:rPr lang="en-US" sz="2000" dirty="0" smtClean="0"/>
              <a:t> </a:t>
            </a:r>
            <a:r>
              <a:rPr lang="id-ID" sz="2000" dirty="0" smtClean="0"/>
              <a:t>8 jam per hari dengan tingkat signifikansi </a:t>
            </a:r>
            <a:r>
              <a:rPr lang="en-US" sz="2000" dirty="0" smtClean="0"/>
              <a:t>1</a:t>
            </a:r>
            <a:r>
              <a:rPr lang="id-ID" sz="2000" dirty="0" smtClean="0"/>
              <a:t>%?</a:t>
            </a:r>
            <a:endParaRPr lang="en-US" sz="2000" dirty="0" smtClean="0"/>
          </a:p>
          <a:p>
            <a:pPr marL="344488" lvl="1" indent="-344488">
              <a:buFont typeface="Wingdings" pitchFamily="2" charset="2"/>
              <a:buChar char="ü"/>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 8</a:t>
            </a:r>
            <a:endParaRPr lang="en-US" sz="2000" dirty="0" smtClean="0"/>
          </a:p>
          <a:p>
            <a:pPr marL="344488" indent="-344488"/>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a:t>
            </a:r>
            <a:r>
              <a:rPr lang="en-US" sz="2000" dirty="0" smtClean="0">
                <a:sym typeface="Symbol"/>
              </a:rPr>
              <a:t>&lt;</a:t>
            </a:r>
            <a:r>
              <a:rPr lang="id-ID" sz="2000" dirty="0" smtClean="0"/>
              <a:t> 8</a:t>
            </a:r>
            <a:endParaRPr lang="en-US" sz="2000" dirty="0" smtClean="0"/>
          </a:p>
          <a:p>
            <a:endParaRPr lang="en-US" sz="2000" dirty="0" smtClean="0"/>
          </a:p>
          <a:p>
            <a:endParaRPr lang="en-US" sz="2000" dirty="0" smtClean="0"/>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29698" name="Picture 2"/>
          <p:cNvPicPr>
            <a:picLocks noChangeAspect="1" noChangeArrowheads="1"/>
          </p:cNvPicPr>
          <p:nvPr/>
        </p:nvPicPr>
        <p:blipFill>
          <a:blip r:embed="rId2" cstate="print"/>
          <a:srcRect/>
          <a:stretch>
            <a:fillRect/>
          </a:stretch>
        </p:blipFill>
        <p:spPr bwMode="auto">
          <a:xfrm>
            <a:off x="457200" y="4038600"/>
            <a:ext cx="3067050" cy="838200"/>
          </a:xfrm>
          <a:prstGeom prst="rect">
            <a:avLst/>
          </a:prstGeom>
          <a:noFill/>
          <a:ln w="9525">
            <a:noFill/>
            <a:miter lim="800000"/>
            <a:headEnd/>
            <a:tailEnd/>
          </a:ln>
        </p:spPr>
      </p:pic>
      <p:sp>
        <p:nvSpPr>
          <p:cNvPr id="6" name="Rectangle 3"/>
          <p:cNvSpPr txBox="1">
            <a:spLocks noChangeArrowheads="1"/>
          </p:cNvSpPr>
          <p:nvPr/>
        </p:nvSpPr>
        <p:spPr>
          <a:xfrm>
            <a:off x="304800" y="5105400"/>
            <a:ext cx="8610600" cy="15240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lnSpcReduction="10000"/>
          </a:bodyPr>
          <a:lstStyle/>
          <a:p>
            <a:r>
              <a:rPr lang="en-US" sz="2000" dirty="0" err="1" smtClean="0"/>
              <a:t>Nilai</a:t>
            </a:r>
            <a:r>
              <a:rPr lang="en-US" sz="2000" dirty="0" smtClean="0"/>
              <a:t> </a:t>
            </a:r>
            <a:r>
              <a:rPr lang="en-US" sz="2000" dirty="0" err="1" smtClean="0"/>
              <a:t>probabilitas</a:t>
            </a:r>
            <a:r>
              <a:rPr lang="en-US" sz="2000" dirty="0" smtClean="0"/>
              <a:t> </a:t>
            </a:r>
            <a:r>
              <a:rPr lang="en-US" sz="2000" dirty="0" err="1" smtClean="0"/>
              <a:t>pada</a:t>
            </a:r>
            <a:r>
              <a:rPr lang="en-US" sz="2000" dirty="0" smtClean="0"/>
              <a:t> Z=-2,22 </a:t>
            </a:r>
            <a:r>
              <a:rPr lang="en-US" sz="2000" dirty="0" err="1" smtClean="0"/>
              <a:t>sebesar</a:t>
            </a:r>
            <a:r>
              <a:rPr lang="en-US" sz="2000" dirty="0" smtClean="0"/>
              <a:t> 0,4868 </a:t>
            </a:r>
          </a:p>
          <a:p>
            <a:r>
              <a:rPr lang="en-US" sz="2000" dirty="0" smtClean="0"/>
              <a:t>p-value = 0,5 – 0,4868= 0,0132 </a:t>
            </a:r>
          </a:p>
          <a:p>
            <a:r>
              <a:rPr lang="en-US" sz="2000" dirty="0" smtClean="0"/>
              <a:t>p-value=0,0132 &lt; </a:t>
            </a:r>
            <a:r>
              <a:rPr lang="id-ID" sz="2000" dirty="0" smtClean="0">
                <a:sym typeface="Symbol"/>
              </a:rPr>
              <a:t></a:t>
            </a:r>
            <a:r>
              <a:rPr lang="en-US" sz="2000" dirty="0" smtClean="0">
                <a:sym typeface="Symbol"/>
              </a:rPr>
              <a:t>=2%  </a:t>
            </a:r>
            <a:r>
              <a:rPr lang="en-US" sz="2000" dirty="0" err="1" smtClean="0">
                <a:sym typeface="Symbol"/>
              </a:rPr>
              <a:t>sehingga</a:t>
            </a:r>
            <a:r>
              <a:rPr lang="en-US" sz="2000" dirty="0" smtClean="0"/>
              <a:t> </a:t>
            </a:r>
            <a:r>
              <a:rPr lang="en-US" sz="2000" dirty="0" err="1" smtClean="0"/>
              <a:t>menolak</a:t>
            </a:r>
            <a:r>
              <a:rPr lang="en-US" sz="2000" dirty="0" smtClean="0"/>
              <a:t> </a:t>
            </a:r>
            <a:r>
              <a:rPr lang="en-US" sz="2000" dirty="0" err="1" smtClean="0"/>
              <a:t>hipotesis</a:t>
            </a:r>
            <a:r>
              <a:rPr lang="en-US" sz="2000" dirty="0" smtClean="0"/>
              <a:t> </a:t>
            </a:r>
            <a:r>
              <a:rPr lang="en-US" sz="2000" dirty="0" err="1" smtClean="0"/>
              <a:t>nol</a:t>
            </a:r>
            <a:endParaRPr lang="en-US" sz="2000" dirty="0" smtClean="0"/>
          </a:p>
          <a:p>
            <a:r>
              <a:rPr lang="en-US" sz="2000" dirty="0" err="1" smtClean="0"/>
              <a:t>Kesimpulannya</a:t>
            </a:r>
            <a:r>
              <a:rPr lang="en-US" sz="2000" dirty="0" smtClean="0"/>
              <a:t> </a:t>
            </a:r>
            <a:r>
              <a:rPr lang="en-US" sz="2000" dirty="0" err="1" smtClean="0"/>
              <a:t>sampel</a:t>
            </a:r>
            <a:r>
              <a:rPr lang="en-US" sz="2000" dirty="0" smtClean="0"/>
              <a:t> </a:t>
            </a:r>
            <a:r>
              <a:rPr lang="en-US" sz="2000" dirty="0" err="1" smtClean="0"/>
              <a:t>cukup</a:t>
            </a:r>
            <a:r>
              <a:rPr lang="en-US" sz="2000" dirty="0" smtClean="0"/>
              <a:t> </a:t>
            </a:r>
            <a:r>
              <a:rPr lang="en-US" sz="2000" dirty="0" err="1" smtClean="0"/>
              <a:t>bukti</a:t>
            </a:r>
            <a:r>
              <a:rPr lang="en-US" sz="2000" dirty="0" smtClean="0"/>
              <a:t> </a:t>
            </a:r>
            <a:r>
              <a:rPr lang="id-ID" sz="2000" dirty="0" smtClean="0"/>
              <a:t>bahwa waktu rata-rata menonton televisi </a:t>
            </a:r>
            <a:r>
              <a:rPr lang="en-US" sz="2000" dirty="0" err="1" smtClean="0"/>
              <a:t>kurang</a:t>
            </a:r>
            <a:r>
              <a:rPr lang="en-US" sz="2000" dirty="0" smtClean="0"/>
              <a:t> </a:t>
            </a:r>
            <a:r>
              <a:rPr lang="en-US" sz="2000" dirty="0" err="1" smtClean="0"/>
              <a:t>dari</a:t>
            </a:r>
            <a:r>
              <a:rPr lang="id-ID" sz="2000" dirty="0" smtClean="0"/>
              <a:t> 8 jam per hari</a:t>
            </a:r>
            <a:r>
              <a:rPr lang="en-US" sz="2000" dirty="0" smtClean="0"/>
              <a:t>. </a:t>
            </a:r>
          </a:p>
          <a:p>
            <a:pPr>
              <a:buFont typeface="Wingdings" pitchFamily="2" charset="2"/>
              <a:buChar char="ü"/>
            </a:pP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par>
                                <p:cTn id="42" presetID="15" presetClass="entr" presetSubtype="0" fill="hold" grpId="0" nodeType="with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 calcmode="lin" valueType="num">
                                      <p:cBhvr>
                                        <p:cTn id="44"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5"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6" dur="1000" fill="hold"/>
                                        <p:tgtEl>
                                          <p:spTgt spid="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7">
                                            <p:txEl>
                                              <p:pRg st="4" end="4"/>
                                            </p:txEl>
                                          </p:spTgt>
                                        </p:tgtEl>
                                        <p:attrNameLst>
                                          <p:attrName>style.visibility</p:attrName>
                                        </p:attrNameLst>
                                      </p:cBhvr>
                                      <p:to>
                                        <p:strVal val="visible"/>
                                      </p:to>
                                    </p:set>
                                    <p:anim calcmode="lin" valueType="num">
                                      <p:cBhvr>
                                        <p:cTn id="52"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3"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4"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29698"/>
                                        </p:tgtEl>
                                        <p:attrNameLst>
                                          <p:attrName>style.visibility</p:attrName>
                                        </p:attrNameLst>
                                      </p:cBhvr>
                                      <p:to>
                                        <p:strVal val="visible"/>
                                      </p:to>
                                    </p:set>
                                    <p:anim calcmode="lin" valueType="num">
                                      <p:cBhvr additive="base">
                                        <p:cTn id="60" dur="500" fill="hold"/>
                                        <p:tgtEl>
                                          <p:spTgt spid="29698"/>
                                        </p:tgtEl>
                                        <p:attrNameLst>
                                          <p:attrName>ppt_x</p:attrName>
                                        </p:attrNameLst>
                                      </p:cBhvr>
                                      <p:tavLst>
                                        <p:tav tm="0">
                                          <p:val>
                                            <p:strVal val="1+#ppt_w/2"/>
                                          </p:val>
                                        </p:tav>
                                        <p:tav tm="100000">
                                          <p:val>
                                            <p:strVal val="#ppt_x"/>
                                          </p:val>
                                        </p:tav>
                                      </p:tavLst>
                                    </p:anim>
                                    <p:anim calcmode="lin" valueType="num">
                                      <p:cBhvr additive="base">
                                        <p:cTn id="61" dur="500" fill="hold"/>
                                        <p:tgtEl>
                                          <p:spTgt spid="2969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5" presetClass="entr" presetSubtype="0" fill="hold" grpId="0" nodeType="clickEffect">
                                  <p:stCondLst>
                                    <p:cond delay="0"/>
                                  </p:stCondLst>
                                  <p:childTnLst>
                                    <p:set>
                                      <p:cBhvr>
                                        <p:cTn id="65" dur="1" fill="hold">
                                          <p:stCondLst>
                                            <p:cond delay="0"/>
                                          </p:stCondLst>
                                        </p:cTn>
                                        <p:tgtEl>
                                          <p:spTgt spid="6">
                                            <p:bg/>
                                          </p:spTgt>
                                        </p:tgtEl>
                                        <p:attrNameLst>
                                          <p:attrName>style.visibility</p:attrName>
                                        </p:attrNameLst>
                                      </p:cBhvr>
                                      <p:to>
                                        <p:strVal val="visible"/>
                                      </p:to>
                                    </p:set>
                                    <p:anim calcmode="lin" valueType="num">
                                      <p:cBhvr>
                                        <p:cTn id="66" dur="1000" fill="hold"/>
                                        <p:tgtEl>
                                          <p:spTgt spid="6">
                                            <p:bg/>
                                          </p:spTgt>
                                        </p:tgtEl>
                                        <p:attrNameLst>
                                          <p:attrName>ppt_w</p:attrName>
                                        </p:attrNameLst>
                                      </p:cBhvr>
                                      <p:tavLst>
                                        <p:tav tm="0">
                                          <p:val>
                                            <p:fltVal val="0"/>
                                          </p:val>
                                        </p:tav>
                                        <p:tav tm="100000">
                                          <p:val>
                                            <p:strVal val="#ppt_w"/>
                                          </p:val>
                                        </p:tav>
                                      </p:tavLst>
                                    </p:anim>
                                    <p:anim calcmode="lin" valueType="num">
                                      <p:cBhvr>
                                        <p:cTn id="67" dur="1000" fill="hold"/>
                                        <p:tgtEl>
                                          <p:spTgt spid="6">
                                            <p:bg/>
                                          </p:spTgt>
                                        </p:tgtEl>
                                        <p:attrNameLst>
                                          <p:attrName>ppt_h</p:attrName>
                                        </p:attrNameLst>
                                      </p:cBhvr>
                                      <p:tavLst>
                                        <p:tav tm="0">
                                          <p:val>
                                            <p:fltVal val="0"/>
                                          </p:val>
                                        </p:tav>
                                        <p:tav tm="100000">
                                          <p:val>
                                            <p:strVal val="#ppt_h"/>
                                          </p:val>
                                        </p:tav>
                                      </p:tavLst>
                                    </p:anim>
                                    <p:anim calcmode="lin" valueType="num">
                                      <p:cBhvr>
                                        <p:cTn id="68"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69"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0" fill="hold">
                      <p:stCondLst>
                        <p:cond delay="indefinite"/>
                      </p:stCondLst>
                      <p:childTnLst>
                        <p:par>
                          <p:cTn id="71" fill="hold">
                            <p:stCondLst>
                              <p:cond delay="0"/>
                            </p:stCondLst>
                            <p:childTnLst>
                              <p:par>
                                <p:cTn id="72" presetID="15" presetClass="entr" presetSubtype="0" fill="hold" grpId="0" nodeType="clickEffect">
                                  <p:stCondLst>
                                    <p:cond delay="0"/>
                                  </p:stCondLst>
                                  <p:childTnLst>
                                    <p:set>
                                      <p:cBhvr>
                                        <p:cTn id="73" dur="1" fill="hold">
                                          <p:stCondLst>
                                            <p:cond delay="0"/>
                                          </p:stCondLst>
                                        </p:cTn>
                                        <p:tgtEl>
                                          <p:spTgt spid="6">
                                            <p:txEl>
                                              <p:pRg st="0" end="0"/>
                                            </p:txEl>
                                          </p:spTgt>
                                        </p:tgtEl>
                                        <p:attrNameLst>
                                          <p:attrName>style.visibility</p:attrName>
                                        </p:attrNameLst>
                                      </p:cBhvr>
                                      <p:to>
                                        <p:strVal val="visible"/>
                                      </p:to>
                                    </p:set>
                                    <p:anim calcmode="lin" valueType="num">
                                      <p:cBhvr>
                                        <p:cTn id="74"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75"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76"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8" fill="hold">
                      <p:stCondLst>
                        <p:cond delay="indefinite"/>
                      </p:stCondLst>
                      <p:childTnLst>
                        <p:par>
                          <p:cTn id="79" fill="hold">
                            <p:stCondLst>
                              <p:cond delay="0"/>
                            </p:stCondLst>
                            <p:childTnLst>
                              <p:par>
                                <p:cTn id="80" presetID="15" presetClass="entr" presetSubtype="0" fill="hold" grpId="0" nodeType="clickEffect">
                                  <p:stCondLst>
                                    <p:cond delay="0"/>
                                  </p:stCondLst>
                                  <p:childTnLst>
                                    <p:set>
                                      <p:cBhvr>
                                        <p:cTn id="81" dur="1" fill="hold">
                                          <p:stCondLst>
                                            <p:cond delay="0"/>
                                          </p:stCondLst>
                                        </p:cTn>
                                        <p:tgtEl>
                                          <p:spTgt spid="6">
                                            <p:txEl>
                                              <p:pRg st="1" end="1"/>
                                            </p:txEl>
                                          </p:spTgt>
                                        </p:tgtEl>
                                        <p:attrNameLst>
                                          <p:attrName>style.visibility</p:attrName>
                                        </p:attrNameLst>
                                      </p:cBhvr>
                                      <p:to>
                                        <p:strVal val="visible"/>
                                      </p:to>
                                    </p:set>
                                    <p:anim calcmode="lin" valueType="num">
                                      <p:cBhvr>
                                        <p:cTn id="82"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83"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84" dur="1000" fill="hold"/>
                                        <p:tgtEl>
                                          <p:spTgt spid="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85" dur="1000" fill="hold"/>
                                        <p:tgtEl>
                                          <p:spTgt spid="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6">
                                            <p:txEl>
                                              <p:pRg st="2" end="2"/>
                                            </p:txEl>
                                          </p:spTgt>
                                        </p:tgtEl>
                                        <p:attrNameLst>
                                          <p:attrName>style.visibility</p:attrName>
                                        </p:attrNameLst>
                                      </p:cBhvr>
                                      <p:to>
                                        <p:strVal val="visible"/>
                                      </p:to>
                                    </p:set>
                                    <p:anim calcmode="lin" valueType="num">
                                      <p:cBhvr>
                                        <p:cTn id="90"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91"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92" dur="1000" fill="hold"/>
                                        <p:tgtEl>
                                          <p:spTgt spid="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4" fill="hold">
                      <p:stCondLst>
                        <p:cond delay="indefinite"/>
                      </p:stCondLst>
                      <p:childTnLst>
                        <p:par>
                          <p:cTn id="95" fill="hold">
                            <p:stCondLst>
                              <p:cond delay="0"/>
                            </p:stCondLst>
                            <p:childTnLst>
                              <p:par>
                                <p:cTn id="96" presetID="15" presetClass="entr" presetSubtype="0" fill="hold" grpId="0" nodeType="clickEffect">
                                  <p:stCondLst>
                                    <p:cond delay="0"/>
                                  </p:stCondLst>
                                  <p:childTnLst>
                                    <p:set>
                                      <p:cBhvr>
                                        <p:cTn id="97" dur="1" fill="hold">
                                          <p:stCondLst>
                                            <p:cond delay="0"/>
                                          </p:stCondLst>
                                        </p:cTn>
                                        <p:tgtEl>
                                          <p:spTgt spid="6">
                                            <p:txEl>
                                              <p:pRg st="3" end="3"/>
                                            </p:txEl>
                                          </p:spTgt>
                                        </p:tgtEl>
                                        <p:attrNameLst>
                                          <p:attrName>style.visibility</p:attrName>
                                        </p:attrNameLst>
                                      </p:cBhvr>
                                      <p:to>
                                        <p:strVal val="visible"/>
                                      </p:to>
                                    </p:set>
                                    <p:anim calcmode="lin" valueType="num">
                                      <p:cBhvr>
                                        <p:cTn id="98"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99"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100" dur="1000" fill="hold"/>
                                        <p:tgtEl>
                                          <p:spTgt spid="6">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6">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P spid="6"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838200"/>
            <a:ext cx="8610600" cy="56388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pPr lvl="0"/>
            <a:r>
              <a:rPr lang="id-ID" sz="2000" b="1" dirty="0" smtClean="0"/>
              <a:t>12.</a:t>
            </a:r>
            <a:r>
              <a:rPr lang="en-US" sz="2000" b="1" dirty="0" smtClean="0"/>
              <a:t>1</a:t>
            </a:r>
            <a:r>
              <a:rPr lang="id-ID" sz="2000" b="1" dirty="0" smtClean="0"/>
              <a:t>. Hipotesis dan Uji Hipotesis </a:t>
            </a:r>
            <a:endParaRPr lang="en-US" sz="2000" dirty="0" smtClean="0"/>
          </a:p>
          <a:p>
            <a:pPr marL="344488" indent="-344488">
              <a:buFont typeface="Symbol" pitchFamily="18" charset="2"/>
              <a:buChar char=""/>
            </a:pPr>
            <a:r>
              <a:rPr lang="id-ID" sz="2000" dirty="0" smtClean="0"/>
              <a:t>Hipotesis adalah pernyataan tentang parameter populasi yang dikembangkan untuk tujuan pengujian.</a:t>
            </a:r>
            <a:endParaRPr lang="en-US" sz="2000" dirty="0" smtClean="0"/>
          </a:p>
          <a:p>
            <a:pPr marL="344488" indent="-344488">
              <a:buFont typeface="Symbol" pitchFamily="18" charset="2"/>
              <a:buChar char=""/>
            </a:pPr>
            <a:r>
              <a:rPr lang="id-ID" sz="2000" dirty="0" smtClean="0"/>
              <a:t>Uji hipotesis adalah suatu  prosedur yang didasarkan pada sampel dan teori probabilitas untuk menentukan apakah hipotesis merupakan suatu yang masuk akal dan bisa dibuktikan kebenarannya. </a:t>
            </a:r>
            <a:endParaRPr lang="en-US" sz="2000" dirty="0" smtClean="0"/>
          </a:p>
          <a:p>
            <a:pPr marL="344488" indent="-344488"/>
            <a:endParaRPr lang="en-US" sz="2000" dirty="0" smtClean="0"/>
          </a:p>
          <a:p>
            <a:pPr marL="344488" indent="-344488"/>
            <a:r>
              <a:rPr lang="id-ID" sz="2000" b="1" dirty="0" smtClean="0"/>
              <a:t>12.</a:t>
            </a:r>
            <a:r>
              <a:rPr lang="en-US" sz="2000" b="1" dirty="0" smtClean="0"/>
              <a:t>2</a:t>
            </a:r>
            <a:r>
              <a:rPr lang="id-ID" sz="2000" b="1" dirty="0" smtClean="0"/>
              <a:t>. Langkah Uji Hipotesis</a:t>
            </a:r>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2050" name="Picture 2"/>
          <p:cNvPicPr>
            <a:picLocks noChangeAspect="1" noChangeArrowheads="1"/>
          </p:cNvPicPr>
          <p:nvPr/>
        </p:nvPicPr>
        <p:blipFill>
          <a:blip r:embed="rId2" cstate="print"/>
          <a:srcRect/>
          <a:stretch>
            <a:fillRect/>
          </a:stretch>
        </p:blipFill>
        <p:spPr bwMode="auto">
          <a:xfrm>
            <a:off x="533400" y="3429000"/>
            <a:ext cx="8153400" cy="2895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p:cTn id="30"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p:cTn id="38"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 calcmode="lin" valueType="num">
                                      <p:cBhvr>
                                        <p:cTn id="46"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6">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2050"/>
                                        </p:tgtEl>
                                        <p:attrNameLst>
                                          <p:attrName>style.visibility</p:attrName>
                                        </p:attrNameLst>
                                      </p:cBhvr>
                                      <p:to>
                                        <p:strVal val="visible"/>
                                      </p:to>
                                    </p:set>
                                    <p:anim calcmode="lin" valueType="num">
                                      <p:cBhvr additive="base">
                                        <p:cTn id="54" dur="500" fill="hold"/>
                                        <p:tgtEl>
                                          <p:spTgt spid="2050"/>
                                        </p:tgtEl>
                                        <p:attrNameLst>
                                          <p:attrName>ppt_x</p:attrName>
                                        </p:attrNameLst>
                                      </p:cBhvr>
                                      <p:tavLst>
                                        <p:tav tm="0">
                                          <p:val>
                                            <p:strVal val="1+#ppt_w/2"/>
                                          </p:val>
                                        </p:tav>
                                        <p:tav tm="100000">
                                          <p:val>
                                            <p:strVal val="#ppt_x"/>
                                          </p:val>
                                        </p:tav>
                                      </p:tavLst>
                                    </p:anim>
                                    <p:anim calcmode="lin" valueType="num">
                                      <p:cBhvr additive="base">
                                        <p:cTn id="55"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838200"/>
            <a:ext cx="8610600" cy="56388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pPr lvl="0"/>
            <a:r>
              <a:rPr lang="id-ID" sz="2000" b="1" dirty="0" smtClean="0"/>
              <a:t>Langkah 1: Membuat Hipotesis Nol dan Hipotesis Alternatif</a:t>
            </a:r>
            <a:endParaRPr lang="en-US" sz="2000" dirty="0" smtClean="0"/>
          </a:p>
          <a:p>
            <a:pPr marL="344488" indent="-344488">
              <a:buFont typeface="Wingdings" pitchFamily="2" charset="2"/>
              <a:buChar char="ü"/>
            </a:pPr>
            <a:r>
              <a:rPr lang="en-US" sz="2000" dirty="0" smtClean="0"/>
              <a:t>H</a:t>
            </a:r>
            <a:r>
              <a:rPr lang="id-ID" sz="2000" dirty="0" smtClean="0"/>
              <a:t>ipotesis nol (</a:t>
            </a:r>
            <a:r>
              <a:rPr lang="id-ID" sz="2000" i="1" dirty="0" smtClean="0"/>
              <a:t>the null hypothesis</a:t>
            </a:r>
            <a:r>
              <a:rPr lang="id-ID" sz="2000" dirty="0" smtClean="0"/>
              <a:t>) H</a:t>
            </a:r>
            <a:r>
              <a:rPr lang="id-ID" sz="2000" baseline="-25000" dirty="0" smtClean="0"/>
              <a:t>0 </a:t>
            </a:r>
            <a:r>
              <a:rPr lang="en-US" sz="2000" dirty="0" err="1" smtClean="0"/>
              <a:t>adalah</a:t>
            </a:r>
            <a:r>
              <a:rPr lang="en-US" sz="2000" dirty="0" smtClean="0"/>
              <a:t> </a:t>
            </a:r>
            <a:r>
              <a:rPr lang="id-ID" sz="2000" dirty="0" smtClean="0"/>
              <a:t>hipotesis yang akan diuji kebenarannya. </a:t>
            </a:r>
            <a:endParaRPr lang="en-US" sz="2000" dirty="0" smtClean="0"/>
          </a:p>
          <a:p>
            <a:pPr marL="344488" indent="-344488">
              <a:buFont typeface="Wingdings" pitchFamily="2" charset="2"/>
              <a:buChar char="ü"/>
            </a:pPr>
            <a:r>
              <a:rPr lang="en-US" sz="2000" dirty="0" smtClean="0"/>
              <a:t>H</a:t>
            </a:r>
            <a:r>
              <a:rPr lang="id-ID" sz="2000" dirty="0" smtClean="0"/>
              <a:t>ipotesis alternatif (</a:t>
            </a:r>
            <a:r>
              <a:rPr lang="id-ID" sz="2000" i="1" dirty="0" smtClean="0"/>
              <a:t>alternate hypothesis</a:t>
            </a:r>
            <a:r>
              <a:rPr lang="id-ID" sz="2000" dirty="0" smtClean="0"/>
              <a:t>) H</a:t>
            </a:r>
            <a:r>
              <a:rPr lang="id-ID" sz="2000" baseline="-25000" dirty="0" smtClean="0"/>
              <a:t>a</a:t>
            </a:r>
            <a:r>
              <a:rPr lang="id-ID" sz="2000" dirty="0" smtClean="0"/>
              <a:t> </a:t>
            </a:r>
            <a:r>
              <a:rPr lang="en-US" sz="2000" dirty="0" err="1" smtClean="0"/>
              <a:t>adalah</a:t>
            </a:r>
            <a:r>
              <a:rPr lang="en-US" sz="2000" dirty="0" smtClean="0"/>
              <a:t> </a:t>
            </a:r>
            <a:r>
              <a:rPr lang="id-ID" sz="2000" dirty="0" smtClean="0"/>
              <a:t>suatu pernyataan yang akan kita simpulkan jika kita menolak hipotesis nol. Hipotesis alternatif  disebut hipotesis penelitian (</a:t>
            </a:r>
            <a:r>
              <a:rPr lang="id-ID" sz="2000" i="1" dirty="0" smtClean="0"/>
              <a:t>research hypothesis</a:t>
            </a:r>
            <a:r>
              <a:rPr lang="id-ID" sz="2000" dirty="0" smtClean="0"/>
              <a:t>). </a:t>
            </a:r>
            <a:endParaRPr lang="en-US" sz="2000" dirty="0" smtClean="0"/>
          </a:p>
          <a:p>
            <a:pPr marL="344488" indent="-344488">
              <a:buFont typeface="Wingdings" pitchFamily="2" charset="2"/>
              <a:buChar char="ü"/>
            </a:pPr>
            <a:r>
              <a:rPr lang="en-US" sz="2000" dirty="0" err="1" smtClean="0"/>
              <a:t>Misalnya</a:t>
            </a:r>
            <a:r>
              <a:rPr lang="en-US" sz="2000" dirty="0" smtClean="0"/>
              <a:t> </a:t>
            </a:r>
            <a:r>
              <a:rPr lang="id-ID" sz="2000" dirty="0" smtClean="0"/>
              <a:t>rata-rata harga tiket pesawat terbang Yogyakarta – Jakarta </a:t>
            </a:r>
            <a:r>
              <a:rPr lang="en-US" sz="2000" dirty="0" smtClean="0"/>
              <a:t>480.000 </a:t>
            </a:r>
          </a:p>
          <a:p>
            <a:pPr marL="344488" indent="-344488"/>
            <a:r>
              <a:rPr lang="en-US" sz="2000" dirty="0" smtClean="0"/>
              <a:t>	</a:t>
            </a: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 4</a:t>
            </a:r>
            <a:r>
              <a:rPr lang="en-US" sz="2000" dirty="0" smtClean="0"/>
              <a:t>8</a:t>
            </a:r>
            <a:r>
              <a:rPr lang="id-ID" sz="2000" dirty="0" smtClean="0"/>
              <a:t>0.000 </a:t>
            </a:r>
            <a:endParaRPr lang="en-US" sz="2000" dirty="0" smtClean="0"/>
          </a:p>
          <a:p>
            <a:pPr marL="344488" indent="-344488"/>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a:t>
            </a:r>
            <a:r>
              <a:rPr lang="id-ID" sz="2000" dirty="0" smtClean="0">
                <a:sym typeface="Symbol"/>
              </a:rPr>
              <a:t></a:t>
            </a:r>
            <a:r>
              <a:rPr lang="id-ID" sz="2000" dirty="0" smtClean="0"/>
              <a:t> 4</a:t>
            </a:r>
            <a:r>
              <a:rPr lang="en-US" sz="2000" dirty="0" smtClean="0"/>
              <a:t>8</a:t>
            </a:r>
            <a:r>
              <a:rPr lang="id-ID" sz="2000" dirty="0" smtClean="0"/>
              <a:t>0.000</a:t>
            </a:r>
            <a:r>
              <a:rPr lang="id-ID" sz="2000" b="1" dirty="0" smtClean="0"/>
              <a:t> </a:t>
            </a:r>
            <a:endParaRPr lang="en-US" sz="2000" b="1" dirty="0" smtClean="0"/>
          </a:p>
          <a:p>
            <a:endParaRPr lang="en-US" sz="2000" b="1" dirty="0" smtClean="0"/>
          </a:p>
          <a:p>
            <a:r>
              <a:rPr lang="id-ID" sz="2000" b="1" dirty="0" smtClean="0"/>
              <a:t>Langkah 2: Memilih Derajat Keyakinan</a:t>
            </a:r>
            <a:endParaRPr lang="en-US" sz="2000" dirty="0" smtClean="0"/>
          </a:p>
          <a:p>
            <a:r>
              <a:rPr lang="id-ID" sz="2000" dirty="0" smtClean="0">
                <a:sym typeface="Symbol"/>
              </a:rPr>
              <a:t></a:t>
            </a:r>
            <a:r>
              <a:rPr lang="id-ID" sz="2000" dirty="0" smtClean="0"/>
              <a:t> (alpha) adalah probabilitas menolak hipotesis nol jika itu benar. </a:t>
            </a:r>
            <a:r>
              <a:rPr lang="en-US" sz="2000" dirty="0" err="1" smtClean="0"/>
              <a:t>Atau</a:t>
            </a:r>
            <a:r>
              <a:rPr lang="en-US" sz="2000" dirty="0" smtClean="0"/>
              <a:t> </a:t>
            </a:r>
            <a:r>
              <a:rPr lang="en-US" sz="2000" dirty="0" err="1" smtClean="0"/>
              <a:t>di</a:t>
            </a:r>
            <a:r>
              <a:rPr lang="id-ID" sz="2000" dirty="0" smtClean="0"/>
              <a:t>sebut tingkat resiko (</a:t>
            </a:r>
            <a:r>
              <a:rPr lang="id-ID" sz="2000" i="1" dirty="0" smtClean="0"/>
              <a:t>the level of risk</a:t>
            </a:r>
            <a:r>
              <a:rPr lang="id-ID" sz="2000" dirty="0" smtClean="0"/>
              <a:t>).</a:t>
            </a:r>
            <a:endParaRPr lang="en-US" sz="2000" dirty="0" smtClean="0"/>
          </a:p>
          <a:p>
            <a:r>
              <a:rPr lang="en-US" sz="2000" dirty="0" err="1" smtClean="0"/>
              <a:t>Biasanya</a:t>
            </a:r>
            <a:r>
              <a:rPr lang="en-US" sz="2000" dirty="0" smtClean="0"/>
              <a:t> </a:t>
            </a:r>
            <a:r>
              <a:rPr lang="id-ID" sz="2000" dirty="0" smtClean="0">
                <a:sym typeface="Symbol"/>
              </a:rPr>
              <a:t></a:t>
            </a:r>
            <a:r>
              <a:rPr lang="id-ID" sz="2000" dirty="0" smtClean="0"/>
              <a:t>=1%, </a:t>
            </a:r>
            <a:r>
              <a:rPr lang="id-ID" sz="2000" dirty="0" smtClean="0">
                <a:sym typeface="Symbol"/>
              </a:rPr>
              <a:t></a:t>
            </a:r>
            <a:r>
              <a:rPr lang="id-ID" sz="2000" dirty="0" smtClean="0"/>
              <a:t>= 5% dan </a:t>
            </a:r>
            <a:r>
              <a:rPr lang="id-ID" sz="2000" dirty="0" smtClean="0">
                <a:sym typeface="Symbol"/>
              </a:rPr>
              <a:t></a:t>
            </a:r>
            <a:r>
              <a:rPr lang="id-ID" sz="2000" dirty="0" smtClean="0"/>
              <a:t>=10%. </a:t>
            </a:r>
            <a:endParaRPr lang="en-US" sz="2000" dirty="0" smtClean="0"/>
          </a:p>
          <a:p>
            <a:endParaRPr lang="en-US" sz="2000" b="1" dirty="0" smtClean="0"/>
          </a:p>
          <a:p>
            <a:r>
              <a:rPr lang="id-ID" sz="2000" b="1" dirty="0" smtClean="0"/>
              <a:t>Langkah 3: Memilih Uji Statistik</a:t>
            </a:r>
            <a:endParaRPr lang="en-US" sz="2000" dirty="0" smtClean="0"/>
          </a:p>
          <a:p>
            <a:r>
              <a:rPr lang="id-ID" sz="2000" dirty="0" smtClean="0"/>
              <a:t>Ada beberapa uji statistik yang bisa digunakan untuk membuktikan hipotesis nol yaitu uji Z, t, F dan </a:t>
            </a:r>
            <a:r>
              <a:rPr lang="id-ID" sz="2000" dirty="0" smtClean="0">
                <a:sym typeface="Symbol"/>
              </a:rPr>
              <a:t></a:t>
            </a:r>
            <a:r>
              <a:rPr lang="id-ID" sz="2000" baseline="30000" dirty="0" smtClean="0"/>
              <a:t>2</a:t>
            </a:r>
            <a:r>
              <a:rPr lang="id-ID" sz="2000" dirty="0" smtClean="0"/>
              <a:t> (chi squares). </a:t>
            </a:r>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p:cTn id="30"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p:cTn id="38"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p:cTn id="46"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7"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48" dur="1000" fill="hold"/>
                                        <p:tgtEl>
                                          <p:spTgt spid="6">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6">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 calcmode="lin" valueType="num">
                                      <p:cBhvr>
                                        <p:cTn id="54"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6">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 calcmode="lin" valueType="num">
                                      <p:cBhvr>
                                        <p:cTn id="62"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63"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64" dur="1000" fill="hold"/>
                                        <p:tgtEl>
                                          <p:spTgt spid="6">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6">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p:cTn id="70"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6">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6">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p:stCondLst>
                        <p:cond delay="indefinite"/>
                      </p:stCondLst>
                      <p:childTnLst>
                        <p:par>
                          <p:cTn id="75" fill="hold">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6">
                                            <p:txEl>
                                              <p:pRg st="8" end="8"/>
                                            </p:txEl>
                                          </p:spTgt>
                                        </p:tgtEl>
                                        <p:attrNameLst>
                                          <p:attrName>style.visibility</p:attrName>
                                        </p:attrNameLst>
                                      </p:cBhvr>
                                      <p:to>
                                        <p:strVal val="visible"/>
                                      </p:to>
                                    </p:set>
                                    <p:anim calcmode="lin" valueType="num">
                                      <p:cBhvr>
                                        <p:cTn id="78" dur="1000" fill="hold"/>
                                        <p:tgtEl>
                                          <p:spTgt spid="6">
                                            <p:txEl>
                                              <p:pRg st="8" end="8"/>
                                            </p:txEl>
                                          </p:spTgt>
                                        </p:tgtEl>
                                        <p:attrNameLst>
                                          <p:attrName>ppt_w</p:attrName>
                                        </p:attrNameLst>
                                      </p:cBhvr>
                                      <p:tavLst>
                                        <p:tav tm="0">
                                          <p:val>
                                            <p:fltVal val="0"/>
                                          </p:val>
                                        </p:tav>
                                        <p:tav tm="100000">
                                          <p:val>
                                            <p:strVal val="#ppt_w"/>
                                          </p:val>
                                        </p:tav>
                                      </p:tavLst>
                                    </p:anim>
                                    <p:anim calcmode="lin" valueType="num">
                                      <p:cBhvr>
                                        <p:cTn id="79" dur="1000" fill="hold"/>
                                        <p:tgtEl>
                                          <p:spTgt spid="6">
                                            <p:txEl>
                                              <p:pRg st="8" end="8"/>
                                            </p:txEl>
                                          </p:spTgt>
                                        </p:tgtEl>
                                        <p:attrNameLst>
                                          <p:attrName>ppt_h</p:attrName>
                                        </p:attrNameLst>
                                      </p:cBhvr>
                                      <p:tavLst>
                                        <p:tav tm="0">
                                          <p:val>
                                            <p:fltVal val="0"/>
                                          </p:val>
                                        </p:tav>
                                        <p:tav tm="100000">
                                          <p:val>
                                            <p:strVal val="#ppt_h"/>
                                          </p:val>
                                        </p:tav>
                                      </p:tavLst>
                                    </p:anim>
                                    <p:anim calcmode="lin" valueType="num">
                                      <p:cBhvr>
                                        <p:cTn id="80" dur="1000" fill="hold"/>
                                        <p:tgtEl>
                                          <p:spTgt spid="6">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6">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6">
                                            <p:txEl>
                                              <p:pRg st="9" end="9"/>
                                            </p:txEl>
                                          </p:spTgt>
                                        </p:tgtEl>
                                        <p:attrNameLst>
                                          <p:attrName>style.visibility</p:attrName>
                                        </p:attrNameLst>
                                      </p:cBhvr>
                                      <p:to>
                                        <p:strVal val="visible"/>
                                      </p:to>
                                    </p:set>
                                    <p:anim calcmode="lin" valueType="num">
                                      <p:cBhvr>
                                        <p:cTn id="86" dur="1000" fill="hold"/>
                                        <p:tgtEl>
                                          <p:spTgt spid="6">
                                            <p:txEl>
                                              <p:pRg st="9" end="9"/>
                                            </p:txEl>
                                          </p:spTgt>
                                        </p:tgtEl>
                                        <p:attrNameLst>
                                          <p:attrName>ppt_w</p:attrName>
                                        </p:attrNameLst>
                                      </p:cBhvr>
                                      <p:tavLst>
                                        <p:tav tm="0">
                                          <p:val>
                                            <p:fltVal val="0"/>
                                          </p:val>
                                        </p:tav>
                                        <p:tav tm="100000">
                                          <p:val>
                                            <p:strVal val="#ppt_w"/>
                                          </p:val>
                                        </p:tav>
                                      </p:tavLst>
                                    </p:anim>
                                    <p:anim calcmode="lin" valueType="num">
                                      <p:cBhvr>
                                        <p:cTn id="87" dur="1000" fill="hold"/>
                                        <p:tgtEl>
                                          <p:spTgt spid="6">
                                            <p:txEl>
                                              <p:pRg st="9" end="9"/>
                                            </p:txEl>
                                          </p:spTgt>
                                        </p:tgtEl>
                                        <p:attrNameLst>
                                          <p:attrName>ppt_h</p:attrName>
                                        </p:attrNameLst>
                                      </p:cBhvr>
                                      <p:tavLst>
                                        <p:tav tm="0">
                                          <p:val>
                                            <p:fltVal val="0"/>
                                          </p:val>
                                        </p:tav>
                                        <p:tav tm="100000">
                                          <p:val>
                                            <p:strVal val="#ppt_h"/>
                                          </p:val>
                                        </p:tav>
                                      </p:tavLst>
                                    </p:anim>
                                    <p:anim calcmode="lin" valueType="num">
                                      <p:cBhvr>
                                        <p:cTn id="88" dur="1000" fill="hold"/>
                                        <p:tgtEl>
                                          <p:spTgt spid="6">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6">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p:stCondLst>
                        <p:cond delay="indefinite"/>
                      </p:stCondLst>
                      <p:childTnLst>
                        <p:par>
                          <p:cTn id="91" fill="hold">
                            <p:stCondLst>
                              <p:cond delay="0"/>
                            </p:stCondLst>
                            <p:childTnLst>
                              <p:par>
                                <p:cTn id="92" presetID="15" presetClass="entr" presetSubtype="0" fill="hold" grpId="0" nodeType="clickEffect">
                                  <p:stCondLst>
                                    <p:cond delay="0"/>
                                  </p:stCondLst>
                                  <p:childTnLst>
                                    <p:set>
                                      <p:cBhvr>
                                        <p:cTn id="93" dur="1" fill="hold">
                                          <p:stCondLst>
                                            <p:cond delay="0"/>
                                          </p:stCondLst>
                                        </p:cTn>
                                        <p:tgtEl>
                                          <p:spTgt spid="6">
                                            <p:txEl>
                                              <p:pRg st="11" end="11"/>
                                            </p:txEl>
                                          </p:spTgt>
                                        </p:tgtEl>
                                        <p:attrNameLst>
                                          <p:attrName>style.visibility</p:attrName>
                                        </p:attrNameLst>
                                      </p:cBhvr>
                                      <p:to>
                                        <p:strVal val="visible"/>
                                      </p:to>
                                    </p:set>
                                    <p:anim calcmode="lin" valueType="num">
                                      <p:cBhvr>
                                        <p:cTn id="94" dur="10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95" dur="1000" fill="hold"/>
                                        <p:tgtEl>
                                          <p:spTgt spid="6">
                                            <p:txEl>
                                              <p:pRg st="11" end="11"/>
                                            </p:txEl>
                                          </p:spTgt>
                                        </p:tgtEl>
                                        <p:attrNameLst>
                                          <p:attrName>ppt_h</p:attrName>
                                        </p:attrNameLst>
                                      </p:cBhvr>
                                      <p:tavLst>
                                        <p:tav tm="0">
                                          <p:val>
                                            <p:fltVal val="0"/>
                                          </p:val>
                                        </p:tav>
                                        <p:tav tm="100000">
                                          <p:val>
                                            <p:strVal val="#ppt_h"/>
                                          </p:val>
                                        </p:tav>
                                      </p:tavLst>
                                    </p:anim>
                                    <p:anim calcmode="lin" valueType="num">
                                      <p:cBhvr>
                                        <p:cTn id="96" dur="1000" fill="hold"/>
                                        <p:tgtEl>
                                          <p:spTgt spid="6">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6">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p:stCondLst>
                        <p:cond delay="indefinite"/>
                      </p:stCondLst>
                      <p:childTnLst>
                        <p:par>
                          <p:cTn id="99" fill="hold">
                            <p:stCondLst>
                              <p:cond delay="0"/>
                            </p:stCondLst>
                            <p:childTnLst>
                              <p:par>
                                <p:cTn id="100" presetID="15" presetClass="entr" presetSubtype="0" fill="hold" grpId="0" nodeType="clickEffect">
                                  <p:stCondLst>
                                    <p:cond delay="0"/>
                                  </p:stCondLst>
                                  <p:childTnLst>
                                    <p:set>
                                      <p:cBhvr>
                                        <p:cTn id="101" dur="1" fill="hold">
                                          <p:stCondLst>
                                            <p:cond delay="0"/>
                                          </p:stCondLst>
                                        </p:cTn>
                                        <p:tgtEl>
                                          <p:spTgt spid="6">
                                            <p:txEl>
                                              <p:pRg st="12" end="12"/>
                                            </p:txEl>
                                          </p:spTgt>
                                        </p:tgtEl>
                                        <p:attrNameLst>
                                          <p:attrName>style.visibility</p:attrName>
                                        </p:attrNameLst>
                                      </p:cBhvr>
                                      <p:to>
                                        <p:strVal val="visible"/>
                                      </p:to>
                                    </p:set>
                                    <p:anim calcmode="lin" valueType="num">
                                      <p:cBhvr>
                                        <p:cTn id="102" dur="1000" fill="hold"/>
                                        <p:tgtEl>
                                          <p:spTgt spid="6">
                                            <p:txEl>
                                              <p:pRg st="12" end="12"/>
                                            </p:txEl>
                                          </p:spTgt>
                                        </p:tgtEl>
                                        <p:attrNameLst>
                                          <p:attrName>ppt_w</p:attrName>
                                        </p:attrNameLst>
                                      </p:cBhvr>
                                      <p:tavLst>
                                        <p:tav tm="0">
                                          <p:val>
                                            <p:fltVal val="0"/>
                                          </p:val>
                                        </p:tav>
                                        <p:tav tm="100000">
                                          <p:val>
                                            <p:strVal val="#ppt_w"/>
                                          </p:val>
                                        </p:tav>
                                      </p:tavLst>
                                    </p:anim>
                                    <p:anim calcmode="lin" valueType="num">
                                      <p:cBhvr>
                                        <p:cTn id="103" dur="1000" fill="hold"/>
                                        <p:tgtEl>
                                          <p:spTgt spid="6">
                                            <p:txEl>
                                              <p:pRg st="12" end="12"/>
                                            </p:txEl>
                                          </p:spTgt>
                                        </p:tgtEl>
                                        <p:attrNameLst>
                                          <p:attrName>ppt_h</p:attrName>
                                        </p:attrNameLst>
                                      </p:cBhvr>
                                      <p:tavLst>
                                        <p:tav tm="0">
                                          <p:val>
                                            <p:fltVal val="0"/>
                                          </p:val>
                                        </p:tav>
                                        <p:tav tm="100000">
                                          <p:val>
                                            <p:strVal val="#ppt_h"/>
                                          </p:val>
                                        </p:tav>
                                      </p:tavLst>
                                    </p:anim>
                                    <p:anim calcmode="lin" valueType="num">
                                      <p:cBhvr>
                                        <p:cTn id="104" dur="1000" fill="hold"/>
                                        <p:tgtEl>
                                          <p:spTgt spid="6">
                                            <p:txEl>
                                              <p:pRg st="12" end="12"/>
                                            </p:txEl>
                                          </p:spTgt>
                                        </p:tgtEl>
                                        <p:attrNameLst>
                                          <p:attrName>ppt_x</p:attrName>
                                        </p:attrNameLst>
                                      </p:cBhvr>
                                      <p:tavLst>
                                        <p:tav tm="0" fmla="#ppt_x+(cos(-2*pi*(1-$))*-#ppt_x-sin(-2*pi*(1-$))*(1-#ppt_y))*(1-$)">
                                          <p:val>
                                            <p:fltVal val="0"/>
                                          </p:val>
                                        </p:tav>
                                        <p:tav tm="100000">
                                          <p:val>
                                            <p:fltVal val="1"/>
                                          </p:val>
                                        </p:tav>
                                      </p:tavLst>
                                    </p:anim>
                                    <p:anim calcmode="lin" valueType="num">
                                      <p:cBhvr>
                                        <p:cTn id="105" dur="1000" fill="hold"/>
                                        <p:tgtEl>
                                          <p:spTgt spid="6">
                                            <p:txEl>
                                              <p:pRg st="12" end="1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762000"/>
            <a:ext cx="8610600" cy="26670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pPr lvl="0"/>
            <a:r>
              <a:rPr lang="en-US" sz="2000" dirty="0" err="1" smtClean="0"/>
              <a:t>Misalnya</a:t>
            </a:r>
            <a:r>
              <a:rPr lang="en-US" sz="2000" dirty="0" smtClean="0"/>
              <a:t> </a:t>
            </a:r>
            <a:r>
              <a:rPr lang="en-US" sz="2000" dirty="0" err="1" smtClean="0"/>
              <a:t>untuk</a:t>
            </a:r>
            <a:r>
              <a:rPr lang="en-US" sz="2000" dirty="0" smtClean="0"/>
              <a:t> </a:t>
            </a:r>
            <a:r>
              <a:rPr lang="en-US" sz="2000" dirty="0" err="1" smtClean="0"/>
              <a:t>uji</a:t>
            </a:r>
            <a:r>
              <a:rPr lang="en-US" sz="2000" dirty="0" smtClean="0"/>
              <a:t> Z</a:t>
            </a:r>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graphicFrame>
        <p:nvGraphicFramePr>
          <p:cNvPr id="3074" name="Object 2"/>
          <p:cNvGraphicFramePr>
            <a:graphicFrameLocks noChangeAspect="1"/>
          </p:cNvGraphicFramePr>
          <p:nvPr/>
        </p:nvGraphicFramePr>
        <p:xfrm>
          <a:off x="1676400" y="1143000"/>
          <a:ext cx="2755900" cy="2133600"/>
        </p:xfrm>
        <a:graphic>
          <a:graphicData uri="http://schemas.openxmlformats.org/presentationml/2006/ole">
            <mc:AlternateContent xmlns:mc="http://schemas.openxmlformats.org/markup-compatibility/2006">
              <mc:Choice xmlns:v="urn:schemas-microsoft-com:vml" Requires="v">
                <p:oleObj spid="_x0000_s3082" name="Equation" r:id="rId3" imgW="1244520" imgH="965160" progId="Equation.3">
                  <p:embed/>
                </p:oleObj>
              </mc:Choice>
              <mc:Fallback>
                <p:oleObj name="Equation" r:id="rId3" imgW="1244520" imgH="965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143000"/>
                        <a:ext cx="27559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a:xfrm>
            <a:off x="304800" y="3581400"/>
            <a:ext cx="8610600" cy="30480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pPr marL="344488" indent="-344488"/>
            <a:r>
              <a:rPr lang="id-ID" sz="2000" b="1" dirty="0" smtClean="0"/>
              <a:t>Langkah </a:t>
            </a:r>
            <a:r>
              <a:rPr lang="en-US" sz="2000" b="1" dirty="0" smtClean="0"/>
              <a:t>4</a:t>
            </a:r>
            <a:r>
              <a:rPr lang="id-ID" sz="2000" b="1" dirty="0" smtClean="0"/>
              <a:t>: </a:t>
            </a:r>
            <a:r>
              <a:rPr lang="en-US" sz="2000" b="1" dirty="0" err="1" smtClean="0"/>
              <a:t>Membuat</a:t>
            </a:r>
            <a:r>
              <a:rPr lang="en-US" sz="2000" b="1" dirty="0" smtClean="0"/>
              <a:t> </a:t>
            </a:r>
            <a:r>
              <a:rPr lang="en-US" sz="2000" b="1" dirty="0" err="1" smtClean="0"/>
              <a:t>keputusan</a:t>
            </a:r>
            <a:r>
              <a:rPr lang="en-US" sz="2000" b="1" dirty="0" smtClean="0"/>
              <a:t> </a:t>
            </a:r>
            <a:r>
              <a:rPr lang="en-US" sz="2000" b="1" dirty="0" err="1" smtClean="0"/>
              <a:t>Gagal</a:t>
            </a:r>
            <a:r>
              <a:rPr lang="en-US" sz="2000" b="1" dirty="0" smtClean="0"/>
              <a:t> </a:t>
            </a:r>
            <a:r>
              <a:rPr lang="en-US" sz="2000" b="1" dirty="0" err="1" smtClean="0"/>
              <a:t>menolak</a:t>
            </a:r>
            <a:r>
              <a:rPr lang="en-US" sz="2000" b="1" dirty="0" smtClean="0"/>
              <a:t> </a:t>
            </a:r>
            <a:r>
              <a:rPr lang="en-US" sz="2000" b="1" dirty="0" err="1" smtClean="0"/>
              <a:t>atau</a:t>
            </a:r>
            <a:r>
              <a:rPr lang="en-US" sz="2000" b="1" dirty="0" smtClean="0"/>
              <a:t> </a:t>
            </a:r>
            <a:r>
              <a:rPr lang="en-US" sz="2000" b="1" dirty="0" err="1" smtClean="0"/>
              <a:t>Menolak</a:t>
            </a:r>
            <a:r>
              <a:rPr lang="en-US" sz="2000" b="1" dirty="0" smtClean="0"/>
              <a:t>  </a:t>
            </a:r>
            <a:r>
              <a:rPr lang="en-US" sz="2000" b="1" dirty="0" err="1" smtClean="0"/>
              <a:t>Hipotesis</a:t>
            </a:r>
            <a:r>
              <a:rPr lang="en-US" sz="2000" b="1" dirty="0" smtClean="0"/>
              <a:t> </a:t>
            </a:r>
            <a:r>
              <a:rPr lang="en-US" sz="2000" b="1" dirty="0" err="1" smtClean="0"/>
              <a:t>nol</a:t>
            </a:r>
            <a:endParaRPr lang="en-US" sz="2000" b="1" dirty="0" smtClean="0"/>
          </a:p>
          <a:p>
            <a:r>
              <a:rPr lang="en-US" sz="2000" dirty="0" err="1" smtClean="0"/>
              <a:t>Misalnya</a:t>
            </a:r>
            <a:r>
              <a:rPr lang="en-US" sz="2000" dirty="0" smtClean="0"/>
              <a:t> </a:t>
            </a:r>
            <a:r>
              <a:rPr lang="en-US" sz="2000" dirty="0" err="1" smtClean="0"/>
              <a:t>jika</a:t>
            </a:r>
            <a:r>
              <a:rPr lang="en-US" sz="2000" dirty="0" smtClean="0"/>
              <a:t> </a:t>
            </a:r>
            <a:r>
              <a:rPr lang="id-ID" sz="2000" dirty="0" smtClean="0">
                <a:sym typeface="Symbol"/>
              </a:rPr>
              <a:t></a:t>
            </a:r>
            <a:r>
              <a:rPr lang="id-ID" sz="2000" dirty="0" smtClean="0"/>
              <a:t>=5%</a:t>
            </a:r>
            <a:r>
              <a:rPr lang="en-US" sz="2000" dirty="0" smtClean="0"/>
              <a:t> </a:t>
            </a:r>
            <a:r>
              <a:rPr lang="en-US" sz="2000" dirty="0" err="1" smtClean="0"/>
              <a:t>atau</a:t>
            </a:r>
            <a:r>
              <a:rPr lang="en-US" sz="2000" dirty="0" smtClean="0"/>
              <a:t> 0,05 </a:t>
            </a:r>
            <a:r>
              <a:rPr lang="en-US" sz="2000" dirty="0" err="1" smtClean="0"/>
              <a:t>untuk</a:t>
            </a:r>
            <a:r>
              <a:rPr lang="en-US" sz="2000" dirty="0" smtClean="0"/>
              <a:t> </a:t>
            </a:r>
            <a:r>
              <a:rPr lang="en-US" sz="2000" dirty="0" err="1" smtClean="0"/>
              <a:t>uji</a:t>
            </a:r>
            <a:r>
              <a:rPr lang="en-US" sz="2000" dirty="0" smtClean="0"/>
              <a:t> </a:t>
            </a:r>
            <a:r>
              <a:rPr lang="en-US" sz="2000" dirty="0" err="1" smtClean="0"/>
              <a:t>satu</a:t>
            </a:r>
            <a:r>
              <a:rPr lang="en-US" sz="2000" dirty="0" smtClean="0"/>
              <a:t> </a:t>
            </a:r>
            <a:r>
              <a:rPr lang="en-US" sz="2000" dirty="0" err="1" smtClean="0"/>
              <a:t>sisi</a:t>
            </a:r>
            <a:r>
              <a:rPr lang="en-US" sz="2000" dirty="0" smtClean="0"/>
              <a:t> </a:t>
            </a:r>
            <a:r>
              <a:rPr lang="id-ID" sz="2000" dirty="0" smtClean="0"/>
              <a:t>maka nilai kritis distribusi Z statistik </a:t>
            </a:r>
            <a:r>
              <a:rPr lang="en-US" sz="2000" dirty="0" smtClean="0"/>
              <a:t>(</a:t>
            </a:r>
            <a:r>
              <a:rPr lang="en-US" sz="2000" dirty="0" err="1" smtClean="0"/>
              <a:t>Z</a:t>
            </a:r>
            <a:r>
              <a:rPr lang="en-US" sz="2000" baseline="-25000" dirty="0" err="1" smtClean="0"/>
              <a:t>c</a:t>
            </a:r>
            <a:r>
              <a:rPr lang="en-US" sz="2000" baseline="-25000" dirty="0" smtClean="0"/>
              <a:t> </a:t>
            </a:r>
            <a:r>
              <a:rPr lang="en-US" sz="2000" dirty="0" smtClean="0"/>
              <a:t>) ad</a:t>
            </a:r>
            <a:r>
              <a:rPr lang="id-ID" sz="2000" dirty="0" smtClean="0"/>
              <a:t>alah 1,65, </a:t>
            </a:r>
            <a:endParaRPr lang="en-US" sz="2000" dirty="0" smtClean="0"/>
          </a:p>
          <a:p>
            <a:pPr marL="344488" indent="-344488"/>
            <a:endParaRPr lang="en-US" sz="2000" b="1"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8" name="Picture 3"/>
          <p:cNvPicPr>
            <a:picLocks noChangeAspect="1" noChangeArrowheads="1"/>
          </p:cNvPicPr>
          <p:nvPr/>
        </p:nvPicPr>
        <p:blipFill>
          <a:blip r:embed="rId5" cstate="print"/>
          <a:srcRect/>
          <a:stretch>
            <a:fillRect/>
          </a:stretch>
        </p:blipFill>
        <p:spPr bwMode="auto">
          <a:xfrm>
            <a:off x="2895600" y="4495800"/>
            <a:ext cx="4448175" cy="2000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nodeType="clickEffect">
                                  <p:stCondLst>
                                    <p:cond delay="0"/>
                                  </p:stCondLst>
                                  <p:childTnLst>
                                    <p:set>
                                      <p:cBhvr>
                                        <p:cTn id="29" dur="1" fill="hold">
                                          <p:stCondLst>
                                            <p:cond delay="0"/>
                                          </p:stCondLst>
                                        </p:cTn>
                                        <p:tgtEl>
                                          <p:spTgt spid="3074"/>
                                        </p:tgtEl>
                                        <p:attrNameLst>
                                          <p:attrName>style.visibility</p:attrName>
                                        </p:attrNameLst>
                                      </p:cBhvr>
                                      <p:to>
                                        <p:strVal val="visible"/>
                                      </p:to>
                                    </p:set>
                                    <p:animEffect transition="in" filter="barn(inHorizontal)">
                                      <p:cBhvr>
                                        <p:cTn id="30" dur="500"/>
                                        <p:tgtEl>
                                          <p:spTgt spid="3074"/>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
                                            <p:bg/>
                                          </p:spTgt>
                                        </p:tgtEl>
                                        <p:attrNameLst>
                                          <p:attrName>style.visibility</p:attrName>
                                        </p:attrNameLst>
                                      </p:cBhvr>
                                      <p:to>
                                        <p:strVal val="visible"/>
                                      </p:to>
                                    </p:set>
                                    <p:anim calcmode="lin" valueType="num">
                                      <p:cBhvr>
                                        <p:cTn id="35" dur="1000" fill="hold"/>
                                        <p:tgtEl>
                                          <p:spTgt spid="7">
                                            <p:bg/>
                                          </p:spTgt>
                                        </p:tgtEl>
                                        <p:attrNameLst>
                                          <p:attrName>ppt_w</p:attrName>
                                        </p:attrNameLst>
                                      </p:cBhvr>
                                      <p:tavLst>
                                        <p:tav tm="0">
                                          <p:val>
                                            <p:fltVal val="0"/>
                                          </p:val>
                                        </p:tav>
                                        <p:tav tm="100000">
                                          <p:val>
                                            <p:strVal val="#ppt_w"/>
                                          </p:val>
                                        </p:tav>
                                      </p:tavLst>
                                    </p:anim>
                                    <p:anim calcmode="lin" valueType="num">
                                      <p:cBhvr>
                                        <p:cTn id="36" dur="1000" fill="hold"/>
                                        <p:tgtEl>
                                          <p:spTgt spid="7">
                                            <p:bg/>
                                          </p:spTgt>
                                        </p:tgtEl>
                                        <p:attrNameLst>
                                          <p:attrName>ppt_h</p:attrName>
                                        </p:attrNameLst>
                                      </p:cBhvr>
                                      <p:tavLst>
                                        <p:tav tm="0">
                                          <p:val>
                                            <p:fltVal val="0"/>
                                          </p:val>
                                        </p:tav>
                                        <p:tav tm="100000">
                                          <p:val>
                                            <p:strVal val="#ppt_h"/>
                                          </p:val>
                                        </p:tav>
                                      </p:tavLst>
                                    </p:anim>
                                    <p:anim calcmode="lin" valueType="num">
                                      <p:cBhvr>
                                        <p:cTn id="37"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anim calcmode="lin" valueType="num">
                                      <p:cBhvr>
                                        <p:cTn id="43"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44"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45"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anim calcmode="lin" valueType="num">
                                      <p:cBhvr>
                                        <p:cTn id="51"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52"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53"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0-#ppt_w/2"/>
                                          </p:val>
                                        </p:tav>
                                        <p:tav tm="100000">
                                          <p:val>
                                            <p:strVal val="#ppt_x"/>
                                          </p:val>
                                        </p:tav>
                                      </p:tavLst>
                                    </p:anim>
                                    <p:anim calcmode="lin" valueType="num">
                                      <p:cBhvr additive="base">
                                        <p:cTn id="6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P spid="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762000"/>
            <a:ext cx="8610600" cy="5867400"/>
          </a:xfrm>
          <a:prstGeom prst="rect">
            <a:avLst/>
          </a:prstGeom>
          <a:solidFill>
            <a:srgbClr val="F4F773"/>
          </a:solidFill>
          <a:ln w="3175">
            <a:solidFill>
              <a:schemeClr val="accent5">
                <a:lumMod val="60000"/>
                <a:lumOff val="40000"/>
              </a:schemeClr>
            </a:solidFill>
          </a:ln>
        </p:spPr>
        <p:txBody>
          <a:bodyPr vert="horz" lIns="91440" tIns="45720" rIns="91440" bIns="45720" rtlCol="0">
            <a:normAutofit/>
          </a:bodyPr>
          <a:lstStyle/>
          <a:p>
            <a:r>
              <a:rPr lang="id-ID" sz="2000" b="1" dirty="0" smtClean="0"/>
              <a:t>12.</a:t>
            </a:r>
            <a:r>
              <a:rPr lang="en-US" sz="2000" b="1" dirty="0" smtClean="0"/>
              <a:t>3</a:t>
            </a:r>
            <a:r>
              <a:rPr lang="id-ID" sz="2000" b="1" dirty="0" smtClean="0"/>
              <a:t>. Uji Signifikansi: Satu Sisi Dan Dua Sisi</a:t>
            </a:r>
            <a:endParaRPr lang="en-US" sz="2000" dirty="0" smtClean="0"/>
          </a:p>
          <a:p>
            <a:pPr marL="225425" indent="-225425">
              <a:buFont typeface="Symbol" pitchFamily="18" charset="2"/>
              <a:buChar char="·"/>
            </a:pPr>
            <a:r>
              <a:rPr lang="id-ID" sz="2000" dirty="0" smtClean="0"/>
              <a:t>Uji sat</a:t>
            </a:r>
            <a:r>
              <a:rPr lang="en-US" sz="2000" dirty="0" smtClean="0"/>
              <a:t>u</a:t>
            </a:r>
            <a:r>
              <a:rPr lang="id-ID" sz="2000" dirty="0" smtClean="0"/>
              <a:t> sisi (</a:t>
            </a:r>
            <a:r>
              <a:rPr lang="id-ID" sz="2000" i="1" dirty="0" smtClean="0"/>
              <a:t>one-tailed test</a:t>
            </a:r>
            <a:r>
              <a:rPr lang="id-ID" sz="2000" dirty="0" smtClean="0"/>
              <a:t>) diberlakukkan jika kita  mempunyai informasi tentang arah (tanda) di dalam hipotesis alternatif. </a:t>
            </a:r>
            <a:endParaRPr lang="en-US" sz="2000" dirty="0" smtClean="0"/>
          </a:p>
          <a:p>
            <a:pPr marL="225425" indent="-225425"/>
            <a:r>
              <a:rPr lang="en-US" sz="2000" dirty="0" smtClean="0"/>
              <a:t>	</a:t>
            </a:r>
          </a:p>
          <a:p>
            <a:pPr marL="225425" indent="-225425"/>
            <a:r>
              <a:rPr lang="en-US" sz="2000" dirty="0" smtClean="0"/>
              <a:t>	L</a:t>
            </a:r>
            <a:r>
              <a:rPr lang="id-ID" sz="2000" dirty="0" smtClean="0"/>
              <a:t>ampu Philips ingin menguji kebenaran bahwa bahwa rata-rata penggunaan lampu Philips lebih dari satu tahun (360 hari). </a:t>
            </a:r>
            <a:endParaRPr lang="en-US" sz="2000" dirty="0" smtClean="0"/>
          </a:p>
          <a:p>
            <a:pPr marL="225425" indent="-225425"/>
            <a:r>
              <a:rPr lang="en-US" sz="2000" dirty="0" smtClean="0"/>
              <a:t>	</a:t>
            </a:r>
            <a:r>
              <a:rPr lang="id-ID" sz="2000" dirty="0" smtClean="0"/>
              <a:t>H</a:t>
            </a:r>
            <a:r>
              <a:rPr lang="id-ID" sz="2000" baseline="-25000" dirty="0" smtClean="0"/>
              <a:t>0</a:t>
            </a:r>
            <a:r>
              <a:rPr lang="id-ID" sz="2000" dirty="0" smtClean="0"/>
              <a:t>: </a:t>
            </a:r>
            <a:r>
              <a:rPr lang="id-ID" sz="2000" dirty="0" smtClean="0">
                <a:sym typeface="Symbol"/>
              </a:rPr>
              <a:t></a:t>
            </a:r>
            <a:r>
              <a:rPr lang="id-ID" sz="2000" dirty="0" smtClean="0"/>
              <a:t> </a:t>
            </a:r>
            <a:r>
              <a:rPr lang="id-ID" sz="2000" dirty="0" smtClean="0">
                <a:sym typeface="Symbol"/>
              </a:rPr>
              <a:t></a:t>
            </a:r>
            <a:r>
              <a:rPr lang="id-ID" sz="2000" dirty="0" smtClean="0"/>
              <a:t> 360. </a:t>
            </a:r>
            <a:endParaRPr lang="en-US" sz="2000" dirty="0" smtClean="0"/>
          </a:p>
          <a:p>
            <a:pPr marL="225425" indent="-225425"/>
            <a:r>
              <a:rPr lang="en-US" sz="2000" dirty="0" smtClean="0"/>
              <a:t>	</a:t>
            </a:r>
            <a:r>
              <a:rPr lang="id-ID" sz="2000" dirty="0" smtClean="0"/>
              <a:t>H</a:t>
            </a:r>
            <a:r>
              <a:rPr lang="en-US" sz="2000" baseline="-25000" dirty="0" smtClean="0"/>
              <a:t>a:</a:t>
            </a:r>
            <a:r>
              <a:rPr lang="en-US" sz="2000" dirty="0" smtClean="0"/>
              <a:t> </a:t>
            </a:r>
            <a:r>
              <a:rPr lang="id-ID" sz="2000" dirty="0" smtClean="0">
                <a:sym typeface="Symbol"/>
              </a:rPr>
              <a:t></a:t>
            </a:r>
            <a:r>
              <a:rPr lang="id-ID" sz="2000" dirty="0" smtClean="0"/>
              <a:t> &gt;360 </a:t>
            </a:r>
            <a:endParaRPr lang="en-US" sz="2000" dirty="0" smtClean="0"/>
          </a:p>
          <a:p>
            <a:r>
              <a:rPr lang="en-US" sz="2000" dirty="0" smtClean="0"/>
              <a:t> </a:t>
            </a:r>
          </a:p>
          <a:p>
            <a:pPr marL="225425" indent="-225425">
              <a:buFont typeface="Symbol" pitchFamily="18" charset="2"/>
              <a:buChar char=""/>
            </a:pPr>
            <a:r>
              <a:rPr lang="en-US" sz="2000" dirty="0" smtClean="0"/>
              <a:t>U</a:t>
            </a:r>
            <a:r>
              <a:rPr lang="id-ID" sz="2000" dirty="0" smtClean="0"/>
              <a:t>ji dua sisi (</a:t>
            </a:r>
            <a:r>
              <a:rPr lang="id-ID" sz="2000" i="1" dirty="0" smtClean="0"/>
              <a:t>two tailed test</a:t>
            </a:r>
            <a:r>
              <a:rPr lang="id-ID" sz="2000" dirty="0" smtClean="0"/>
              <a:t>)diberlakukan jika kita tidak mempunyai informasi arah atau tanda hipotesis alternatif. </a:t>
            </a:r>
            <a:endParaRPr lang="en-US" sz="2000" dirty="0" smtClean="0"/>
          </a:p>
          <a:p>
            <a:pPr marL="225425" indent="-225425">
              <a:buFont typeface="Symbol" pitchFamily="18" charset="2"/>
              <a:buChar char=""/>
            </a:pPr>
            <a:endParaRPr lang="en-US" sz="2000" dirty="0" smtClean="0"/>
          </a:p>
          <a:p>
            <a:pPr marL="225425" indent="-225425"/>
            <a:r>
              <a:rPr lang="en-US" sz="2000" dirty="0" smtClean="0"/>
              <a:t>	R</a:t>
            </a:r>
            <a:r>
              <a:rPr lang="id-ID" sz="2000" dirty="0" smtClean="0"/>
              <a:t>ata-rata rata-rata penghasilan lulusan sarjana ekonomi jurusan akuntansi pada saat mendapatkan pekerjaan pertama adalah Rp </a:t>
            </a:r>
            <a:r>
              <a:rPr lang="en-US" sz="2000" dirty="0" smtClean="0"/>
              <a:t>4</a:t>
            </a:r>
            <a:r>
              <a:rPr lang="id-ID" sz="2000" dirty="0" smtClean="0"/>
              <a:t>,5 juta. </a:t>
            </a:r>
            <a:endParaRPr lang="en-US" sz="2000" dirty="0" smtClean="0"/>
          </a:p>
          <a:p>
            <a:pPr marL="225425" indent="-225425"/>
            <a:r>
              <a:rPr lang="en-US" sz="2000" dirty="0" smtClean="0"/>
              <a:t>	</a:t>
            </a: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 </a:t>
            </a:r>
            <a:r>
              <a:rPr lang="en-US" sz="2000" dirty="0" smtClean="0"/>
              <a:t>4</a:t>
            </a:r>
            <a:r>
              <a:rPr lang="id-ID" sz="2000" dirty="0" smtClean="0"/>
              <a:t>.500.000 </a:t>
            </a:r>
            <a:endParaRPr lang="en-US" sz="2000" dirty="0" smtClean="0"/>
          </a:p>
          <a:p>
            <a:pPr marL="225425" indent="-225425"/>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a:t>
            </a:r>
            <a:r>
              <a:rPr lang="id-ID" sz="2000" dirty="0" smtClean="0">
                <a:sym typeface="Symbol"/>
              </a:rPr>
              <a:t></a:t>
            </a:r>
            <a:r>
              <a:rPr lang="en-US" sz="2000" dirty="0" smtClean="0"/>
              <a:t>4</a:t>
            </a:r>
            <a:r>
              <a:rPr lang="id-ID" sz="2000" dirty="0" smtClean="0"/>
              <a:t>.500.000.</a:t>
            </a:r>
            <a:endParaRPr lang="en-US" sz="2000" dirty="0" smtClean="0"/>
          </a:p>
          <a:p>
            <a:pPr lvl="0"/>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p:cTn id="30"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p:cTn id="38"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 calcmode="lin" valueType="num">
                                      <p:cBhvr>
                                        <p:cTn id="46"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47"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48" dur="1000" fill="hold"/>
                                        <p:tgtEl>
                                          <p:spTgt spid="6">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6">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 calcmode="lin" valueType="num">
                                      <p:cBhvr>
                                        <p:cTn id="54"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6">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 calcmode="lin" valueType="num">
                                      <p:cBhvr>
                                        <p:cTn id="62"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63"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64" dur="1000" fill="hold"/>
                                        <p:tgtEl>
                                          <p:spTgt spid="6">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6">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 calcmode="lin" valueType="num">
                                      <p:cBhvr>
                                        <p:cTn id="70"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71"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72" dur="1000" fill="hold"/>
                                        <p:tgtEl>
                                          <p:spTgt spid="6">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6">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p:stCondLst>
                        <p:cond delay="indefinite"/>
                      </p:stCondLst>
                      <p:childTnLst>
                        <p:par>
                          <p:cTn id="75" fill="hold">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6">
                                            <p:txEl>
                                              <p:pRg st="7" end="7"/>
                                            </p:txEl>
                                          </p:spTgt>
                                        </p:tgtEl>
                                        <p:attrNameLst>
                                          <p:attrName>style.visibility</p:attrName>
                                        </p:attrNameLst>
                                      </p:cBhvr>
                                      <p:to>
                                        <p:strVal val="visible"/>
                                      </p:to>
                                    </p:set>
                                    <p:anim calcmode="lin" valueType="num">
                                      <p:cBhvr>
                                        <p:cTn id="78"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79"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80" dur="1000" fill="hold"/>
                                        <p:tgtEl>
                                          <p:spTgt spid="6">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6">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6">
                                            <p:txEl>
                                              <p:pRg st="9" end="9"/>
                                            </p:txEl>
                                          </p:spTgt>
                                        </p:tgtEl>
                                        <p:attrNameLst>
                                          <p:attrName>style.visibility</p:attrName>
                                        </p:attrNameLst>
                                      </p:cBhvr>
                                      <p:to>
                                        <p:strVal val="visible"/>
                                      </p:to>
                                    </p:set>
                                    <p:anim calcmode="lin" valueType="num">
                                      <p:cBhvr>
                                        <p:cTn id="86" dur="1000" fill="hold"/>
                                        <p:tgtEl>
                                          <p:spTgt spid="6">
                                            <p:txEl>
                                              <p:pRg st="9" end="9"/>
                                            </p:txEl>
                                          </p:spTgt>
                                        </p:tgtEl>
                                        <p:attrNameLst>
                                          <p:attrName>ppt_w</p:attrName>
                                        </p:attrNameLst>
                                      </p:cBhvr>
                                      <p:tavLst>
                                        <p:tav tm="0">
                                          <p:val>
                                            <p:fltVal val="0"/>
                                          </p:val>
                                        </p:tav>
                                        <p:tav tm="100000">
                                          <p:val>
                                            <p:strVal val="#ppt_w"/>
                                          </p:val>
                                        </p:tav>
                                      </p:tavLst>
                                    </p:anim>
                                    <p:anim calcmode="lin" valueType="num">
                                      <p:cBhvr>
                                        <p:cTn id="87" dur="1000" fill="hold"/>
                                        <p:tgtEl>
                                          <p:spTgt spid="6">
                                            <p:txEl>
                                              <p:pRg st="9" end="9"/>
                                            </p:txEl>
                                          </p:spTgt>
                                        </p:tgtEl>
                                        <p:attrNameLst>
                                          <p:attrName>ppt_h</p:attrName>
                                        </p:attrNameLst>
                                      </p:cBhvr>
                                      <p:tavLst>
                                        <p:tav tm="0">
                                          <p:val>
                                            <p:fltVal val="0"/>
                                          </p:val>
                                        </p:tav>
                                        <p:tav tm="100000">
                                          <p:val>
                                            <p:strVal val="#ppt_h"/>
                                          </p:val>
                                        </p:tav>
                                      </p:tavLst>
                                    </p:anim>
                                    <p:anim calcmode="lin" valueType="num">
                                      <p:cBhvr>
                                        <p:cTn id="88" dur="1000" fill="hold"/>
                                        <p:tgtEl>
                                          <p:spTgt spid="6">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6">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p:stCondLst>
                        <p:cond delay="indefinite"/>
                      </p:stCondLst>
                      <p:childTnLst>
                        <p:par>
                          <p:cTn id="91" fill="hold">
                            <p:stCondLst>
                              <p:cond delay="0"/>
                            </p:stCondLst>
                            <p:childTnLst>
                              <p:par>
                                <p:cTn id="92" presetID="15" presetClass="entr" presetSubtype="0" fill="hold" grpId="0" nodeType="clickEffect">
                                  <p:stCondLst>
                                    <p:cond delay="0"/>
                                  </p:stCondLst>
                                  <p:childTnLst>
                                    <p:set>
                                      <p:cBhvr>
                                        <p:cTn id="93" dur="1" fill="hold">
                                          <p:stCondLst>
                                            <p:cond delay="0"/>
                                          </p:stCondLst>
                                        </p:cTn>
                                        <p:tgtEl>
                                          <p:spTgt spid="6">
                                            <p:txEl>
                                              <p:pRg st="10" end="10"/>
                                            </p:txEl>
                                          </p:spTgt>
                                        </p:tgtEl>
                                        <p:attrNameLst>
                                          <p:attrName>style.visibility</p:attrName>
                                        </p:attrNameLst>
                                      </p:cBhvr>
                                      <p:to>
                                        <p:strVal val="visible"/>
                                      </p:to>
                                    </p:set>
                                    <p:anim calcmode="lin" valueType="num">
                                      <p:cBhvr>
                                        <p:cTn id="94"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95"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96" dur="1000" fill="hold"/>
                                        <p:tgtEl>
                                          <p:spTgt spid="6">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6">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p:stCondLst>
                        <p:cond delay="indefinite"/>
                      </p:stCondLst>
                      <p:childTnLst>
                        <p:par>
                          <p:cTn id="99" fill="hold">
                            <p:stCondLst>
                              <p:cond delay="0"/>
                            </p:stCondLst>
                            <p:childTnLst>
                              <p:par>
                                <p:cTn id="100" presetID="15" presetClass="entr" presetSubtype="0" fill="hold" grpId="0" nodeType="clickEffect">
                                  <p:stCondLst>
                                    <p:cond delay="0"/>
                                  </p:stCondLst>
                                  <p:childTnLst>
                                    <p:set>
                                      <p:cBhvr>
                                        <p:cTn id="101" dur="1" fill="hold">
                                          <p:stCondLst>
                                            <p:cond delay="0"/>
                                          </p:stCondLst>
                                        </p:cTn>
                                        <p:tgtEl>
                                          <p:spTgt spid="6">
                                            <p:txEl>
                                              <p:pRg st="11" end="11"/>
                                            </p:txEl>
                                          </p:spTgt>
                                        </p:tgtEl>
                                        <p:attrNameLst>
                                          <p:attrName>style.visibility</p:attrName>
                                        </p:attrNameLst>
                                      </p:cBhvr>
                                      <p:to>
                                        <p:strVal val="visible"/>
                                      </p:to>
                                    </p:set>
                                    <p:anim calcmode="lin" valueType="num">
                                      <p:cBhvr>
                                        <p:cTn id="102" dur="1000" fill="hold"/>
                                        <p:tgtEl>
                                          <p:spTgt spid="6">
                                            <p:txEl>
                                              <p:pRg st="11" end="11"/>
                                            </p:txEl>
                                          </p:spTgt>
                                        </p:tgtEl>
                                        <p:attrNameLst>
                                          <p:attrName>ppt_w</p:attrName>
                                        </p:attrNameLst>
                                      </p:cBhvr>
                                      <p:tavLst>
                                        <p:tav tm="0">
                                          <p:val>
                                            <p:fltVal val="0"/>
                                          </p:val>
                                        </p:tav>
                                        <p:tav tm="100000">
                                          <p:val>
                                            <p:strVal val="#ppt_w"/>
                                          </p:val>
                                        </p:tav>
                                      </p:tavLst>
                                    </p:anim>
                                    <p:anim calcmode="lin" valueType="num">
                                      <p:cBhvr>
                                        <p:cTn id="103" dur="1000" fill="hold"/>
                                        <p:tgtEl>
                                          <p:spTgt spid="6">
                                            <p:txEl>
                                              <p:pRg st="11" end="11"/>
                                            </p:txEl>
                                          </p:spTgt>
                                        </p:tgtEl>
                                        <p:attrNameLst>
                                          <p:attrName>ppt_h</p:attrName>
                                        </p:attrNameLst>
                                      </p:cBhvr>
                                      <p:tavLst>
                                        <p:tav tm="0">
                                          <p:val>
                                            <p:fltVal val="0"/>
                                          </p:val>
                                        </p:tav>
                                        <p:tav tm="100000">
                                          <p:val>
                                            <p:strVal val="#ppt_h"/>
                                          </p:val>
                                        </p:tav>
                                      </p:tavLst>
                                    </p:anim>
                                    <p:anim calcmode="lin" valueType="num">
                                      <p:cBhvr>
                                        <p:cTn id="104" dur="1000" fill="hold"/>
                                        <p:tgtEl>
                                          <p:spTgt spid="6">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105" dur="1000" fill="hold"/>
                                        <p:tgtEl>
                                          <p:spTgt spid="6">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762000"/>
            <a:ext cx="8610600" cy="57912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a:bodyPr>
          <a:lstStyle/>
          <a:p>
            <a:r>
              <a:rPr lang="id-ID" sz="2000" b="1" dirty="0" smtClean="0"/>
              <a:t>12.</a:t>
            </a:r>
            <a:r>
              <a:rPr lang="en-US" sz="2000" b="1" dirty="0" smtClean="0"/>
              <a:t>4</a:t>
            </a:r>
            <a:r>
              <a:rPr lang="id-ID" sz="2000" b="1" dirty="0" smtClean="0"/>
              <a:t>. Jenis-Jenis Uji Hipotesis</a:t>
            </a:r>
            <a:endParaRPr lang="en-US" sz="2000" dirty="0" smtClean="0"/>
          </a:p>
          <a:p>
            <a:endParaRPr lang="en-US" sz="2000" dirty="0" smtClean="0"/>
          </a:p>
          <a:p>
            <a:pPr lvl="0"/>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5122" name="Picture 2"/>
          <p:cNvPicPr>
            <a:picLocks noChangeAspect="1" noChangeArrowheads="1"/>
          </p:cNvPicPr>
          <p:nvPr/>
        </p:nvPicPr>
        <p:blipFill>
          <a:blip r:embed="rId2" cstate="print"/>
          <a:srcRect/>
          <a:stretch>
            <a:fillRect/>
          </a:stretch>
        </p:blipFill>
        <p:spPr bwMode="auto">
          <a:xfrm>
            <a:off x="533400" y="1295400"/>
            <a:ext cx="8153400" cy="5105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5122"/>
                                        </p:tgtEl>
                                        <p:attrNameLst>
                                          <p:attrName>style.visibility</p:attrName>
                                        </p:attrNameLst>
                                      </p:cBhvr>
                                      <p:to>
                                        <p:strVal val="visible"/>
                                      </p:to>
                                    </p:set>
                                    <p:anim calcmode="lin" valueType="num">
                                      <p:cBhvr additive="base">
                                        <p:cTn id="30" dur="500" fill="hold"/>
                                        <p:tgtEl>
                                          <p:spTgt spid="5122"/>
                                        </p:tgtEl>
                                        <p:attrNameLst>
                                          <p:attrName>ppt_x</p:attrName>
                                        </p:attrNameLst>
                                      </p:cBhvr>
                                      <p:tavLst>
                                        <p:tav tm="0">
                                          <p:val>
                                            <p:strVal val="0-#ppt_w/2"/>
                                          </p:val>
                                        </p:tav>
                                        <p:tav tm="100000">
                                          <p:val>
                                            <p:strVal val="#ppt_x"/>
                                          </p:val>
                                        </p:tav>
                                      </p:tavLst>
                                    </p:anim>
                                    <p:anim calcmode="lin" valueType="num">
                                      <p:cBhvr additive="base">
                                        <p:cTn id="31"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762000"/>
            <a:ext cx="8610600" cy="58674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r>
              <a:rPr lang="id-ID" sz="2000" b="1" dirty="0" smtClean="0"/>
              <a:t>12.</a:t>
            </a:r>
            <a:r>
              <a:rPr lang="en-US" sz="2000" b="1" dirty="0" smtClean="0"/>
              <a:t>4</a:t>
            </a:r>
            <a:r>
              <a:rPr lang="id-ID" sz="2000" b="1" dirty="0" smtClean="0"/>
              <a:t>.</a:t>
            </a:r>
            <a:r>
              <a:rPr lang="en-US" sz="2000" b="1" dirty="0" smtClean="0"/>
              <a:t>1</a:t>
            </a:r>
            <a:r>
              <a:rPr lang="id-ID" sz="2000" b="1" dirty="0" smtClean="0"/>
              <a:t>. Uji Rata-Rata : Sampel besar </a:t>
            </a:r>
            <a:endParaRPr lang="en-US" sz="2000" dirty="0" smtClean="0"/>
          </a:p>
          <a:p>
            <a:r>
              <a:rPr lang="id-ID" sz="2000" dirty="0" smtClean="0"/>
              <a:t>Sebuah pabrik ban mobil menyatakan bahwa rata-rata jarak yang bisa ditempuh sebelum ban aus (kehilangan grip) 60</a:t>
            </a:r>
            <a:r>
              <a:rPr lang="en-US" sz="2000" dirty="0" smtClean="0"/>
              <a:t>.</a:t>
            </a:r>
            <a:r>
              <a:rPr lang="id-ID" sz="2000" dirty="0" smtClean="0"/>
              <a:t>000 km dengan standar deviasi 5</a:t>
            </a:r>
            <a:r>
              <a:rPr lang="en-US" sz="2000" dirty="0" smtClean="0"/>
              <a:t>.</a:t>
            </a:r>
            <a:r>
              <a:rPr lang="id-ID" sz="2000" dirty="0" smtClean="0"/>
              <a:t>000 km. Sebuah rental mobil membeli sebanyak 100 ban dan menemukan bahwa rata-rata jarak yang bisa ditempuh oleh mobil dengan menggunakan ban tersebut sebesar 59</a:t>
            </a:r>
            <a:r>
              <a:rPr lang="en-US" sz="2000" dirty="0" smtClean="0"/>
              <a:t>.</a:t>
            </a:r>
            <a:r>
              <a:rPr lang="id-ID" sz="2000" dirty="0" smtClean="0"/>
              <a:t>000 km. </a:t>
            </a:r>
            <a:endParaRPr lang="en-US" sz="2000" dirty="0" smtClean="0"/>
          </a:p>
          <a:p>
            <a:r>
              <a:rPr lang="id-ID" sz="2000" dirty="0" smtClean="0"/>
              <a:t>Dengan </a:t>
            </a:r>
            <a:r>
              <a:rPr lang="id-ID" sz="2000" dirty="0" smtClean="0">
                <a:sym typeface="Symbol"/>
              </a:rPr>
              <a:t></a:t>
            </a:r>
            <a:r>
              <a:rPr lang="en-US" sz="2000" dirty="0" smtClean="0"/>
              <a:t>=</a:t>
            </a:r>
            <a:r>
              <a:rPr lang="id-ID" sz="2000" dirty="0" smtClean="0"/>
              <a:t>5%, apakah kita bisa menyimpulkan bahwa jarak tempuh ban tidak sama dengan 60</a:t>
            </a:r>
            <a:r>
              <a:rPr lang="en-US" sz="2000" dirty="0" smtClean="0"/>
              <a:t>.</a:t>
            </a:r>
            <a:r>
              <a:rPr lang="id-ID" sz="2000" dirty="0" smtClean="0"/>
              <a:t>000 km?</a:t>
            </a:r>
            <a:endParaRPr lang="en-US" sz="2000" dirty="0" smtClean="0"/>
          </a:p>
          <a:p>
            <a:endParaRPr lang="en-US" sz="2000" dirty="0" smtClean="0"/>
          </a:p>
          <a:p>
            <a:pPr marL="344488" lvl="0" indent="-344488">
              <a:buFont typeface="Symbol" pitchFamily="18" charset="2"/>
              <a:buChar char="·"/>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 60</a:t>
            </a:r>
            <a:r>
              <a:rPr lang="en-US" sz="2000" dirty="0" smtClean="0"/>
              <a:t>.</a:t>
            </a:r>
            <a:r>
              <a:rPr lang="id-ID" sz="2000" dirty="0" smtClean="0"/>
              <a:t>000</a:t>
            </a:r>
            <a:endParaRPr lang="en-US" sz="2000" dirty="0" smtClean="0"/>
          </a:p>
          <a:p>
            <a:pPr marL="344488" indent="-344488"/>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a:t>
            </a:r>
            <a:r>
              <a:rPr lang="id-ID" sz="2000" dirty="0" smtClean="0">
                <a:sym typeface="Symbol"/>
              </a:rPr>
              <a:t></a:t>
            </a:r>
            <a:r>
              <a:rPr lang="id-ID" sz="2000" dirty="0" smtClean="0"/>
              <a:t> 60</a:t>
            </a:r>
            <a:r>
              <a:rPr lang="en-US" sz="2000" dirty="0" smtClean="0"/>
              <a:t>.</a:t>
            </a:r>
            <a:r>
              <a:rPr lang="id-ID" sz="2000" dirty="0" smtClean="0"/>
              <a:t>000</a:t>
            </a:r>
            <a:endParaRPr lang="en-US" sz="2000" dirty="0" smtClean="0"/>
          </a:p>
          <a:p>
            <a:pPr marL="344488" indent="-344488">
              <a:buFont typeface="Symbol" pitchFamily="18" charset="2"/>
              <a:buChar char="·"/>
            </a:pPr>
            <a:r>
              <a:rPr lang="id-ID" sz="2000" dirty="0" smtClean="0"/>
              <a:t>memilih tingkat signifikansi </a:t>
            </a:r>
            <a:r>
              <a:rPr lang="id-ID" sz="2000" dirty="0" smtClean="0">
                <a:sym typeface="Symbol"/>
              </a:rPr>
              <a:t></a:t>
            </a:r>
            <a:r>
              <a:rPr lang="en-US" sz="2000" dirty="0" smtClean="0">
                <a:sym typeface="Symbol"/>
              </a:rPr>
              <a:t>=</a:t>
            </a:r>
            <a:r>
              <a:rPr lang="id-ID" sz="2000" dirty="0" smtClean="0"/>
              <a:t>5%</a:t>
            </a:r>
            <a:endParaRPr lang="en-US" sz="2000" dirty="0" smtClean="0"/>
          </a:p>
          <a:p>
            <a:pPr marL="344488" indent="-344488">
              <a:buFont typeface="Symbol" pitchFamily="18" charset="2"/>
              <a:buChar char="·"/>
            </a:pPr>
            <a:r>
              <a:rPr lang="id-ID" sz="2000" dirty="0" smtClean="0"/>
              <a:t>n</a:t>
            </a:r>
            <a:r>
              <a:rPr lang="en-US" sz="2000" dirty="0" smtClean="0"/>
              <a:t>=</a:t>
            </a:r>
            <a:r>
              <a:rPr lang="id-ID" sz="2000" dirty="0" smtClean="0"/>
              <a:t>100 digunakan uji Z</a:t>
            </a:r>
            <a:endParaRPr lang="en-US" sz="2000" dirty="0" smtClean="0"/>
          </a:p>
          <a:p>
            <a:pPr marL="344488" indent="-344488">
              <a:buFont typeface="Symbol" pitchFamily="18" charset="2"/>
              <a:buChar char="·"/>
            </a:pPr>
            <a:r>
              <a:rPr lang="id-ID" sz="2000" dirty="0" smtClean="0"/>
              <a:t>Membuat keputusan</a:t>
            </a:r>
            <a:endParaRPr lang="en-US" sz="2000" dirty="0" smtClean="0"/>
          </a:p>
          <a:p>
            <a:pPr marL="344488" indent="-344488"/>
            <a:r>
              <a:rPr lang="en-US" sz="2000" dirty="0" smtClean="0"/>
              <a:t>	</a:t>
            </a:r>
            <a:r>
              <a:rPr lang="id-ID" sz="2000" dirty="0" smtClean="0"/>
              <a:t>Nilai Z</a:t>
            </a:r>
            <a:r>
              <a:rPr lang="en-US" sz="2000" dirty="0" smtClean="0"/>
              <a:t> </a:t>
            </a:r>
            <a:r>
              <a:rPr lang="en-US" sz="2000" dirty="0" err="1" smtClean="0"/>
              <a:t>kritis</a:t>
            </a:r>
            <a:r>
              <a:rPr lang="en-US" sz="2000" dirty="0" smtClean="0"/>
              <a:t> </a:t>
            </a:r>
            <a:r>
              <a:rPr lang="id-ID" sz="2000" dirty="0" smtClean="0">
                <a:sym typeface="Symbol"/>
              </a:rPr>
              <a:t></a:t>
            </a:r>
            <a:r>
              <a:rPr lang="id-ID" sz="2000" dirty="0" smtClean="0"/>
              <a:t> 1,96. </a:t>
            </a:r>
            <a:endParaRPr lang="en-US" sz="2000" dirty="0" smtClean="0"/>
          </a:p>
          <a:p>
            <a:pPr marL="344488" indent="-344488"/>
            <a:r>
              <a:rPr lang="en-US" sz="2000" dirty="0" smtClean="0"/>
              <a:t>	</a:t>
            </a:r>
            <a:r>
              <a:rPr lang="id-ID" sz="2000" dirty="0" smtClean="0"/>
              <a:t>Nilai Z hitung :</a:t>
            </a:r>
            <a:endParaRPr lang="en-US" sz="2000" dirty="0" smtClean="0"/>
          </a:p>
          <a:p>
            <a:endParaRPr lang="en-US" sz="2000" dirty="0" smtClean="0"/>
          </a:p>
          <a:p>
            <a:pPr marL="225425" indent="-225425"/>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18434" name="Picture 2"/>
          <p:cNvPicPr>
            <a:picLocks noChangeAspect="1" noChangeArrowheads="1"/>
          </p:cNvPicPr>
          <p:nvPr/>
        </p:nvPicPr>
        <p:blipFill>
          <a:blip r:embed="rId2" cstate="print"/>
          <a:srcRect/>
          <a:stretch>
            <a:fillRect/>
          </a:stretch>
        </p:blipFill>
        <p:spPr bwMode="auto">
          <a:xfrm>
            <a:off x="2971800" y="5410200"/>
            <a:ext cx="3886200" cy="10668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3" name="Rectangle 2"/>
              <p:cNvSpPr/>
              <p:nvPr/>
            </p:nvSpPr>
            <p:spPr>
              <a:xfrm>
                <a:off x="4495800" y="6019800"/>
                <a:ext cx="1066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dirty="0" smtClean="0">
                    <a:solidFill>
                      <a:sysClr val="windowText" lastClr="000000"/>
                    </a:solidFill>
                    <a:latin typeface="Times New Roman" panose="02020603050405020304" pitchFamily="18" charset="0"/>
                    <a:cs typeface="Times New Roman" panose="02020603050405020304" pitchFamily="18" charset="0"/>
                  </a:rPr>
                  <a:t>5000/</a:t>
                </a:r>
                <a14:m>
                  <m:oMath xmlns:m="http://schemas.openxmlformats.org/officeDocument/2006/math">
                    <m:rad>
                      <m:radPr>
                        <m:degHide m:val="on"/>
                        <m:ctrlPr>
                          <a:rPr lang="id-ID" sz="1400" i="1" smtClean="0">
                            <a:solidFill>
                              <a:sysClr val="windowText" lastClr="000000"/>
                            </a:solidFill>
                            <a:latin typeface="Cambria Math" panose="02040503050406030204" pitchFamily="18" charset="0"/>
                          </a:rPr>
                        </m:ctrlPr>
                      </m:radPr>
                      <m:deg/>
                      <m:e>
                        <m:r>
                          <a:rPr lang="id-ID" sz="1400" b="0" i="1" smtClean="0">
                            <a:solidFill>
                              <a:sysClr val="windowText" lastClr="000000"/>
                            </a:solidFill>
                            <a:latin typeface="Cambria Math" panose="02040503050406030204" pitchFamily="18" charset="0"/>
                          </a:rPr>
                          <m:t>100</m:t>
                        </m:r>
                      </m:e>
                    </m:rad>
                  </m:oMath>
                </a14:m>
                <a:endParaRPr lang="id-ID" sz="1400"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495800" y="6019800"/>
                <a:ext cx="1066800" cy="304800"/>
              </a:xfrm>
              <a:prstGeom prst="rect">
                <a:avLst/>
              </a:prstGeom>
              <a:blipFill rotWithShape="0">
                <a:blip r:embed="rId3"/>
                <a:stretch>
                  <a:fillRect b="-18519"/>
                </a:stretch>
              </a:blipFill>
              <a:ln>
                <a:solidFill>
                  <a:schemeClr val="bg1"/>
                </a:solidFill>
              </a:ln>
            </p:spPr>
            <p:txBody>
              <a:bodyPr/>
              <a:lstStyle/>
              <a:p>
                <a:r>
                  <a:rPr lang="id-ID">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p:cTn id="30"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p:cTn id="38"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6">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6">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6">
                                            <p:txEl>
                                              <p:pRg st="4" end="4"/>
                                            </p:txEl>
                                          </p:spTgt>
                                        </p:tgtEl>
                                        <p:attrNameLst>
                                          <p:attrName>style.visibility</p:attrName>
                                        </p:attrNameLst>
                                      </p:cBhvr>
                                      <p:to>
                                        <p:strVal val="visible"/>
                                      </p:to>
                                    </p:set>
                                    <p:anim calcmode="lin" valueType="num">
                                      <p:cBhvr>
                                        <p:cTn id="46"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7"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8" dur="1000" fill="hold"/>
                                        <p:tgtEl>
                                          <p:spTgt spid="6">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6">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 calcmode="lin" valueType="num">
                                      <p:cBhvr>
                                        <p:cTn id="54" dur="1000" fill="hold"/>
                                        <p:tgtEl>
                                          <p:spTgt spid="6">
                                            <p:txEl>
                                              <p:pRg st="5" end="5"/>
                                            </p:txEl>
                                          </p:spTgt>
                                        </p:tgtEl>
                                        <p:attrNameLst>
                                          <p:attrName>ppt_w</p:attrName>
                                        </p:attrNameLst>
                                      </p:cBhvr>
                                      <p:tavLst>
                                        <p:tav tm="0">
                                          <p:val>
                                            <p:fltVal val="0"/>
                                          </p:val>
                                        </p:tav>
                                        <p:tav tm="100000">
                                          <p:val>
                                            <p:strVal val="#ppt_w"/>
                                          </p:val>
                                        </p:tav>
                                      </p:tavLst>
                                    </p:anim>
                                    <p:anim calcmode="lin" valueType="num">
                                      <p:cBhvr>
                                        <p:cTn id="55" dur="1000" fill="hold"/>
                                        <p:tgtEl>
                                          <p:spTgt spid="6">
                                            <p:txEl>
                                              <p:pRg st="5" end="5"/>
                                            </p:txEl>
                                          </p:spTgt>
                                        </p:tgtEl>
                                        <p:attrNameLst>
                                          <p:attrName>ppt_h</p:attrName>
                                        </p:attrNameLst>
                                      </p:cBhvr>
                                      <p:tavLst>
                                        <p:tav tm="0">
                                          <p:val>
                                            <p:fltVal val="0"/>
                                          </p:val>
                                        </p:tav>
                                        <p:tav tm="100000">
                                          <p:val>
                                            <p:strVal val="#ppt_h"/>
                                          </p:val>
                                        </p:tav>
                                      </p:tavLst>
                                    </p:anim>
                                    <p:anim calcmode="lin" valueType="num">
                                      <p:cBhvr>
                                        <p:cTn id="56" dur="1000" fill="hold"/>
                                        <p:tgtEl>
                                          <p:spTgt spid="6">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6">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6">
                                            <p:txEl>
                                              <p:pRg st="6" end="6"/>
                                            </p:txEl>
                                          </p:spTgt>
                                        </p:tgtEl>
                                        <p:attrNameLst>
                                          <p:attrName>style.visibility</p:attrName>
                                        </p:attrNameLst>
                                      </p:cBhvr>
                                      <p:to>
                                        <p:strVal val="visible"/>
                                      </p:to>
                                    </p:set>
                                    <p:anim calcmode="lin" valueType="num">
                                      <p:cBhvr>
                                        <p:cTn id="62" dur="1000" fill="hold"/>
                                        <p:tgtEl>
                                          <p:spTgt spid="6">
                                            <p:txEl>
                                              <p:pRg st="6" end="6"/>
                                            </p:txEl>
                                          </p:spTgt>
                                        </p:tgtEl>
                                        <p:attrNameLst>
                                          <p:attrName>ppt_w</p:attrName>
                                        </p:attrNameLst>
                                      </p:cBhvr>
                                      <p:tavLst>
                                        <p:tav tm="0">
                                          <p:val>
                                            <p:fltVal val="0"/>
                                          </p:val>
                                        </p:tav>
                                        <p:tav tm="100000">
                                          <p:val>
                                            <p:strVal val="#ppt_w"/>
                                          </p:val>
                                        </p:tav>
                                      </p:tavLst>
                                    </p:anim>
                                    <p:anim calcmode="lin" valueType="num">
                                      <p:cBhvr>
                                        <p:cTn id="63" dur="1000" fill="hold"/>
                                        <p:tgtEl>
                                          <p:spTgt spid="6">
                                            <p:txEl>
                                              <p:pRg st="6" end="6"/>
                                            </p:txEl>
                                          </p:spTgt>
                                        </p:tgtEl>
                                        <p:attrNameLst>
                                          <p:attrName>ppt_h</p:attrName>
                                        </p:attrNameLst>
                                      </p:cBhvr>
                                      <p:tavLst>
                                        <p:tav tm="0">
                                          <p:val>
                                            <p:fltVal val="0"/>
                                          </p:val>
                                        </p:tav>
                                        <p:tav tm="100000">
                                          <p:val>
                                            <p:strVal val="#ppt_h"/>
                                          </p:val>
                                        </p:tav>
                                      </p:tavLst>
                                    </p:anim>
                                    <p:anim calcmode="lin" valueType="num">
                                      <p:cBhvr>
                                        <p:cTn id="64" dur="1000" fill="hold"/>
                                        <p:tgtEl>
                                          <p:spTgt spid="6">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6">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 calcmode="lin" valueType="num">
                                      <p:cBhvr>
                                        <p:cTn id="70" dur="1000" fill="hold"/>
                                        <p:tgtEl>
                                          <p:spTgt spid="6">
                                            <p:txEl>
                                              <p:pRg st="7" end="7"/>
                                            </p:txEl>
                                          </p:spTgt>
                                        </p:tgtEl>
                                        <p:attrNameLst>
                                          <p:attrName>ppt_w</p:attrName>
                                        </p:attrNameLst>
                                      </p:cBhvr>
                                      <p:tavLst>
                                        <p:tav tm="0">
                                          <p:val>
                                            <p:fltVal val="0"/>
                                          </p:val>
                                        </p:tav>
                                        <p:tav tm="100000">
                                          <p:val>
                                            <p:strVal val="#ppt_w"/>
                                          </p:val>
                                        </p:tav>
                                      </p:tavLst>
                                    </p:anim>
                                    <p:anim calcmode="lin" valueType="num">
                                      <p:cBhvr>
                                        <p:cTn id="71" dur="1000" fill="hold"/>
                                        <p:tgtEl>
                                          <p:spTgt spid="6">
                                            <p:txEl>
                                              <p:pRg st="7" end="7"/>
                                            </p:txEl>
                                          </p:spTgt>
                                        </p:tgtEl>
                                        <p:attrNameLst>
                                          <p:attrName>ppt_h</p:attrName>
                                        </p:attrNameLst>
                                      </p:cBhvr>
                                      <p:tavLst>
                                        <p:tav tm="0">
                                          <p:val>
                                            <p:fltVal val="0"/>
                                          </p:val>
                                        </p:tav>
                                        <p:tav tm="100000">
                                          <p:val>
                                            <p:strVal val="#ppt_h"/>
                                          </p:val>
                                        </p:tav>
                                      </p:tavLst>
                                    </p:anim>
                                    <p:anim calcmode="lin" valueType="num">
                                      <p:cBhvr>
                                        <p:cTn id="72" dur="1000" fill="hold"/>
                                        <p:tgtEl>
                                          <p:spTgt spid="6">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6">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p:stCondLst>
                        <p:cond delay="indefinite"/>
                      </p:stCondLst>
                      <p:childTnLst>
                        <p:par>
                          <p:cTn id="75" fill="hold">
                            <p:stCondLst>
                              <p:cond delay="0"/>
                            </p:stCondLst>
                            <p:childTnLst>
                              <p:par>
                                <p:cTn id="76" presetID="15" presetClass="entr" presetSubtype="0" fill="hold" grpId="0" nodeType="clickEffect">
                                  <p:stCondLst>
                                    <p:cond delay="0"/>
                                  </p:stCondLst>
                                  <p:childTnLst>
                                    <p:set>
                                      <p:cBhvr>
                                        <p:cTn id="77" dur="1" fill="hold">
                                          <p:stCondLst>
                                            <p:cond delay="0"/>
                                          </p:stCondLst>
                                        </p:cTn>
                                        <p:tgtEl>
                                          <p:spTgt spid="6">
                                            <p:txEl>
                                              <p:pRg st="8" end="8"/>
                                            </p:txEl>
                                          </p:spTgt>
                                        </p:tgtEl>
                                        <p:attrNameLst>
                                          <p:attrName>style.visibility</p:attrName>
                                        </p:attrNameLst>
                                      </p:cBhvr>
                                      <p:to>
                                        <p:strVal val="visible"/>
                                      </p:to>
                                    </p:set>
                                    <p:anim calcmode="lin" valueType="num">
                                      <p:cBhvr>
                                        <p:cTn id="78" dur="1000" fill="hold"/>
                                        <p:tgtEl>
                                          <p:spTgt spid="6">
                                            <p:txEl>
                                              <p:pRg st="8" end="8"/>
                                            </p:txEl>
                                          </p:spTgt>
                                        </p:tgtEl>
                                        <p:attrNameLst>
                                          <p:attrName>ppt_w</p:attrName>
                                        </p:attrNameLst>
                                      </p:cBhvr>
                                      <p:tavLst>
                                        <p:tav tm="0">
                                          <p:val>
                                            <p:fltVal val="0"/>
                                          </p:val>
                                        </p:tav>
                                        <p:tav tm="100000">
                                          <p:val>
                                            <p:strVal val="#ppt_w"/>
                                          </p:val>
                                        </p:tav>
                                      </p:tavLst>
                                    </p:anim>
                                    <p:anim calcmode="lin" valueType="num">
                                      <p:cBhvr>
                                        <p:cTn id="79" dur="1000" fill="hold"/>
                                        <p:tgtEl>
                                          <p:spTgt spid="6">
                                            <p:txEl>
                                              <p:pRg st="8" end="8"/>
                                            </p:txEl>
                                          </p:spTgt>
                                        </p:tgtEl>
                                        <p:attrNameLst>
                                          <p:attrName>ppt_h</p:attrName>
                                        </p:attrNameLst>
                                      </p:cBhvr>
                                      <p:tavLst>
                                        <p:tav tm="0">
                                          <p:val>
                                            <p:fltVal val="0"/>
                                          </p:val>
                                        </p:tav>
                                        <p:tav tm="100000">
                                          <p:val>
                                            <p:strVal val="#ppt_h"/>
                                          </p:val>
                                        </p:tav>
                                      </p:tavLst>
                                    </p:anim>
                                    <p:anim calcmode="lin" valueType="num">
                                      <p:cBhvr>
                                        <p:cTn id="80" dur="1000" fill="hold"/>
                                        <p:tgtEl>
                                          <p:spTgt spid="6">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81" dur="1000" fill="hold"/>
                                        <p:tgtEl>
                                          <p:spTgt spid="6">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5" presetClass="entr" presetSubtype="0" fill="hold" grpId="0" nodeType="clickEffect">
                                  <p:stCondLst>
                                    <p:cond delay="0"/>
                                  </p:stCondLst>
                                  <p:childTnLst>
                                    <p:set>
                                      <p:cBhvr>
                                        <p:cTn id="85" dur="1" fill="hold">
                                          <p:stCondLst>
                                            <p:cond delay="0"/>
                                          </p:stCondLst>
                                        </p:cTn>
                                        <p:tgtEl>
                                          <p:spTgt spid="6">
                                            <p:txEl>
                                              <p:pRg st="9" end="9"/>
                                            </p:txEl>
                                          </p:spTgt>
                                        </p:tgtEl>
                                        <p:attrNameLst>
                                          <p:attrName>style.visibility</p:attrName>
                                        </p:attrNameLst>
                                      </p:cBhvr>
                                      <p:to>
                                        <p:strVal val="visible"/>
                                      </p:to>
                                    </p:set>
                                    <p:anim calcmode="lin" valueType="num">
                                      <p:cBhvr>
                                        <p:cTn id="86" dur="1000" fill="hold"/>
                                        <p:tgtEl>
                                          <p:spTgt spid="6">
                                            <p:txEl>
                                              <p:pRg st="9" end="9"/>
                                            </p:txEl>
                                          </p:spTgt>
                                        </p:tgtEl>
                                        <p:attrNameLst>
                                          <p:attrName>ppt_w</p:attrName>
                                        </p:attrNameLst>
                                      </p:cBhvr>
                                      <p:tavLst>
                                        <p:tav tm="0">
                                          <p:val>
                                            <p:fltVal val="0"/>
                                          </p:val>
                                        </p:tav>
                                        <p:tav tm="100000">
                                          <p:val>
                                            <p:strVal val="#ppt_w"/>
                                          </p:val>
                                        </p:tav>
                                      </p:tavLst>
                                    </p:anim>
                                    <p:anim calcmode="lin" valueType="num">
                                      <p:cBhvr>
                                        <p:cTn id="87" dur="1000" fill="hold"/>
                                        <p:tgtEl>
                                          <p:spTgt spid="6">
                                            <p:txEl>
                                              <p:pRg st="9" end="9"/>
                                            </p:txEl>
                                          </p:spTgt>
                                        </p:tgtEl>
                                        <p:attrNameLst>
                                          <p:attrName>ppt_h</p:attrName>
                                        </p:attrNameLst>
                                      </p:cBhvr>
                                      <p:tavLst>
                                        <p:tav tm="0">
                                          <p:val>
                                            <p:fltVal val="0"/>
                                          </p:val>
                                        </p:tav>
                                        <p:tav tm="100000">
                                          <p:val>
                                            <p:strVal val="#ppt_h"/>
                                          </p:val>
                                        </p:tav>
                                      </p:tavLst>
                                    </p:anim>
                                    <p:anim calcmode="lin" valueType="num">
                                      <p:cBhvr>
                                        <p:cTn id="88" dur="1000" fill="hold"/>
                                        <p:tgtEl>
                                          <p:spTgt spid="6">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89" dur="1000" fill="hold"/>
                                        <p:tgtEl>
                                          <p:spTgt spid="6">
                                            <p:txEl>
                                              <p:pRg st="9" end="9"/>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0" fill="hold">
                      <p:stCondLst>
                        <p:cond delay="indefinite"/>
                      </p:stCondLst>
                      <p:childTnLst>
                        <p:par>
                          <p:cTn id="91" fill="hold">
                            <p:stCondLst>
                              <p:cond delay="0"/>
                            </p:stCondLst>
                            <p:childTnLst>
                              <p:par>
                                <p:cTn id="92" presetID="15" presetClass="entr" presetSubtype="0" fill="hold" grpId="0" nodeType="clickEffect">
                                  <p:stCondLst>
                                    <p:cond delay="0"/>
                                  </p:stCondLst>
                                  <p:childTnLst>
                                    <p:set>
                                      <p:cBhvr>
                                        <p:cTn id="93" dur="1" fill="hold">
                                          <p:stCondLst>
                                            <p:cond delay="0"/>
                                          </p:stCondLst>
                                        </p:cTn>
                                        <p:tgtEl>
                                          <p:spTgt spid="6">
                                            <p:txEl>
                                              <p:pRg st="10" end="10"/>
                                            </p:txEl>
                                          </p:spTgt>
                                        </p:tgtEl>
                                        <p:attrNameLst>
                                          <p:attrName>style.visibility</p:attrName>
                                        </p:attrNameLst>
                                      </p:cBhvr>
                                      <p:to>
                                        <p:strVal val="visible"/>
                                      </p:to>
                                    </p:set>
                                    <p:anim calcmode="lin" valueType="num">
                                      <p:cBhvr>
                                        <p:cTn id="94" dur="1000" fill="hold"/>
                                        <p:tgtEl>
                                          <p:spTgt spid="6">
                                            <p:txEl>
                                              <p:pRg st="10" end="10"/>
                                            </p:txEl>
                                          </p:spTgt>
                                        </p:tgtEl>
                                        <p:attrNameLst>
                                          <p:attrName>ppt_w</p:attrName>
                                        </p:attrNameLst>
                                      </p:cBhvr>
                                      <p:tavLst>
                                        <p:tav tm="0">
                                          <p:val>
                                            <p:fltVal val="0"/>
                                          </p:val>
                                        </p:tav>
                                        <p:tav tm="100000">
                                          <p:val>
                                            <p:strVal val="#ppt_w"/>
                                          </p:val>
                                        </p:tav>
                                      </p:tavLst>
                                    </p:anim>
                                    <p:anim calcmode="lin" valueType="num">
                                      <p:cBhvr>
                                        <p:cTn id="95" dur="1000" fill="hold"/>
                                        <p:tgtEl>
                                          <p:spTgt spid="6">
                                            <p:txEl>
                                              <p:pRg st="10" end="10"/>
                                            </p:txEl>
                                          </p:spTgt>
                                        </p:tgtEl>
                                        <p:attrNameLst>
                                          <p:attrName>ppt_h</p:attrName>
                                        </p:attrNameLst>
                                      </p:cBhvr>
                                      <p:tavLst>
                                        <p:tav tm="0">
                                          <p:val>
                                            <p:fltVal val="0"/>
                                          </p:val>
                                        </p:tav>
                                        <p:tav tm="100000">
                                          <p:val>
                                            <p:strVal val="#ppt_h"/>
                                          </p:val>
                                        </p:tav>
                                      </p:tavLst>
                                    </p:anim>
                                    <p:anim calcmode="lin" valueType="num">
                                      <p:cBhvr>
                                        <p:cTn id="96" dur="1000" fill="hold"/>
                                        <p:tgtEl>
                                          <p:spTgt spid="6">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6">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8" fill="hold">
                      <p:stCondLst>
                        <p:cond delay="indefinite"/>
                      </p:stCondLst>
                      <p:childTnLst>
                        <p:par>
                          <p:cTn id="99" fill="hold">
                            <p:stCondLst>
                              <p:cond delay="0"/>
                            </p:stCondLst>
                            <p:childTnLst>
                              <p:par>
                                <p:cTn id="100" presetID="16" presetClass="entr" presetSubtype="26" fill="hold" nodeType="clickEffect">
                                  <p:stCondLst>
                                    <p:cond delay="0"/>
                                  </p:stCondLst>
                                  <p:childTnLst>
                                    <p:set>
                                      <p:cBhvr>
                                        <p:cTn id="101" dur="1" fill="hold">
                                          <p:stCondLst>
                                            <p:cond delay="0"/>
                                          </p:stCondLst>
                                        </p:cTn>
                                        <p:tgtEl>
                                          <p:spTgt spid="18434"/>
                                        </p:tgtEl>
                                        <p:attrNameLst>
                                          <p:attrName>style.visibility</p:attrName>
                                        </p:attrNameLst>
                                      </p:cBhvr>
                                      <p:to>
                                        <p:strVal val="visible"/>
                                      </p:to>
                                    </p:set>
                                    <p:animEffect transition="in" filter="barn(inHorizontal)">
                                      <p:cBhvr>
                                        <p:cTn id="10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6" name="Rectangle 3"/>
          <p:cNvSpPr txBox="1">
            <a:spLocks noChangeArrowheads="1"/>
          </p:cNvSpPr>
          <p:nvPr/>
        </p:nvSpPr>
        <p:spPr>
          <a:xfrm>
            <a:off x="304800" y="762000"/>
            <a:ext cx="8610600" cy="2895600"/>
          </a:xfrm>
          <a:prstGeom prst="rect">
            <a:avLst/>
          </a:prstGeom>
          <a:solidFill>
            <a:srgbClr val="FF7C80"/>
          </a:solidFill>
          <a:ln w="3175">
            <a:solidFill>
              <a:schemeClr val="accent5">
                <a:lumMod val="60000"/>
                <a:lumOff val="40000"/>
              </a:schemeClr>
            </a:solidFill>
          </a:ln>
        </p:spPr>
        <p:txBody>
          <a:bodyPr vert="horz" lIns="91440" tIns="45720" rIns="91440" bIns="45720" rtlCol="0">
            <a:normAutofit/>
          </a:bodyPr>
          <a:lstStyle/>
          <a:p>
            <a:r>
              <a:rPr lang="en-US" sz="2000" dirty="0" smtClean="0"/>
              <a:t>Kita </a:t>
            </a:r>
            <a:r>
              <a:rPr lang="en-US" sz="2000" dirty="0" err="1" smtClean="0"/>
              <a:t>menolak</a:t>
            </a:r>
            <a:r>
              <a:rPr lang="en-US" sz="2000" dirty="0" smtClean="0"/>
              <a:t> </a:t>
            </a:r>
            <a:r>
              <a:rPr lang="en-US" sz="2000" dirty="0" err="1" smtClean="0"/>
              <a:t>hipotesis</a:t>
            </a:r>
            <a:r>
              <a:rPr lang="en-US" sz="2000" dirty="0" smtClean="0"/>
              <a:t> </a:t>
            </a:r>
            <a:r>
              <a:rPr lang="en-US" sz="2000" dirty="0" err="1" smtClean="0"/>
              <a:t>nol</a:t>
            </a:r>
            <a:r>
              <a:rPr lang="en-US" sz="2000" dirty="0" smtClean="0"/>
              <a:t> </a:t>
            </a:r>
            <a:r>
              <a:rPr lang="en-US" sz="2000" dirty="0" err="1" smtClean="0"/>
              <a:t>sehingga</a:t>
            </a:r>
            <a:r>
              <a:rPr lang="en-US" sz="2000" dirty="0" smtClean="0"/>
              <a:t> </a:t>
            </a:r>
            <a:r>
              <a:rPr lang="en-US" sz="2000" dirty="0" err="1" smtClean="0"/>
              <a:t>kita</a:t>
            </a:r>
            <a:r>
              <a:rPr lang="en-US" sz="2000" dirty="0" smtClean="0"/>
              <a:t> </a:t>
            </a:r>
            <a:r>
              <a:rPr lang="en-US" sz="2000" dirty="0" err="1" smtClean="0"/>
              <a:t>bis</a:t>
            </a:r>
            <a:r>
              <a:rPr lang="en-US" sz="2000" dirty="0" smtClean="0"/>
              <a:t> </a:t>
            </a:r>
            <a:r>
              <a:rPr lang="en-US" sz="2000" dirty="0" err="1" smtClean="0"/>
              <a:t>menyimpulkan</a:t>
            </a:r>
            <a:r>
              <a:rPr lang="en-US" sz="2000" dirty="0" smtClean="0"/>
              <a:t> </a:t>
            </a:r>
            <a:r>
              <a:rPr lang="id-ID" sz="2000" dirty="0" smtClean="0"/>
              <a:t>bahwa jarak tempuh ban tidak sama dengan 60</a:t>
            </a:r>
            <a:r>
              <a:rPr lang="en-US" sz="2000" dirty="0" smtClean="0"/>
              <a:t>.</a:t>
            </a:r>
            <a:r>
              <a:rPr lang="id-ID" sz="2000" dirty="0" smtClean="0"/>
              <a:t>000 km</a:t>
            </a:r>
            <a:endParaRPr lang="en-US" sz="2000" dirty="0" smtClean="0"/>
          </a:p>
          <a:p>
            <a:endParaRPr lang="en-US" sz="2000" dirty="0" smtClean="0"/>
          </a:p>
          <a:p>
            <a:endParaRPr lang="en-US" sz="2000" dirty="0" smtClean="0"/>
          </a:p>
          <a:p>
            <a:pPr marL="344488" indent="-344488"/>
            <a:r>
              <a:rPr lang="en-US" sz="2000" dirty="0" smtClean="0"/>
              <a:t>	</a:t>
            </a:r>
          </a:p>
          <a:p>
            <a:endParaRPr lang="en-US" sz="2000" dirty="0" smtClean="0"/>
          </a:p>
          <a:p>
            <a:pPr marL="225425" indent="-225425"/>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19459" name="Picture 3"/>
          <p:cNvPicPr>
            <a:picLocks noChangeAspect="1" noChangeArrowheads="1"/>
          </p:cNvPicPr>
          <p:nvPr/>
        </p:nvPicPr>
        <p:blipFill>
          <a:blip r:embed="rId2" cstate="print"/>
          <a:srcRect/>
          <a:stretch>
            <a:fillRect/>
          </a:stretch>
        </p:blipFill>
        <p:spPr bwMode="auto">
          <a:xfrm>
            <a:off x="2362200" y="1600200"/>
            <a:ext cx="4029075" cy="1790700"/>
          </a:xfrm>
          <a:prstGeom prst="rect">
            <a:avLst/>
          </a:prstGeom>
          <a:noFill/>
          <a:ln w="9525">
            <a:noFill/>
            <a:miter lim="800000"/>
            <a:headEnd/>
            <a:tailEnd/>
          </a:ln>
        </p:spPr>
      </p:pic>
      <p:sp>
        <p:nvSpPr>
          <p:cNvPr id="7" name="Rectangle 3"/>
          <p:cNvSpPr txBox="1">
            <a:spLocks noChangeArrowheads="1"/>
          </p:cNvSpPr>
          <p:nvPr/>
        </p:nvSpPr>
        <p:spPr>
          <a:xfrm>
            <a:off x="304800" y="3733800"/>
            <a:ext cx="8610600" cy="2895600"/>
          </a:xfrm>
          <a:prstGeom prst="rect">
            <a:avLst/>
          </a:prstGeom>
          <a:solidFill>
            <a:srgbClr val="93F7A4"/>
          </a:solidFill>
          <a:ln w="3175">
            <a:solidFill>
              <a:schemeClr val="accent5">
                <a:lumMod val="60000"/>
                <a:lumOff val="40000"/>
              </a:schemeClr>
            </a:solidFill>
          </a:ln>
        </p:spPr>
        <p:txBody>
          <a:bodyPr vert="horz" lIns="91440" tIns="45720" rIns="91440" bIns="45720" rtlCol="0">
            <a:normAutofit fontScale="92500" lnSpcReduction="20000"/>
          </a:bodyPr>
          <a:lstStyle/>
          <a:p>
            <a:r>
              <a:rPr lang="id-ID" sz="2200" dirty="0" smtClean="0"/>
              <a:t>Seorang bekerja di hotel bintang 5 yang bertaraf internasional. Pada saat wawancara, manajer hotel mengatakan bahwa seseorang bisa menghasilkan tips (uang tambahan) sebesar $20 per hari. Dalam waktu 36 hari pertama kerja, jumlah rata-rata tips per harinya sebesar </a:t>
            </a:r>
            <a:r>
              <a:rPr lang="en-US" sz="2200" dirty="0" smtClean="0"/>
              <a:t>$</a:t>
            </a:r>
            <a:r>
              <a:rPr lang="id-ID" sz="2200" dirty="0" smtClean="0"/>
              <a:t>24,5 dengan standar deviasi </a:t>
            </a:r>
            <a:r>
              <a:rPr lang="en-US" sz="2200" dirty="0" smtClean="0"/>
              <a:t>$</a:t>
            </a:r>
            <a:r>
              <a:rPr lang="id-ID" sz="2200" dirty="0" smtClean="0"/>
              <a:t>10,5. </a:t>
            </a:r>
            <a:endParaRPr lang="en-US" sz="2200" dirty="0" smtClean="0"/>
          </a:p>
          <a:p>
            <a:endParaRPr lang="en-US" sz="2200" dirty="0" smtClean="0"/>
          </a:p>
          <a:p>
            <a:r>
              <a:rPr lang="id-ID" sz="2200" dirty="0" smtClean="0"/>
              <a:t>Dengan tingkat signifikansi 1%, apakah kita bisa menyimpulkan bahwa pelayan hotel tersebut bisa menghasilkan rata-rata tips lebih dari $20 per hari?</a:t>
            </a:r>
            <a:endParaRPr lang="en-US" sz="2200" dirty="0" smtClean="0"/>
          </a:p>
          <a:p>
            <a:pPr lvl="0"/>
            <a:endParaRPr lang="en-US" sz="2000" dirty="0" smtClean="0"/>
          </a:p>
          <a:p>
            <a:pPr lvl="0">
              <a:buFont typeface="Wingdings" pitchFamily="2" charset="2"/>
              <a:buChar char="ü"/>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a:t>
            </a:r>
            <a:r>
              <a:rPr lang="id-ID" sz="2000" dirty="0" smtClean="0">
                <a:sym typeface="Symbol"/>
              </a:rPr>
              <a:t></a:t>
            </a:r>
            <a:r>
              <a:rPr lang="id-ID" sz="2000" dirty="0" smtClean="0"/>
              <a:t> 20</a:t>
            </a:r>
            <a:endParaRPr lang="en-US" sz="2000" dirty="0" smtClean="0"/>
          </a:p>
          <a:p>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&gt; 20</a:t>
            </a:r>
            <a:endParaRPr lang="en-US" sz="2000" dirty="0" smtClean="0"/>
          </a:p>
          <a:p>
            <a:pPr>
              <a:buFont typeface="Wingdings" pitchFamily="2" charset="2"/>
              <a:buChar char="ü"/>
            </a:pPr>
            <a:r>
              <a:rPr lang="id-ID" sz="2000" dirty="0" smtClean="0"/>
              <a:t>memilih tingkat signifikansi </a:t>
            </a:r>
            <a:r>
              <a:rPr lang="id-ID" sz="2000" dirty="0" smtClean="0">
                <a:sym typeface="Symbol"/>
              </a:rPr>
              <a:t></a:t>
            </a:r>
            <a:r>
              <a:rPr lang="en-US" sz="2000" dirty="0" smtClean="0"/>
              <a:t>=</a:t>
            </a:r>
            <a:r>
              <a:rPr lang="id-ID" sz="2000" dirty="0" smtClean="0"/>
              <a:t>1%</a:t>
            </a:r>
            <a:endParaRPr lang="en-US" sz="2000" dirty="0" smtClean="0"/>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6">
                                            <p:bg/>
                                          </p:spTgt>
                                        </p:tgtEl>
                                        <p:attrNameLst>
                                          <p:attrName>style.visibility</p:attrName>
                                        </p:attrNameLst>
                                      </p:cBhvr>
                                      <p:to>
                                        <p:strVal val="visible"/>
                                      </p:to>
                                    </p:set>
                                    <p:anim calcmode="lin" valueType="num">
                                      <p:cBhvr>
                                        <p:cTn id="14" dur="1000" fill="hold"/>
                                        <p:tgtEl>
                                          <p:spTgt spid="6">
                                            <p:bg/>
                                          </p:spTgt>
                                        </p:tgtEl>
                                        <p:attrNameLst>
                                          <p:attrName>ppt_w</p:attrName>
                                        </p:attrNameLst>
                                      </p:cBhvr>
                                      <p:tavLst>
                                        <p:tav tm="0">
                                          <p:val>
                                            <p:fltVal val="0"/>
                                          </p:val>
                                        </p:tav>
                                        <p:tav tm="100000">
                                          <p:val>
                                            <p:strVal val="#ppt_w"/>
                                          </p:val>
                                        </p:tav>
                                      </p:tavLst>
                                    </p:anim>
                                    <p:anim calcmode="lin" valueType="num">
                                      <p:cBhvr>
                                        <p:cTn id="15" dur="1000" fill="hold"/>
                                        <p:tgtEl>
                                          <p:spTgt spid="6">
                                            <p:bg/>
                                          </p:spTgt>
                                        </p:tgtEl>
                                        <p:attrNameLst>
                                          <p:attrName>ppt_h</p:attrName>
                                        </p:attrNameLst>
                                      </p:cBhvr>
                                      <p:tavLst>
                                        <p:tav tm="0">
                                          <p:val>
                                            <p:fltVal val="0"/>
                                          </p:val>
                                        </p:tav>
                                        <p:tav tm="100000">
                                          <p:val>
                                            <p:strVal val="#ppt_h"/>
                                          </p:val>
                                        </p:tav>
                                      </p:tavLst>
                                    </p:anim>
                                    <p:anim calcmode="lin" valueType="num">
                                      <p:cBhvr>
                                        <p:cTn id="16"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 calcmode="lin" valueType="num">
                                      <p:cBhvr>
                                        <p:cTn id="30"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1"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2" dur="1000" fill="hold"/>
                                        <p:tgtEl>
                                          <p:spTgt spid="6">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6">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19459"/>
                                        </p:tgtEl>
                                        <p:attrNameLst>
                                          <p:attrName>style.visibility</p:attrName>
                                        </p:attrNameLst>
                                      </p:cBhvr>
                                      <p:to>
                                        <p:strVal val="visible"/>
                                      </p:to>
                                    </p:set>
                                    <p:anim calcmode="lin" valueType="num">
                                      <p:cBhvr additive="base">
                                        <p:cTn id="38" dur="500" fill="hold"/>
                                        <p:tgtEl>
                                          <p:spTgt spid="19459"/>
                                        </p:tgtEl>
                                        <p:attrNameLst>
                                          <p:attrName>ppt_x</p:attrName>
                                        </p:attrNameLst>
                                      </p:cBhvr>
                                      <p:tavLst>
                                        <p:tav tm="0">
                                          <p:val>
                                            <p:strVal val="0-#ppt_w/2"/>
                                          </p:val>
                                        </p:tav>
                                        <p:tav tm="100000">
                                          <p:val>
                                            <p:strVal val="#ppt_x"/>
                                          </p:val>
                                        </p:tav>
                                      </p:tavLst>
                                    </p:anim>
                                    <p:anim calcmode="lin" valueType="num">
                                      <p:cBhvr additive="base">
                                        <p:cTn id="39"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grpId="0" nodeType="clickEffect">
                                  <p:stCondLst>
                                    <p:cond delay="0"/>
                                  </p:stCondLst>
                                  <p:childTnLst>
                                    <p:set>
                                      <p:cBhvr>
                                        <p:cTn id="43" dur="1" fill="hold">
                                          <p:stCondLst>
                                            <p:cond delay="0"/>
                                          </p:stCondLst>
                                        </p:cTn>
                                        <p:tgtEl>
                                          <p:spTgt spid="7">
                                            <p:bg/>
                                          </p:spTgt>
                                        </p:tgtEl>
                                        <p:attrNameLst>
                                          <p:attrName>style.visibility</p:attrName>
                                        </p:attrNameLst>
                                      </p:cBhvr>
                                      <p:to>
                                        <p:strVal val="visible"/>
                                      </p:to>
                                    </p:set>
                                    <p:anim calcmode="lin" valueType="num">
                                      <p:cBhvr>
                                        <p:cTn id="44" dur="1000" fill="hold"/>
                                        <p:tgtEl>
                                          <p:spTgt spid="7">
                                            <p:bg/>
                                          </p:spTgt>
                                        </p:tgtEl>
                                        <p:attrNameLst>
                                          <p:attrName>ppt_w</p:attrName>
                                        </p:attrNameLst>
                                      </p:cBhvr>
                                      <p:tavLst>
                                        <p:tav tm="0">
                                          <p:val>
                                            <p:fltVal val="0"/>
                                          </p:val>
                                        </p:tav>
                                        <p:tav tm="100000">
                                          <p:val>
                                            <p:strVal val="#ppt_w"/>
                                          </p:val>
                                        </p:tav>
                                      </p:tavLst>
                                    </p:anim>
                                    <p:anim calcmode="lin" valueType="num">
                                      <p:cBhvr>
                                        <p:cTn id="45" dur="1000" fill="hold"/>
                                        <p:tgtEl>
                                          <p:spTgt spid="7">
                                            <p:bg/>
                                          </p:spTgt>
                                        </p:tgtEl>
                                        <p:attrNameLst>
                                          <p:attrName>ppt_h</p:attrName>
                                        </p:attrNameLst>
                                      </p:cBhvr>
                                      <p:tavLst>
                                        <p:tav tm="0">
                                          <p:val>
                                            <p:fltVal val="0"/>
                                          </p:val>
                                        </p:tav>
                                        <p:tav tm="100000">
                                          <p:val>
                                            <p:strVal val="#ppt_h"/>
                                          </p:val>
                                        </p:tav>
                                      </p:tavLst>
                                    </p:anim>
                                    <p:anim calcmode="lin" valueType="num">
                                      <p:cBhvr>
                                        <p:cTn id="4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 calcmode="lin" valueType="num">
                                      <p:cBhvr>
                                        <p:cTn id="5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5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5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p:stCondLst>
                        <p:cond delay="indefinite"/>
                      </p:stCondLst>
                      <p:childTnLst>
                        <p:par>
                          <p:cTn id="57" fill="hold">
                            <p:stCondLst>
                              <p:cond delay="0"/>
                            </p:stCondLst>
                            <p:childTnLst>
                              <p:par>
                                <p:cTn id="58" presetID="15" presetClass="entr" presetSubtype="0" fill="hold" grpId="0" nodeType="clickEffect">
                                  <p:stCondLst>
                                    <p:cond delay="0"/>
                                  </p:stCondLst>
                                  <p:childTnLst>
                                    <p:set>
                                      <p:cBhvr>
                                        <p:cTn id="59" dur="1" fill="hold">
                                          <p:stCondLst>
                                            <p:cond delay="0"/>
                                          </p:stCondLst>
                                        </p:cTn>
                                        <p:tgtEl>
                                          <p:spTgt spid="7">
                                            <p:txEl>
                                              <p:pRg st="2" end="2"/>
                                            </p:txEl>
                                          </p:spTgt>
                                        </p:tgtEl>
                                        <p:attrNameLst>
                                          <p:attrName>style.visibility</p:attrName>
                                        </p:attrNameLst>
                                      </p:cBhvr>
                                      <p:to>
                                        <p:strVal val="visible"/>
                                      </p:to>
                                    </p:set>
                                    <p:anim calcmode="lin" valueType="num">
                                      <p:cBhvr>
                                        <p:cTn id="60"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61"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62"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63"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7">
                                            <p:txEl>
                                              <p:pRg st="4" end="4"/>
                                            </p:txEl>
                                          </p:spTgt>
                                        </p:tgtEl>
                                        <p:attrNameLst>
                                          <p:attrName>style.visibility</p:attrName>
                                        </p:attrNameLst>
                                      </p:cBhvr>
                                      <p:to>
                                        <p:strVal val="visible"/>
                                      </p:to>
                                    </p:set>
                                    <p:anim calcmode="lin" valueType="num">
                                      <p:cBhvr>
                                        <p:cTn id="68"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69"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70"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15" presetClass="entr" presetSubtype="0" fill="hold" grpId="0" nodeType="clickEffect">
                                  <p:stCondLst>
                                    <p:cond delay="0"/>
                                  </p:stCondLst>
                                  <p:childTnLst>
                                    <p:set>
                                      <p:cBhvr>
                                        <p:cTn id="75" dur="1" fill="hold">
                                          <p:stCondLst>
                                            <p:cond delay="0"/>
                                          </p:stCondLst>
                                        </p:cTn>
                                        <p:tgtEl>
                                          <p:spTgt spid="7">
                                            <p:txEl>
                                              <p:pRg st="5" end="5"/>
                                            </p:txEl>
                                          </p:spTgt>
                                        </p:tgtEl>
                                        <p:attrNameLst>
                                          <p:attrName>style.visibility</p:attrName>
                                        </p:attrNameLst>
                                      </p:cBhvr>
                                      <p:to>
                                        <p:strVal val="visible"/>
                                      </p:to>
                                    </p:set>
                                    <p:anim calcmode="lin" valueType="num">
                                      <p:cBhvr>
                                        <p:cTn id="76"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77"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78" dur="1000" fill="hold"/>
                                        <p:tgtEl>
                                          <p:spTgt spid="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79" dur="1000" fill="hold"/>
                                        <p:tgtEl>
                                          <p:spTgt spid="7">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80" fill="hold">
                      <p:stCondLst>
                        <p:cond delay="indefinite"/>
                      </p:stCondLst>
                      <p:childTnLst>
                        <p:par>
                          <p:cTn id="81" fill="hold">
                            <p:stCondLst>
                              <p:cond delay="0"/>
                            </p:stCondLst>
                            <p:childTnLst>
                              <p:par>
                                <p:cTn id="82" presetID="15" presetClass="entr" presetSubtype="0" fill="hold" grpId="0" nodeType="clickEffect">
                                  <p:stCondLst>
                                    <p:cond delay="0"/>
                                  </p:stCondLst>
                                  <p:childTnLst>
                                    <p:set>
                                      <p:cBhvr>
                                        <p:cTn id="83" dur="1" fill="hold">
                                          <p:stCondLst>
                                            <p:cond delay="0"/>
                                          </p:stCondLst>
                                        </p:cTn>
                                        <p:tgtEl>
                                          <p:spTgt spid="7">
                                            <p:txEl>
                                              <p:pRg st="6" end="6"/>
                                            </p:txEl>
                                          </p:spTgt>
                                        </p:tgtEl>
                                        <p:attrNameLst>
                                          <p:attrName>style.visibility</p:attrName>
                                        </p:attrNameLst>
                                      </p:cBhvr>
                                      <p:to>
                                        <p:strVal val="visible"/>
                                      </p:to>
                                    </p:set>
                                    <p:anim calcmode="lin" valueType="num">
                                      <p:cBhvr>
                                        <p:cTn id="84"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85"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86" dur="1000" fill="hold"/>
                                        <p:tgtEl>
                                          <p:spTgt spid="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87" dur="1000" fill="hold"/>
                                        <p:tgtEl>
                                          <p:spTgt spid="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animBg="1"/>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6800" y="304800"/>
            <a:ext cx="4038600" cy="381000"/>
          </a:xfrm>
          <a:solidFill>
            <a:srgbClr val="FFFF00"/>
          </a:solidFill>
        </p:spPr>
        <p:txBody>
          <a:bodyPr>
            <a:noAutofit/>
          </a:bodyPr>
          <a:lstStyle/>
          <a:p>
            <a:pPr algn="r"/>
            <a:r>
              <a:rPr lang="en-US" sz="2400" b="1" dirty="0" smtClean="0">
                <a:latin typeface="Agency FB" pitchFamily="34" charset="0"/>
                <a:ea typeface="Batang" pitchFamily="18" charset="-127"/>
              </a:rPr>
              <a:t>Bab 12 </a:t>
            </a:r>
            <a:r>
              <a:rPr lang="en-US" sz="2400" b="1" dirty="0" err="1" smtClean="0">
                <a:latin typeface="Agency FB" pitchFamily="34" charset="0"/>
                <a:ea typeface="Batang" pitchFamily="18" charset="-127"/>
              </a:rPr>
              <a:t>Uji</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Hipotesis</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Satu</a:t>
            </a:r>
            <a:r>
              <a:rPr lang="en-US" sz="2400" b="1" dirty="0" smtClean="0">
                <a:latin typeface="Agency FB" pitchFamily="34" charset="0"/>
                <a:ea typeface="Batang" pitchFamily="18" charset="-127"/>
              </a:rPr>
              <a:t> </a:t>
            </a:r>
            <a:r>
              <a:rPr lang="en-US" sz="2400" b="1" dirty="0" err="1" smtClean="0">
                <a:latin typeface="Agency FB" pitchFamily="34" charset="0"/>
                <a:ea typeface="Batang" pitchFamily="18" charset="-127"/>
              </a:rPr>
              <a:t>Sampel</a:t>
            </a:r>
            <a:r>
              <a:rPr lang="en-US" sz="2400" b="1" dirty="0" smtClean="0">
                <a:latin typeface="Agency FB" pitchFamily="34" charset="0"/>
                <a:ea typeface="Batang" pitchFamily="18" charset="-127"/>
              </a:rPr>
              <a:t> </a:t>
            </a:r>
            <a:endParaRPr lang="en-US" sz="2400" b="1" dirty="0">
              <a:latin typeface="Agency FB" pitchFamily="34" charset="0"/>
              <a:ea typeface="Batang" pitchFamily="18" charset="-127"/>
            </a:endParaRPr>
          </a:p>
        </p:txBody>
      </p:sp>
      <p:sp>
        <p:nvSpPr>
          <p:cNvPr id="7" name="Rectangle 3"/>
          <p:cNvSpPr txBox="1">
            <a:spLocks noChangeArrowheads="1"/>
          </p:cNvSpPr>
          <p:nvPr/>
        </p:nvSpPr>
        <p:spPr>
          <a:xfrm>
            <a:off x="304800" y="838200"/>
            <a:ext cx="8610600" cy="4800600"/>
          </a:xfrm>
          <a:prstGeom prst="rect">
            <a:avLst/>
          </a:prstGeom>
          <a:solidFill>
            <a:schemeClr val="accent6">
              <a:lumMod val="60000"/>
              <a:lumOff val="40000"/>
            </a:schemeClr>
          </a:solidFill>
          <a:ln w="3175">
            <a:solidFill>
              <a:schemeClr val="accent5">
                <a:lumMod val="60000"/>
                <a:lumOff val="40000"/>
              </a:schemeClr>
            </a:solidFill>
          </a:ln>
        </p:spPr>
        <p:txBody>
          <a:bodyPr vert="horz" lIns="91440" tIns="45720" rIns="91440" bIns="45720" rtlCol="0">
            <a:normAutofit/>
          </a:bodyPr>
          <a:lstStyle/>
          <a:p>
            <a:pPr lvl="0">
              <a:buFont typeface="Wingdings" pitchFamily="2" charset="2"/>
              <a:buChar char="ü"/>
            </a:pPr>
            <a:r>
              <a:rPr lang="id-ID" sz="2000" dirty="0" smtClean="0"/>
              <a:t>H</a:t>
            </a:r>
            <a:r>
              <a:rPr lang="id-ID" sz="2000" baseline="-25000" dirty="0" smtClean="0"/>
              <a:t>0</a:t>
            </a:r>
            <a:r>
              <a:rPr lang="id-ID" sz="2000" dirty="0" smtClean="0"/>
              <a:t> : </a:t>
            </a:r>
            <a:r>
              <a:rPr lang="id-ID" sz="2000" dirty="0" smtClean="0">
                <a:sym typeface="Symbol"/>
              </a:rPr>
              <a:t></a:t>
            </a:r>
            <a:r>
              <a:rPr lang="id-ID" sz="2000" dirty="0" smtClean="0"/>
              <a:t> </a:t>
            </a:r>
            <a:r>
              <a:rPr lang="id-ID" sz="2000" dirty="0" smtClean="0">
                <a:sym typeface="Symbol"/>
              </a:rPr>
              <a:t></a:t>
            </a:r>
            <a:r>
              <a:rPr lang="id-ID" sz="2000" dirty="0" smtClean="0"/>
              <a:t> 20</a:t>
            </a:r>
            <a:endParaRPr lang="en-US" sz="2000" dirty="0" smtClean="0"/>
          </a:p>
          <a:p>
            <a:r>
              <a:rPr lang="en-US" sz="2000" dirty="0" smtClean="0"/>
              <a:t>    </a:t>
            </a:r>
            <a:r>
              <a:rPr lang="id-ID" sz="2000" dirty="0" smtClean="0"/>
              <a:t>H</a:t>
            </a:r>
            <a:r>
              <a:rPr lang="id-ID" sz="2000" baseline="-25000" dirty="0" smtClean="0"/>
              <a:t>a</a:t>
            </a:r>
            <a:r>
              <a:rPr lang="id-ID" sz="2000" dirty="0" smtClean="0"/>
              <a:t> : </a:t>
            </a:r>
            <a:r>
              <a:rPr lang="id-ID" sz="2000" dirty="0" smtClean="0">
                <a:sym typeface="Symbol"/>
              </a:rPr>
              <a:t></a:t>
            </a:r>
            <a:r>
              <a:rPr lang="id-ID" sz="2000" dirty="0" smtClean="0"/>
              <a:t> &gt; 20</a:t>
            </a:r>
            <a:endParaRPr lang="en-US" sz="2000" dirty="0" smtClean="0"/>
          </a:p>
          <a:p>
            <a:pPr>
              <a:buFont typeface="Wingdings" pitchFamily="2" charset="2"/>
              <a:buChar char="ü"/>
            </a:pPr>
            <a:r>
              <a:rPr lang="id-ID" sz="2000" dirty="0" smtClean="0"/>
              <a:t>memilih tingkat signifikansi </a:t>
            </a:r>
            <a:r>
              <a:rPr lang="id-ID" sz="2000" dirty="0" smtClean="0">
                <a:sym typeface="Symbol"/>
              </a:rPr>
              <a:t></a:t>
            </a:r>
            <a:r>
              <a:rPr lang="en-US" sz="2000" dirty="0" smtClean="0"/>
              <a:t>=</a:t>
            </a:r>
            <a:r>
              <a:rPr lang="id-ID" sz="2000" dirty="0" smtClean="0"/>
              <a:t>1%</a:t>
            </a:r>
            <a:endParaRPr lang="en-US" sz="2000" dirty="0" smtClean="0"/>
          </a:p>
          <a:p>
            <a:pPr>
              <a:buFont typeface="Wingdings" pitchFamily="2" charset="2"/>
              <a:buChar char="ü"/>
            </a:pPr>
            <a:r>
              <a:rPr lang="en-US" sz="2000" dirty="0" err="1" smtClean="0"/>
              <a:t>Uji</a:t>
            </a:r>
            <a:r>
              <a:rPr lang="en-US" sz="2000" dirty="0" smtClean="0"/>
              <a:t> Z</a:t>
            </a:r>
          </a:p>
          <a:p>
            <a:pPr>
              <a:buFont typeface="Wingdings" pitchFamily="2" charset="2"/>
              <a:buChar char="ü"/>
            </a:pPr>
            <a:r>
              <a:rPr lang="id-ID" sz="2000" dirty="0" smtClean="0"/>
              <a:t>Membuat keputusan</a:t>
            </a:r>
            <a:endParaRPr lang="en-US" sz="2000" dirty="0" smtClean="0"/>
          </a:p>
          <a:p>
            <a:r>
              <a:rPr lang="en-US" sz="2000" dirty="0" smtClean="0"/>
              <a:t>	</a:t>
            </a:r>
            <a:r>
              <a:rPr lang="id-ID" sz="2000" dirty="0" smtClean="0"/>
              <a:t>Nilai Z</a:t>
            </a:r>
            <a:r>
              <a:rPr lang="en-US" sz="2000" dirty="0" smtClean="0"/>
              <a:t> </a:t>
            </a:r>
            <a:r>
              <a:rPr lang="en-US" sz="2000" dirty="0" err="1" smtClean="0"/>
              <a:t>kritis</a:t>
            </a:r>
            <a:r>
              <a:rPr lang="en-US" sz="2000" dirty="0" smtClean="0"/>
              <a:t> =</a:t>
            </a:r>
            <a:r>
              <a:rPr lang="id-ID" sz="2000" dirty="0" smtClean="0"/>
              <a:t>2,33 </a:t>
            </a:r>
            <a:endParaRPr lang="en-US" sz="2000" dirty="0" smtClean="0"/>
          </a:p>
          <a:p>
            <a:r>
              <a:rPr lang="en-US" sz="2000" dirty="0" smtClean="0"/>
              <a:t>	</a:t>
            </a:r>
            <a:r>
              <a:rPr lang="en-US" sz="2000" dirty="0" err="1" smtClean="0"/>
              <a:t>Nilai</a:t>
            </a:r>
            <a:r>
              <a:rPr lang="en-US" sz="2000" dirty="0" smtClean="0"/>
              <a:t> Z </a:t>
            </a:r>
            <a:r>
              <a:rPr lang="en-US" sz="2000" dirty="0" err="1" smtClean="0"/>
              <a:t>hitung</a:t>
            </a:r>
            <a:r>
              <a:rPr lang="en-US" sz="2000" dirty="0" smtClean="0"/>
              <a:t> </a:t>
            </a:r>
          </a:p>
          <a:p>
            <a:pPr lvl="0"/>
            <a:endParaRPr lang="en-US" sz="2000" dirty="0" smtClean="0"/>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pic>
        <p:nvPicPr>
          <p:cNvPr id="20482" name="Picture 2"/>
          <p:cNvPicPr>
            <a:picLocks noChangeAspect="1" noChangeArrowheads="1"/>
          </p:cNvPicPr>
          <p:nvPr/>
        </p:nvPicPr>
        <p:blipFill>
          <a:blip r:embed="rId2" cstate="print"/>
          <a:srcRect/>
          <a:stretch>
            <a:fillRect/>
          </a:stretch>
        </p:blipFill>
        <p:spPr bwMode="auto">
          <a:xfrm>
            <a:off x="2819400" y="2819400"/>
            <a:ext cx="3048000" cy="83820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1295400" y="3810000"/>
            <a:ext cx="4572000" cy="1676400"/>
          </a:xfrm>
          <a:prstGeom prst="rect">
            <a:avLst/>
          </a:prstGeom>
          <a:noFill/>
          <a:ln w="9525">
            <a:noFill/>
            <a:miter lim="800000"/>
            <a:headEnd/>
            <a:tailEnd/>
          </a:ln>
        </p:spPr>
      </p:pic>
      <p:sp>
        <p:nvSpPr>
          <p:cNvPr id="6" name="Rectangle 3"/>
          <p:cNvSpPr txBox="1">
            <a:spLocks noChangeArrowheads="1"/>
          </p:cNvSpPr>
          <p:nvPr/>
        </p:nvSpPr>
        <p:spPr>
          <a:xfrm>
            <a:off x="304800" y="5867400"/>
            <a:ext cx="8610600" cy="762000"/>
          </a:xfrm>
          <a:prstGeom prst="rect">
            <a:avLst/>
          </a:prstGeom>
          <a:solidFill>
            <a:srgbClr val="FFFF00"/>
          </a:solidFill>
          <a:ln w="3175">
            <a:solidFill>
              <a:schemeClr val="accent5">
                <a:lumMod val="60000"/>
                <a:lumOff val="40000"/>
              </a:schemeClr>
            </a:solidFill>
          </a:ln>
        </p:spPr>
        <p:txBody>
          <a:bodyPr vert="horz" lIns="91440" tIns="45720" rIns="91440" bIns="45720" rtlCol="0">
            <a:normAutofit/>
          </a:bodyPr>
          <a:lstStyle/>
          <a:p>
            <a:r>
              <a:rPr lang="en-US" sz="2000" dirty="0" err="1" smtClean="0"/>
              <a:t>Kesimpulannya</a:t>
            </a:r>
            <a:r>
              <a:rPr lang="en-US" sz="2000" dirty="0" smtClean="0"/>
              <a:t> </a:t>
            </a:r>
            <a:r>
              <a:rPr lang="en-US" sz="2000" dirty="0" err="1" smtClean="0"/>
              <a:t>kita</a:t>
            </a:r>
            <a:r>
              <a:rPr lang="en-US" sz="2000" dirty="0" smtClean="0"/>
              <a:t> </a:t>
            </a:r>
            <a:r>
              <a:rPr lang="en-US" sz="2000" dirty="0" err="1" smtClean="0"/>
              <a:t>menolak</a:t>
            </a:r>
            <a:r>
              <a:rPr lang="en-US" sz="2000" dirty="0" smtClean="0"/>
              <a:t> </a:t>
            </a:r>
            <a:r>
              <a:rPr lang="en-US" sz="2000" dirty="0" err="1" smtClean="0"/>
              <a:t>hipotesis</a:t>
            </a:r>
            <a:r>
              <a:rPr lang="en-US" sz="2000" dirty="0" smtClean="0"/>
              <a:t> </a:t>
            </a:r>
            <a:r>
              <a:rPr lang="en-US" sz="2000" dirty="0" err="1" smtClean="0"/>
              <a:t>nol</a:t>
            </a:r>
            <a:r>
              <a:rPr lang="en-US" sz="2000" dirty="0" smtClean="0"/>
              <a:t> </a:t>
            </a:r>
            <a:r>
              <a:rPr lang="en-US" sz="2000" dirty="0" err="1" smtClean="0"/>
              <a:t>sehingga</a:t>
            </a:r>
            <a:r>
              <a:rPr lang="en-US" sz="2000" dirty="0" smtClean="0"/>
              <a:t> </a:t>
            </a:r>
            <a:r>
              <a:rPr lang="en-US" sz="2000" dirty="0" err="1" smtClean="0"/>
              <a:t>bisa</a:t>
            </a:r>
            <a:r>
              <a:rPr lang="en-US" sz="2000" dirty="0" smtClean="0"/>
              <a:t> </a:t>
            </a:r>
            <a:r>
              <a:rPr lang="en-US" sz="2000" dirty="0" err="1" smtClean="0"/>
              <a:t>disimpulkan</a:t>
            </a:r>
            <a:r>
              <a:rPr lang="en-US" sz="2000" dirty="0" smtClean="0"/>
              <a:t> </a:t>
            </a:r>
            <a:r>
              <a:rPr lang="en-US" sz="2000" dirty="0" err="1" smtClean="0"/>
              <a:t>bahwa</a:t>
            </a:r>
            <a:r>
              <a:rPr lang="en-US" sz="2000" dirty="0" smtClean="0"/>
              <a:t> </a:t>
            </a:r>
            <a:r>
              <a:rPr lang="en-US" sz="2000" dirty="0" err="1" smtClean="0"/>
              <a:t>waktu</a:t>
            </a:r>
            <a:r>
              <a:rPr lang="en-US" sz="2000" dirty="0" smtClean="0"/>
              <a:t> rata-rata tips yang </a:t>
            </a:r>
            <a:r>
              <a:rPr lang="en-US" sz="2000" dirty="0" err="1" smtClean="0"/>
              <a:t>diperoleh</a:t>
            </a:r>
            <a:r>
              <a:rPr lang="en-US" sz="2000" dirty="0" smtClean="0"/>
              <a:t> </a:t>
            </a:r>
            <a:r>
              <a:rPr lang="en-US" sz="2000" dirty="0" err="1" smtClean="0"/>
              <a:t>lebih</a:t>
            </a:r>
            <a:r>
              <a:rPr lang="en-US" sz="2000" dirty="0" smtClean="0"/>
              <a:t> </a:t>
            </a:r>
            <a:r>
              <a:rPr lang="en-US" sz="2000" dirty="0" err="1" smtClean="0"/>
              <a:t>dari</a:t>
            </a:r>
            <a:r>
              <a:rPr lang="en-US" sz="2000" dirty="0" smtClean="0"/>
              <a:t> $20 per </a:t>
            </a:r>
            <a:r>
              <a:rPr lang="en-US" sz="2000" dirty="0" err="1" smtClean="0"/>
              <a:t>hari</a:t>
            </a:r>
            <a:r>
              <a:rPr lang="en-US" sz="2000" dirty="0" smtClean="0"/>
              <a:t>. </a:t>
            </a:r>
          </a:p>
          <a:p>
            <a:endParaRPr lang="en-US" sz="2000" dirty="0" smtClean="0"/>
          </a:p>
          <a:p>
            <a:endParaRPr lang="en-US" sz="2000" dirty="0" smtClean="0"/>
          </a:p>
          <a:p>
            <a:pPr marL="344488" indent="-344488"/>
            <a:endParaRPr lang="en-US" sz="2000" dirty="0" smtClean="0"/>
          </a:p>
          <a:p>
            <a:pPr marL="225425" indent="-225425"/>
            <a:endParaRPr lang="en-US" sz="2000" dirty="0" smtClean="0"/>
          </a:p>
          <a:p>
            <a:pPr marL="344488" indent="-344488"/>
            <a:endParaRPr lang="en-US" sz="2000" dirty="0" smtClean="0"/>
          </a:p>
          <a:p>
            <a:pPr marL="344488" indent="-344488"/>
            <a:endParaRPr lang="en-US" sz="2000" dirty="0" smtClean="0"/>
          </a:p>
          <a:p>
            <a:endParaRPr lang="en-US" sz="2000" dirty="0" smtClean="0"/>
          </a:p>
          <a:p>
            <a:endParaRPr lang="en-US" sz="2400" b="1" dirty="0" smtClean="0"/>
          </a:p>
          <a:p>
            <a:endParaRPr lang="en-US" sz="2400" b="1" dirty="0" smtClean="0"/>
          </a:p>
          <a:p>
            <a:endParaRPr lang="en-US" sz="2400" b="1" dirty="0" smtClean="0"/>
          </a:p>
          <a:p>
            <a:endParaRPr lang="en-US" sz="2400" dirty="0" smtClean="0"/>
          </a:p>
          <a:p>
            <a:pPr algn="just"/>
            <a:endParaRPr lang="en-US" sz="2400" b="1" dirty="0" smtClean="0"/>
          </a:p>
          <a:p>
            <a:pPr marL="236538" indent="-236538" algn="just"/>
            <a:endParaRPr lang="en-US" sz="2000" dirty="0" smtClean="0"/>
          </a:p>
          <a:p>
            <a:pPr marL="236538" indent="-236538" algn="just"/>
            <a:endParaRPr lang="en-US" sz="2000" dirty="0" smtClean="0"/>
          </a:p>
          <a:p>
            <a:pPr marL="177800" indent="-177800" algn="just">
              <a:buFont typeface="Symbol" pitchFamily="18" charset="2"/>
              <a:buChar char="·"/>
            </a:pPr>
            <a:endParaRPr lang="en-US" sz="2000" dirty="0" smtClean="0"/>
          </a:p>
          <a:p>
            <a:endParaRPr lang="en-US" sz="2200" b="1" dirty="0" smtClean="0">
              <a:solidFill>
                <a:srgbClr val="FF0000"/>
              </a:solidFill>
            </a:endParaRPr>
          </a:p>
          <a:p>
            <a:pPr algn="just"/>
            <a:endParaRPr lang="en-US" sz="2400" b="1" dirty="0" smtClean="0">
              <a:ln w="3175">
                <a:solidFill>
                  <a:schemeClr val="tx1"/>
                </a:solidFill>
              </a:ln>
              <a:solidFill>
                <a:srgbClr val="FF0000"/>
              </a:solidFill>
            </a:endParaRPr>
          </a:p>
          <a:p>
            <a:pPr algn="just"/>
            <a:endParaRPr lang="en-US" sz="2400" b="1" dirty="0" smtClean="0">
              <a:solidFill>
                <a:srgbClr val="FF0000"/>
              </a:solidFill>
            </a:endParaRPr>
          </a:p>
          <a:p>
            <a:pPr marL="457200" indent="-457200" algn="just"/>
            <a:endParaRPr lang="en-US" sz="2400" b="1" dirty="0" smtClean="0"/>
          </a:p>
          <a:p>
            <a:pPr marL="457200" indent="-457200" algn="just"/>
            <a:endParaRPr lang="en-US" sz="2400" b="1" dirty="0" smtClean="0"/>
          </a:p>
          <a:p>
            <a:pPr algn="just"/>
            <a:endParaRPr lang="en-US" sz="2400" b="1" dirty="0" smtClean="0"/>
          </a:p>
          <a:p>
            <a:pPr lvl="0" algn="ctr"/>
            <a:endParaRPr lang="id-ID"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5" presetClass="entr" presetSubtype="0" fill="hold" grpId="0" nodeType="clickEffect">
                                  <p:stCondLst>
                                    <p:cond delay="0"/>
                                  </p:stCondLst>
                                  <p:childTnLst>
                                    <p:set>
                                      <p:cBhvr>
                                        <p:cTn id="13" dur="1" fill="hold">
                                          <p:stCondLst>
                                            <p:cond delay="0"/>
                                          </p:stCondLst>
                                        </p:cTn>
                                        <p:tgtEl>
                                          <p:spTgt spid="7">
                                            <p:bg/>
                                          </p:spTgt>
                                        </p:tgtEl>
                                        <p:attrNameLst>
                                          <p:attrName>style.visibility</p:attrName>
                                        </p:attrNameLst>
                                      </p:cBhvr>
                                      <p:to>
                                        <p:strVal val="visible"/>
                                      </p:to>
                                    </p:set>
                                    <p:anim calcmode="lin" valueType="num">
                                      <p:cBhvr>
                                        <p:cTn id="14" dur="1000" fill="hold"/>
                                        <p:tgtEl>
                                          <p:spTgt spid="7">
                                            <p:bg/>
                                          </p:spTgt>
                                        </p:tgtEl>
                                        <p:attrNameLst>
                                          <p:attrName>ppt_w</p:attrName>
                                        </p:attrNameLst>
                                      </p:cBhvr>
                                      <p:tavLst>
                                        <p:tav tm="0">
                                          <p:val>
                                            <p:fltVal val="0"/>
                                          </p:val>
                                        </p:tav>
                                        <p:tav tm="100000">
                                          <p:val>
                                            <p:strVal val="#ppt_w"/>
                                          </p:val>
                                        </p:tav>
                                      </p:tavLst>
                                    </p:anim>
                                    <p:anim calcmode="lin" valueType="num">
                                      <p:cBhvr>
                                        <p:cTn id="15" dur="1000" fill="hold"/>
                                        <p:tgtEl>
                                          <p:spTgt spid="7">
                                            <p:bg/>
                                          </p:spTgt>
                                        </p:tgtEl>
                                        <p:attrNameLst>
                                          <p:attrName>ppt_h</p:attrName>
                                        </p:attrNameLst>
                                      </p:cBhvr>
                                      <p:tavLst>
                                        <p:tav tm="0">
                                          <p:val>
                                            <p:fltVal val="0"/>
                                          </p:val>
                                        </p:tav>
                                        <p:tav tm="100000">
                                          <p:val>
                                            <p:strVal val="#ppt_h"/>
                                          </p:val>
                                        </p:tav>
                                      </p:tavLst>
                                    </p:anim>
                                    <p:anim calcmode="lin" valueType="num">
                                      <p:cBhvr>
                                        <p:cTn id="16" dur="1000" fill="hold"/>
                                        <p:tgtEl>
                                          <p:spTgt spid="7">
                                            <p:bg/>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7">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 calcmode="lin" valueType="num">
                                      <p:cBhvr>
                                        <p:cTn id="22"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24" dur="1000" fill="hold"/>
                                        <p:tgtEl>
                                          <p:spTgt spid="7">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1000" fill="hold"/>
                                        <p:tgtEl>
                                          <p:spTgt spid="7">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7">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1000" fill="hold"/>
                                        <p:tgtEl>
                                          <p:spTgt spid="7">
                                            <p:txEl>
                                              <p:pRg st="2" end="2"/>
                                            </p:txEl>
                                          </p:spTgt>
                                        </p:tgtEl>
                                        <p:attrNameLst>
                                          <p:attrName>ppt_w</p:attrName>
                                        </p:attrNameLst>
                                      </p:cBhvr>
                                      <p:tavLst>
                                        <p:tav tm="0">
                                          <p:val>
                                            <p:fltVal val="0"/>
                                          </p:val>
                                        </p:tav>
                                        <p:tav tm="100000">
                                          <p:val>
                                            <p:strVal val="#ppt_w"/>
                                          </p:val>
                                        </p:tav>
                                      </p:tavLst>
                                    </p:anim>
                                    <p:anim calcmode="lin" valueType="num">
                                      <p:cBhvr>
                                        <p:cTn id="39" dur="1000" fill="hold"/>
                                        <p:tgtEl>
                                          <p:spTgt spid="7">
                                            <p:txEl>
                                              <p:pRg st="2" end="2"/>
                                            </p:txEl>
                                          </p:spTgt>
                                        </p:tgtEl>
                                        <p:attrNameLst>
                                          <p:attrName>ppt_h</p:attrName>
                                        </p:attrNameLst>
                                      </p:cBhvr>
                                      <p:tavLst>
                                        <p:tav tm="0">
                                          <p:val>
                                            <p:fltVal val="0"/>
                                          </p:val>
                                        </p:tav>
                                        <p:tav tm="100000">
                                          <p:val>
                                            <p:strVal val="#ppt_h"/>
                                          </p:val>
                                        </p:tav>
                                      </p:tavLst>
                                    </p:anim>
                                    <p:anim calcmode="lin" valueType="num">
                                      <p:cBhvr>
                                        <p:cTn id="40" dur="1000" fill="hold"/>
                                        <p:tgtEl>
                                          <p:spTgt spid="7">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7">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p:cTn id="46"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47"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48" dur="1000" fill="hold"/>
                                        <p:tgtEl>
                                          <p:spTgt spid="7">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7">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15"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 calcmode="lin" valueType="num">
                                      <p:cBhvr>
                                        <p:cTn id="54"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55"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56" dur="1000" fill="hold"/>
                                        <p:tgtEl>
                                          <p:spTgt spid="7">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7">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5" presetClass="entr" presetSubtype="0" fill="hold" grpId="0" nodeType="clickEffect">
                                  <p:stCondLst>
                                    <p:cond delay="0"/>
                                  </p:stCondLst>
                                  <p:childTnLst>
                                    <p:set>
                                      <p:cBhvr>
                                        <p:cTn id="61" dur="1" fill="hold">
                                          <p:stCondLst>
                                            <p:cond delay="0"/>
                                          </p:stCondLst>
                                        </p:cTn>
                                        <p:tgtEl>
                                          <p:spTgt spid="7">
                                            <p:txEl>
                                              <p:pRg st="5" end="5"/>
                                            </p:txEl>
                                          </p:spTgt>
                                        </p:tgtEl>
                                        <p:attrNameLst>
                                          <p:attrName>style.visibility</p:attrName>
                                        </p:attrNameLst>
                                      </p:cBhvr>
                                      <p:to>
                                        <p:strVal val="visible"/>
                                      </p:to>
                                    </p:set>
                                    <p:anim calcmode="lin" valueType="num">
                                      <p:cBhvr>
                                        <p:cTn id="62"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63"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64" dur="1000" fill="hold"/>
                                        <p:tgtEl>
                                          <p:spTgt spid="7">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7">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6" fill="hold">
                      <p:stCondLst>
                        <p:cond delay="indefinite"/>
                      </p:stCondLst>
                      <p:childTnLst>
                        <p:par>
                          <p:cTn id="67" fill="hold">
                            <p:stCondLst>
                              <p:cond delay="0"/>
                            </p:stCondLst>
                            <p:childTnLst>
                              <p:par>
                                <p:cTn id="68" presetID="15" presetClass="entr" presetSubtype="0" fill="hold" grpId="0" nodeType="clickEffect">
                                  <p:stCondLst>
                                    <p:cond delay="0"/>
                                  </p:stCondLst>
                                  <p:childTnLst>
                                    <p:set>
                                      <p:cBhvr>
                                        <p:cTn id="69" dur="1" fill="hold">
                                          <p:stCondLst>
                                            <p:cond delay="0"/>
                                          </p:stCondLst>
                                        </p:cTn>
                                        <p:tgtEl>
                                          <p:spTgt spid="7">
                                            <p:txEl>
                                              <p:pRg st="6" end="6"/>
                                            </p:txEl>
                                          </p:spTgt>
                                        </p:tgtEl>
                                        <p:attrNameLst>
                                          <p:attrName>style.visibility</p:attrName>
                                        </p:attrNameLst>
                                      </p:cBhvr>
                                      <p:to>
                                        <p:strVal val="visible"/>
                                      </p:to>
                                    </p:set>
                                    <p:anim calcmode="lin" valueType="num">
                                      <p:cBhvr>
                                        <p:cTn id="70"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71"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72" dur="1000" fill="hold"/>
                                        <p:tgtEl>
                                          <p:spTgt spid="7">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73" dur="1000" fill="hold"/>
                                        <p:tgtEl>
                                          <p:spTgt spid="7">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0482"/>
                                        </p:tgtEl>
                                        <p:attrNameLst>
                                          <p:attrName>style.visibility</p:attrName>
                                        </p:attrNameLst>
                                      </p:cBhvr>
                                      <p:to>
                                        <p:strVal val="visible"/>
                                      </p:to>
                                    </p:set>
                                    <p:anim calcmode="lin" valueType="num">
                                      <p:cBhvr additive="base">
                                        <p:cTn id="78" dur="500" fill="hold"/>
                                        <p:tgtEl>
                                          <p:spTgt spid="20482"/>
                                        </p:tgtEl>
                                        <p:attrNameLst>
                                          <p:attrName>ppt_x</p:attrName>
                                        </p:attrNameLst>
                                      </p:cBhvr>
                                      <p:tavLst>
                                        <p:tav tm="0">
                                          <p:val>
                                            <p:strVal val="0-#ppt_w/2"/>
                                          </p:val>
                                        </p:tav>
                                        <p:tav tm="100000">
                                          <p:val>
                                            <p:strVal val="#ppt_x"/>
                                          </p:val>
                                        </p:tav>
                                      </p:tavLst>
                                    </p:anim>
                                    <p:anim calcmode="lin" valueType="num">
                                      <p:cBhvr additive="base">
                                        <p:cTn id="79" dur="500" fill="hold"/>
                                        <p:tgtEl>
                                          <p:spTgt spid="20482"/>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nodeType="clickEffect">
                                  <p:stCondLst>
                                    <p:cond delay="0"/>
                                  </p:stCondLst>
                                  <p:childTnLst>
                                    <p:set>
                                      <p:cBhvr>
                                        <p:cTn id="83" dur="1" fill="hold">
                                          <p:stCondLst>
                                            <p:cond delay="0"/>
                                          </p:stCondLst>
                                        </p:cTn>
                                        <p:tgtEl>
                                          <p:spTgt spid="20483"/>
                                        </p:tgtEl>
                                        <p:attrNameLst>
                                          <p:attrName>style.visibility</p:attrName>
                                        </p:attrNameLst>
                                      </p:cBhvr>
                                      <p:to>
                                        <p:strVal val="visible"/>
                                      </p:to>
                                    </p:set>
                                    <p:anim calcmode="lin" valueType="num">
                                      <p:cBhvr additive="base">
                                        <p:cTn id="84" dur="500" fill="hold"/>
                                        <p:tgtEl>
                                          <p:spTgt spid="20483"/>
                                        </p:tgtEl>
                                        <p:attrNameLst>
                                          <p:attrName>ppt_x</p:attrName>
                                        </p:attrNameLst>
                                      </p:cBhvr>
                                      <p:tavLst>
                                        <p:tav tm="0">
                                          <p:val>
                                            <p:strVal val="1+#ppt_w/2"/>
                                          </p:val>
                                        </p:tav>
                                        <p:tav tm="100000">
                                          <p:val>
                                            <p:strVal val="#ppt_x"/>
                                          </p:val>
                                        </p:tav>
                                      </p:tavLst>
                                    </p:anim>
                                    <p:anim calcmode="lin" valueType="num">
                                      <p:cBhvr additive="base">
                                        <p:cTn id="85" dur="500" fill="hold"/>
                                        <p:tgtEl>
                                          <p:spTgt spid="20483"/>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6">
                                            <p:bg/>
                                          </p:spTgt>
                                        </p:tgtEl>
                                        <p:attrNameLst>
                                          <p:attrName>style.visibility</p:attrName>
                                        </p:attrNameLst>
                                      </p:cBhvr>
                                      <p:to>
                                        <p:strVal val="visible"/>
                                      </p:to>
                                    </p:set>
                                    <p:anim calcmode="lin" valueType="num">
                                      <p:cBhvr>
                                        <p:cTn id="90" dur="1000" fill="hold"/>
                                        <p:tgtEl>
                                          <p:spTgt spid="6">
                                            <p:bg/>
                                          </p:spTgt>
                                        </p:tgtEl>
                                        <p:attrNameLst>
                                          <p:attrName>ppt_w</p:attrName>
                                        </p:attrNameLst>
                                      </p:cBhvr>
                                      <p:tavLst>
                                        <p:tav tm="0">
                                          <p:val>
                                            <p:fltVal val="0"/>
                                          </p:val>
                                        </p:tav>
                                        <p:tav tm="100000">
                                          <p:val>
                                            <p:strVal val="#ppt_w"/>
                                          </p:val>
                                        </p:tav>
                                      </p:tavLst>
                                    </p:anim>
                                    <p:anim calcmode="lin" valueType="num">
                                      <p:cBhvr>
                                        <p:cTn id="91" dur="1000" fill="hold"/>
                                        <p:tgtEl>
                                          <p:spTgt spid="6">
                                            <p:bg/>
                                          </p:spTgt>
                                        </p:tgtEl>
                                        <p:attrNameLst>
                                          <p:attrName>ppt_h</p:attrName>
                                        </p:attrNameLst>
                                      </p:cBhvr>
                                      <p:tavLst>
                                        <p:tav tm="0">
                                          <p:val>
                                            <p:fltVal val="0"/>
                                          </p:val>
                                        </p:tav>
                                        <p:tav tm="100000">
                                          <p:val>
                                            <p:strVal val="#ppt_h"/>
                                          </p:val>
                                        </p:tav>
                                      </p:tavLst>
                                    </p:anim>
                                    <p:anim calcmode="lin" valueType="num">
                                      <p:cBhvr>
                                        <p:cTn id="92" dur="1000" fill="hold"/>
                                        <p:tgtEl>
                                          <p:spTgt spid="6">
                                            <p:bg/>
                                          </p:spTgt>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6">
                                            <p:bg/>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4" fill="hold">
                      <p:stCondLst>
                        <p:cond delay="indefinite"/>
                      </p:stCondLst>
                      <p:childTnLst>
                        <p:par>
                          <p:cTn id="95" fill="hold">
                            <p:stCondLst>
                              <p:cond delay="0"/>
                            </p:stCondLst>
                            <p:childTnLst>
                              <p:par>
                                <p:cTn id="96" presetID="15" presetClass="entr" presetSubtype="0" fill="hold" grpId="0" nodeType="clickEffect">
                                  <p:stCondLst>
                                    <p:cond delay="0"/>
                                  </p:stCondLst>
                                  <p:childTnLst>
                                    <p:set>
                                      <p:cBhvr>
                                        <p:cTn id="97" dur="1" fill="hold">
                                          <p:stCondLst>
                                            <p:cond delay="0"/>
                                          </p:stCondLst>
                                        </p:cTn>
                                        <p:tgtEl>
                                          <p:spTgt spid="6">
                                            <p:txEl>
                                              <p:pRg st="0" end="0"/>
                                            </p:txEl>
                                          </p:spTgt>
                                        </p:tgtEl>
                                        <p:attrNameLst>
                                          <p:attrName>style.visibility</p:attrName>
                                        </p:attrNameLst>
                                      </p:cBhvr>
                                      <p:to>
                                        <p:strVal val="visible"/>
                                      </p:to>
                                    </p:set>
                                    <p:anim calcmode="lin" valueType="num">
                                      <p:cBhvr>
                                        <p:cTn id="98"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99"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00" dur="1000" fill="hold"/>
                                        <p:tgtEl>
                                          <p:spTgt spid="6">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6">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animBg="1"/>
      <p:bldP spid="6"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7548</TotalTime>
  <Words>1078</Words>
  <Application>Microsoft Office PowerPoint</Application>
  <PresentationFormat>On-screen Show (4:3)</PresentationFormat>
  <Paragraphs>634</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Agency FB</vt:lpstr>
      <vt:lpstr>Arial</vt:lpstr>
      <vt:lpstr>Batang</vt:lpstr>
      <vt:lpstr>Calibri</vt:lpstr>
      <vt:lpstr>Cambria Math</vt:lpstr>
      <vt:lpstr>Symbol</vt:lpstr>
      <vt:lpstr>Times New Roman</vt:lpstr>
      <vt:lpstr>Wingdings</vt:lpstr>
      <vt:lpstr>Office Theme</vt:lpstr>
      <vt:lpstr>Equation</vt:lpstr>
      <vt:lpstr>UJI HIPOTESIS SATU SAMPLE</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lpstr>Bab 12 Uji Hipotesis Satu Sampel </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2 Penyajian Data</dc:title>
  <dc:creator>Agus</dc:creator>
  <cp:lastModifiedBy>Pramana Yoga Saputra</cp:lastModifiedBy>
  <cp:revision>234</cp:revision>
  <dcterms:created xsi:type="dcterms:W3CDTF">2014-12-04T21:30:14Z</dcterms:created>
  <dcterms:modified xsi:type="dcterms:W3CDTF">2017-09-07T01:21:18Z</dcterms:modified>
</cp:coreProperties>
</file>