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325" r:id="rId5"/>
    <p:sldId id="326" r:id="rId6"/>
    <p:sldId id="327" r:id="rId7"/>
    <p:sldId id="341" r:id="rId8"/>
    <p:sldId id="342" r:id="rId9"/>
    <p:sldId id="331" r:id="rId10"/>
    <p:sldId id="328" r:id="rId11"/>
    <p:sldId id="343" r:id="rId12"/>
    <p:sldId id="340" r:id="rId13"/>
    <p:sldId id="347" r:id="rId14"/>
    <p:sldId id="344" r:id="rId15"/>
    <p:sldId id="345" r:id="rId16"/>
    <p:sldId id="351" r:id="rId17"/>
    <p:sldId id="346" r:id="rId18"/>
    <p:sldId id="348" r:id="rId19"/>
    <p:sldId id="349" r:id="rId20"/>
    <p:sldId id="350" r:id="rId21"/>
    <p:sldId id="33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5" autoAdjust="0"/>
  </p:normalViewPr>
  <p:slideViewPr>
    <p:cSldViewPr snapToGrid="0">
      <p:cViewPr varScale="1">
        <p:scale>
          <a:sx n="40" d="100"/>
          <a:sy n="40" d="100"/>
        </p:scale>
        <p:origin x="72" y="60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9/8/2023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tri dish with some transparent capsules">
            <a:extLst>
              <a:ext uri="{FF2B5EF4-FFF2-40B4-BE49-F238E27FC236}">
                <a16:creationId xmlns:a16="http://schemas.microsoft.com/office/drawing/2014/main" id="{F8B829FC-0ACD-46C3-5D7E-74FB2C721D7D}"/>
              </a:ext>
            </a:extLst>
          </p:cNvPr>
          <p:cNvPicPr>
            <a:picLocks noGrp="1" noChangeAspect="1"/>
          </p:cNvPicPr>
          <p:nvPr>
            <p:ph type="pic" sz="quarter" idx="10"/>
          </p:nvPr>
        </p:nvPicPr>
        <p:blipFill>
          <a:blip r:embed="rId2">
            <a:alphaModFix amt="65000"/>
            <a:extLst>
              <a:ext uri="{28A0092B-C50C-407E-A947-70E740481C1C}">
                <a14:useLocalDpi xmlns:a14="http://schemas.microsoft.com/office/drawing/2010/main" val="0"/>
              </a:ext>
            </a:extLst>
          </a:blip>
          <a:srcRect/>
          <a:stretch>
            <a:fillRect/>
          </a:stretch>
        </p:blipFill>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p:txBody>
          <a:bodyPr/>
          <a:lstStyle/>
          <a:p>
            <a:r>
              <a:rPr lang="en-US" dirty="0"/>
              <a:t>Machine learning pipelines</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p:txBody>
          <a:bodyPr/>
          <a:lstStyle/>
          <a:p>
            <a:r>
              <a:rPr lang="en-US" dirty="0"/>
              <a:t>Tim Ajar </a:t>
            </a:r>
            <a:r>
              <a:rPr lang="en-US" dirty="0" err="1"/>
              <a:t>Kecerdasan</a:t>
            </a:r>
            <a:r>
              <a:rPr lang="en-US" dirty="0"/>
              <a:t> </a:t>
            </a:r>
            <a:r>
              <a:rPr lang="en-US" dirty="0" err="1"/>
              <a:t>artifisial</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Data Preparation</a:t>
            </a:r>
            <a:br>
              <a:rPr lang="en-US" sz="4400" dirty="0"/>
            </a:b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540042"/>
            <a:ext cx="10404433" cy="470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400"/>
              </a:lnSpc>
            </a:pPr>
            <a:r>
              <a:rPr lang="en-US" dirty="0">
                <a:ea typeface="+mn-lt"/>
                <a:cs typeface="+mn-lt"/>
              </a:rPr>
              <a:t>Data cleansing</a:t>
            </a:r>
          </a:p>
          <a:p>
            <a:pPr>
              <a:lnSpc>
                <a:spcPts val="2400"/>
              </a:lnSpc>
            </a:pPr>
            <a:r>
              <a:rPr lang="en-US" dirty="0">
                <a:ea typeface="+mn-lt"/>
                <a:cs typeface="+mn-lt"/>
              </a:rPr>
              <a:t>Filtration</a:t>
            </a:r>
          </a:p>
          <a:p>
            <a:pPr>
              <a:lnSpc>
                <a:spcPts val="2400"/>
              </a:lnSpc>
            </a:pPr>
            <a:r>
              <a:rPr lang="en-US" dirty="0">
                <a:ea typeface="+mn-lt"/>
                <a:cs typeface="+mn-lt"/>
              </a:rPr>
              <a:t>Aggregation</a:t>
            </a:r>
          </a:p>
          <a:p>
            <a:pPr>
              <a:lnSpc>
                <a:spcPts val="2400"/>
              </a:lnSpc>
            </a:pPr>
            <a:r>
              <a:rPr lang="en-US" dirty="0">
                <a:ea typeface="+mn-lt"/>
                <a:cs typeface="+mn-lt"/>
              </a:rPr>
              <a:t>Augmentation</a:t>
            </a:r>
          </a:p>
          <a:p>
            <a:pPr>
              <a:lnSpc>
                <a:spcPts val="2400"/>
              </a:lnSpc>
            </a:pPr>
            <a:r>
              <a:rPr lang="en-US" dirty="0">
                <a:ea typeface="+mn-lt"/>
                <a:cs typeface="+mn-lt"/>
              </a:rPr>
              <a:t>Consolidation</a:t>
            </a:r>
          </a:p>
          <a:p>
            <a:pPr>
              <a:lnSpc>
                <a:spcPts val="2400"/>
              </a:lnSpc>
            </a:pPr>
            <a:r>
              <a:rPr lang="en-US" dirty="0">
                <a:ea typeface="+mn-lt"/>
                <a:cs typeface="+mn-lt"/>
              </a:rPr>
              <a:t>Missing value</a:t>
            </a:r>
          </a:p>
          <a:p>
            <a:pPr>
              <a:lnSpc>
                <a:spcPts val="2400"/>
              </a:lnSpc>
            </a:pPr>
            <a:r>
              <a:rPr lang="en-US" dirty="0">
                <a:ea typeface="+mn-lt"/>
                <a:cs typeface="+mn-lt"/>
              </a:rPr>
              <a:t>Duplicate records or value</a:t>
            </a:r>
          </a:p>
          <a:p>
            <a:pPr>
              <a:lnSpc>
                <a:spcPts val="2400"/>
              </a:lnSpc>
            </a:pPr>
            <a:endParaRPr lang="en-US" dirty="0">
              <a:ea typeface="+mn-lt"/>
              <a:cs typeface="+mn-lt"/>
            </a:endParaRPr>
          </a:p>
        </p:txBody>
      </p:sp>
    </p:spTree>
    <p:extLst>
      <p:ext uri="{BB962C8B-B14F-4D97-AF65-F5344CB8AC3E}">
        <p14:creationId xmlns:p14="http://schemas.microsoft.com/office/powerpoint/2010/main" val="97461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Data Segregation</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540042"/>
            <a:ext cx="10404433" cy="470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buFont typeface="Arial" panose="020B0604020202020204" pitchFamily="34" charset="0"/>
              <a:buNone/>
            </a:pPr>
            <a:r>
              <a:rPr lang="en-US" dirty="0">
                <a:ea typeface="+mn-lt"/>
                <a:cs typeface="+mn-lt"/>
              </a:rPr>
              <a:t>In order to train a model using the processed data, it is recommended to split the</a:t>
            </a:r>
          </a:p>
          <a:p>
            <a:pPr marL="0" indent="0">
              <a:lnSpc>
                <a:spcPts val="2400"/>
              </a:lnSpc>
              <a:buFont typeface="Arial" panose="020B0604020202020204" pitchFamily="34" charset="0"/>
              <a:buNone/>
            </a:pPr>
            <a:r>
              <a:rPr lang="en-US" dirty="0">
                <a:ea typeface="+mn-lt"/>
                <a:cs typeface="+mn-lt"/>
              </a:rPr>
              <a:t>data into two subsets:</a:t>
            </a:r>
          </a:p>
          <a:p>
            <a:pPr marL="625475" indent="0">
              <a:lnSpc>
                <a:spcPts val="2400"/>
              </a:lnSpc>
              <a:buFont typeface="Arial" panose="020B0604020202020204" pitchFamily="34" charset="0"/>
              <a:buNone/>
            </a:pPr>
            <a:r>
              <a:rPr lang="en-US" dirty="0">
                <a:ea typeface="+mn-lt"/>
                <a:cs typeface="+mn-lt"/>
              </a:rPr>
              <a:t>• Training data</a:t>
            </a:r>
          </a:p>
          <a:p>
            <a:pPr marL="625475" indent="0">
              <a:lnSpc>
                <a:spcPts val="2400"/>
              </a:lnSpc>
              <a:buFont typeface="Arial" panose="020B0604020202020204" pitchFamily="34" charset="0"/>
              <a:buNone/>
            </a:pPr>
            <a:r>
              <a:rPr lang="en-US" dirty="0">
                <a:ea typeface="+mn-lt"/>
                <a:cs typeface="+mn-lt"/>
              </a:rPr>
              <a:t>• Testing data</a:t>
            </a:r>
          </a:p>
          <a:p>
            <a:pPr marL="0" indent="0">
              <a:lnSpc>
                <a:spcPts val="2400"/>
              </a:lnSpc>
              <a:buFont typeface="Arial" panose="020B0604020202020204" pitchFamily="34" charset="0"/>
              <a:buNone/>
            </a:pPr>
            <a:r>
              <a:rPr lang="en-US" dirty="0">
                <a:ea typeface="+mn-lt"/>
                <a:cs typeface="+mn-lt"/>
              </a:rPr>
              <a:t>and sometimes into three:</a:t>
            </a:r>
          </a:p>
          <a:p>
            <a:pPr marL="528638" indent="0">
              <a:lnSpc>
                <a:spcPts val="2400"/>
              </a:lnSpc>
              <a:buFont typeface="Arial" panose="020B0604020202020204" pitchFamily="34" charset="0"/>
              <a:buNone/>
            </a:pPr>
            <a:r>
              <a:rPr lang="en-US" dirty="0">
                <a:ea typeface="+mn-lt"/>
                <a:cs typeface="+mn-lt"/>
              </a:rPr>
              <a:t>• Training data</a:t>
            </a:r>
          </a:p>
          <a:p>
            <a:pPr marL="528638" indent="0">
              <a:lnSpc>
                <a:spcPts val="2400"/>
              </a:lnSpc>
              <a:buFont typeface="Arial" panose="020B0604020202020204" pitchFamily="34" charset="0"/>
              <a:buNone/>
            </a:pPr>
            <a:r>
              <a:rPr lang="en-US" dirty="0">
                <a:ea typeface="+mn-lt"/>
                <a:cs typeface="+mn-lt"/>
              </a:rPr>
              <a:t>• Validation data</a:t>
            </a:r>
          </a:p>
          <a:p>
            <a:pPr marL="528638" indent="0">
              <a:lnSpc>
                <a:spcPts val="2400"/>
              </a:lnSpc>
              <a:buFont typeface="Arial" panose="020B0604020202020204" pitchFamily="34" charset="0"/>
              <a:buNone/>
            </a:pPr>
            <a:r>
              <a:rPr lang="en-US" dirty="0">
                <a:ea typeface="+mn-lt"/>
                <a:cs typeface="+mn-lt"/>
              </a:rPr>
              <a:t>• Testing data</a:t>
            </a:r>
          </a:p>
        </p:txBody>
      </p:sp>
    </p:spTree>
    <p:extLst>
      <p:ext uri="{BB962C8B-B14F-4D97-AF65-F5344CB8AC3E}">
        <p14:creationId xmlns:p14="http://schemas.microsoft.com/office/powerpoint/2010/main" val="412036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model Training</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540042"/>
            <a:ext cx="10404433" cy="470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buFont typeface="Arial" panose="020B0604020202020204" pitchFamily="34" charset="0"/>
              <a:buNone/>
            </a:pPr>
            <a:r>
              <a:rPr lang="en-US" dirty="0">
                <a:ea typeface="+mn-lt"/>
                <a:cs typeface="+mn-lt"/>
              </a:rPr>
              <a:t>After we train our model with various algorithms comes another critical step. It is time to select which model is optimal for the problem at hand. We don't always pick the best performing model. An algorithm that performs well with the training data might not perform well in production because it might have overfitted the training data. At this point in time, model selection is more of an art than a science but there are some techniques that are explored further to decide which model is best.</a:t>
            </a:r>
          </a:p>
        </p:txBody>
      </p:sp>
    </p:spTree>
    <p:extLst>
      <p:ext uri="{BB962C8B-B14F-4D97-AF65-F5344CB8AC3E}">
        <p14:creationId xmlns:p14="http://schemas.microsoft.com/office/powerpoint/2010/main" val="315878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model Evaluation</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540042"/>
            <a:ext cx="10404433" cy="470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buFont typeface="Arial" panose="020B0604020202020204" pitchFamily="34" charset="0"/>
              <a:buNone/>
            </a:pPr>
            <a:r>
              <a:rPr lang="en-US" dirty="0">
                <a:ea typeface="+mn-lt"/>
                <a:cs typeface="+mn-lt"/>
              </a:rPr>
              <a:t>Once we split the data it is now time to run the training and test data through a series</a:t>
            </a:r>
          </a:p>
          <a:p>
            <a:pPr marL="0" indent="0">
              <a:lnSpc>
                <a:spcPts val="2400"/>
              </a:lnSpc>
              <a:buFont typeface="Arial" panose="020B0604020202020204" pitchFamily="34" charset="0"/>
              <a:buNone/>
            </a:pPr>
            <a:r>
              <a:rPr lang="en-US" dirty="0">
                <a:ea typeface="+mn-lt"/>
                <a:cs typeface="+mn-lt"/>
              </a:rPr>
              <a:t>of models and assess the performance of a variety of models and determine how</a:t>
            </a:r>
          </a:p>
          <a:p>
            <a:pPr marL="0" indent="0">
              <a:lnSpc>
                <a:spcPts val="2400"/>
              </a:lnSpc>
              <a:buFont typeface="Arial" panose="020B0604020202020204" pitchFamily="34" charset="0"/>
              <a:buNone/>
            </a:pPr>
            <a:r>
              <a:rPr lang="en-US" dirty="0">
                <a:ea typeface="+mn-lt"/>
                <a:cs typeface="+mn-lt"/>
              </a:rPr>
              <a:t>accurate each candidate model is.</a:t>
            </a:r>
          </a:p>
          <a:p>
            <a:pPr marL="0" indent="0">
              <a:lnSpc>
                <a:spcPts val="2400"/>
              </a:lnSpc>
              <a:buFont typeface="Arial" panose="020B0604020202020204" pitchFamily="34" charset="0"/>
              <a:buNone/>
            </a:pPr>
            <a:endParaRPr lang="en-US" dirty="0">
              <a:ea typeface="+mn-lt"/>
              <a:cs typeface="+mn-lt"/>
            </a:endParaRPr>
          </a:p>
          <a:p>
            <a:pPr marL="0" indent="0">
              <a:lnSpc>
                <a:spcPts val="2400"/>
              </a:lnSpc>
              <a:buFont typeface="Arial" panose="020B0604020202020204" pitchFamily="34" charset="0"/>
              <a:buNone/>
            </a:pPr>
            <a:r>
              <a:rPr lang="en-US" dirty="0">
                <a:ea typeface="+mn-lt"/>
                <a:cs typeface="+mn-lt"/>
              </a:rPr>
              <a:t>This is an iterative process and various algorithms might be tested until you have a model that sufficiently answers your question.</a:t>
            </a:r>
          </a:p>
        </p:txBody>
      </p:sp>
    </p:spTree>
    <p:extLst>
      <p:ext uri="{BB962C8B-B14F-4D97-AF65-F5344CB8AC3E}">
        <p14:creationId xmlns:p14="http://schemas.microsoft.com/office/powerpoint/2010/main" val="163596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model deployment</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14</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540042"/>
            <a:ext cx="10404433" cy="470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buFont typeface="Arial" panose="020B0604020202020204" pitchFamily="34" charset="0"/>
              <a:buNone/>
            </a:pPr>
            <a:r>
              <a:rPr lang="en-US" dirty="0">
                <a:ea typeface="+mn-lt"/>
                <a:cs typeface="+mn-lt"/>
              </a:rPr>
              <a:t>Once a model is chosen and finalized, it is now ready to be used to make predictions. It is typically exposed via an API and embedded in decision-making frameworks as part of an analytics solution. Following are a variety of model deployment architectures:</a:t>
            </a:r>
          </a:p>
          <a:p>
            <a:pPr marL="0" indent="0">
              <a:lnSpc>
                <a:spcPts val="2400"/>
              </a:lnSpc>
              <a:buFont typeface="Arial" panose="020B0604020202020204" pitchFamily="34" charset="0"/>
              <a:buNone/>
            </a:pPr>
            <a:endParaRPr lang="en-US" dirty="0">
              <a:ea typeface="+mn-lt"/>
              <a:cs typeface="+mn-lt"/>
            </a:endParaRPr>
          </a:p>
        </p:txBody>
      </p:sp>
      <p:graphicFrame>
        <p:nvGraphicFramePr>
          <p:cNvPr id="6" name="Table 6">
            <a:extLst>
              <a:ext uri="{FF2B5EF4-FFF2-40B4-BE49-F238E27FC236}">
                <a16:creationId xmlns:a16="http://schemas.microsoft.com/office/drawing/2014/main" id="{51F4D18F-11D4-D3C3-C3DB-3BCFC869C10E}"/>
              </a:ext>
            </a:extLst>
          </p:cNvPr>
          <p:cNvGraphicFramePr>
            <a:graphicFrameLocks noGrp="1"/>
          </p:cNvGraphicFramePr>
          <p:nvPr>
            <p:extLst>
              <p:ext uri="{D42A27DB-BD31-4B8C-83A1-F6EECF244321}">
                <p14:modId xmlns:p14="http://schemas.microsoft.com/office/powerpoint/2010/main" val="1869736152"/>
              </p:ext>
            </p:extLst>
          </p:nvPr>
        </p:nvGraphicFramePr>
        <p:xfrm>
          <a:off x="1233072" y="2781700"/>
          <a:ext cx="10196930" cy="3596640"/>
        </p:xfrm>
        <a:graphic>
          <a:graphicData uri="http://schemas.openxmlformats.org/drawingml/2006/table">
            <a:tbl>
              <a:tblPr firstRow="1" bandRow="1">
                <a:tableStyleId>{5C22544A-7EE6-4342-B048-85BDC9FD1C3A}</a:tableStyleId>
              </a:tblPr>
              <a:tblGrid>
                <a:gridCol w="2039386">
                  <a:extLst>
                    <a:ext uri="{9D8B030D-6E8A-4147-A177-3AD203B41FA5}">
                      <a16:colId xmlns:a16="http://schemas.microsoft.com/office/drawing/2014/main" val="417472896"/>
                    </a:ext>
                  </a:extLst>
                </a:gridCol>
                <a:gridCol w="2039386">
                  <a:extLst>
                    <a:ext uri="{9D8B030D-6E8A-4147-A177-3AD203B41FA5}">
                      <a16:colId xmlns:a16="http://schemas.microsoft.com/office/drawing/2014/main" val="1512191051"/>
                    </a:ext>
                  </a:extLst>
                </a:gridCol>
                <a:gridCol w="2039386">
                  <a:extLst>
                    <a:ext uri="{9D8B030D-6E8A-4147-A177-3AD203B41FA5}">
                      <a16:colId xmlns:a16="http://schemas.microsoft.com/office/drawing/2014/main" val="3408671067"/>
                    </a:ext>
                  </a:extLst>
                </a:gridCol>
                <a:gridCol w="2039386">
                  <a:extLst>
                    <a:ext uri="{9D8B030D-6E8A-4147-A177-3AD203B41FA5}">
                      <a16:colId xmlns:a16="http://schemas.microsoft.com/office/drawing/2014/main" val="1046821806"/>
                    </a:ext>
                  </a:extLst>
                </a:gridCol>
                <a:gridCol w="2039386">
                  <a:extLst>
                    <a:ext uri="{9D8B030D-6E8A-4147-A177-3AD203B41FA5}">
                      <a16:colId xmlns:a16="http://schemas.microsoft.com/office/drawing/2014/main" val="3875350981"/>
                    </a:ext>
                  </a:extLst>
                </a:gridCol>
              </a:tblGrid>
              <a:tr h="370840">
                <a:tc>
                  <a:txBody>
                    <a:bodyPr/>
                    <a:lstStyle/>
                    <a:p>
                      <a:endParaRPr lang="en-ID" sz="2000" dirty="0">
                        <a:solidFill>
                          <a:schemeClr val="tx1"/>
                        </a:solidFill>
                      </a:endParaRPr>
                    </a:p>
                  </a:txBody>
                  <a:tcPr/>
                </a:tc>
                <a:tc>
                  <a:txBody>
                    <a:bodyPr/>
                    <a:lstStyle/>
                    <a:p>
                      <a:r>
                        <a:rPr lang="en-US" sz="2000" b="1" dirty="0">
                          <a:solidFill>
                            <a:schemeClr val="tx1"/>
                          </a:solidFill>
                        </a:rPr>
                        <a:t>RESTful API</a:t>
                      </a:r>
                      <a:r>
                        <a:rPr lang="en-ID" sz="2000" b="1" dirty="0">
                          <a:solidFill>
                            <a:schemeClr val="tx1"/>
                          </a:solidFill>
                        </a:rPr>
                        <a:t> Architecture</a:t>
                      </a:r>
                      <a:endParaRPr lang="en-US" sz="2000" b="1" dirty="0">
                        <a:solidFill>
                          <a:schemeClr val="tx1"/>
                        </a:solidFill>
                      </a:endParaRPr>
                    </a:p>
                  </a:txBody>
                  <a:tcPr/>
                </a:tc>
                <a:tc>
                  <a:txBody>
                    <a:bodyPr/>
                    <a:lstStyle/>
                    <a:p>
                      <a:r>
                        <a:rPr lang="en-US" sz="2000" dirty="0">
                          <a:solidFill>
                            <a:schemeClr val="tx1"/>
                          </a:solidFill>
                        </a:rPr>
                        <a:t>Shared DB Architecture</a:t>
                      </a:r>
                      <a:endParaRPr lang="en-ID" sz="2000" dirty="0">
                        <a:solidFill>
                          <a:schemeClr val="tx1"/>
                        </a:solidFill>
                      </a:endParaRPr>
                    </a:p>
                  </a:txBody>
                  <a:tcPr/>
                </a:tc>
                <a:tc>
                  <a:txBody>
                    <a:bodyPr/>
                    <a:lstStyle/>
                    <a:p>
                      <a:r>
                        <a:rPr lang="en-US" sz="2000" dirty="0">
                          <a:solidFill>
                            <a:schemeClr val="tx1"/>
                          </a:solidFill>
                        </a:rPr>
                        <a:t>Streaming Architecture</a:t>
                      </a:r>
                      <a:endParaRPr lang="en-ID" sz="2000" dirty="0">
                        <a:solidFill>
                          <a:schemeClr val="tx1"/>
                        </a:solidFill>
                      </a:endParaRPr>
                    </a:p>
                  </a:txBody>
                  <a:tcPr/>
                </a:tc>
                <a:tc>
                  <a:txBody>
                    <a:bodyPr/>
                    <a:lstStyle/>
                    <a:p>
                      <a:r>
                        <a:rPr lang="en-US" sz="2000" dirty="0">
                          <a:solidFill>
                            <a:schemeClr val="tx1"/>
                          </a:solidFill>
                        </a:rPr>
                        <a:t>Mobile App </a:t>
                      </a:r>
                      <a:r>
                        <a:rPr lang="en-US" sz="2000" dirty="0" err="1">
                          <a:solidFill>
                            <a:schemeClr val="tx1"/>
                          </a:solidFill>
                        </a:rPr>
                        <a:t>Architechture</a:t>
                      </a:r>
                      <a:endParaRPr lang="en-ID" sz="2000" dirty="0">
                        <a:solidFill>
                          <a:schemeClr val="tx1"/>
                        </a:solidFill>
                      </a:endParaRPr>
                    </a:p>
                  </a:txBody>
                  <a:tcPr/>
                </a:tc>
                <a:extLst>
                  <a:ext uri="{0D108BD9-81ED-4DB2-BD59-A6C34878D82A}">
                    <a16:rowId xmlns:a16="http://schemas.microsoft.com/office/drawing/2014/main" val="1315633781"/>
                  </a:ext>
                </a:extLst>
              </a:tr>
              <a:tr h="370840">
                <a:tc>
                  <a:txBody>
                    <a:bodyPr/>
                    <a:lstStyle/>
                    <a:p>
                      <a:r>
                        <a:rPr lang="en-US" sz="2000" b="1" dirty="0">
                          <a:solidFill>
                            <a:schemeClr val="tx1"/>
                          </a:solidFill>
                        </a:rPr>
                        <a:t>Training Method</a:t>
                      </a:r>
                    </a:p>
                  </a:txBody>
                  <a:tcPr/>
                </a:tc>
                <a:tc>
                  <a:txBody>
                    <a:bodyPr/>
                    <a:lstStyle/>
                    <a:p>
                      <a:r>
                        <a:rPr lang="en-US" sz="2000" dirty="0">
                          <a:solidFill>
                            <a:schemeClr val="tx1"/>
                          </a:solidFill>
                        </a:rPr>
                        <a:t>Batch</a:t>
                      </a:r>
                      <a:endParaRPr lang="en-ID" sz="2000" dirty="0">
                        <a:solidFill>
                          <a:schemeClr val="tx1"/>
                        </a:solidFill>
                      </a:endParaRPr>
                    </a:p>
                  </a:txBody>
                  <a:tcPr/>
                </a:tc>
                <a:tc>
                  <a:txBody>
                    <a:bodyPr/>
                    <a:lstStyle/>
                    <a:p>
                      <a:r>
                        <a:rPr lang="en-US" sz="2000" dirty="0">
                          <a:solidFill>
                            <a:schemeClr val="tx1"/>
                          </a:solidFill>
                        </a:rPr>
                        <a:t>Batch</a:t>
                      </a:r>
                    </a:p>
                  </a:txBody>
                  <a:tcPr/>
                </a:tc>
                <a:tc>
                  <a:txBody>
                    <a:bodyPr/>
                    <a:lstStyle/>
                    <a:p>
                      <a:r>
                        <a:rPr lang="en-US" sz="2000" dirty="0">
                          <a:solidFill>
                            <a:schemeClr val="tx1"/>
                          </a:solidFill>
                        </a:rPr>
                        <a:t>Streaming</a:t>
                      </a:r>
                      <a:endParaRPr lang="en-ID" sz="2000" dirty="0">
                        <a:solidFill>
                          <a:schemeClr val="tx1"/>
                        </a:solidFill>
                      </a:endParaRPr>
                    </a:p>
                  </a:txBody>
                  <a:tcPr/>
                </a:tc>
                <a:tc>
                  <a:txBody>
                    <a:bodyPr/>
                    <a:lstStyle/>
                    <a:p>
                      <a:r>
                        <a:rPr lang="en-US" sz="2000" dirty="0">
                          <a:solidFill>
                            <a:schemeClr val="tx1"/>
                          </a:solidFill>
                        </a:rPr>
                        <a:t>Streaming</a:t>
                      </a:r>
                      <a:endParaRPr lang="en-ID" sz="2000" dirty="0">
                        <a:solidFill>
                          <a:schemeClr val="tx1"/>
                        </a:solidFill>
                      </a:endParaRPr>
                    </a:p>
                  </a:txBody>
                  <a:tcPr/>
                </a:tc>
                <a:extLst>
                  <a:ext uri="{0D108BD9-81ED-4DB2-BD59-A6C34878D82A}">
                    <a16:rowId xmlns:a16="http://schemas.microsoft.com/office/drawing/2014/main" val="2802159316"/>
                  </a:ext>
                </a:extLst>
              </a:tr>
              <a:tr h="370840">
                <a:tc>
                  <a:txBody>
                    <a:bodyPr/>
                    <a:lstStyle/>
                    <a:p>
                      <a:r>
                        <a:rPr lang="en-US" sz="2000" b="1" dirty="0">
                          <a:solidFill>
                            <a:schemeClr val="tx1"/>
                          </a:solidFill>
                        </a:rPr>
                        <a:t>Prediction Method</a:t>
                      </a:r>
                      <a:endParaRPr lang="en-ID" sz="2000" b="1" dirty="0">
                        <a:solidFill>
                          <a:schemeClr val="tx1"/>
                        </a:solidFill>
                      </a:endParaRPr>
                    </a:p>
                  </a:txBody>
                  <a:tcPr/>
                </a:tc>
                <a:tc>
                  <a:txBody>
                    <a:bodyPr/>
                    <a:lstStyle/>
                    <a:p>
                      <a:r>
                        <a:rPr lang="en-US" sz="2000" dirty="0">
                          <a:solidFill>
                            <a:schemeClr val="tx1"/>
                          </a:solidFill>
                        </a:rPr>
                        <a:t>Real-time</a:t>
                      </a:r>
                      <a:endParaRPr lang="en-ID" sz="2000" dirty="0">
                        <a:solidFill>
                          <a:schemeClr val="tx1"/>
                        </a:solidFill>
                      </a:endParaRPr>
                    </a:p>
                  </a:txBody>
                  <a:tcPr/>
                </a:tc>
                <a:tc>
                  <a:txBody>
                    <a:bodyPr/>
                    <a:lstStyle/>
                    <a:p>
                      <a:r>
                        <a:rPr lang="en-US" sz="2000" dirty="0">
                          <a:solidFill>
                            <a:schemeClr val="tx1"/>
                          </a:solidFill>
                        </a:rPr>
                        <a:t>Batch</a:t>
                      </a:r>
                      <a:endParaRPr lang="en-ID" sz="2000" dirty="0">
                        <a:solidFill>
                          <a:schemeClr val="tx1"/>
                        </a:solidFill>
                      </a:endParaRPr>
                    </a:p>
                  </a:txBody>
                  <a:tcPr/>
                </a:tc>
                <a:tc>
                  <a:txBody>
                    <a:bodyPr/>
                    <a:lstStyle/>
                    <a:p>
                      <a:r>
                        <a:rPr lang="en-US" sz="2000" dirty="0">
                          <a:solidFill>
                            <a:schemeClr val="tx1"/>
                          </a:solidFill>
                        </a:rPr>
                        <a:t>Streaming</a:t>
                      </a:r>
                      <a:endParaRPr lang="en-ID" sz="2000" dirty="0">
                        <a:solidFill>
                          <a:schemeClr val="tx1"/>
                        </a:solidFill>
                      </a:endParaRPr>
                    </a:p>
                  </a:txBody>
                  <a:tcPr/>
                </a:tc>
                <a:tc>
                  <a:txBody>
                    <a:bodyPr/>
                    <a:lstStyle/>
                    <a:p>
                      <a:r>
                        <a:rPr lang="en-US" sz="2000" dirty="0">
                          <a:solidFill>
                            <a:schemeClr val="tx1"/>
                          </a:solidFill>
                        </a:rPr>
                        <a:t>Real-time</a:t>
                      </a:r>
                      <a:endParaRPr lang="en-ID" sz="2000" dirty="0">
                        <a:solidFill>
                          <a:schemeClr val="tx1"/>
                        </a:solidFill>
                      </a:endParaRPr>
                    </a:p>
                  </a:txBody>
                  <a:tcPr/>
                </a:tc>
                <a:extLst>
                  <a:ext uri="{0D108BD9-81ED-4DB2-BD59-A6C34878D82A}">
                    <a16:rowId xmlns:a16="http://schemas.microsoft.com/office/drawing/2014/main" val="1345318358"/>
                  </a:ext>
                </a:extLst>
              </a:tr>
              <a:tr h="370840">
                <a:tc>
                  <a:txBody>
                    <a:bodyPr/>
                    <a:lstStyle/>
                    <a:p>
                      <a:r>
                        <a:rPr lang="en-US" sz="2000" b="1" dirty="0">
                          <a:solidFill>
                            <a:schemeClr val="tx1"/>
                          </a:solidFill>
                        </a:rPr>
                        <a:t>Result Delivery</a:t>
                      </a:r>
                      <a:endParaRPr lang="en-ID" sz="2000" b="1" dirty="0">
                        <a:solidFill>
                          <a:schemeClr val="tx1"/>
                        </a:solidFill>
                      </a:endParaRPr>
                    </a:p>
                  </a:txBody>
                  <a:tcPr/>
                </a:tc>
                <a:tc>
                  <a:txBody>
                    <a:bodyPr/>
                    <a:lstStyle/>
                    <a:p>
                      <a:r>
                        <a:rPr lang="en-US" sz="2000" dirty="0">
                          <a:solidFill>
                            <a:schemeClr val="tx1"/>
                          </a:solidFill>
                        </a:rPr>
                        <a:t>Via RESTful API</a:t>
                      </a:r>
                    </a:p>
                  </a:txBody>
                  <a:tcPr/>
                </a:tc>
                <a:tc>
                  <a:txBody>
                    <a:bodyPr/>
                    <a:lstStyle/>
                    <a:p>
                      <a:r>
                        <a:rPr lang="en-US" sz="2000" dirty="0">
                          <a:solidFill>
                            <a:schemeClr val="tx1"/>
                          </a:solidFill>
                        </a:rPr>
                        <a:t>Via Shared Database</a:t>
                      </a:r>
                      <a:endParaRPr lang="en-ID" sz="2000" dirty="0">
                        <a:solidFill>
                          <a:schemeClr val="tx1"/>
                        </a:solidFill>
                      </a:endParaRPr>
                    </a:p>
                  </a:txBody>
                  <a:tcPr/>
                </a:tc>
                <a:tc>
                  <a:txBody>
                    <a:bodyPr/>
                    <a:lstStyle/>
                    <a:p>
                      <a:r>
                        <a:rPr lang="en-US" sz="2000" dirty="0">
                          <a:solidFill>
                            <a:schemeClr val="tx1"/>
                          </a:solidFill>
                        </a:rPr>
                        <a:t>Streaming via Message Queue</a:t>
                      </a:r>
                      <a:endParaRPr lang="en-ID" sz="2000" dirty="0">
                        <a:solidFill>
                          <a:schemeClr val="tx1"/>
                        </a:solidFill>
                      </a:endParaRPr>
                    </a:p>
                  </a:txBody>
                  <a:tcPr/>
                </a:tc>
                <a:tc>
                  <a:txBody>
                    <a:bodyPr/>
                    <a:lstStyle/>
                    <a:p>
                      <a:r>
                        <a:rPr lang="en-US" sz="2000" dirty="0">
                          <a:solidFill>
                            <a:schemeClr val="tx1"/>
                          </a:solidFill>
                        </a:rPr>
                        <a:t>Via in-process API on mobile device</a:t>
                      </a:r>
                      <a:endParaRPr lang="en-ID" sz="2000" dirty="0">
                        <a:solidFill>
                          <a:schemeClr val="tx1"/>
                        </a:solidFill>
                      </a:endParaRPr>
                    </a:p>
                  </a:txBody>
                  <a:tcPr/>
                </a:tc>
                <a:extLst>
                  <a:ext uri="{0D108BD9-81ED-4DB2-BD59-A6C34878D82A}">
                    <a16:rowId xmlns:a16="http://schemas.microsoft.com/office/drawing/2014/main" val="9578374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rPr>
                        <a:t>Prediction Latency</a:t>
                      </a:r>
                      <a:endParaRPr lang="en-ID" sz="2000" b="1" dirty="0">
                        <a:solidFill>
                          <a:schemeClr val="tx1"/>
                        </a:solidFill>
                      </a:endParaRPr>
                    </a:p>
                    <a:p>
                      <a:endParaRPr lang="en-ID" sz="2000" dirty="0">
                        <a:solidFill>
                          <a:schemeClr val="tx1"/>
                        </a:solidFill>
                      </a:endParaRPr>
                    </a:p>
                  </a:txBody>
                  <a:tcPr/>
                </a:tc>
                <a:tc>
                  <a:txBody>
                    <a:bodyPr/>
                    <a:lstStyle/>
                    <a:p>
                      <a:r>
                        <a:rPr lang="en-US" sz="2000" dirty="0">
                          <a:solidFill>
                            <a:schemeClr val="tx1"/>
                          </a:solidFill>
                        </a:rPr>
                        <a:t>Low</a:t>
                      </a:r>
                      <a:endParaRPr lang="en-ID" sz="2000" dirty="0">
                        <a:solidFill>
                          <a:schemeClr val="tx1"/>
                        </a:solidFill>
                      </a:endParaRPr>
                    </a:p>
                  </a:txBody>
                  <a:tcPr/>
                </a:tc>
                <a:tc>
                  <a:txBody>
                    <a:bodyPr/>
                    <a:lstStyle/>
                    <a:p>
                      <a:r>
                        <a:rPr lang="en-US" sz="2000" dirty="0">
                          <a:solidFill>
                            <a:schemeClr val="tx1"/>
                          </a:solidFill>
                        </a:rPr>
                        <a:t>High</a:t>
                      </a:r>
                      <a:endParaRPr lang="en-ID" sz="2000" dirty="0">
                        <a:solidFill>
                          <a:schemeClr val="tx1"/>
                        </a:solidFill>
                      </a:endParaRPr>
                    </a:p>
                  </a:txBody>
                  <a:tcPr/>
                </a:tc>
                <a:tc>
                  <a:txBody>
                    <a:bodyPr/>
                    <a:lstStyle/>
                    <a:p>
                      <a:r>
                        <a:rPr lang="en-US" sz="2000" dirty="0">
                          <a:solidFill>
                            <a:schemeClr val="tx1"/>
                          </a:solidFill>
                        </a:rPr>
                        <a:t>Very low</a:t>
                      </a:r>
                      <a:endParaRPr lang="en-ID" sz="2000" dirty="0">
                        <a:solidFill>
                          <a:schemeClr val="tx1"/>
                        </a:solidFill>
                      </a:endParaRPr>
                    </a:p>
                  </a:txBody>
                  <a:tcPr/>
                </a:tc>
                <a:tc>
                  <a:txBody>
                    <a:bodyPr/>
                    <a:lstStyle/>
                    <a:p>
                      <a:r>
                        <a:rPr lang="en-US" sz="2000" dirty="0">
                          <a:solidFill>
                            <a:schemeClr val="tx1"/>
                          </a:solidFill>
                        </a:rPr>
                        <a:t>Low</a:t>
                      </a:r>
                      <a:endParaRPr lang="en-ID" sz="2000" dirty="0">
                        <a:solidFill>
                          <a:schemeClr val="tx1"/>
                        </a:solidFill>
                      </a:endParaRPr>
                    </a:p>
                  </a:txBody>
                  <a:tcPr/>
                </a:tc>
                <a:extLst>
                  <a:ext uri="{0D108BD9-81ED-4DB2-BD59-A6C34878D82A}">
                    <a16:rowId xmlns:a16="http://schemas.microsoft.com/office/drawing/2014/main" val="3866932195"/>
                  </a:ext>
                </a:extLst>
              </a:tr>
              <a:tr h="370840">
                <a:tc>
                  <a:txBody>
                    <a:bodyPr/>
                    <a:lstStyle/>
                    <a:p>
                      <a:r>
                        <a:rPr lang="en-US" sz="2000" b="1" dirty="0">
                          <a:solidFill>
                            <a:schemeClr val="tx1"/>
                          </a:solidFill>
                        </a:rPr>
                        <a:t>System </a:t>
                      </a:r>
                      <a:r>
                        <a:rPr lang="en-US" sz="2000" b="1" dirty="0" err="1">
                          <a:solidFill>
                            <a:schemeClr val="tx1"/>
                          </a:solidFill>
                        </a:rPr>
                        <a:t>Maintanability</a:t>
                      </a:r>
                      <a:endParaRPr lang="en-ID" sz="2000" b="1" dirty="0">
                        <a:solidFill>
                          <a:schemeClr val="tx1"/>
                        </a:solidFill>
                      </a:endParaRPr>
                    </a:p>
                  </a:txBody>
                  <a:tcPr/>
                </a:tc>
                <a:tc>
                  <a:txBody>
                    <a:bodyPr/>
                    <a:lstStyle/>
                    <a:p>
                      <a:r>
                        <a:rPr lang="en-US" sz="2000" dirty="0">
                          <a:solidFill>
                            <a:schemeClr val="tx1"/>
                          </a:solidFill>
                        </a:rPr>
                        <a:t>Medium</a:t>
                      </a:r>
                      <a:endParaRPr lang="en-ID" sz="2000" dirty="0">
                        <a:solidFill>
                          <a:schemeClr val="tx1"/>
                        </a:solidFill>
                      </a:endParaRPr>
                    </a:p>
                  </a:txBody>
                  <a:tcPr/>
                </a:tc>
                <a:tc>
                  <a:txBody>
                    <a:bodyPr/>
                    <a:lstStyle/>
                    <a:p>
                      <a:r>
                        <a:rPr lang="en-US" sz="2000" dirty="0">
                          <a:solidFill>
                            <a:schemeClr val="tx1"/>
                          </a:solidFill>
                        </a:rPr>
                        <a:t>Easy</a:t>
                      </a:r>
                      <a:endParaRPr lang="en-ID" sz="2000" dirty="0">
                        <a:solidFill>
                          <a:schemeClr val="tx1"/>
                        </a:solidFill>
                      </a:endParaRPr>
                    </a:p>
                  </a:txBody>
                  <a:tcPr/>
                </a:tc>
                <a:tc>
                  <a:txBody>
                    <a:bodyPr/>
                    <a:lstStyle/>
                    <a:p>
                      <a:r>
                        <a:rPr lang="en-US" sz="2000" dirty="0">
                          <a:solidFill>
                            <a:schemeClr val="tx1"/>
                          </a:solidFill>
                        </a:rPr>
                        <a:t>Difficult</a:t>
                      </a:r>
                      <a:endParaRPr lang="en-ID" sz="2000" dirty="0">
                        <a:solidFill>
                          <a:schemeClr val="tx1"/>
                        </a:solidFill>
                      </a:endParaRPr>
                    </a:p>
                  </a:txBody>
                  <a:tcPr/>
                </a:tc>
                <a:tc>
                  <a:txBody>
                    <a:bodyPr/>
                    <a:lstStyle/>
                    <a:p>
                      <a:r>
                        <a:rPr lang="en-US" sz="2000" dirty="0">
                          <a:solidFill>
                            <a:schemeClr val="tx1"/>
                          </a:solidFill>
                        </a:rPr>
                        <a:t>Medium</a:t>
                      </a:r>
                      <a:endParaRPr lang="en-ID" sz="2000" dirty="0">
                        <a:solidFill>
                          <a:schemeClr val="tx1"/>
                        </a:solidFill>
                      </a:endParaRPr>
                    </a:p>
                  </a:txBody>
                  <a:tcPr/>
                </a:tc>
                <a:extLst>
                  <a:ext uri="{0D108BD9-81ED-4DB2-BD59-A6C34878D82A}">
                    <a16:rowId xmlns:a16="http://schemas.microsoft.com/office/drawing/2014/main" val="3159451718"/>
                  </a:ext>
                </a:extLst>
              </a:tr>
            </a:tbl>
          </a:graphicData>
        </a:graphic>
      </p:graphicFrame>
    </p:spTree>
    <p:extLst>
      <p:ext uri="{BB962C8B-B14F-4D97-AF65-F5344CB8AC3E}">
        <p14:creationId xmlns:p14="http://schemas.microsoft.com/office/powerpoint/2010/main" val="195421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Model Deployment (cont.)</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467854"/>
            <a:ext cx="10404433" cy="47805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ts val="2400"/>
              </a:lnSpc>
              <a:buFont typeface="Arial" panose="020B0604020202020204" pitchFamily="34" charset="0"/>
              <a:buNone/>
            </a:pPr>
            <a:r>
              <a:rPr lang="en-US" dirty="0">
                <a:ea typeface="+mn-lt"/>
                <a:cs typeface="+mn-lt"/>
              </a:rPr>
              <a:t>The architecture chosen for the model deployment it is a good idea to use the following principles:</a:t>
            </a:r>
          </a:p>
          <a:p>
            <a:pPr algn="just">
              <a:lnSpc>
                <a:spcPts val="2400"/>
              </a:lnSpc>
            </a:pPr>
            <a:r>
              <a:rPr lang="en-US" b="1" dirty="0">
                <a:ea typeface="+mn-lt"/>
                <a:cs typeface="+mn-lt"/>
              </a:rPr>
              <a:t>Reproducibility </a:t>
            </a:r>
            <a:r>
              <a:rPr lang="en-US" dirty="0">
                <a:ea typeface="+mn-lt"/>
                <a:cs typeface="+mn-lt"/>
              </a:rPr>
              <a:t>- Store all the model inputs and outputs, as well as all relevant metadata such as configuration, dependencies, geography, and time zones. This is especially important for domains that are highly regulated, banking, for example.</a:t>
            </a:r>
            <a:endParaRPr lang="en-US" b="1" dirty="0">
              <a:ea typeface="+mn-lt"/>
              <a:cs typeface="+mn-lt"/>
            </a:endParaRPr>
          </a:p>
          <a:p>
            <a:pPr algn="just">
              <a:lnSpc>
                <a:spcPts val="2400"/>
              </a:lnSpc>
            </a:pPr>
            <a:r>
              <a:rPr lang="en-US" b="1" dirty="0">
                <a:ea typeface="+mn-lt"/>
                <a:cs typeface="+mn-lt"/>
              </a:rPr>
              <a:t>Automation - </a:t>
            </a:r>
            <a:r>
              <a:rPr lang="en-US" dirty="0">
                <a:ea typeface="+mn-lt"/>
                <a:cs typeface="+mn-lt"/>
              </a:rPr>
              <a:t>As early as possible, automate as much as possible of the training and model publishing.</a:t>
            </a:r>
          </a:p>
          <a:p>
            <a:pPr algn="just">
              <a:lnSpc>
                <a:spcPts val="2400"/>
              </a:lnSpc>
            </a:pPr>
            <a:r>
              <a:rPr lang="en-US" b="1" dirty="0">
                <a:ea typeface="+mn-lt"/>
                <a:cs typeface="+mn-lt"/>
              </a:rPr>
              <a:t>Extensibility - </a:t>
            </a:r>
            <a:r>
              <a:rPr lang="en-US" dirty="0">
                <a:ea typeface="+mn-lt"/>
                <a:cs typeface="+mn-lt"/>
              </a:rPr>
              <a:t>If models need to be updated on a regular basis, a plan needs to be put in place from the beginning.</a:t>
            </a:r>
          </a:p>
          <a:p>
            <a:pPr algn="just">
              <a:lnSpc>
                <a:spcPts val="2400"/>
              </a:lnSpc>
            </a:pPr>
            <a:r>
              <a:rPr lang="en-US" b="1" dirty="0">
                <a:ea typeface="+mn-lt"/>
                <a:cs typeface="+mn-lt"/>
              </a:rPr>
              <a:t>Modularity </a:t>
            </a:r>
            <a:r>
              <a:rPr lang="en-US" dirty="0">
                <a:ea typeface="+mn-lt"/>
                <a:cs typeface="+mn-lt"/>
              </a:rPr>
              <a:t>- As much as possible, modularize your code and make sure that controls are put in place to faithfully reproduce the pipelines across environments (DEV, QA, TEST).</a:t>
            </a:r>
            <a:endParaRPr lang="en-US" b="1" dirty="0">
              <a:ea typeface="+mn-lt"/>
              <a:cs typeface="+mn-lt"/>
            </a:endParaRPr>
          </a:p>
          <a:p>
            <a:pPr algn="just">
              <a:lnSpc>
                <a:spcPts val="2400"/>
              </a:lnSpc>
            </a:pPr>
            <a:r>
              <a:rPr lang="en-US" b="1" dirty="0">
                <a:ea typeface="+mn-lt"/>
                <a:cs typeface="+mn-lt"/>
              </a:rPr>
              <a:t>Testing - </a:t>
            </a:r>
            <a:r>
              <a:rPr lang="en-US" dirty="0">
                <a:ea typeface="+mn-lt"/>
                <a:cs typeface="+mn-lt"/>
              </a:rPr>
              <a:t>Allocate a significant part of your schedule for testing the machine learning pipeline. Automate the testing as much as possible and integrate into your process from the beginning.</a:t>
            </a:r>
          </a:p>
        </p:txBody>
      </p:sp>
    </p:spTree>
    <p:extLst>
      <p:ext uri="{BB962C8B-B14F-4D97-AF65-F5344CB8AC3E}">
        <p14:creationId xmlns:p14="http://schemas.microsoft.com/office/powerpoint/2010/main" val="3047419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Performance Monitoring</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16</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467854"/>
            <a:ext cx="10404433" cy="478054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ts val="2400"/>
              </a:lnSpc>
              <a:buFont typeface="Arial" panose="020B0604020202020204" pitchFamily="34" charset="0"/>
              <a:buNone/>
            </a:pPr>
            <a:r>
              <a:rPr lang="en-US" dirty="0">
                <a:ea typeface="+mn-lt"/>
                <a:cs typeface="+mn-lt"/>
              </a:rPr>
              <a:t>Once a model makes it into production, our work is not finished. Moving a model into production may not be easy, there are various steps involved in getting the model into production.</a:t>
            </a:r>
          </a:p>
          <a:p>
            <a:pPr marL="0" indent="0" algn="just">
              <a:lnSpc>
                <a:spcPts val="2400"/>
              </a:lnSpc>
              <a:buFont typeface="Arial" panose="020B0604020202020204" pitchFamily="34" charset="0"/>
              <a:buNone/>
            </a:pPr>
            <a:endParaRPr lang="en-US" dirty="0">
              <a:ea typeface="+mn-lt"/>
              <a:cs typeface="+mn-lt"/>
            </a:endParaRPr>
          </a:p>
          <a:p>
            <a:pPr marL="0" indent="0" algn="just">
              <a:lnSpc>
                <a:spcPts val="2400"/>
              </a:lnSpc>
              <a:buFont typeface="Arial" panose="020B0604020202020204" pitchFamily="34" charset="0"/>
              <a:buNone/>
            </a:pPr>
            <a:r>
              <a:rPr lang="en-US" dirty="0">
                <a:ea typeface="+mn-lt"/>
                <a:cs typeface="+mn-lt"/>
              </a:rPr>
              <a:t>The model is continuously monitored to observe how it behaved in the real world and calibrated accordingly. New data is collected to incrementally improve it. Similarly, monitoring a deployed machine learning model requires attention from various perspectives to make sure that the model is performing.</a:t>
            </a:r>
          </a:p>
        </p:txBody>
      </p:sp>
    </p:spTree>
    <p:extLst>
      <p:ext uri="{BB962C8B-B14F-4D97-AF65-F5344CB8AC3E}">
        <p14:creationId xmlns:p14="http://schemas.microsoft.com/office/powerpoint/2010/main" val="168085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Performance monitoring (Cont.)</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17</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2133266"/>
            <a:ext cx="10404433" cy="41151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ts val="2400"/>
              </a:lnSpc>
              <a:buFont typeface="Arial" panose="020B0604020202020204" pitchFamily="34" charset="0"/>
              <a:buNone/>
            </a:pPr>
            <a:r>
              <a:rPr lang="en-US" dirty="0">
                <a:ea typeface="+mn-lt"/>
                <a:cs typeface="+mn-lt"/>
              </a:rPr>
              <a:t>Performance in the data science context does not mean how fast the model is running, but rather how accurate are the predictions.</a:t>
            </a:r>
          </a:p>
          <a:p>
            <a:pPr marL="0" indent="0" algn="just">
              <a:lnSpc>
                <a:spcPts val="2400"/>
              </a:lnSpc>
              <a:buFont typeface="Arial" panose="020B0604020202020204" pitchFamily="34" charset="0"/>
              <a:buNone/>
            </a:pPr>
            <a:endParaRPr lang="en-US" dirty="0">
              <a:ea typeface="+mn-lt"/>
              <a:cs typeface="+mn-lt"/>
            </a:endParaRPr>
          </a:p>
          <a:p>
            <a:pPr marL="0" indent="0" algn="just">
              <a:lnSpc>
                <a:spcPts val="2400"/>
              </a:lnSpc>
              <a:buFont typeface="Arial" panose="020B0604020202020204" pitchFamily="34" charset="0"/>
              <a:buNone/>
            </a:pPr>
            <a:r>
              <a:rPr lang="en-US" dirty="0">
                <a:ea typeface="+mn-lt"/>
                <a:cs typeface="+mn-lt"/>
              </a:rPr>
              <a:t>Data scientists monitoring machine learning models are primarily looking at a single metric: drift. Drift happens when the data is no longer a relevant or useful input to the model. Data can change and lose its predictive value.</a:t>
            </a:r>
          </a:p>
          <a:p>
            <a:pPr marL="0" indent="0" algn="just">
              <a:lnSpc>
                <a:spcPts val="2400"/>
              </a:lnSpc>
              <a:buFont typeface="Arial" panose="020B0604020202020204" pitchFamily="34" charset="0"/>
              <a:buNone/>
            </a:pPr>
            <a:endParaRPr lang="en-US" dirty="0">
              <a:ea typeface="+mn-lt"/>
              <a:cs typeface="+mn-lt"/>
            </a:endParaRPr>
          </a:p>
          <a:p>
            <a:pPr marL="0" indent="0" algn="just">
              <a:lnSpc>
                <a:spcPts val="2400"/>
              </a:lnSpc>
              <a:buFont typeface="Arial" panose="020B0604020202020204" pitchFamily="34" charset="0"/>
              <a:buNone/>
            </a:pPr>
            <a:r>
              <a:rPr lang="en-US" dirty="0">
                <a:ea typeface="+mn-lt"/>
                <a:cs typeface="+mn-lt"/>
              </a:rPr>
              <a:t>If the data drifts, the prediction results will become less accurate because the input features are out of date or no longer relevant.</a:t>
            </a:r>
          </a:p>
        </p:txBody>
      </p:sp>
    </p:spTree>
    <p:extLst>
      <p:ext uri="{BB962C8B-B14F-4D97-AF65-F5344CB8AC3E}">
        <p14:creationId xmlns:p14="http://schemas.microsoft.com/office/powerpoint/2010/main" val="82827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79" b="79"/>
          <a:stretch/>
        </p:blipFill>
        <p:spPr>
          <a:xfrm>
            <a:off x="5450046" y="1383398"/>
            <a:ext cx="6061660" cy="4091203"/>
          </a:xfrm>
        </p:spPr>
      </p:pic>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t>outline</a:t>
            </a:r>
          </a:p>
        </p:txBody>
      </p:sp>
      <p:sp>
        <p:nvSpPr>
          <p:cNvPr id="5" name="Footer Placeholder 4">
            <a:extLst>
              <a:ext uri="{FF2B5EF4-FFF2-40B4-BE49-F238E27FC236}">
                <a16:creationId xmlns:a16="http://schemas.microsoft.com/office/drawing/2014/main" id="{DE9EDB55-C0CF-1610-24F0-07462C63BCEB}"/>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877824" y="2368296"/>
            <a:ext cx="5218176" cy="3364992"/>
          </a:xfrm>
        </p:spPr>
        <p:txBody>
          <a:bodyPr/>
          <a:lstStyle/>
          <a:p>
            <a:pPr marL="342900" indent="-342900">
              <a:buFont typeface="Wingdings" panose="05000000000000000000" pitchFamily="2" charset="2"/>
              <a:buChar char="q"/>
            </a:pPr>
            <a:r>
              <a:rPr lang="en-US" dirty="0"/>
              <a:t>Definition</a:t>
            </a:r>
          </a:p>
          <a:p>
            <a:pPr marL="342900" indent="-342900">
              <a:buFont typeface="Wingdings" panose="05000000000000000000" pitchFamily="2" charset="2"/>
              <a:buChar char="q"/>
            </a:pPr>
            <a:r>
              <a:rPr lang="en-US" dirty="0"/>
              <a:t>Benefit of using machine learning pipelines</a:t>
            </a:r>
          </a:p>
          <a:p>
            <a:pPr marL="342900" indent="-342900">
              <a:buFont typeface="Wingdings" panose="05000000000000000000" pitchFamily="2" charset="2"/>
              <a:buChar char="q"/>
            </a:pPr>
            <a:r>
              <a:rPr lang="en-US" dirty="0"/>
              <a:t>Components of machine learning pipelines</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432980" y="746124"/>
            <a:ext cx="5760720" cy="548640"/>
          </a:xfrm>
        </p:spPr>
        <p:txBody>
          <a:bodyPr/>
          <a:lstStyle/>
          <a:p>
            <a:r>
              <a:rPr lang="en-US" dirty="0"/>
              <a:t>definition</a:t>
            </a:r>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432980" y="2298329"/>
            <a:ext cx="6959987" cy="3813547"/>
          </a:xfrm>
        </p:spPr>
        <p:txBody>
          <a:bodyPr/>
          <a:lstStyle/>
          <a:p>
            <a:pPr marL="0" indent="0">
              <a:lnSpc>
                <a:spcPts val="2400"/>
              </a:lnSpc>
              <a:buNone/>
            </a:pPr>
            <a:r>
              <a:rPr lang="en-US" b="1" dirty="0">
                <a:ea typeface="+mn-lt"/>
                <a:cs typeface="+mn-lt"/>
              </a:rPr>
              <a:t>Machine Learning </a:t>
            </a:r>
            <a:r>
              <a:rPr lang="en-US" dirty="0">
                <a:ea typeface="+mn-lt"/>
                <a:cs typeface="+mn-lt"/>
              </a:rPr>
              <a:t>is an approach to data analysis that involves building and adapting models, which allow programs to learn through experience</a:t>
            </a:r>
          </a:p>
          <a:p>
            <a:pPr marL="0" indent="0">
              <a:lnSpc>
                <a:spcPts val="2400"/>
              </a:lnSpc>
              <a:buNone/>
            </a:pPr>
            <a:endParaRPr lang="en-US" sz="2000" spc="0" dirty="0">
              <a:ea typeface="+mn-lt"/>
              <a:cs typeface="+mn-lt"/>
            </a:endParaRPr>
          </a:p>
          <a:p>
            <a:pPr marL="0" indent="0">
              <a:lnSpc>
                <a:spcPts val="2400"/>
              </a:lnSpc>
              <a:buNone/>
            </a:pPr>
            <a:r>
              <a:rPr lang="en-US" b="1" dirty="0">
                <a:ea typeface="+mn-lt"/>
                <a:cs typeface="+mn-lt"/>
              </a:rPr>
              <a:t>Pipeline </a:t>
            </a:r>
            <a:r>
              <a:rPr lang="en-US" dirty="0"/>
              <a:t>is split into stages. The stages are interconnected to form a pipe in such a way that instructions enter at one end, progress through the stages, and exit at the other end</a:t>
            </a:r>
          </a:p>
          <a:p>
            <a:pPr marL="0" indent="0">
              <a:lnSpc>
                <a:spcPts val="2400"/>
              </a:lnSpc>
              <a:buNone/>
            </a:pPr>
            <a:endParaRPr lang="en-US" dirty="0"/>
          </a:p>
          <a:p>
            <a:pPr>
              <a:lnSpc>
                <a:spcPts val="2400"/>
              </a:lnSpc>
            </a:pPr>
            <a:r>
              <a:rPr lang="en-US" b="1" dirty="0">
                <a:latin typeface="+mn-lt"/>
                <a:ea typeface="+mn-lt"/>
                <a:cs typeface="+mn-lt"/>
              </a:rPr>
              <a:t>Machine learning pipelines </a:t>
            </a:r>
            <a:r>
              <a:rPr lang="en-US" dirty="0">
                <a:latin typeface="+mn-lt"/>
                <a:ea typeface="+mn-lt"/>
                <a:cs typeface="+mn-lt"/>
              </a:rPr>
              <a:t>refer to a series of interconnected steps or processes that are designed to automate and streamline the workflow involved in training, evaluating, and deploying machine learning models</a:t>
            </a:r>
            <a:endParaRPr lang="en-US" spc="0" dirty="0">
              <a:latin typeface="+mn-lt"/>
            </a:endParaRPr>
          </a:p>
          <a:p>
            <a:pPr marL="0" indent="0">
              <a:lnSpc>
                <a:spcPts val="2400"/>
              </a:lnSpc>
              <a:buNone/>
            </a:pPr>
            <a:endParaRPr lang="en-US" sz="2000" b="1" spc="0" dirty="0"/>
          </a:p>
        </p:txBody>
      </p:sp>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sz="3600" dirty="0"/>
              <a:t>Benefit of using machine learning pipelines</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4</a:t>
            </a:fld>
            <a:endParaRPr lang="en-US" dirty="0"/>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45225" y="532528"/>
            <a:ext cx="730762" cy="730762"/>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a:off x="7498080" y="493716"/>
            <a:ext cx="4114800" cy="347472"/>
          </a:xfrm>
        </p:spPr>
        <p:txBody>
          <a:bodyPr/>
          <a:lstStyle/>
          <a:p>
            <a:r>
              <a:rPr lang="en-US" dirty="0"/>
              <a:t>Unattended runs</a:t>
            </a:r>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7498079" y="941772"/>
            <a:ext cx="4359623" cy="1527048"/>
          </a:xfrm>
        </p:spPr>
        <p:txBody>
          <a:bodyPr/>
          <a:lstStyle/>
          <a:p>
            <a:r>
              <a:rPr lang="en-US" dirty="0">
                <a:effectLst/>
              </a:rPr>
              <a:t>The pipeline allows to schedule different steps to run in parallel in a reliable and unattended way. It means you can focus on other tasks simultaneously when the process of data modeling and preparation is going on</a:t>
            </a:r>
            <a:endParaRPr lang="en-US" dirty="0"/>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45225" y="2024471"/>
            <a:ext cx="730762" cy="730762"/>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7498080" y="1924014"/>
            <a:ext cx="4114800" cy="347472"/>
          </a:xfrm>
        </p:spPr>
        <p:txBody>
          <a:bodyPr/>
          <a:lstStyle/>
          <a:p>
            <a:r>
              <a:rPr lang="en-US" sz="2000" dirty="0"/>
              <a:t>Easy debugging</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a:xfrm>
            <a:off x="7498080" y="2372070"/>
            <a:ext cx="3886200" cy="1179576"/>
          </a:xfrm>
        </p:spPr>
        <p:txBody>
          <a:bodyPr/>
          <a:lstStyle/>
          <a:p>
            <a:r>
              <a:rPr lang="en-US" dirty="0">
                <a:effectLst/>
              </a:rPr>
              <a:t>Using pipeline, there is a separate function for each task(such as different functions for data cleaning and data modeling). Therefore, it becomes easy to debug the complete code and find out the issues in a particular step.</a:t>
            </a:r>
            <a:endParaRPr lang="en-US" dirty="0"/>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245225" y="3577559"/>
            <a:ext cx="730762" cy="730762"/>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a:xfrm>
            <a:off x="7498080" y="3541618"/>
            <a:ext cx="4114800" cy="347472"/>
          </a:xfrm>
        </p:spPr>
        <p:txBody>
          <a:bodyPr/>
          <a:lstStyle/>
          <a:p>
            <a:r>
              <a:rPr lang="en-US" dirty="0"/>
              <a:t>Easy tracking and versioning</a:t>
            </a:r>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a:xfrm>
            <a:off x="7498080" y="3980530"/>
            <a:ext cx="3886200" cy="905256"/>
          </a:xfrm>
        </p:spPr>
        <p:txBody>
          <a:bodyPr/>
          <a:lstStyle/>
          <a:p>
            <a:r>
              <a:rPr lang="en-US" dirty="0"/>
              <a:t>We can use a pipeline to explicitly name and version the data sources, inputs, and output rather than manually tracking data and outputs for each iteration.</a:t>
            </a:r>
          </a:p>
        </p:txBody>
      </p:sp>
      <p:pic>
        <p:nvPicPr>
          <p:cNvPr id="20" name="Graphic 19" descr="Atom with solid fill">
            <a:extLst>
              <a:ext uri="{FF2B5EF4-FFF2-40B4-BE49-F238E27FC236}">
                <a16:creationId xmlns:a16="http://schemas.microsoft.com/office/drawing/2014/main" id="{F42281C2-FB36-585A-7694-3C56B22507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96000" y="4885786"/>
            <a:ext cx="914400" cy="914400"/>
          </a:xfrm>
          <a:prstGeom prst="rect">
            <a:avLst/>
          </a:prstGeom>
        </p:spPr>
      </p:pic>
      <p:sp>
        <p:nvSpPr>
          <p:cNvPr id="21" name="Text Placeholder 9">
            <a:extLst>
              <a:ext uri="{FF2B5EF4-FFF2-40B4-BE49-F238E27FC236}">
                <a16:creationId xmlns:a16="http://schemas.microsoft.com/office/drawing/2014/main" id="{A7ADA98F-7E83-571F-9B83-9B81F9B2EC53}"/>
              </a:ext>
            </a:extLst>
          </p:cNvPr>
          <p:cNvSpPr txBox="1">
            <a:spLocks/>
          </p:cNvSpPr>
          <p:nvPr/>
        </p:nvSpPr>
        <p:spPr>
          <a:xfrm>
            <a:off x="7498080" y="4977226"/>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vert="horz" wrap="square" lIns="0" tIns="0" rIns="0" bIns="0" rtlCol="0" anchor="b" anchorCtr="0">
            <a:noAutofit/>
          </a:bodyPr>
          <a:lstStyle>
            <a:lvl1pPr marL="0" indent="0" algn="l" defTabSz="914400" rtl="0" eaLnBrk="1" latinLnBrk="0" hangingPunct="1">
              <a:lnSpc>
                <a:spcPts val="1720"/>
              </a:lnSpc>
              <a:spcBef>
                <a:spcPts val="1000"/>
              </a:spcBef>
              <a:buFont typeface="Arial" panose="020B0604020202020204" pitchFamily="34" charset="0"/>
              <a:buNone/>
              <a:defRPr sz="2000" b="0" i="0" kern="1200" cap="all" spc="200" baseline="0">
                <a:solidFill>
                  <a:schemeClr val="tx1"/>
                </a:solidFill>
                <a:latin typeface="+mj-lt"/>
                <a:ea typeface="+mn-ea"/>
                <a:cs typeface="Posterama" panose="020B0504020200020000"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b="1" i="0" kern="1200" baseline="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baseline="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baseline="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Fast execution</a:t>
            </a:r>
          </a:p>
        </p:txBody>
      </p:sp>
      <p:sp>
        <p:nvSpPr>
          <p:cNvPr id="22" name="Content Placeholder 10">
            <a:extLst>
              <a:ext uri="{FF2B5EF4-FFF2-40B4-BE49-F238E27FC236}">
                <a16:creationId xmlns:a16="http://schemas.microsoft.com/office/drawing/2014/main" id="{ED695088-A039-08A7-10F4-57EE80582588}"/>
              </a:ext>
            </a:extLst>
          </p:cNvPr>
          <p:cNvSpPr txBox="1">
            <a:spLocks/>
          </p:cNvSpPr>
          <p:nvPr/>
        </p:nvSpPr>
        <p:spPr>
          <a:xfrm>
            <a:off x="7498080" y="5416138"/>
            <a:ext cx="3886200" cy="905256"/>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b="0" i="0" kern="1200" baseline="0">
                <a:solidFill>
                  <a:schemeClr val="tx1"/>
                </a:solidFill>
                <a:latin typeface="+mn-lt"/>
                <a:ea typeface="+mn-ea"/>
                <a:cs typeface="+mn-cs"/>
              </a:defRPr>
            </a:lvl1pPr>
            <a:lvl2pPr marL="2286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2pPr>
            <a:lvl3pPr marL="4572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3pPr>
            <a:lvl4pPr marL="6858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As we discussed above, in the ML pipeline, each part of the workflow acts as an independent element, which allows the software to run faster and generate an efficient and high-quality output.</a:t>
            </a:r>
          </a:p>
        </p:txBody>
      </p:sp>
    </p:spTree>
    <p:extLst>
      <p:ext uri="{BB962C8B-B14F-4D97-AF65-F5344CB8AC3E}">
        <p14:creationId xmlns:p14="http://schemas.microsoft.com/office/powerpoint/2010/main" val="70699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p:txBody>
          <a:bodyPr/>
          <a:lstStyle/>
          <a:p>
            <a:r>
              <a:rPr lang="en-US" sz="3600" dirty="0"/>
              <a:t>Benefit of using machine learning pipelines (cont.)</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5</a:t>
            </a:fld>
            <a:endParaRPr lang="en-US" dirty="0"/>
          </a:p>
        </p:txBody>
      </p:sp>
      <p:pic>
        <p:nvPicPr>
          <p:cNvPr id="15" name="Picture Placeholder 17" descr="Nerve with solid fill">
            <a:extLst>
              <a:ext uri="{FF2B5EF4-FFF2-40B4-BE49-F238E27FC236}">
                <a16:creationId xmlns:a16="http://schemas.microsoft.com/office/drawing/2014/main" id="{D6EBC2A8-A6B3-B04E-41A4-25A9A0676AD0}"/>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45225" y="532528"/>
            <a:ext cx="730762" cy="730762"/>
          </a:xfrm>
        </p:spPr>
      </p:pic>
      <p:sp>
        <p:nvSpPr>
          <p:cNvPr id="3" name="Text Placeholder 2">
            <a:extLst>
              <a:ext uri="{FF2B5EF4-FFF2-40B4-BE49-F238E27FC236}">
                <a16:creationId xmlns:a16="http://schemas.microsoft.com/office/drawing/2014/main" id="{18559EBB-1744-14F2-6EEA-D5BDC030F0C9}"/>
              </a:ext>
            </a:extLst>
          </p:cNvPr>
          <p:cNvSpPr>
            <a:spLocks noGrp="1"/>
          </p:cNvSpPr>
          <p:nvPr>
            <p:ph type="body" idx="1"/>
          </p:nvPr>
        </p:nvSpPr>
        <p:spPr>
          <a:xfrm>
            <a:off x="7498080" y="493716"/>
            <a:ext cx="4114800" cy="347472"/>
          </a:xfrm>
        </p:spPr>
        <p:txBody>
          <a:bodyPr/>
          <a:lstStyle/>
          <a:p>
            <a:r>
              <a:rPr lang="en-US" dirty="0"/>
              <a:t>COLLABORATION</a:t>
            </a:r>
          </a:p>
        </p:txBody>
      </p:sp>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7498079" y="941772"/>
            <a:ext cx="4359623" cy="1527048"/>
          </a:xfrm>
        </p:spPr>
        <p:txBody>
          <a:bodyPr/>
          <a:lstStyle/>
          <a:p>
            <a:r>
              <a:rPr lang="en-US" dirty="0"/>
              <a:t>Using pipelines, data scientists can collaborate over each phase of the ML design process and can also work on different pipeline steps simultaneously.</a:t>
            </a:r>
          </a:p>
        </p:txBody>
      </p:sp>
      <p:pic>
        <p:nvPicPr>
          <p:cNvPr id="16" name="Picture Placeholder 19" descr="Microscope with solid fill">
            <a:extLst>
              <a:ext uri="{FF2B5EF4-FFF2-40B4-BE49-F238E27FC236}">
                <a16:creationId xmlns:a16="http://schemas.microsoft.com/office/drawing/2014/main" id="{5231DDDB-E29E-8882-E71C-20340171D8DC}"/>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245225" y="2481668"/>
            <a:ext cx="730762" cy="730762"/>
          </a:xfrm>
        </p:spPr>
      </p:pic>
      <p:sp>
        <p:nvSpPr>
          <p:cNvPr id="5" name="Text Placeholder 4">
            <a:extLst>
              <a:ext uri="{FF2B5EF4-FFF2-40B4-BE49-F238E27FC236}">
                <a16:creationId xmlns:a16="http://schemas.microsoft.com/office/drawing/2014/main" id="{621A83F6-ADD2-533E-DD3D-2171EC6F7E11}"/>
              </a:ext>
            </a:extLst>
          </p:cNvPr>
          <p:cNvSpPr>
            <a:spLocks noGrp="1"/>
          </p:cNvSpPr>
          <p:nvPr>
            <p:ph type="body" sz="quarter" idx="3"/>
          </p:nvPr>
        </p:nvSpPr>
        <p:spPr>
          <a:xfrm>
            <a:off x="7498080" y="2381211"/>
            <a:ext cx="4114800" cy="347472"/>
          </a:xfrm>
        </p:spPr>
        <p:txBody>
          <a:bodyPr/>
          <a:lstStyle/>
          <a:p>
            <a:r>
              <a:rPr lang="en-US" sz="2000" dirty="0"/>
              <a:t>REUSABILITY</a:t>
            </a:r>
          </a:p>
        </p:txBody>
      </p:sp>
      <p:sp>
        <p:nvSpPr>
          <p:cNvPr id="6" name="Content Placeholder 5">
            <a:extLst>
              <a:ext uri="{FF2B5EF4-FFF2-40B4-BE49-F238E27FC236}">
                <a16:creationId xmlns:a16="http://schemas.microsoft.com/office/drawing/2014/main" id="{D17DB5B2-8F12-4C2A-D018-C12FD16160B5}"/>
              </a:ext>
            </a:extLst>
          </p:cNvPr>
          <p:cNvSpPr>
            <a:spLocks noGrp="1"/>
          </p:cNvSpPr>
          <p:nvPr>
            <p:ph sz="quarter" idx="4"/>
          </p:nvPr>
        </p:nvSpPr>
        <p:spPr>
          <a:xfrm>
            <a:off x="7498080" y="2829267"/>
            <a:ext cx="3886200" cy="1179576"/>
          </a:xfrm>
        </p:spPr>
        <p:txBody>
          <a:bodyPr/>
          <a:lstStyle/>
          <a:p>
            <a:r>
              <a:rPr lang="en-US" dirty="0"/>
              <a:t>We can create pipeline templates for particular scenarios and can reuse them as per requirement. For example, creating a template for retraining and batch scoring.</a:t>
            </a:r>
          </a:p>
        </p:txBody>
      </p:sp>
      <p:pic>
        <p:nvPicPr>
          <p:cNvPr id="17" name="Picture Placeholder 21" descr="Test tubes outline">
            <a:extLst>
              <a:ext uri="{FF2B5EF4-FFF2-40B4-BE49-F238E27FC236}">
                <a16:creationId xmlns:a16="http://schemas.microsoft.com/office/drawing/2014/main" id="{488A4C2A-F5B5-FAD1-D810-289B2092FF6C}"/>
              </a:ext>
            </a:extLst>
          </p:cNvPr>
          <p:cNvPicPr>
            <a:picLocks noGrp="1" noChangeAspect="1"/>
          </p:cNvPicPr>
          <p:nvPr>
            <p:ph type="pic" sz="quarter" idx="19"/>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245225" y="4419764"/>
            <a:ext cx="730762" cy="730762"/>
          </a:xfrm>
        </p:spPr>
      </p:pic>
      <p:sp>
        <p:nvSpPr>
          <p:cNvPr id="10" name="Text Placeholder 9">
            <a:extLst>
              <a:ext uri="{FF2B5EF4-FFF2-40B4-BE49-F238E27FC236}">
                <a16:creationId xmlns:a16="http://schemas.microsoft.com/office/drawing/2014/main" id="{A508684D-1AA5-491C-E832-1EB26568CC05}"/>
              </a:ext>
            </a:extLst>
          </p:cNvPr>
          <p:cNvSpPr>
            <a:spLocks noGrp="1"/>
          </p:cNvSpPr>
          <p:nvPr>
            <p:ph type="body" sz="quarter" idx="15"/>
          </p:nvPr>
        </p:nvSpPr>
        <p:spPr>
          <a:xfrm>
            <a:off x="7498080" y="4383823"/>
            <a:ext cx="4114800" cy="347472"/>
          </a:xfrm>
        </p:spPr>
        <p:txBody>
          <a:bodyPr/>
          <a:lstStyle/>
          <a:p>
            <a:r>
              <a:rPr lang="en-US" dirty="0"/>
              <a:t>Heterogeneous Compute</a:t>
            </a:r>
          </a:p>
        </p:txBody>
      </p:sp>
      <p:sp>
        <p:nvSpPr>
          <p:cNvPr id="11" name="Content Placeholder 10">
            <a:extLst>
              <a:ext uri="{FF2B5EF4-FFF2-40B4-BE49-F238E27FC236}">
                <a16:creationId xmlns:a16="http://schemas.microsoft.com/office/drawing/2014/main" id="{3FE9FCFF-DB0B-28A0-AC61-CFCB265C5B31}"/>
              </a:ext>
            </a:extLst>
          </p:cNvPr>
          <p:cNvSpPr>
            <a:spLocks noGrp="1"/>
          </p:cNvSpPr>
          <p:nvPr>
            <p:ph sz="quarter" idx="16"/>
          </p:nvPr>
        </p:nvSpPr>
        <p:spPr>
          <a:xfrm>
            <a:off x="7498080" y="4822735"/>
            <a:ext cx="3886200" cy="905256"/>
          </a:xfrm>
        </p:spPr>
        <p:txBody>
          <a:bodyPr/>
          <a:lstStyle/>
          <a:p>
            <a:r>
              <a:rPr lang="en-US" dirty="0"/>
              <a:t>We can use multiple pipelines which are reliably coordinated over heterogeneous computer resources as well as different storage locations. It allows making efficient use of resources by running separate pipelines steps on different computing resources, e.g., GPUs, Data Science VMs, etc.</a:t>
            </a:r>
          </a:p>
        </p:txBody>
      </p:sp>
    </p:spTree>
    <p:extLst>
      <p:ext uri="{BB962C8B-B14F-4D97-AF65-F5344CB8AC3E}">
        <p14:creationId xmlns:p14="http://schemas.microsoft.com/office/powerpoint/2010/main" val="1321030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927EA-A6AD-97BC-1ADB-6D8D1A4FCEBA}"/>
              </a:ext>
            </a:extLst>
          </p:cNvPr>
          <p:cNvSpPr>
            <a:spLocks noGrp="1"/>
          </p:cNvSpPr>
          <p:nvPr>
            <p:ph type="title"/>
          </p:nvPr>
        </p:nvSpPr>
        <p:spPr>
          <a:xfrm>
            <a:off x="1819655" y="281626"/>
            <a:ext cx="7044125" cy="744844"/>
          </a:xfrm>
        </p:spPr>
        <p:txBody>
          <a:bodyPr/>
          <a:lstStyle/>
          <a:p>
            <a:r>
              <a:rPr lang="en-US" dirty="0">
                <a:latin typeface="+mj-lt"/>
              </a:rPr>
              <a:t>Why Pipelines?</a:t>
            </a:r>
          </a:p>
        </p:txBody>
      </p:sp>
      <p:sp>
        <p:nvSpPr>
          <p:cNvPr id="4" name="Footer Placeholder 3">
            <a:extLst>
              <a:ext uri="{FF2B5EF4-FFF2-40B4-BE49-F238E27FC236}">
                <a16:creationId xmlns:a16="http://schemas.microsoft.com/office/drawing/2014/main" id="{6D8B5CE3-4B9A-F4CE-7CFA-737572BD3527}"/>
              </a:ext>
            </a:extLst>
          </p:cNvPr>
          <p:cNvSpPr>
            <a:spLocks noGrp="1"/>
          </p:cNvSpPr>
          <p:nvPr>
            <p:ph type="ftr" sz="quarter" idx="12"/>
          </p:nvPr>
        </p:nvSpPr>
        <p:spPr/>
        <p:txBody>
          <a:bodyPr/>
          <a:lstStyle/>
          <a:p>
            <a:r>
              <a:rPr lang="en-US" dirty="0"/>
              <a:t>presentation title</a:t>
            </a:r>
          </a:p>
        </p:txBody>
      </p:sp>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p:txBody>
          <a:bodyPr/>
          <a:lstStyle/>
          <a:p>
            <a:fld id="{75DF2D63-3FF5-D547-96B9-BE9CCD1ABA58}" type="slidenum">
              <a:rPr lang="en-US" smtClean="0"/>
              <a:pPr/>
              <a:t>6</a:t>
            </a:fld>
            <a:endParaRPr lang="en-US" dirty="0"/>
          </a:p>
        </p:txBody>
      </p:sp>
      <p:sp>
        <p:nvSpPr>
          <p:cNvPr id="7" name="Content Placeholder 2">
            <a:extLst>
              <a:ext uri="{FF2B5EF4-FFF2-40B4-BE49-F238E27FC236}">
                <a16:creationId xmlns:a16="http://schemas.microsoft.com/office/drawing/2014/main" id="{0FB01301-0CC7-9E79-FBC9-0FCF5120E82B}"/>
              </a:ext>
            </a:extLst>
          </p:cNvPr>
          <p:cNvSpPr txBox="1">
            <a:spLocks/>
          </p:cNvSpPr>
          <p:nvPr/>
        </p:nvSpPr>
        <p:spPr>
          <a:xfrm>
            <a:off x="1819655" y="1546224"/>
            <a:ext cx="9374371" cy="331927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0" i="0" kern="1200" cap="all" spc="200" baseline="0">
                <a:solidFill>
                  <a:schemeClr val="tx1"/>
                </a:solidFill>
                <a:latin typeface="+mj-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baseline="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baseline="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baseline="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baseline="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42913" indent="-442913" algn="just">
              <a:lnSpc>
                <a:spcPts val="2400"/>
              </a:lnSpc>
              <a:buFont typeface="Wingdings" panose="05000000000000000000" pitchFamily="2" charset="2"/>
              <a:buChar char="Ø"/>
            </a:pPr>
            <a:r>
              <a:rPr lang="en-US" cap="none" dirty="0">
                <a:latin typeface="+mn-lt"/>
                <a:ea typeface="+mn-lt"/>
                <a:cs typeface="+mn-lt"/>
              </a:rPr>
              <a:t>Pipelines let us focus on various tasks while different stages run in an unattended way in parallel or in sequence.</a:t>
            </a:r>
          </a:p>
          <a:p>
            <a:pPr marL="442913" indent="-442913" algn="just">
              <a:lnSpc>
                <a:spcPts val="2400"/>
              </a:lnSpc>
              <a:buFont typeface="Wingdings" panose="05000000000000000000" pitchFamily="2" charset="2"/>
              <a:buChar char="Ø"/>
            </a:pPr>
            <a:r>
              <a:rPr lang="en-US" cap="none" dirty="0">
                <a:latin typeface="+mn-lt"/>
                <a:ea typeface="+mn-lt"/>
                <a:cs typeface="+mn-lt"/>
              </a:rPr>
              <a:t>Our engineers use available resources efficiently, running separate steps on several compute targets.</a:t>
            </a:r>
          </a:p>
          <a:p>
            <a:pPr marL="442913" indent="-442913" algn="just">
              <a:lnSpc>
                <a:spcPts val="2400"/>
              </a:lnSpc>
              <a:buFont typeface="Wingdings" panose="05000000000000000000" pitchFamily="2" charset="2"/>
              <a:buChar char="Ø"/>
            </a:pPr>
            <a:r>
              <a:rPr lang="en-US" cap="none" dirty="0">
                <a:latin typeface="+mn-lt"/>
                <a:ea typeface="+mn-lt"/>
                <a:cs typeface="+mn-lt"/>
              </a:rPr>
              <a:t>It’s possible to reuse pipeline templates.</a:t>
            </a:r>
          </a:p>
          <a:p>
            <a:pPr marL="442913" indent="-442913" algn="just">
              <a:lnSpc>
                <a:spcPts val="2400"/>
              </a:lnSpc>
              <a:buFont typeface="Wingdings" panose="05000000000000000000" pitchFamily="2" charset="2"/>
              <a:buChar char="Ø"/>
            </a:pPr>
            <a:r>
              <a:rPr lang="en-US" cap="none" dirty="0">
                <a:latin typeface="+mn-lt"/>
                <a:ea typeface="+mn-lt"/>
                <a:cs typeface="+mn-lt"/>
              </a:rPr>
              <a:t>We don’t need to track data and result paths manually or handle pipeline templates, which leads to increased productivity.</a:t>
            </a:r>
          </a:p>
          <a:p>
            <a:pPr marL="442913" indent="-442913" algn="just">
              <a:lnSpc>
                <a:spcPts val="2400"/>
              </a:lnSpc>
              <a:buFont typeface="Wingdings" panose="05000000000000000000" pitchFamily="2" charset="2"/>
              <a:buChar char="Ø"/>
            </a:pPr>
            <a:r>
              <a:rPr lang="en-US" cap="none" dirty="0">
                <a:latin typeface="+mn-lt"/>
                <a:ea typeface="+mn-lt"/>
                <a:cs typeface="+mn-lt"/>
              </a:rPr>
              <a:t>The modular nature of pipelines lets ml solutions develop faster and with higher quality.</a:t>
            </a:r>
          </a:p>
          <a:p>
            <a:pPr marL="442913" indent="-442913" algn="just">
              <a:lnSpc>
                <a:spcPts val="2400"/>
              </a:lnSpc>
              <a:buFont typeface="Wingdings" panose="05000000000000000000" pitchFamily="2" charset="2"/>
              <a:buChar char="Ø"/>
            </a:pPr>
            <a:r>
              <a:rPr lang="en-US" cap="none" dirty="0">
                <a:latin typeface="+mn-lt"/>
                <a:ea typeface="+mn-lt"/>
                <a:cs typeface="+mn-lt"/>
              </a:rPr>
              <a:t>Last but not least: pipelines allow engineers to cooperate in all ml areas, working collectively on its steps, making them a perfect tool for effective teamwork.</a:t>
            </a:r>
            <a:endParaRPr lang="en-US" cap="none" spc="0" dirty="0">
              <a:latin typeface="+mn-lt"/>
            </a:endParaRPr>
          </a:p>
        </p:txBody>
      </p:sp>
    </p:spTree>
    <p:extLst>
      <p:ext uri="{BB962C8B-B14F-4D97-AF65-F5344CB8AC3E}">
        <p14:creationId xmlns:p14="http://schemas.microsoft.com/office/powerpoint/2010/main" val="259085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040636" y="832104"/>
            <a:ext cx="8110728" cy="457200"/>
          </a:xfrm>
        </p:spPr>
        <p:txBody>
          <a:bodyPr/>
          <a:lstStyle/>
          <a:p>
            <a:r>
              <a:rPr lang="en-US" sz="4000" dirty="0"/>
              <a:t>Components of machine learning pipelines</a:t>
            </a:r>
          </a:p>
        </p:txBody>
      </p:sp>
      <p:pic>
        <p:nvPicPr>
          <p:cNvPr id="6" name="Picture 5">
            <a:extLst>
              <a:ext uri="{FF2B5EF4-FFF2-40B4-BE49-F238E27FC236}">
                <a16:creationId xmlns:a16="http://schemas.microsoft.com/office/drawing/2014/main" id="{E8CE34F8-749C-FDC0-7B24-EC8BFAB20641}"/>
              </a:ext>
            </a:extLst>
          </p:cNvPr>
          <p:cNvPicPr>
            <a:picLocks noChangeAspect="1"/>
          </p:cNvPicPr>
          <p:nvPr/>
        </p:nvPicPr>
        <p:blipFill>
          <a:blip r:embed="rId2"/>
          <a:stretch>
            <a:fillRect/>
          </a:stretch>
        </p:blipFill>
        <p:spPr>
          <a:xfrm>
            <a:off x="2565465" y="1762479"/>
            <a:ext cx="7414769" cy="4548462"/>
          </a:xfrm>
          <a:prstGeom prst="rect">
            <a:avLst/>
          </a:prstGeom>
        </p:spPr>
      </p:pic>
    </p:spTree>
    <p:extLst>
      <p:ext uri="{BB962C8B-B14F-4D97-AF65-F5344CB8AC3E}">
        <p14:creationId xmlns:p14="http://schemas.microsoft.com/office/powerpoint/2010/main" val="292441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Problem definition</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917495"/>
            <a:ext cx="10404433" cy="38135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buFont typeface="Arial" panose="020B0604020202020204" pitchFamily="34" charset="0"/>
              <a:buNone/>
            </a:pPr>
            <a:r>
              <a:rPr lang="en-US" dirty="0">
                <a:ea typeface="+mn-lt"/>
                <a:cs typeface="+mn-lt"/>
              </a:rPr>
              <a:t>This might be the most critical step when setting up your pipeline. Time spent here</a:t>
            </a:r>
          </a:p>
          <a:p>
            <a:pPr marL="0" indent="0">
              <a:lnSpc>
                <a:spcPts val="2400"/>
              </a:lnSpc>
              <a:buFont typeface="Arial" panose="020B0604020202020204" pitchFamily="34" charset="0"/>
              <a:buNone/>
            </a:pPr>
            <a:r>
              <a:rPr lang="en-US" dirty="0">
                <a:ea typeface="+mn-lt"/>
                <a:cs typeface="+mn-lt"/>
              </a:rPr>
              <a:t>can save you orders of magnitude of time on the later stages of the pipeline. Asking and framing the right question is paramount.</a:t>
            </a:r>
          </a:p>
          <a:p>
            <a:pPr marL="0" indent="0">
              <a:lnSpc>
                <a:spcPts val="2400"/>
              </a:lnSpc>
              <a:buFont typeface="Arial" panose="020B0604020202020204" pitchFamily="34" charset="0"/>
              <a:buNone/>
            </a:pPr>
            <a:endParaRPr lang="en-US" dirty="0">
              <a:ea typeface="+mn-lt"/>
              <a:cs typeface="+mn-lt"/>
            </a:endParaRPr>
          </a:p>
          <a:p>
            <a:pPr marL="0" indent="0">
              <a:lnSpc>
                <a:spcPts val="2400"/>
              </a:lnSpc>
              <a:buFont typeface="Arial" panose="020B0604020202020204" pitchFamily="34" charset="0"/>
              <a:buNone/>
            </a:pPr>
            <a:r>
              <a:rPr lang="en-US" dirty="0">
                <a:ea typeface="+mn-lt"/>
                <a:cs typeface="+mn-lt"/>
              </a:rPr>
              <a:t>Consider the following cautionary tale:</a:t>
            </a:r>
          </a:p>
          <a:p>
            <a:pPr marL="0" indent="0" algn="ctr">
              <a:lnSpc>
                <a:spcPts val="2400"/>
              </a:lnSpc>
              <a:buFont typeface="Arial" panose="020B0604020202020204" pitchFamily="34" charset="0"/>
              <a:buNone/>
            </a:pPr>
            <a:r>
              <a:rPr lang="en-US" sz="2000" i="1" dirty="0"/>
              <a:t>“Bob spent years planning, executing, and optimizing how to conquer a hill.</a:t>
            </a:r>
          </a:p>
          <a:p>
            <a:pPr marL="0" indent="0" algn="ctr">
              <a:lnSpc>
                <a:spcPts val="2400"/>
              </a:lnSpc>
              <a:buFont typeface="Arial" panose="020B0604020202020204" pitchFamily="34" charset="0"/>
              <a:buNone/>
            </a:pPr>
            <a:r>
              <a:rPr lang="en-US" sz="2000" i="1" dirty="0"/>
              <a:t>Unfortunately, it turned out to be the wrong hill.”</a:t>
            </a:r>
          </a:p>
        </p:txBody>
      </p:sp>
    </p:spTree>
    <p:extLst>
      <p:ext uri="{BB962C8B-B14F-4D97-AF65-F5344CB8AC3E}">
        <p14:creationId xmlns:p14="http://schemas.microsoft.com/office/powerpoint/2010/main" val="2366975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5C8C9-8CF9-C8F6-B8C0-7E53124564E5}"/>
              </a:ext>
            </a:extLst>
          </p:cNvPr>
          <p:cNvSpPr>
            <a:spLocks noGrp="1"/>
          </p:cNvSpPr>
          <p:nvPr>
            <p:ph type="title"/>
          </p:nvPr>
        </p:nvSpPr>
        <p:spPr>
          <a:xfrm>
            <a:off x="1295400" y="609600"/>
            <a:ext cx="9821955" cy="496529"/>
          </a:xfrm>
        </p:spPr>
        <p:txBody>
          <a:bodyPr/>
          <a:lstStyle/>
          <a:p>
            <a:r>
              <a:rPr lang="en-US" sz="4400" dirty="0"/>
              <a:t>Data ingestion</a:t>
            </a:r>
            <a:endParaRPr lang="en-ID" sz="4400" dirty="0"/>
          </a:p>
        </p:txBody>
      </p:sp>
      <p:sp>
        <p:nvSpPr>
          <p:cNvPr id="3" name="Slide Number Placeholder 2">
            <a:extLst>
              <a:ext uri="{FF2B5EF4-FFF2-40B4-BE49-F238E27FC236}">
                <a16:creationId xmlns:a16="http://schemas.microsoft.com/office/drawing/2014/main" id="{8A418447-9F71-F279-2617-EDB89FFF20FD}"/>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4" name="Footer Placeholder 3">
            <a:extLst>
              <a:ext uri="{FF2B5EF4-FFF2-40B4-BE49-F238E27FC236}">
                <a16:creationId xmlns:a16="http://schemas.microsoft.com/office/drawing/2014/main" id="{C89B0572-9EAB-BBB7-4D11-CEB6F3D80ED0}"/>
              </a:ext>
            </a:extLst>
          </p:cNvPr>
          <p:cNvSpPr>
            <a:spLocks noGrp="1"/>
          </p:cNvSpPr>
          <p:nvPr>
            <p:ph type="ftr" sz="quarter" idx="12"/>
          </p:nvPr>
        </p:nvSpPr>
        <p:spPr/>
        <p:txBody>
          <a:bodyPr/>
          <a:lstStyle/>
          <a:p>
            <a:r>
              <a:rPr lang="en-US"/>
              <a:t>presentation title</a:t>
            </a:r>
            <a:endParaRPr lang="en-US" dirty="0"/>
          </a:p>
        </p:txBody>
      </p:sp>
      <p:sp>
        <p:nvSpPr>
          <p:cNvPr id="5" name="Content Placeholder 2">
            <a:extLst>
              <a:ext uri="{FF2B5EF4-FFF2-40B4-BE49-F238E27FC236}">
                <a16:creationId xmlns:a16="http://schemas.microsoft.com/office/drawing/2014/main" id="{C9F506D5-AA6A-1D47-6B44-D6FFA4149DA4}"/>
              </a:ext>
            </a:extLst>
          </p:cNvPr>
          <p:cNvSpPr txBox="1">
            <a:spLocks/>
          </p:cNvSpPr>
          <p:nvPr/>
        </p:nvSpPr>
        <p:spPr>
          <a:xfrm>
            <a:off x="1233072" y="1540042"/>
            <a:ext cx="10404433" cy="47083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400"/>
              </a:lnSpc>
              <a:buFont typeface="Arial" panose="020B0604020202020204" pitchFamily="34" charset="0"/>
              <a:buNone/>
            </a:pPr>
            <a:r>
              <a:rPr lang="en-US" dirty="0">
                <a:ea typeface="+mn-lt"/>
                <a:cs typeface="+mn-lt"/>
              </a:rPr>
              <a:t>Collecting the right data for your pipeline might be a tremendous undertaking. Depending on the problem you are trying to solve, obtaining relevant datasets might be quite difficult.</a:t>
            </a:r>
          </a:p>
          <a:p>
            <a:pPr marL="0" indent="0">
              <a:lnSpc>
                <a:spcPts val="2400"/>
              </a:lnSpc>
              <a:buFont typeface="Arial" panose="020B0604020202020204" pitchFamily="34" charset="0"/>
              <a:buNone/>
            </a:pPr>
            <a:r>
              <a:rPr lang="en-US" dirty="0">
                <a:ea typeface="+mn-lt"/>
                <a:cs typeface="+mn-lt"/>
              </a:rPr>
              <a:t>Another important consideration is to decide how will the data be sourced, ingested,</a:t>
            </a:r>
          </a:p>
          <a:p>
            <a:pPr marL="0" indent="0">
              <a:lnSpc>
                <a:spcPts val="2400"/>
              </a:lnSpc>
              <a:buFont typeface="Arial" panose="020B0604020202020204" pitchFamily="34" charset="0"/>
              <a:buNone/>
            </a:pPr>
            <a:r>
              <a:rPr lang="en-US" dirty="0">
                <a:ea typeface="+mn-lt"/>
                <a:cs typeface="+mn-lt"/>
              </a:rPr>
              <a:t>and stored:</a:t>
            </a:r>
          </a:p>
          <a:p>
            <a:pPr marL="968375" indent="-342900">
              <a:lnSpc>
                <a:spcPts val="2400"/>
              </a:lnSpc>
            </a:pPr>
            <a:r>
              <a:rPr lang="en-US" dirty="0">
                <a:ea typeface="+mn-lt"/>
                <a:cs typeface="+mn-lt"/>
              </a:rPr>
              <a:t>What data provider or vendor should we use? Can they be trusted?</a:t>
            </a:r>
          </a:p>
          <a:p>
            <a:pPr marL="968375" indent="-342900">
              <a:lnSpc>
                <a:spcPts val="2400"/>
              </a:lnSpc>
            </a:pPr>
            <a:r>
              <a:rPr lang="en-US" dirty="0">
                <a:ea typeface="+mn-lt"/>
                <a:cs typeface="+mn-lt"/>
              </a:rPr>
              <a:t>How will it be ingested? Hadoop, Impala, Spark, just Python, and so on?</a:t>
            </a:r>
          </a:p>
          <a:p>
            <a:pPr marL="968375" indent="-342900">
              <a:lnSpc>
                <a:spcPts val="2400"/>
              </a:lnSpc>
            </a:pPr>
            <a:r>
              <a:rPr lang="en-US" dirty="0">
                <a:ea typeface="+mn-lt"/>
                <a:cs typeface="+mn-lt"/>
              </a:rPr>
              <a:t>Should it be stored as a file or in a database?</a:t>
            </a:r>
          </a:p>
          <a:p>
            <a:pPr marL="968375" indent="-342900">
              <a:lnSpc>
                <a:spcPts val="2400"/>
              </a:lnSpc>
            </a:pPr>
            <a:r>
              <a:rPr lang="en-US" dirty="0">
                <a:ea typeface="+mn-lt"/>
                <a:cs typeface="+mn-lt"/>
              </a:rPr>
              <a:t>What type of database? Traditional RDBMS, NoSQL, graph.</a:t>
            </a:r>
          </a:p>
          <a:p>
            <a:pPr marL="968375" indent="-342900">
              <a:lnSpc>
                <a:spcPts val="2400"/>
              </a:lnSpc>
            </a:pPr>
            <a:r>
              <a:rPr lang="en-US" dirty="0">
                <a:ea typeface="+mn-lt"/>
                <a:cs typeface="+mn-lt"/>
              </a:rPr>
              <a:t>Should it even be stored? If we have a real-time feed into the pipeline, it might not even be necessary or efficient to store the input.</a:t>
            </a:r>
          </a:p>
          <a:p>
            <a:pPr marL="968375" indent="-342900">
              <a:lnSpc>
                <a:spcPts val="2400"/>
              </a:lnSpc>
            </a:pPr>
            <a:r>
              <a:rPr lang="en-US" dirty="0">
                <a:ea typeface="+mn-lt"/>
                <a:cs typeface="+mn-lt"/>
              </a:rPr>
              <a:t>What format should the input be? Parquet, JSON, CSV</a:t>
            </a:r>
          </a:p>
        </p:txBody>
      </p:sp>
    </p:spTree>
    <p:extLst>
      <p:ext uri="{BB962C8B-B14F-4D97-AF65-F5344CB8AC3E}">
        <p14:creationId xmlns:p14="http://schemas.microsoft.com/office/powerpoint/2010/main" val="4238099808"/>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{797FE151-8E52-4DEC-9DCB-E31C92A5800D}tf67061901_win32</Template>
  <TotalTime>501</TotalTime>
  <Words>1456</Words>
  <Application>Microsoft Office PowerPoint</Application>
  <PresentationFormat>Widescreen</PresentationFormat>
  <Paragraphs>157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Daytona Condensed Light</vt:lpstr>
      <vt:lpstr>Posterama</vt:lpstr>
      <vt:lpstr>Wingdings</vt:lpstr>
      <vt:lpstr>Office Theme</vt:lpstr>
      <vt:lpstr>Machine learning pipelines</vt:lpstr>
      <vt:lpstr>outline</vt:lpstr>
      <vt:lpstr>definition</vt:lpstr>
      <vt:lpstr>Benefit of using machine learning pipelines</vt:lpstr>
      <vt:lpstr>Benefit of using machine learning pipelines (cont.)</vt:lpstr>
      <vt:lpstr>Why Pipelines?</vt:lpstr>
      <vt:lpstr>Components of machine learning pipelines</vt:lpstr>
      <vt:lpstr>Problem definition</vt:lpstr>
      <vt:lpstr>Data ingestion</vt:lpstr>
      <vt:lpstr>Data Preparation </vt:lpstr>
      <vt:lpstr>Data Segregation</vt:lpstr>
      <vt:lpstr>model Training</vt:lpstr>
      <vt:lpstr>model Evaluation</vt:lpstr>
      <vt:lpstr>model deployment</vt:lpstr>
      <vt:lpstr>Model Deployment (cont.)</vt:lpstr>
      <vt:lpstr>Performance Monitoring</vt:lpstr>
      <vt:lpstr>Performance monitoring (Cont.)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DISCOVERY</dc:title>
  <dc:creator>Muhammad Ratsanjani</dc:creator>
  <cp:lastModifiedBy>Candra Bella Vista</cp:lastModifiedBy>
  <cp:revision>27</cp:revision>
  <dcterms:created xsi:type="dcterms:W3CDTF">2023-08-24T07:37:26Z</dcterms:created>
  <dcterms:modified xsi:type="dcterms:W3CDTF">2023-09-08T08:22:36Z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