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0" r:id="rId7"/>
    <p:sldId id="258" r:id="rId8"/>
    <p:sldId id="259" r:id="rId9"/>
    <p:sldId id="276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28" d="100"/>
          <a:sy n="28" d="100"/>
        </p:scale>
        <p:origin x="58" y="14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07.01.2023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130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07.01.2023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718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07.01.2023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578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07.01.2023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5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07.01.2023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728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07.01.2023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610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07.01.2023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757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07.01.2023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498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07.01.2023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379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07.01.2023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430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07.01.2023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859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A43DF-04A3-4662-88CA-28FDED1CFC09}" type="datetimeFigureOut">
              <a:rPr lang="cs-CZ" smtClean="0"/>
              <a:t>07.01.2023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425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4">
            <a:extLst>
              <a:ext uri="{FF2B5EF4-FFF2-40B4-BE49-F238E27FC236}">
                <a16:creationId xmlns:a16="http://schemas.microsoft.com/office/drawing/2014/main" id="{C7A3563D-496C-7AC6-6573-C4AD2C6A81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09" r="23958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77981" y="1030556"/>
            <a:ext cx="4060082" cy="3185772"/>
          </a:xfrm>
        </p:spPr>
        <p:txBody>
          <a:bodyPr anchor="b">
            <a:normAutofit fontScale="90000"/>
          </a:bodyPr>
          <a:lstStyle/>
          <a:p>
            <a:pPr algn="l"/>
            <a:r>
              <a:rPr lang="cs-CZ" sz="4800" dirty="0">
                <a:latin typeface="Sitka Text"/>
                <a:cs typeface="Calibri Light"/>
              </a:rPr>
              <a:t>ROBOTIKA</a:t>
            </a:r>
            <a:br>
              <a:rPr lang="cs-CZ" sz="4800" dirty="0">
                <a:latin typeface="Sitka Text"/>
                <a:cs typeface="Calibri Light"/>
              </a:rPr>
            </a:br>
            <a:r>
              <a:rPr lang="cs-CZ" sz="4800" dirty="0">
                <a:latin typeface="Sitka Text"/>
                <a:cs typeface="Calibri Light"/>
              </a:rPr>
              <a:t>a</a:t>
            </a:r>
            <a:br>
              <a:rPr lang="cs-CZ" sz="4800" dirty="0">
                <a:latin typeface="Sitka Text"/>
                <a:cs typeface="Calibri Light"/>
              </a:rPr>
            </a:br>
            <a:r>
              <a:rPr lang="cs-CZ" sz="4800" dirty="0">
                <a:latin typeface="Sitka Text"/>
                <a:cs typeface="Calibri Light"/>
              </a:rPr>
              <a:t>LEGO MINDSTORMS</a:t>
            </a:r>
            <a:endParaRPr lang="cs-CZ" sz="4800" dirty="0">
              <a:latin typeface="Sitka Text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cs-CZ" sz="2000">
                <a:cs typeface="Calibri"/>
              </a:rPr>
              <a:t>Tobiáš Jošt</a:t>
            </a:r>
            <a:endParaRPr lang="cs-CZ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B8C4C3-F82A-1FBD-FB19-A54D30B1F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A3DC9B0-0453-02F4-0F0F-EE9E406F7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22401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A7A6CC-549F-DF94-A86E-E52CDDB5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A67607-4E26-6BC7-63D9-C4E746A7A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561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C775C5-F79C-5288-B686-6E31144B8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29AEF2D-5BE8-B27C-FA72-CF9F95F8D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ea typeface="+mn-lt"/>
                <a:cs typeface="+mn-lt"/>
              </a:rPr>
              <a:t>https://en.wikipedia.org/wiki/Lego_Mindstorms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70240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928EB2-BD9E-5078-A1C4-C5B136208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05E010-3042-E7C0-F4D6-02EE0AECA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0003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3E09F5-B5D5-31B2-8B8F-D728ED80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C50CDAD-ED80-1405-3189-D20129900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2051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0C7E5D-4A6E-9D1D-12F7-C31DB7F1F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5640BE-034F-842F-AED9-4A94E8697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30811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0D1E9E-1BD5-2456-F681-26666F27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89F0831-7123-DA3D-60C8-E9694D516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0879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A9FC90-7A7A-05F0-FD7F-43A61C78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5633878-EACA-9500-26DB-4486E9E5E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35234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949832-1117-2372-2ED8-930668C8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0B594E6-0A06-6920-30AF-651BDBE6B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2712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CDFF14-932A-E7CE-5CA0-51F0C787A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DD042F0-6C41-C193-D990-FE04440DD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2447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Z odročního robota">
            <a:extLst>
              <a:ext uri="{FF2B5EF4-FFF2-40B4-BE49-F238E27FC236}">
                <a16:creationId xmlns:a16="http://schemas.microsoft.com/office/drawing/2014/main" id="{C2F85B2E-55D7-0B1B-1F76-201D95C087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213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8">
            <a:extLst>
              <a:ext uri="{FF2B5EF4-FFF2-40B4-BE49-F238E27FC236}">
                <a16:creationId xmlns:a16="http://schemas.microsoft.com/office/drawing/2014/main" id="{B4147794-66B7-4CDE-BC75-BBDC48B2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18119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89682A7-12A6-3F37-FAFC-53D290CB9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>
            <a:normAutofit/>
          </a:bodyPr>
          <a:lstStyle/>
          <a:p>
            <a:r>
              <a:rPr lang="cs-CZ" sz="4800">
                <a:solidFill>
                  <a:schemeClr val="tx1">
                    <a:lumMod val="85000"/>
                    <a:lumOff val="15000"/>
                  </a:schemeClr>
                </a:solidFill>
              </a:rPr>
              <a:t>Robotika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42D4E1-5135-CF9A-1CBF-A76F82880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889" y="2324100"/>
            <a:ext cx="6784259" cy="38750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cs-CZ" sz="2400"/>
              <a:t>Věda o robotech a jejich designu</a:t>
            </a:r>
          </a:p>
          <a:p>
            <a:r>
              <a:rPr lang="cs-CZ" sz="2400"/>
              <a:t>Robotika úzce spolupracvuje se softwarem a mechanikou </a:t>
            </a:r>
          </a:p>
          <a:p>
            <a:r>
              <a:rPr lang="cs-CZ" sz="2400"/>
              <a:t>Rozlišujeme podle mnoha keytérií</a:t>
            </a: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1202E79-1236-4DF8-9921-F47A0B07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7294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601C2B-4690-6305-6E03-9760457D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DD00A54-C28E-1F06-7C53-662558889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ea typeface="+mn-lt"/>
                <a:cs typeface="+mn-lt"/>
              </a:rPr>
              <a:t>https://cs.wikipedia.org/wiki/Robotika</a:t>
            </a:r>
            <a:endParaRPr lang="cs-CZ" dirty="0"/>
          </a:p>
          <a:p>
            <a:r>
              <a:rPr lang="cs-CZ" dirty="0">
                <a:ea typeface="+mn-lt"/>
                <a:cs typeface="+mn-lt"/>
              </a:rPr>
              <a:t>https://en.wikipedia.org/wiki/Lego_Mindstorms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5731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603B15-63FD-B73F-B1E4-F5EFB48C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A43BCAC-1313-82D4-E6F7-1662A01F5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5646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3" name="Rectangle 2072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person&#10;&#10;Description automatically generated">
            <a:extLst>
              <a:ext uri="{FF2B5EF4-FFF2-40B4-BE49-F238E27FC236}">
                <a16:creationId xmlns:a16="http://schemas.microsoft.com/office/drawing/2014/main" id="{F69FC646-EB6D-76BF-0195-B2632A2D62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7" r="26952" b="9090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075" name="Rectangle 2074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82EFAE6-5EE0-4982-82CC-2702A0F41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cs-CZ" sz="2800"/>
              <a:t>Historie</a:t>
            </a:r>
          </a:p>
        </p:txBody>
      </p:sp>
      <p:sp>
        <p:nvSpPr>
          <p:cNvPr id="2077" name="Rectangle 207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79" name="Rectangle 207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70" name="Content Placeholder 2069">
            <a:extLst>
              <a:ext uri="{FF2B5EF4-FFF2-40B4-BE49-F238E27FC236}">
                <a16:creationId xmlns:a16="http://schemas.microsoft.com/office/drawing/2014/main" id="{4E8E0942-D6E0-65BD-A1D8-EC622EAAA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378309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odrý malované továrna">
            <a:extLst>
              <a:ext uri="{FF2B5EF4-FFF2-40B4-BE49-F238E27FC236}">
                <a16:creationId xmlns:a16="http://schemas.microsoft.com/office/drawing/2014/main" id="{FA18DB44-8C9F-DBC7-04DA-A305274A59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4147794-66B7-4CDE-BC75-BBDC48B2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18119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A3176E8-B3B1-DF8A-CA79-92E98CDC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>
            <a:normAutofit/>
          </a:bodyPr>
          <a:lstStyle/>
          <a:p>
            <a:r>
              <a:rPr lang="cs-CZ" sz="4800">
                <a:solidFill>
                  <a:schemeClr val="tx1">
                    <a:lumMod val="85000"/>
                    <a:lumOff val="15000"/>
                  </a:schemeClr>
                </a:solidFill>
              </a:rPr>
              <a:t>Průmyslová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914BC0D-B814-6F44-91A1-9E8F012D7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889" y="2324100"/>
            <a:ext cx="6784259" cy="3875087"/>
          </a:xfrm>
        </p:spPr>
        <p:txBody>
          <a:bodyPr>
            <a:normAutofit/>
          </a:bodyPr>
          <a:lstStyle/>
          <a:p>
            <a:r>
              <a:rPr lang="cs-CZ" sz="2400" dirty="0"/>
              <a:t>Mouhou manipulovat s předměty díky pažím</a:t>
            </a:r>
          </a:p>
          <a:p>
            <a:r>
              <a:rPr lang="cs-CZ" sz="2400" dirty="0"/>
              <a:t>Jsou plně automatické</a:t>
            </a:r>
          </a:p>
          <a:p>
            <a:r>
              <a:rPr lang="cs-CZ" sz="2400" dirty="0"/>
              <a:t>Lehce programovatelné</a:t>
            </a:r>
          </a:p>
          <a:p>
            <a:r>
              <a:rPr lang="cs-CZ" sz="2400" dirty="0"/>
              <a:t>univerzální</a:t>
            </a:r>
          </a:p>
          <a:p>
            <a:endParaRPr lang="cs-CZ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202E79-1236-4DF8-9921-F47A0B07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5516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FA0BC8C-A666-95D5-291B-3CFCF6677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cs-CZ"/>
              <a:t>Historie průmyslové robotiky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8491C03-EEE0-61C9-865E-371E052D8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cs-CZ" sz="2000" b="0" i="0">
                <a:effectLst/>
                <a:latin typeface="Arial" panose="020B0604020202020204" pitchFamily="34" charset="0"/>
              </a:rPr>
              <a:t>První automatizované stroje se obevili až v 19. století</a:t>
            </a:r>
          </a:p>
          <a:p>
            <a:r>
              <a:rPr lang="cs-CZ" sz="2000" b="0" i="0">
                <a:effectLst/>
                <a:latin typeface="Arial" panose="020B0604020202020204" pitchFamily="34" charset="0"/>
              </a:rPr>
              <a:t>Roku 1954 firma Unimation vyrbyla prvního průmyslového robota. Tento robot byl nasazen do průmyslu v roce </a:t>
            </a:r>
            <a:r>
              <a:rPr lang="cs-CZ" sz="2000">
                <a:latin typeface="Arial" panose="020B0604020202020204" pitchFamily="34" charset="0"/>
              </a:rPr>
              <a:t>1961</a:t>
            </a:r>
            <a:r>
              <a:rPr lang="cs-CZ" sz="2000" b="0" i="0">
                <a:effectLst/>
                <a:latin typeface="Arial" panose="020B0604020202020204" pitchFamily="34" charset="0"/>
              </a:rPr>
              <a:t>. </a:t>
            </a:r>
            <a:r>
              <a:rPr lang="cs-CZ" sz="2000">
                <a:latin typeface="Arial" panose="020B0604020202020204" pitchFamily="34" charset="0"/>
              </a:rPr>
              <a:t>Až koncem 70. let začali mít konkurenci.</a:t>
            </a:r>
          </a:p>
          <a:p>
            <a:r>
              <a:rPr lang="cs-CZ" sz="2000" dirty="0"/>
              <a:t>Dnešní komerční roboti s využívají v oblastech nevhodných pro člověka, montáž, transport, vesmírné bádání, vojenstí, atd...</a:t>
            </a:r>
          </a:p>
        </p:txBody>
      </p:sp>
      <p:pic>
        <p:nvPicPr>
          <p:cNvPr id="3074" name="Picture 2" descr="Vojenský robot se vzepřel při výcviku. Po přílišném nátlaku převrátil stůl  a zachránil robotického psa - Interez Magazín">
            <a:extLst>
              <a:ext uri="{FF2B5EF4-FFF2-40B4-BE49-F238E27FC236}">
                <a16:creationId xmlns:a16="http://schemas.microsoft.com/office/drawing/2014/main" id="{320E8094-FCD0-4238-1101-BF8C221F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7734" y="2802313"/>
            <a:ext cx="4935970" cy="276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25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09A15-0460-E1F9-4F34-0AD9EEE41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B9BFF-2FCE-F06D-2CD6-1F1A6BE8D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09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E4605B-FD5A-7EEF-FB8B-D6F4DC6B8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7D2EB60-1CCD-9089-A9A6-F23B2C3DA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8514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9A68DD-8984-3803-4352-BA3A67FE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CAD64E4-6274-3302-A5A3-4EFF3FDB8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7304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F164D9-A3B6-C0CE-3C8F-99218BA77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444F58D-3F40-2BB7-9DAF-2EE3FC3DA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298453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85058771A86E248B14BFCFEDA86EFB5" ma:contentTypeVersion="2" ma:contentTypeDescription="Vytvoří nový dokument" ma:contentTypeScope="" ma:versionID="10ce852783b6e4ffe3e84173aa8c44ba">
  <xsd:schema xmlns:xsd="http://www.w3.org/2001/XMLSchema" xmlns:xs="http://www.w3.org/2001/XMLSchema" xmlns:p="http://schemas.microsoft.com/office/2006/metadata/properties" xmlns:ns3="2be20b7b-927d-4de0-aeaf-2c0a8b5923e1" targetNamespace="http://schemas.microsoft.com/office/2006/metadata/properties" ma:root="true" ma:fieldsID="a3f150fbb6b7749259dc4a06750da065" ns3:_="">
    <xsd:import namespace="2be20b7b-927d-4de0-aeaf-2c0a8b5923e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e20b7b-927d-4de0-aeaf-2c0a8b5923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9DC6749-7C98-48F5-9E2B-D9B5FA4BE9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e20b7b-927d-4de0-aeaf-2c0a8b5923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B2B047-54AB-4DBA-B57C-4968EF3B49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8F0A56-B4D1-4133-8B9A-A286DD3B38B3}">
  <ds:schemaRefs>
    <ds:schemaRef ds:uri="http://purl.org/dc/terms/"/>
    <ds:schemaRef ds:uri="http://schemas.microsoft.com/office/2006/documentManagement/types"/>
    <ds:schemaRef ds:uri="2be20b7b-927d-4de0-aeaf-2c0a8b5923e1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144</Words>
  <Application>Microsoft Office PowerPoint</Application>
  <PresentationFormat>Widescreen</PresentationFormat>
  <Paragraphs>21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Century Schoolbook</vt:lpstr>
      <vt:lpstr>Sitka Text</vt:lpstr>
      <vt:lpstr>Motiv systému Office</vt:lpstr>
      <vt:lpstr>ROBOTIKA a LEGO MINDSTORMS</vt:lpstr>
      <vt:lpstr>Robotika</vt:lpstr>
      <vt:lpstr>Historie</vt:lpstr>
      <vt:lpstr>Průmyslová</vt:lpstr>
      <vt:lpstr>Historie průmyslové robotiky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Zdroje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Uzivatel</dc:creator>
  <cp:lastModifiedBy>Jošt Tobiáš</cp:lastModifiedBy>
  <cp:revision>30</cp:revision>
  <dcterms:created xsi:type="dcterms:W3CDTF">2023-01-07T15:52:21Z</dcterms:created>
  <dcterms:modified xsi:type="dcterms:W3CDTF">2023-01-07T20:37:34Z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0x010100D85058771A86E248B14BFCFEDA86EFB5</vt:lpwstr>
  </property>
</Properties>
</file>