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</p:sldMasterIdLst>
  <p:sldIdLst>
    <p:sldId id="256" r:id="rId5"/>
    <p:sldId id="257" r:id="rId6"/>
    <p:sldId id="258" r:id="rId7"/>
    <p:sldId id="259" r:id="rId8"/>
    <p:sldId id="260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ru-RU" sz="2400" strike="noStrike" u="none">
              <a:solidFill>
                <a:srgbClr val="19197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A18333-B43F-4C02-876E-852E154C7E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6FC01D-9F7F-4027-A05B-FC05EFA10B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ru-RU" sz="2400" strike="noStrike" u="none">
              <a:solidFill>
                <a:srgbClr val="19197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0C3C45-D5E9-42B1-A31B-1E20116196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ru-RU" sz="2400" strike="noStrike" u="none">
              <a:solidFill>
                <a:srgbClr val="19197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7C57071-9741-4845-B98C-B1E9CDC483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191970"/>
              </a:gs>
              <a:gs pos="100000">
                <a:srgbClr val="4169e1"/>
              </a:gs>
            </a:gsLst>
            <a:lin ang="42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highlight>
                <a:srgbClr val="ffffff"/>
              </a:highlight>
              <a:uFillTx/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trike="noStrike" u="none">
                <a:solidFill>
                  <a:srgbClr val="191970"/>
                </a:solidFill>
                <a:uFillTx/>
                <a:latin typeface="Arial"/>
              </a:rPr>
              <a:t>Click to edit the title text format</a:t>
            </a:r>
            <a:endParaRPr b="0" lang="ru-RU" sz="3300" strike="noStrike" u="none">
              <a:solidFill>
                <a:srgbClr val="191970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9bdd"/>
                </a:solidFill>
                <a:uFillTx/>
                <a:latin typeface="Arial"/>
              </a:rPr>
              <a:t>Click to edit the outline text format</a:t>
            </a:r>
            <a:endParaRPr b="0" lang="ru-RU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2100" strike="noStrike" u="none">
                <a:solidFill>
                  <a:srgbClr val="009bdd"/>
                </a:solidFill>
                <a:uFillTx/>
                <a:latin typeface="Arial"/>
              </a:rPr>
              <a:t>Second Outline Level</a:t>
            </a:r>
            <a:endParaRPr b="0" lang="ru-RU" sz="21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9bdd"/>
                </a:solidFill>
                <a:uFillTx/>
                <a:latin typeface="Arial"/>
              </a:rPr>
              <a:t>Third Outline Level</a:t>
            </a:r>
            <a:endParaRPr b="0" lang="ru-RU" sz="18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1500" strike="noStrike" u="none">
                <a:solidFill>
                  <a:srgbClr val="009bdd"/>
                </a:solidFill>
                <a:uFillTx/>
                <a:latin typeface="Arial"/>
              </a:rPr>
              <a:t>Fourth Outline Level</a:t>
            </a:r>
            <a:endParaRPr b="0" lang="ru-RU" sz="15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1500" strike="noStrike" u="none">
                <a:solidFill>
                  <a:srgbClr val="009bdd"/>
                </a:solidFill>
                <a:uFillTx/>
                <a:latin typeface="Arial"/>
              </a:rPr>
              <a:t>Fifth Outline Level</a:t>
            </a:r>
            <a:endParaRPr b="0" lang="ru-RU" sz="15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1500" strike="noStrike" u="none">
                <a:solidFill>
                  <a:srgbClr val="009bdd"/>
                </a:solidFill>
                <a:uFillTx/>
                <a:latin typeface="Arial"/>
              </a:rPr>
              <a:t>Sixth Outline Level</a:t>
            </a:r>
            <a:endParaRPr b="0" lang="ru-RU" sz="15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1500" strike="noStrike" u="none">
                <a:solidFill>
                  <a:srgbClr val="009bdd"/>
                </a:solidFill>
                <a:uFillTx/>
                <a:latin typeface="Arial"/>
              </a:rPr>
              <a:t>Seventh Outline Level</a:t>
            </a:r>
            <a:endParaRPr b="0" lang="ru-RU" sz="15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Arial"/>
              </a:rPr>
              <a:t>&lt;date/time&gt;</a:t>
            </a: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Arial"/>
              </a:rPr>
              <a:t>&lt;footer&gt;</a:t>
            </a: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2C6BF7E0-A6DA-4D38-8EDD-C66C636AC2DE}" type="slidenum">
              <a:rPr b="0" lang="ru-RU" sz="140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191970"/>
              </a:gs>
              <a:gs pos="100000">
                <a:srgbClr val="4169e1"/>
              </a:gs>
            </a:gsLst>
            <a:lin ang="4200000"/>
          </a:gradFill>
          <a:ln w="18000">
            <a:noFill/>
          </a:ln>
          <a:effectLst>
            <a:outerShdw dist="0" dir="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191970"/>
              </a:gs>
              <a:gs pos="100000">
                <a:srgbClr val="4169e1"/>
              </a:gs>
            </a:gsLst>
            <a:lin ang="4200000"/>
          </a:gradFill>
          <a:ln w="18000">
            <a:noFill/>
          </a:ln>
          <a:effectLst>
            <a:outerShdw dist="0" dir="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ru-RU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19197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191970"/>
                </a:solidFill>
                <a:uFillTx/>
                <a:latin typeface="Arial"/>
              </a:rPr>
              <a:t>Click to edit the outline text format</a:t>
            </a:r>
            <a:endParaRPr b="0" lang="ru-RU" sz="24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2100" strike="noStrike" u="none">
                <a:solidFill>
                  <a:srgbClr val="191970"/>
                </a:solidFill>
                <a:uFillTx/>
                <a:latin typeface="Arial"/>
              </a:rPr>
              <a:t>Second Outline Level</a:t>
            </a:r>
            <a:endParaRPr b="0" lang="ru-RU" sz="21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191970"/>
                </a:solidFill>
                <a:uFillTx/>
                <a:latin typeface="Arial"/>
              </a:rPr>
              <a:t>Third Outline Level</a:t>
            </a:r>
            <a:endParaRPr b="0" lang="ru-RU" sz="18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1500" strike="noStrike" u="none">
                <a:solidFill>
                  <a:srgbClr val="191970"/>
                </a:solidFill>
                <a:uFillTx/>
                <a:latin typeface="Arial"/>
              </a:rPr>
              <a:t>Fourth Outline Level</a:t>
            </a:r>
            <a:endParaRPr b="0" lang="ru-RU" sz="15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1500" strike="noStrike" u="none">
                <a:solidFill>
                  <a:srgbClr val="191970"/>
                </a:solidFill>
                <a:uFillTx/>
                <a:latin typeface="Arial"/>
              </a:rPr>
              <a:t>Fifth Outline Level</a:t>
            </a:r>
            <a:endParaRPr b="0" lang="ru-RU" sz="15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1500" strike="noStrike" u="none">
                <a:solidFill>
                  <a:srgbClr val="191970"/>
                </a:solidFill>
                <a:uFillTx/>
                <a:latin typeface="Arial"/>
              </a:rPr>
              <a:t>Sixth Outline Level</a:t>
            </a:r>
            <a:endParaRPr b="0" lang="ru-RU" sz="15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1500" strike="noStrike" u="none">
                <a:solidFill>
                  <a:srgbClr val="191970"/>
                </a:solidFill>
                <a:uFillTx/>
                <a:latin typeface="Arial"/>
              </a:rPr>
              <a:t>Seventh Outline Level</a:t>
            </a:r>
            <a:endParaRPr b="0" lang="ru-RU" sz="1500" strike="noStrike" u="none">
              <a:solidFill>
                <a:srgbClr val="191970"/>
              </a:solidFill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Arial"/>
              </a:rPr>
              <a:t>&lt;date/time&gt;</a:t>
            </a: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Arial"/>
              </a:rPr>
              <a:t>&lt;footer&gt;</a:t>
            </a: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5931526C-5010-463B-806C-DA439A715C85}" type="slidenum">
              <a:rPr b="0" lang="ru-RU" sz="140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191970"/>
              </a:gs>
              <a:gs pos="100000">
                <a:srgbClr val="4169e1"/>
              </a:gs>
            </a:gsLst>
            <a:lin ang="4200000"/>
          </a:gradFill>
          <a:ln w="18000">
            <a:noFill/>
          </a:ln>
          <a:effectLst>
            <a:outerShdw dist="0" dir="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191970"/>
              </a:gs>
              <a:gs pos="100000">
                <a:srgbClr val="4169e1"/>
              </a:gs>
            </a:gsLst>
            <a:lin ang="4200000"/>
          </a:gradFill>
          <a:ln w="18000">
            <a:noFill/>
          </a:ln>
          <a:effectLst>
            <a:outerShdw dist="0" dir="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ru-RU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191970"/>
                </a:solidFill>
                <a:uFillTx/>
                <a:latin typeface="Arial"/>
              </a:rPr>
              <a:t>Click to edit the outline text format</a:t>
            </a:r>
            <a:endParaRPr b="0" lang="ru-RU" sz="24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2100" strike="noStrike" u="none">
                <a:solidFill>
                  <a:srgbClr val="191970"/>
                </a:solidFill>
                <a:uFillTx/>
                <a:latin typeface="Arial"/>
              </a:rPr>
              <a:t>Second Outline Level</a:t>
            </a:r>
            <a:endParaRPr b="0" lang="ru-RU" sz="21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191970"/>
                </a:solidFill>
                <a:uFillTx/>
                <a:latin typeface="Arial"/>
              </a:rPr>
              <a:t>Third Outline Level</a:t>
            </a:r>
            <a:endParaRPr b="0" lang="ru-RU" sz="18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1500" strike="noStrike" u="none">
                <a:solidFill>
                  <a:srgbClr val="191970"/>
                </a:solidFill>
                <a:uFillTx/>
                <a:latin typeface="Arial"/>
              </a:rPr>
              <a:t>Fourth Outline Level</a:t>
            </a:r>
            <a:endParaRPr b="0" lang="ru-RU" sz="15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1500" strike="noStrike" u="none">
                <a:solidFill>
                  <a:srgbClr val="191970"/>
                </a:solidFill>
                <a:uFillTx/>
                <a:latin typeface="Arial"/>
              </a:rPr>
              <a:t>Fifth Outline Level</a:t>
            </a:r>
            <a:endParaRPr b="0" lang="ru-RU" sz="15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1500" strike="noStrike" u="none">
                <a:solidFill>
                  <a:srgbClr val="191970"/>
                </a:solidFill>
                <a:uFillTx/>
                <a:latin typeface="Arial"/>
              </a:rPr>
              <a:t>Sixth Outline Level</a:t>
            </a:r>
            <a:endParaRPr b="0" lang="ru-RU" sz="15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1500" strike="noStrike" u="none">
                <a:solidFill>
                  <a:srgbClr val="191970"/>
                </a:solidFill>
                <a:uFillTx/>
                <a:latin typeface="Arial"/>
              </a:rPr>
              <a:t>Seventh Outline Level</a:t>
            </a:r>
            <a:endParaRPr b="0" lang="ru-RU" sz="1500" strike="noStrike" u="none">
              <a:solidFill>
                <a:srgbClr val="191970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7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Arial"/>
              </a:rPr>
              <a:t>&lt;date/time&gt;</a:t>
            </a: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8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Arial"/>
              </a:rPr>
              <a:t>&lt;footer&gt;</a:t>
            </a: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9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B0AF75E3-05D7-4FA2-9B1E-71EFEDC69B94}" type="slidenum">
              <a:rPr b="0" lang="ru-RU" sz="140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0000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ru-RU" sz="2800" strike="noStrike" u="none">
                <a:solidFill>
                  <a:srgbClr val="191970"/>
                </a:solidFill>
                <a:uFillTx/>
                <a:latin typeface="Calibri"/>
              </a:rPr>
              <a:t>ML-решение для увеличения продаж</a:t>
            </a:r>
            <a:br>
              <a:rPr sz="2800"/>
            </a:br>
            <a:r>
              <a:rPr b="1" lang="ru-RU" sz="2800" strike="noStrike" u="none">
                <a:solidFill>
                  <a:srgbClr val="191970"/>
                </a:solidFill>
                <a:uFillTx/>
                <a:latin typeface="Calibri"/>
              </a:rPr>
              <a:t>в интернет-магазине</a:t>
            </a:r>
            <a:endParaRPr b="0" lang="ru-RU" sz="2800" strike="noStrike" u="none">
              <a:solidFill>
                <a:srgbClr val="19197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0"/>
            <a:ext cx="9360000" cy="73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ru-RU" sz="3600" strike="noStrike" u="none">
                <a:solidFill>
                  <a:srgbClr val="ffffff"/>
                </a:solidFill>
                <a:uFillTx/>
                <a:latin typeface="Calibri"/>
              </a:rPr>
              <a:t>Цель и метрики</a:t>
            </a:r>
            <a:endParaRPr b="0" lang="ru-RU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40000" y="720000"/>
            <a:ext cx="91800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0">
              <a:spcBef>
                <a:spcPts val="1134"/>
              </a:spcBef>
              <a:spcAft>
                <a:spcPts val="850"/>
              </a:spcAft>
              <a:buNone/>
            </a:pPr>
            <a:r>
              <a:rPr b="1" lang="ru-RU" sz="1600" strike="noStrike" u="none">
                <a:solidFill>
                  <a:srgbClr val="191970"/>
                </a:solidFill>
                <a:uFillTx/>
                <a:latin typeface="Calibri"/>
              </a:rPr>
              <a:t>Цель: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marL="432000" indent="0">
              <a:spcBef>
                <a:spcPts val="1134"/>
              </a:spcBef>
              <a:spcAft>
                <a:spcPts val="850"/>
              </a:spcAft>
              <a:buNone/>
            </a:pPr>
            <a:r>
              <a:rPr b="0" lang="ru-RU" sz="1600" strike="noStrike" u="none">
                <a:solidFill>
                  <a:srgbClr val="191970"/>
                </a:solidFill>
                <a:uFillTx/>
                <a:latin typeface="Calibri"/>
              </a:rPr>
              <a:t>Увеличить прибыль от дополнительных продаж на </a:t>
            </a:r>
            <a:r>
              <a:rPr b="1" lang="ru-RU" sz="1600" strike="noStrike" u="none">
                <a:solidFill>
                  <a:srgbClr val="191970"/>
                </a:solidFill>
                <a:uFillTx/>
                <a:latin typeface="Calibri"/>
              </a:rPr>
              <a:t>20%</a:t>
            </a:r>
            <a:r>
              <a:rPr b="0" lang="ru-RU" sz="1600" strike="noStrike" u="none">
                <a:solidFill>
                  <a:srgbClr val="191970"/>
                </a:solidFill>
                <a:uFillTx/>
                <a:latin typeface="Calibri"/>
              </a:rPr>
              <a:t> за счет персонализированных рекомендаций.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marL="432000" indent="0">
              <a:spcBef>
                <a:spcPts val="1134"/>
              </a:spcBef>
              <a:spcAft>
                <a:spcPts val="850"/>
              </a:spcAft>
              <a:buNone/>
            </a:pPr>
            <a:r>
              <a:rPr b="1" lang="ru-RU" sz="1600" strike="noStrike" u="none">
                <a:solidFill>
                  <a:srgbClr val="191970"/>
                </a:solidFill>
                <a:uFillTx/>
                <a:latin typeface="Calibri"/>
              </a:rPr>
              <a:t>Бизнес-метрика: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spcAft>
                <a:spcPts val="850"/>
              </a:spcAft>
              <a:buClr>
                <a:srgbClr val="19197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191970"/>
                </a:solidFill>
                <a:uFillTx/>
                <a:latin typeface="Calibri"/>
              </a:rPr>
              <a:t>Рост среднего чека на </a:t>
            </a:r>
            <a:r>
              <a:rPr b="1" lang="ru-RU" sz="1600" strike="noStrike" u="none">
                <a:solidFill>
                  <a:srgbClr val="191970"/>
                </a:solidFill>
                <a:uFillTx/>
                <a:latin typeface="Calibri"/>
              </a:rPr>
              <a:t>20%</a:t>
            </a:r>
            <a:r>
              <a:rPr b="0" lang="ru-RU" sz="1600" strike="noStrike" u="none">
                <a:solidFill>
                  <a:srgbClr val="191970"/>
                </a:solidFill>
                <a:uFillTx/>
                <a:latin typeface="Calibri"/>
              </a:rPr>
              <a:t> за счет дополнительных продаж.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marL="432000" indent="0">
              <a:spcBef>
                <a:spcPts val="1134"/>
              </a:spcBef>
              <a:spcAft>
                <a:spcPts val="850"/>
              </a:spcAft>
              <a:buNone/>
            </a:pPr>
            <a:r>
              <a:rPr b="1" lang="ru-RU" sz="1600" strike="noStrike" u="none">
                <a:solidFill>
                  <a:srgbClr val="191970"/>
                </a:solidFill>
                <a:uFillTx/>
                <a:latin typeface="Calibri"/>
              </a:rPr>
              <a:t>Техническая метрика: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spcAft>
                <a:spcPts val="850"/>
              </a:spcAft>
              <a:buClr>
                <a:srgbClr val="191970"/>
              </a:buClr>
              <a:buSzPct val="45000"/>
              <a:buFont typeface="Wingdings" charset="2"/>
              <a:buChar char=""/>
            </a:pPr>
            <a:r>
              <a:rPr b="1" lang="ru-RU" sz="1600" strike="noStrike" u="none">
                <a:solidFill>
                  <a:srgbClr val="191970"/>
                </a:solidFill>
                <a:uFillTx/>
                <a:latin typeface="Calibri"/>
              </a:rPr>
              <a:t>Precision@3</a:t>
            </a:r>
            <a:r>
              <a:rPr b="0" lang="ru-RU" sz="1600" strike="noStrike" u="none">
                <a:solidFill>
                  <a:srgbClr val="191970"/>
                </a:solidFill>
                <a:uFillTx/>
                <a:latin typeface="Calibri"/>
              </a:rPr>
              <a:t> (доля релевантных товаров в топ-3 рекомендациях).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02BA2DC-DF3D-41CF-9E57-617A6A1E12FD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21960"/>
            <a:ext cx="9360000" cy="69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ru-RU" sz="3600" strike="noStrike" u="none">
                <a:solidFill>
                  <a:srgbClr val="ffffff"/>
                </a:solidFill>
                <a:uFillTx/>
                <a:latin typeface="Calibri"/>
              </a:rPr>
              <a:t>Данные и признаки</a:t>
            </a:r>
            <a:endParaRPr b="0" lang="ru-RU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720000"/>
            <a:ext cx="91800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60000" indent="0">
              <a:lnSpc>
                <a:spcPct val="100000"/>
              </a:lnSpc>
              <a:spcBef>
                <a:spcPts val="709"/>
              </a:spcBef>
              <a:spcAft>
                <a:spcPts val="567"/>
              </a:spcAft>
              <a:buNone/>
            </a:pPr>
            <a:r>
              <a:rPr b="1" lang="ru-RU" sz="1600" strike="noStrike" u="none">
                <a:solidFill>
                  <a:srgbClr val="191970"/>
                </a:solidFill>
                <a:uFillTx/>
                <a:latin typeface="Calibri"/>
              </a:rPr>
              <a:t>Источники данных: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1" marL="360000">
              <a:lnSpc>
                <a:spcPct val="100000"/>
              </a:lnSpc>
              <a:spcBef>
                <a:spcPts val="709"/>
              </a:spcBef>
              <a:spcAft>
                <a:spcPts val="567"/>
              </a:spcAft>
              <a:buClr>
                <a:srgbClr val="191970"/>
              </a:buClr>
              <a:buFont typeface="OpenSymbol"/>
              <a:buAutoNum type="arabicPeriod"/>
            </a:pPr>
            <a:r>
              <a:rPr b="1" lang="ru-RU" sz="1600" strike="noStrike" u="none">
                <a:solidFill>
                  <a:srgbClr val="191970"/>
                </a:solidFill>
                <a:uFillTx/>
                <a:latin typeface="Calibri"/>
              </a:rPr>
              <a:t>events </a:t>
            </a:r>
            <a:r>
              <a:rPr b="0" lang="ru-RU" sz="1600" strike="noStrike" u="none">
                <a:solidFill>
                  <a:srgbClr val="191970"/>
                </a:solidFill>
                <a:uFillTx/>
                <a:latin typeface="Calibri"/>
              </a:rPr>
              <a:t>– действия пользователей (просмотры, покупки)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1" marL="360000">
              <a:lnSpc>
                <a:spcPct val="100000"/>
              </a:lnSpc>
              <a:spcBef>
                <a:spcPts val="709"/>
              </a:spcBef>
              <a:spcAft>
                <a:spcPts val="567"/>
              </a:spcAft>
              <a:buClr>
                <a:srgbClr val="191970"/>
              </a:buClr>
              <a:buFont typeface="OpenSymbol"/>
              <a:buAutoNum type="arabicPeriod"/>
            </a:pPr>
            <a:r>
              <a:rPr b="1" lang="ru-RU" sz="1600" strike="noStrike" u="none">
                <a:solidFill>
                  <a:srgbClr val="191970"/>
                </a:solidFill>
                <a:uFillTx/>
                <a:latin typeface="Calibri"/>
              </a:rPr>
              <a:t>category_tree </a:t>
            </a:r>
            <a:r>
              <a:rPr b="0" lang="ru-RU" sz="1600" strike="noStrike" u="none">
                <a:solidFill>
                  <a:srgbClr val="191970"/>
                </a:solidFill>
                <a:uFillTx/>
                <a:latin typeface="Calibri"/>
              </a:rPr>
              <a:t>– иерархия категорий товаров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1" marL="360000">
              <a:lnSpc>
                <a:spcPct val="100000"/>
              </a:lnSpc>
              <a:spcBef>
                <a:spcPts val="709"/>
              </a:spcBef>
              <a:spcAft>
                <a:spcPts val="567"/>
              </a:spcAft>
              <a:buClr>
                <a:srgbClr val="191970"/>
              </a:buClr>
              <a:buFont typeface="OpenSymbol"/>
              <a:buAutoNum type="arabicPeriod"/>
            </a:pPr>
            <a:r>
              <a:rPr b="1" lang="ru-RU" sz="1600" strike="noStrike" u="none">
                <a:solidFill>
                  <a:srgbClr val="191970"/>
                </a:solidFill>
                <a:uFillTx/>
                <a:latin typeface="Calibri"/>
              </a:rPr>
              <a:t>item_properties </a:t>
            </a:r>
            <a:r>
              <a:rPr b="0" lang="ru-RU" sz="1600" strike="noStrike" u="none">
                <a:solidFill>
                  <a:srgbClr val="191970"/>
                </a:solidFill>
                <a:uFillTx/>
                <a:latin typeface="Calibri"/>
              </a:rPr>
              <a:t>– характеристики товаров (захешированы)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marL="360000" indent="0">
              <a:lnSpc>
                <a:spcPct val="100000"/>
              </a:lnSpc>
              <a:spcBef>
                <a:spcPts val="709"/>
              </a:spcBef>
              <a:spcAft>
                <a:spcPts val="567"/>
              </a:spcAft>
              <a:buNone/>
            </a:pPr>
            <a:r>
              <a:rPr b="1" lang="ru-RU" sz="1600" strike="noStrike" u="none">
                <a:solidFill>
                  <a:srgbClr val="191970"/>
                </a:solidFill>
                <a:uFillTx/>
                <a:latin typeface="Calibri"/>
              </a:rPr>
              <a:t>Спроектированные признаки: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709"/>
              </a:spcBef>
              <a:spcAft>
                <a:spcPts val="567"/>
              </a:spcAft>
              <a:buClr>
                <a:srgbClr val="191970"/>
              </a:buClr>
              <a:buSzPct val="45000"/>
              <a:buFont typeface="Wingdings" charset="2"/>
              <a:buChar char=""/>
            </a:pPr>
            <a:r>
              <a:rPr b="1" lang="ru-RU" sz="1600" strike="noStrike" u="none">
                <a:solidFill>
                  <a:srgbClr val="191970"/>
                </a:solidFill>
                <a:uFillTx/>
                <a:latin typeface="Calibri"/>
              </a:rPr>
              <a:t>Для пользователей: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1" marL="360000">
              <a:lnSpc>
                <a:spcPct val="100000"/>
              </a:lnSpc>
              <a:spcBef>
                <a:spcPts val="709"/>
              </a:spcBef>
              <a:spcAft>
                <a:spcPts val="567"/>
              </a:spcAft>
              <a:buClr>
                <a:srgbClr val="191970"/>
              </a:buClr>
              <a:buSzPct val="45000"/>
              <a:buFont typeface="Symbol" charset="2"/>
              <a:buChar char=""/>
            </a:pPr>
            <a:r>
              <a:rPr b="0" lang="ru-RU" sz="1600" strike="noStrike" u="none">
                <a:solidFill>
                  <a:srgbClr val="191970"/>
                </a:solidFill>
                <a:uFillTx/>
                <a:latin typeface="Calibri"/>
              </a:rPr>
              <a:t>Активность (день недели, время суток)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1" marL="360000">
              <a:lnSpc>
                <a:spcPct val="100000"/>
              </a:lnSpc>
              <a:spcBef>
                <a:spcPts val="709"/>
              </a:spcBef>
              <a:spcAft>
                <a:spcPts val="567"/>
              </a:spcAft>
              <a:buClr>
                <a:srgbClr val="191970"/>
              </a:buClr>
              <a:buSzPct val="45000"/>
              <a:buFont typeface="Symbol" charset="2"/>
              <a:buChar char=""/>
            </a:pPr>
            <a:r>
              <a:rPr b="0" lang="ru-RU" sz="1600" strike="noStrike" u="none">
                <a:solidFill>
                  <a:srgbClr val="191970"/>
                </a:solidFill>
                <a:uFillTx/>
                <a:latin typeface="Calibri"/>
              </a:rPr>
              <a:t>Статистика покупок (средний чек, частота)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1" marL="360000">
              <a:lnSpc>
                <a:spcPct val="100000"/>
              </a:lnSpc>
              <a:spcBef>
                <a:spcPts val="709"/>
              </a:spcBef>
              <a:spcAft>
                <a:spcPts val="567"/>
              </a:spcAft>
              <a:buClr>
                <a:srgbClr val="191970"/>
              </a:buClr>
              <a:buSzPct val="45000"/>
              <a:buFont typeface="Symbol" charset="2"/>
              <a:buChar char=""/>
            </a:pPr>
            <a:r>
              <a:rPr b="0" lang="ru-RU" sz="1600" strike="noStrike" u="none">
                <a:solidFill>
                  <a:srgbClr val="191970"/>
                </a:solidFill>
                <a:uFillTx/>
                <a:latin typeface="Calibri"/>
              </a:rPr>
              <a:t>Поведенческие тренды (тренд активности, повторные просмотры)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709"/>
              </a:spcBef>
              <a:spcAft>
                <a:spcPts val="567"/>
              </a:spcAft>
              <a:buClr>
                <a:srgbClr val="191970"/>
              </a:buClr>
              <a:buSzPct val="45000"/>
              <a:buFont typeface="Wingdings" charset="2"/>
              <a:buChar char=""/>
            </a:pPr>
            <a:r>
              <a:rPr b="1" lang="ru-RU" sz="1600" strike="noStrike" u="none">
                <a:solidFill>
                  <a:srgbClr val="191970"/>
                </a:solidFill>
                <a:uFillTx/>
                <a:latin typeface="Calibri"/>
              </a:rPr>
              <a:t>Для товаров: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1" marL="360000">
              <a:lnSpc>
                <a:spcPct val="100000"/>
              </a:lnSpc>
              <a:spcBef>
                <a:spcPts val="709"/>
              </a:spcBef>
              <a:spcAft>
                <a:spcPts val="567"/>
              </a:spcAft>
              <a:buClr>
                <a:srgbClr val="191970"/>
              </a:buClr>
              <a:buSzPct val="45000"/>
              <a:buFont typeface="Symbol" charset="2"/>
              <a:buChar char=""/>
            </a:pPr>
            <a:r>
              <a:rPr b="1" lang="ru-RU" sz="1600" strike="noStrike" u="none">
                <a:solidFill>
                  <a:srgbClr val="191970"/>
                </a:solidFill>
                <a:uFillTx/>
                <a:latin typeface="Calibri"/>
              </a:rPr>
              <a:t>Популярность </a:t>
            </a:r>
            <a:r>
              <a:rPr b="0" lang="ru-RU" sz="1600" strike="noStrike" u="none">
                <a:solidFill>
                  <a:srgbClr val="191970"/>
                </a:solidFill>
                <a:uFillTx/>
                <a:latin typeface="Calibri"/>
              </a:rPr>
              <a:t>(просмотры, покупки, конверсия)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1" marL="360000">
              <a:lnSpc>
                <a:spcPct val="100000"/>
              </a:lnSpc>
              <a:spcBef>
                <a:spcPts val="709"/>
              </a:spcBef>
              <a:spcAft>
                <a:spcPts val="567"/>
              </a:spcAft>
              <a:buClr>
                <a:srgbClr val="191970"/>
              </a:buClr>
              <a:buSzPct val="45000"/>
              <a:buFont typeface="Symbol" charset="2"/>
              <a:buChar char=""/>
            </a:pPr>
            <a:r>
              <a:rPr b="1" lang="ru-RU" sz="1600" strike="noStrike" u="none">
                <a:solidFill>
                  <a:srgbClr val="191970"/>
                </a:solidFill>
                <a:uFillTx/>
                <a:latin typeface="Calibri"/>
              </a:rPr>
              <a:t>Временные признаки </a:t>
            </a:r>
            <a:r>
              <a:rPr b="0" lang="ru-RU" sz="1600" strike="noStrike" u="none">
                <a:solidFill>
                  <a:srgbClr val="191970"/>
                </a:solidFill>
                <a:uFillTx/>
                <a:latin typeface="Calibri"/>
              </a:rPr>
              <a:t>(давность последнего просмотра/покупки)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1" marL="360000">
              <a:lnSpc>
                <a:spcPct val="100000"/>
              </a:lnSpc>
              <a:spcBef>
                <a:spcPts val="709"/>
              </a:spcBef>
              <a:spcAft>
                <a:spcPts val="567"/>
              </a:spcAft>
              <a:buClr>
                <a:srgbClr val="191970"/>
              </a:buClr>
              <a:buSzPct val="45000"/>
              <a:buFont typeface="Symbol" charset="2"/>
              <a:buChar char=""/>
            </a:pPr>
            <a:r>
              <a:rPr b="1" lang="ru-RU" sz="1600" strike="noStrike" u="none">
                <a:solidFill>
                  <a:srgbClr val="191970"/>
                </a:solidFill>
                <a:uFillTx/>
                <a:latin typeface="Calibri"/>
              </a:rPr>
              <a:t>Категориальные свойства </a:t>
            </a:r>
            <a:r>
              <a:rPr b="0" lang="ru-RU" sz="1600" strike="noStrike" u="none">
                <a:solidFill>
                  <a:srgbClr val="191970"/>
                </a:solidFill>
                <a:uFillTx/>
                <a:latin typeface="Calibri"/>
              </a:rPr>
              <a:t>(вложенность, уникальность)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D8E5E22-1C64-4050-A46D-1FE25DFF12CD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ru-RU" sz="3600" strike="noStrike" u="none">
                <a:solidFill>
                  <a:srgbClr val="ffffff"/>
                </a:solidFill>
                <a:uFillTx/>
                <a:latin typeface="Calibri"/>
              </a:rPr>
              <a:t>Архитектура решения</a:t>
            </a:r>
            <a:endParaRPr b="0" lang="ru-RU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40000" y="720000"/>
            <a:ext cx="91800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0">
              <a:spcBef>
                <a:spcPts val="1134"/>
              </a:spcBef>
              <a:spcAft>
                <a:spcPts val="850"/>
              </a:spcAft>
              <a:buNone/>
            </a:pPr>
            <a:r>
              <a:rPr b="1" lang="ru-RU" sz="1600" strike="noStrike" u="none">
                <a:solidFill>
                  <a:srgbClr val="191970"/>
                </a:solidFill>
                <a:uFillTx/>
                <a:latin typeface="Calibri"/>
              </a:rPr>
              <a:t>Двух этапный подход: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spcAft>
                <a:spcPts val="850"/>
              </a:spcAft>
              <a:buClr>
                <a:srgbClr val="191970"/>
              </a:buClr>
              <a:buFont typeface="OpenSymbol"/>
              <a:buAutoNum type="arabicPeriod"/>
            </a:pPr>
            <a:r>
              <a:rPr b="1" lang="ru-RU" sz="1600" strike="noStrike" u="none">
                <a:solidFill>
                  <a:srgbClr val="191970"/>
                </a:solidFill>
                <a:uFillTx/>
                <a:latin typeface="Calibri"/>
              </a:rPr>
              <a:t>Кандидатогенерация (дополненная ALS):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19197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191970"/>
                </a:solidFill>
                <a:uFillTx/>
                <a:latin typeface="Calibri"/>
              </a:rPr>
              <a:t>Матричная факторизация на основе взаимодействий пользователей и товаров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19197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191970"/>
                </a:solidFill>
                <a:uFillTx/>
                <a:latin typeface="Calibri"/>
              </a:rPr>
              <a:t>Отбирает 10</a:t>
            </a:r>
            <a:r>
              <a:rPr b="1" lang="ru-RU" sz="1600" strike="noStrike" u="none">
                <a:solidFill>
                  <a:srgbClr val="191970"/>
                </a:solidFill>
                <a:uFillTx/>
                <a:latin typeface="Calibri"/>
              </a:rPr>
              <a:t> персональных кандидатов</a:t>
            </a:r>
            <a:r>
              <a:rPr b="0" lang="ru-RU" sz="1600" strike="noStrike" u="none">
                <a:solidFill>
                  <a:srgbClr val="191970"/>
                </a:solidFill>
                <a:uFillTx/>
                <a:latin typeface="Calibri"/>
              </a:rPr>
              <a:t> для каждого пользователя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191970"/>
              </a:buClr>
              <a:buFont typeface="OpenSymbol"/>
              <a:buAutoNum type="arabicPeriod"/>
            </a:pPr>
            <a:r>
              <a:rPr b="1" lang="ru-RU" sz="1600" strike="noStrike" u="none">
                <a:solidFill>
                  <a:srgbClr val="191970"/>
                </a:solidFill>
                <a:uFillTx/>
                <a:latin typeface="Calibri"/>
              </a:rPr>
              <a:t>Ранжирование (LightGBM):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19197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191970"/>
                </a:solidFill>
                <a:uFillTx/>
                <a:latin typeface="Calibri"/>
              </a:rPr>
              <a:t>Градиентный бустинг на спроектированных признаках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19197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191970"/>
                </a:solidFill>
                <a:uFillTx/>
                <a:latin typeface="Calibri"/>
              </a:rPr>
              <a:t>Выбирает </a:t>
            </a:r>
            <a:r>
              <a:rPr b="1" lang="ru-RU" sz="1600" strike="noStrike" u="none">
                <a:solidFill>
                  <a:srgbClr val="191970"/>
                </a:solidFill>
                <a:uFillTx/>
                <a:latin typeface="Calibri"/>
              </a:rPr>
              <a:t>топ-3 товара</a:t>
            </a:r>
            <a:r>
              <a:rPr b="0" lang="ru-RU" sz="1600" strike="noStrike" u="none">
                <a:solidFill>
                  <a:srgbClr val="191970"/>
                </a:solidFill>
                <a:uFillTx/>
                <a:latin typeface="Calibri"/>
              </a:rPr>
              <a:t> с максимальной вероятностью покупки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207BBFA-64FB-4485-96D3-B25EAFF78BAB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54000"/>
            <a:ext cx="9360000" cy="73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ru-RU" sz="3600" strike="noStrike" u="none">
                <a:solidFill>
                  <a:srgbClr val="ffffff"/>
                </a:solidFill>
                <a:uFillTx/>
                <a:latin typeface="Calibri"/>
              </a:rPr>
              <a:t>Факторы влияния и интерпретация модели</a:t>
            </a:r>
            <a:br>
              <a:rPr sz="1200"/>
            </a:br>
            <a:endParaRPr b="0" lang="ru-RU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40000" y="720000"/>
            <a:ext cx="91800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0">
              <a:spcBef>
                <a:spcPts val="1134"/>
              </a:spcBef>
              <a:spcAft>
                <a:spcPts val="850"/>
              </a:spcAft>
              <a:buNone/>
            </a:pPr>
            <a:r>
              <a:rPr b="1" lang="ru-RU" sz="1600" strike="noStrike" u="none">
                <a:solidFill>
                  <a:srgbClr val="191970"/>
                </a:solidFill>
                <a:uFillTx/>
                <a:latin typeface="Calibri"/>
              </a:rPr>
              <a:t>Ключевые факторы предсказания: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spcAft>
                <a:spcPts val="850"/>
              </a:spcAft>
              <a:buClr>
                <a:srgbClr val="191970"/>
              </a:buClr>
              <a:buFont typeface="OpenSymbol"/>
              <a:buAutoNum type="arabicPeriod"/>
            </a:pPr>
            <a:r>
              <a:rPr b="0" lang="ru-RU" sz="1600" strike="noStrike" u="none">
                <a:solidFill>
                  <a:srgbClr val="191970"/>
                </a:solidFill>
                <a:uFillTx/>
                <a:latin typeface="Calibri"/>
              </a:rPr>
              <a:t>Количество взаимодействий с товаром за 7 последних дней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spcAft>
                <a:spcPts val="850"/>
              </a:spcAft>
              <a:buClr>
                <a:srgbClr val="191970"/>
              </a:buClr>
              <a:buFont typeface="OpenSymbol"/>
              <a:buAutoNum type="arabicPeriod"/>
            </a:pPr>
            <a:r>
              <a:rPr b="0" lang="ru-RU" sz="1600" strike="noStrike" u="none">
                <a:solidFill>
                  <a:srgbClr val="191970"/>
                </a:solidFill>
                <a:uFillTx/>
                <a:latin typeface="Calibri"/>
              </a:rPr>
              <a:t>Количество уникальных пользователей, просмотревших товар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spcAft>
                <a:spcPts val="850"/>
              </a:spcAft>
              <a:buClr>
                <a:srgbClr val="191970"/>
              </a:buClr>
              <a:buFont typeface="OpenSymbol"/>
              <a:buAutoNum type="arabicPeriod"/>
            </a:pPr>
            <a:r>
              <a:rPr b="0" lang="ru-RU" sz="1600" strike="noStrike" u="none">
                <a:solidFill>
                  <a:srgbClr val="191970"/>
                </a:solidFill>
                <a:uFillTx/>
                <a:latin typeface="Calibri"/>
              </a:rPr>
              <a:t>Количество действий пользователя в таблице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191970"/>
              </a:buClr>
              <a:buFont typeface="OpenSymbol"/>
              <a:buAutoNum type="arabicPeriod"/>
            </a:pPr>
            <a:r>
              <a:rPr b="0" lang="ru-RU" sz="1600" strike="noStrike" u="none">
                <a:solidFill>
                  <a:srgbClr val="191970"/>
                </a:solidFill>
                <a:uFillTx/>
                <a:latin typeface="Calibri"/>
              </a:rPr>
              <a:t>Изменение активности пользователя(последние 7 дней по сравнению с полной историей)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marL="432000" indent="0">
              <a:spcBef>
                <a:spcPts val="1134"/>
              </a:spcBef>
              <a:spcAft>
                <a:spcPts val="850"/>
              </a:spcAft>
              <a:buNone/>
            </a:pPr>
            <a:r>
              <a:rPr b="1" lang="ru-RU" sz="1600" strike="noStrike" u="none">
                <a:solidFill>
                  <a:srgbClr val="191970"/>
                </a:solidFill>
                <a:uFillTx/>
                <a:latin typeface="Calibri"/>
              </a:rPr>
              <a:t>Метрика Precision@3 = 25%: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spcAft>
                <a:spcPts val="850"/>
              </a:spcAft>
              <a:buClr>
                <a:srgbClr val="19197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191970"/>
                </a:solidFill>
                <a:uFillTx/>
                <a:latin typeface="Calibri"/>
              </a:rPr>
              <a:t>На 25% рекомендаций пользователи реагируют покупкой.</a:t>
            </a:r>
            <a:endParaRPr b="0" lang="ru-RU" sz="1600" strike="noStrike" u="none">
              <a:solidFill>
                <a:srgbClr val="19197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BDD8C4A-69E2-4997-ACE5-46B93D7BED1C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LibreOffice/24.8.6.2$Linux_X86_64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2025-05-31T14:07:44Z</dcterms:created>
  <dc:creator/>
  <dc:description/>
  <dc:language>ru-RU</dc:language>
  <cp:lastModifiedBy/>
  <dcterms:modified xsi:type="dcterms:W3CDTF">2025-06-02T17:49:29Z</dcterms:modified>
  <cp:revision>6</cp:revision>
  <dc:subject/>
  <dc:title>Blue Curve</dc:title>
</cp:coreProperties>
</file>