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34"/>
  </p:notesMasterIdLst>
  <p:sldIdLst>
    <p:sldId id="256" r:id="rId2"/>
    <p:sldId id="295" r:id="rId3"/>
    <p:sldId id="257" r:id="rId4"/>
    <p:sldId id="296" r:id="rId5"/>
    <p:sldId id="275" r:id="rId6"/>
    <p:sldId id="273" r:id="rId7"/>
    <p:sldId id="263" r:id="rId8"/>
    <p:sldId id="274" r:id="rId9"/>
    <p:sldId id="298" r:id="rId10"/>
    <p:sldId id="258" r:id="rId11"/>
    <p:sldId id="276" r:id="rId12"/>
    <p:sldId id="277" r:id="rId13"/>
    <p:sldId id="259" r:id="rId14"/>
    <p:sldId id="278" r:id="rId15"/>
    <p:sldId id="261" r:id="rId16"/>
    <p:sldId id="262" r:id="rId17"/>
    <p:sldId id="297" r:id="rId18"/>
    <p:sldId id="280" r:id="rId19"/>
    <p:sldId id="281" r:id="rId20"/>
    <p:sldId id="282" r:id="rId21"/>
    <p:sldId id="264" r:id="rId22"/>
    <p:sldId id="265" r:id="rId23"/>
    <p:sldId id="284" r:id="rId24"/>
    <p:sldId id="286" r:id="rId25"/>
    <p:sldId id="285" r:id="rId26"/>
    <p:sldId id="288" r:id="rId27"/>
    <p:sldId id="268" r:id="rId28"/>
    <p:sldId id="269" r:id="rId29"/>
    <p:sldId id="272" r:id="rId30"/>
    <p:sldId id="291" r:id="rId31"/>
    <p:sldId id="292" r:id="rId32"/>
    <p:sldId id="294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98329-8C38-4EC1-AAEF-74E7754DA0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6E61B8-0828-4095-BD1E-B187C04AFF1E}">
      <dgm:prSet/>
      <dgm:spPr/>
      <dgm:t>
        <a:bodyPr/>
        <a:lstStyle/>
        <a:p>
          <a:r>
            <a:rPr lang="en-US" dirty="0" err="1"/>
            <a:t>Modelo</a:t>
          </a:r>
          <a:r>
            <a:rPr lang="en-US" dirty="0"/>
            <a:t> de </a:t>
          </a:r>
          <a:r>
            <a:rPr lang="en-US" dirty="0" err="1"/>
            <a:t>asignación</a:t>
          </a:r>
          <a:r>
            <a:rPr lang="en-US" dirty="0"/>
            <a:t> vial y </a:t>
          </a:r>
          <a:r>
            <a:rPr lang="en-US" dirty="0" err="1"/>
            <a:t>modelo</a:t>
          </a:r>
          <a:r>
            <a:rPr lang="en-US" dirty="0"/>
            <a:t> de </a:t>
          </a:r>
          <a:r>
            <a:rPr lang="en-US" dirty="0" err="1"/>
            <a:t>aprendizaje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reforzamiento</a:t>
          </a:r>
          <a:r>
            <a:rPr lang="en-US" dirty="0"/>
            <a:t>, </a:t>
          </a:r>
          <a:r>
            <a:rPr lang="en-US" dirty="0" err="1"/>
            <a:t>pendientes</a:t>
          </a:r>
          <a:r>
            <a:rPr lang="en-US" dirty="0"/>
            <a:t>. </a:t>
          </a:r>
        </a:p>
      </dgm:t>
    </dgm:pt>
    <dgm:pt modelId="{6F59DBD7-BE4D-43D8-BEFB-A5C0A5925B6F}" type="parTrans" cxnId="{87B817D9-043D-4EFF-91A1-E89A99ECCD22}">
      <dgm:prSet/>
      <dgm:spPr/>
      <dgm:t>
        <a:bodyPr/>
        <a:lstStyle/>
        <a:p>
          <a:endParaRPr lang="en-US"/>
        </a:p>
      </dgm:t>
    </dgm:pt>
    <dgm:pt modelId="{52C74E0D-4952-4588-A1B6-E5A276AFAFFE}" type="sibTrans" cxnId="{87B817D9-043D-4EFF-91A1-E89A99ECCD22}">
      <dgm:prSet/>
      <dgm:spPr/>
      <dgm:t>
        <a:bodyPr/>
        <a:lstStyle/>
        <a:p>
          <a:endParaRPr lang="en-US"/>
        </a:p>
      </dgm:t>
    </dgm:pt>
    <dgm:pt modelId="{47B77307-11E8-4C7D-9FB4-1C87DD07FC1E}">
      <dgm:prSet/>
      <dgm:spPr/>
      <dgm:t>
        <a:bodyPr/>
        <a:lstStyle/>
        <a:p>
          <a:r>
            <a:rPr lang="es-MX" dirty="0"/>
            <a:t>Hicieron falta los datos de la encuesta más reciente de Origen-Destino</a:t>
          </a:r>
          <a:endParaRPr lang="en-US" dirty="0"/>
        </a:p>
      </dgm:t>
    </dgm:pt>
    <dgm:pt modelId="{BD3D65F6-E37D-46C7-968D-695C7673BA28}" type="parTrans" cxnId="{7D2AB4AD-5578-4855-AFA7-207956819E15}">
      <dgm:prSet/>
      <dgm:spPr/>
      <dgm:t>
        <a:bodyPr/>
        <a:lstStyle/>
        <a:p>
          <a:endParaRPr lang="en-US"/>
        </a:p>
      </dgm:t>
    </dgm:pt>
    <dgm:pt modelId="{65444967-1227-4C2C-A0D9-BA2B3AF67040}" type="sibTrans" cxnId="{7D2AB4AD-5578-4855-AFA7-207956819E15}">
      <dgm:prSet/>
      <dgm:spPr/>
      <dgm:t>
        <a:bodyPr/>
        <a:lstStyle/>
        <a:p>
          <a:endParaRPr lang="en-US"/>
        </a:p>
      </dgm:t>
    </dgm:pt>
    <dgm:pt modelId="{0EFD69F2-531A-470C-BAD3-B0F100D88016}">
      <dgm:prSet/>
      <dgm:spPr/>
      <dgm:t>
        <a:bodyPr/>
        <a:lstStyle/>
        <a:p>
          <a:r>
            <a:rPr lang="es-MX" dirty="0"/>
            <a:t>Los modelos son adecuados, considerando la cantidad de datos disponibles</a:t>
          </a:r>
          <a:endParaRPr lang="en-US" dirty="0"/>
        </a:p>
      </dgm:t>
    </dgm:pt>
    <dgm:pt modelId="{A1F487D4-D478-4EF2-AAD9-8C0E264D82DD}" type="parTrans" cxnId="{860D272D-E9DD-4686-9D63-2C3DF9E68510}">
      <dgm:prSet/>
      <dgm:spPr/>
      <dgm:t>
        <a:bodyPr/>
        <a:lstStyle/>
        <a:p>
          <a:endParaRPr lang="en-US"/>
        </a:p>
      </dgm:t>
    </dgm:pt>
    <dgm:pt modelId="{AF36484C-B7E1-422E-8B2E-5F71A5D66106}" type="sibTrans" cxnId="{860D272D-E9DD-4686-9D63-2C3DF9E68510}">
      <dgm:prSet/>
      <dgm:spPr/>
      <dgm:t>
        <a:bodyPr/>
        <a:lstStyle/>
        <a:p>
          <a:endParaRPr lang="en-US"/>
        </a:p>
      </dgm:t>
    </dgm:pt>
    <dgm:pt modelId="{A5AEF0E9-8F0E-471F-A666-FE167BD386A3}">
      <dgm:prSet/>
      <dgm:spPr/>
      <dgm:t>
        <a:bodyPr/>
        <a:lstStyle/>
        <a:p>
          <a:r>
            <a:rPr lang="en-US" dirty="0"/>
            <a:t>Dos </a:t>
          </a:r>
          <a:r>
            <a:rPr lang="en-US" dirty="0" err="1"/>
            <a:t>modelos</a:t>
          </a:r>
          <a:r>
            <a:rPr lang="en-US" dirty="0"/>
            <a:t> </a:t>
          </a:r>
          <a:r>
            <a:rPr lang="en-US" dirty="0" err="1"/>
            <a:t>listos</a:t>
          </a:r>
          <a:r>
            <a:rPr lang="en-US" dirty="0"/>
            <a:t>, para las </a:t>
          </a:r>
          <a:r>
            <a:rPr lang="en-US" dirty="0" err="1"/>
            <a:t>primeras</a:t>
          </a:r>
          <a:r>
            <a:rPr lang="en-US" dirty="0"/>
            <a:t> </a:t>
          </a:r>
          <a:r>
            <a:rPr lang="en-US" dirty="0" err="1"/>
            <a:t>tres</a:t>
          </a:r>
          <a:r>
            <a:rPr lang="en-US" dirty="0"/>
            <a:t> </a:t>
          </a:r>
          <a:r>
            <a:rPr lang="en-US" dirty="0" err="1"/>
            <a:t>metas</a:t>
          </a:r>
          <a:r>
            <a:rPr lang="en-US" dirty="0"/>
            <a:t> </a:t>
          </a:r>
        </a:p>
      </dgm:t>
    </dgm:pt>
    <dgm:pt modelId="{12DC2D3E-4452-447F-A3E8-1AEDB13B6EAD}" type="parTrans" cxnId="{486140AD-C998-47A4-AA15-17D3ECAF8779}">
      <dgm:prSet/>
      <dgm:spPr/>
      <dgm:t>
        <a:bodyPr/>
        <a:lstStyle/>
        <a:p>
          <a:endParaRPr lang="es-MX"/>
        </a:p>
      </dgm:t>
    </dgm:pt>
    <dgm:pt modelId="{C0A5E990-F28C-42DA-B0DD-B23C2D970C32}" type="sibTrans" cxnId="{486140AD-C998-47A4-AA15-17D3ECAF8779}">
      <dgm:prSet/>
      <dgm:spPr/>
      <dgm:t>
        <a:bodyPr/>
        <a:lstStyle/>
        <a:p>
          <a:endParaRPr lang="es-MX"/>
        </a:p>
      </dgm:t>
    </dgm:pt>
    <dgm:pt modelId="{C766CE6E-2D6B-41AD-BC02-9F726ADD56D8}" type="pres">
      <dgm:prSet presAssocID="{66A98329-8C38-4EC1-AAEF-74E7754DA008}" presName="linear" presStyleCnt="0">
        <dgm:presLayoutVars>
          <dgm:animLvl val="lvl"/>
          <dgm:resizeHandles val="exact"/>
        </dgm:presLayoutVars>
      </dgm:prSet>
      <dgm:spPr/>
    </dgm:pt>
    <dgm:pt modelId="{A68A74D4-BBFE-496A-99C5-9732DD13202A}" type="pres">
      <dgm:prSet presAssocID="{A5AEF0E9-8F0E-471F-A666-FE167BD386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2C546D-3140-408A-BC7E-70869C39A6D4}" type="pres">
      <dgm:prSet presAssocID="{C0A5E990-F28C-42DA-B0DD-B23C2D970C32}" presName="spacer" presStyleCnt="0"/>
      <dgm:spPr/>
    </dgm:pt>
    <dgm:pt modelId="{0265977A-2ED9-40E1-909D-F170A452198F}" type="pres">
      <dgm:prSet presAssocID="{396E61B8-0828-4095-BD1E-B187C04AFF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DB47D7-3505-4258-95B0-C29A2B96D8EF}" type="pres">
      <dgm:prSet presAssocID="{52C74E0D-4952-4588-A1B6-E5A276AFAFFE}" presName="spacer" presStyleCnt="0"/>
      <dgm:spPr/>
    </dgm:pt>
    <dgm:pt modelId="{DD3A1006-D1C2-4E06-9D1F-8A49ED56D5DE}" type="pres">
      <dgm:prSet presAssocID="{47B77307-11E8-4C7D-9FB4-1C87DD07FC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282317-B99B-42A0-BB6D-BAF434B8F8F0}" type="pres">
      <dgm:prSet presAssocID="{65444967-1227-4C2C-A0D9-BA2B3AF67040}" presName="spacer" presStyleCnt="0"/>
      <dgm:spPr/>
    </dgm:pt>
    <dgm:pt modelId="{E8EBEEFA-CA1D-48B6-994C-01A0B0D43229}" type="pres">
      <dgm:prSet presAssocID="{0EFD69F2-531A-470C-BAD3-B0F100D880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AA8C506-9893-4D1E-A24B-D1ADC5444600}" type="presOf" srcId="{396E61B8-0828-4095-BD1E-B187C04AFF1E}" destId="{0265977A-2ED9-40E1-909D-F170A452198F}" srcOrd="0" destOrd="0" presId="urn:microsoft.com/office/officeart/2005/8/layout/vList2"/>
    <dgm:cxn modelId="{860D272D-E9DD-4686-9D63-2C3DF9E68510}" srcId="{66A98329-8C38-4EC1-AAEF-74E7754DA008}" destId="{0EFD69F2-531A-470C-BAD3-B0F100D88016}" srcOrd="3" destOrd="0" parTransId="{A1F487D4-D478-4EF2-AAD9-8C0E264D82DD}" sibTransId="{AF36484C-B7E1-422E-8B2E-5F71A5D66106}"/>
    <dgm:cxn modelId="{EB80173C-D53E-4504-B049-D43219FA8F0D}" type="presOf" srcId="{A5AEF0E9-8F0E-471F-A666-FE167BD386A3}" destId="{A68A74D4-BBFE-496A-99C5-9732DD13202A}" srcOrd="0" destOrd="0" presId="urn:microsoft.com/office/officeart/2005/8/layout/vList2"/>
    <dgm:cxn modelId="{D17AD453-27EF-4A5D-B7DA-D9A006FD0554}" type="presOf" srcId="{66A98329-8C38-4EC1-AAEF-74E7754DA008}" destId="{C766CE6E-2D6B-41AD-BC02-9F726ADD56D8}" srcOrd="0" destOrd="0" presId="urn:microsoft.com/office/officeart/2005/8/layout/vList2"/>
    <dgm:cxn modelId="{486140AD-C998-47A4-AA15-17D3ECAF8779}" srcId="{66A98329-8C38-4EC1-AAEF-74E7754DA008}" destId="{A5AEF0E9-8F0E-471F-A666-FE167BD386A3}" srcOrd="0" destOrd="0" parTransId="{12DC2D3E-4452-447F-A3E8-1AEDB13B6EAD}" sibTransId="{C0A5E990-F28C-42DA-B0DD-B23C2D970C32}"/>
    <dgm:cxn modelId="{7D2AB4AD-5578-4855-AFA7-207956819E15}" srcId="{66A98329-8C38-4EC1-AAEF-74E7754DA008}" destId="{47B77307-11E8-4C7D-9FB4-1C87DD07FC1E}" srcOrd="2" destOrd="0" parTransId="{BD3D65F6-E37D-46C7-968D-695C7673BA28}" sibTransId="{65444967-1227-4C2C-A0D9-BA2B3AF67040}"/>
    <dgm:cxn modelId="{41B607B3-FBB1-4E96-A17E-CF8117879E05}" type="presOf" srcId="{47B77307-11E8-4C7D-9FB4-1C87DD07FC1E}" destId="{DD3A1006-D1C2-4E06-9D1F-8A49ED56D5DE}" srcOrd="0" destOrd="0" presId="urn:microsoft.com/office/officeart/2005/8/layout/vList2"/>
    <dgm:cxn modelId="{888A9FBC-01B3-4DA4-BA13-C77EF4E060B6}" type="presOf" srcId="{0EFD69F2-531A-470C-BAD3-B0F100D88016}" destId="{E8EBEEFA-CA1D-48B6-994C-01A0B0D43229}" srcOrd="0" destOrd="0" presId="urn:microsoft.com/office/officeart/2005/8/layout/vList2"/>
    <dgm:cxn modelId="{87B817D9-043D-4EFF-91A1-E89A99ECCD22}" srcId="{66A98329-8C38-4EC1-AAEF-74E7754DA008}" destId="{396E61B8-0828-4095-BD1E-B187C04AFF1E}" srcOrd="1" destOrd="0" parTransId="{6F59DBD7-BE4D-43D8-BEFB-A5C0A5925B6F}" sibTransId="{52C74E0D-4952-4588-A1B6-E5A276AFAFFE}"/>
    <dgm:cxn modelId="{E5EE6754-BE45-43AE-AE07-93B7D7EEAC9E}" type="presParOf" srcId="{C766CE6E-2D6B-41AD-BC02-9F726ADD56D8}" destId="{A68A74D4-BBFE-496A-99C5-9732DD13202A}" srcOrd="0" destOrd="0" presId="urn:microsoft.com/office/officeart/2005/8/layout/vList2"/>
    <dgm:cxn modelId="{69893EAC-007A-42AE-B1A8-437660BE84C7}" type="presParOf" srcId="{C766CE6E-2D6B-41AD-BC02-9F726ADD56D8}" destId="{862C546D-3140-408A-BC7E-70869C39A6D4}" srcOrd="1" destOrd="0" presId="urn:microsoft.com/office/officeart/2005/8/layout/vList2"/>
    <dgm:cxn modelId="{A2D15CAB-3C2D-41AA-BD78-3771EE027614}" type="presParOf" srcId="{C766CE6E-2D6B-41AD-BC02-9F726ADD56D8}" destId="{0265977A-2ED9-40E1-909D-F170A452198F}" srcOrd="2" destOrd="0" presId="urn:microsoft.com/office/officeart/2005/8/layout/vList2"/>
    <dgm:cxn modelId="{B56720E5-F53F-49D3-8867-D4A7A61264C2}" type="presParOf" srcId="{C766CE6E-2D6B-41AD-BC02-9F726ADD56D8}" destId="{13DB47D7-3505-4258-95B0-C29A2B96D8EF}" srcOrd="3" destOrd="0" presId="urn:microsoft.com/office/officeart/2005/8/layout/vList2"/>
    <dgm:cxn modelId="{0EDF599A-F674-458E-9E66-12B624A8EF3F}" type="presParOf" srcId="{C766CE6E-2D6B-41AD-BC02-9F726ADD56D8}" destId="{DD3A1006-D1C2-4E06-9D1F-8A49ED56D5DE}" srcOrd="4" destOrd="0" presId="urn:microsoft.com/office/officeart/2005/8/layout/vList2"/>
    <dgm:cxn modelId="{92A38013-B859-4430-AE46-63ED29240B61}" type="presParOf" srcId="{C766CE6E-2D6B-41AD-BC02-9F726ADD56D8}" destId="{0B282317-B99B-42A0-BB6D-BAF434B8F8F0}" srcOrd="5" destOrd="0" presId="urn:microsoft.com/office/officeart/2005/8/layout/vList2"/>
    <dgm:cxn modelId="{0E97FFE7-C792-4551-82DC-C1C8D0052505}" type="presParOf" srcId="{C766CE6E-2D6B-41AD-BC02-9F726ADD56D8}" destId="{E8EBEEFA-CA1D-48B6-994C-01A0B0D432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A74D4-BBFE-496A-99C5-9732DD13202A}">
      <dsp:nvSpPr>
        <dsp:cNvPr id="0" name=""/>
        <dsp:cNvSpPr/>
      </dsp:nvSpPr>
      <dsp:spPr>
        <a:xfrm>
          <a:off x="0" y="441117"/>
          <a:ext cx="5098256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Dos </a:t>
          </a:r>
          <a:r>
            <a:rPr lang="en-US" sz="2000" kern="1200" dirty="0" err="1"/>
            <a:t>modelos</a:t>
          </a:r>
          <a:r>
            <a:rPr lang="en-US" sz="2000" kern="1200" dirty="0"/>
            <a:t> </a:t>
          </a:r>
          <a:r>
            <a:rPr lang="en-US" sz="2000" kern="1200" dirty="0" err="1"/>
            <a:t>listos</a:t>
          </a:r>
          <a:r>
            <a:rPr lang="en-US" sz="2000" kern="1200" dirty="0"/>
            <a:t>, para las </a:t>
          </a:r>
          <a:r>
            <a:rPr lang="en-US" sz="2000" kern="1200" dirty="0" err="1"/>
            <a:t>primeras</a:t>
          </a:r>
          <a:r>
            <a:rPr lang="en-US" sz="2000" kern="1200" dirty="0"/>
            <a:t> </a:t>
          </a:r>
          <a:r>
            <a:rPr lang="en-US" sz="2000" kern="1200" dirty="0" err="1"/>
            <a:t>tres</a:t>
          </a:r>
          <a:r>
            <a:rPr lang="en-US" sz="2000" kern="1200" dirty="0"/>
            <a:t> </a:t>
          </a:r>
          <a:r>
            <a:rPr lang="en-US" sz="2000" kern="1200" dirty="0" err="1"/>
            <a:t>metas</a:t>
          </a:r>
          <a:r>
            <a:rPr lang="en-US" sz="2000" kern="1200" dirty="0"/>
            <a:t> </a:t>
          </a:r>
        </a:p>
      </dsp:txBody>
      <dsp:txXfrm>
        <a:off x="38838" y="479955"/>
        <a:ext cx="5020580" cy="717924"/>
      </dsp:txXfrm>
    </dsp:sp>
    <dsp:sp modelId="{0265977A-2ED9-40E1-909D-F170A452198F}">
      <dsp:nvSpPr>
        <dsp:cNvPr id="0" name=""/>
        <dsp:cNvSpPr/>
      </dsp:nvSpPr>
      <dsp:spPr>
        <a:xfrm>
          <a:off x="0" y="1294317"/>
          <a:ext cx="5098256" cy="795600"/>
        </a:xfrm>
        <a:prstGeom prst="roundRect">
          <a:avLst/>
        </a:prstGeom>
        <a:solidFill>
          <a:schemeClr val="accent2">
            <a:hueOff val="-505716"/>
            <a:satOff val="-3133"/>
            <a:lumOff val="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Modelo</a:t>
          </a:r>
          <a:r>
            <a:rPr lang="en-US" sz="2000" kern="1200" dirty="0"/>
            <a:t> de </a:t>
          </a:r>
          <a:r>
            <a:rPr lang="en-US" sz="2000" kern="1200" dirty="0" err="1"/>
            <a:t>asignación</a:t>
          </a:r>
          <a:r>
            <a:rPr lang="en-US" sz="2000" kern="1200" dirty="0"/>
            <a:t> vial y </a:t>
          </a:r>
          <a:r>
            <a:rPr lang="en-US" sz="2000" kern="1200" dirty="0" err="1"/>
            <a:t>modelo</a:t>
          </a:r>
          <a:r>
            <a:rPr lang="en-US" sz="2000" kern="1200" dirty="0"/>
            <a:t> de </a:t>
          </a:r>
          <a:r>
            <a:rPr lang="en-US" sz="2000" kern="1200" dirty="0" err="1"/>
            <a:t>aprendizaje</a:t>
          </a:r>
          <a:r>
            <a:rPr lang="en-US" sz="2000" kern="1200" dirty="0"/>
            <a:t> </a:t>
          </a:r>
          <a:r>
            <a:rPr lang="en-US" sz="2000" kern="1200" dirty="0" err="1"/>
            <a:t>por</a:t>
          </a:r>
          <a:r>
            <a:rPr lang="en-US" sz="2000" kern="1200" dirty="0"/>
            <a:t> </a:t>
          </a:r>
          <a:r>
            <a:rPr lang="en-US" sz="2000" kern="1200" dirty="0" err="1"/>
            <a:t>reforzamiento</a:t>
          </a:r>
          <a:r>
            <a:rPr lang="en-US" sz="2000" kern="1200" dirty="0"/>
            <a:t>, </a:t>
          </a:r>
          <a:r>
            <a:rPr lang="en-US" sz="2000" kern="1200" dirty="0" err="1"/>
            <a:t>pendientes</a:t>
          </a:r>
          <a:r>
            <a:rPr lang="en-US" sz="2000" kern="1200" dirty="0"/>
            <a:t>. </a:t>
          </a:r>
        </a:p>
      </dsp:txBody>
      <dsp:txXfrm>
        <a:off x="38838" y="1333155"/>
        <a:ext cx="5020580" cy="717924"/>
      </dsp:txXfrm>
    </dsp:sp>
    <dsp:sp modelId="{DD3A1006-D1C2-4E06-9D1F-8A49ED56D5DE}">
      <dsp:nvSpPr>
        <dsp:cNvPr id="0" name=""/>
        <dsp:cNvSpPr/>
      </dsp:nvSpPr>
      <dsp:spPr>
        <a:xfrm>
          <a:off x="0" y="2147517"/>
          <a:ext cx="5098256" cy="795600"/>
        </a:xfrm>
        <a:prstGeom prst="roundRect">
          <a:avLst/>
        </a:prstGeom>
        <a:solidFill>
          <a:schemeClr val="accent2">
            <a:hueOff val="-1011432"/>
            <a:satOff val="-6265"/>
            <a:lumOff val="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Hicieron falta los datos de la encuesta más reciente de Origen-Destino</a:t>
          </a:r>
          <a:endParaRPr lang="en-US" sz="2000" kern="1200" dirty="0"/>
        </a:p>
      </dsp:txBody>
      <dsp:txXfrm>
        <a:off x="38838" y="2186355"/>
        <a:ext cx="5020580" cy="717924"/>
      </dsp:txXfrm>
    </dsp:sp>
    <dsp:sp modelId="{E8EBEEFA-CA1D-48B6-994C-01A0B0D43229}">
      <dsp:nvSpPr>
        <dsp:cNvPr id="0" name=""/>
        <dsp:cNvSpPr/>
      </dsp:nvSpPr>
      <dsp:spPr>
        <a:xfrm>
          <a:off x="0" y="3000717"/>
          <a:ext cx="5098256" cy="795600"/>
        </a:xfrm>
        <a:prstGeom prst="roundRect">
          <a:avLst/>
        </a:prstGeom>
        <a:solidFill>
          <a:schemeClr val="accent2">
            <a:hueOff val="-1517148"/>
            <a:satOff val="-9398"/>
            <a:lumOff val="2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Los modelos son adecuados, considerando la cantidad de datos disponibles</a:t>
          </a:r>
          <a:endParaRPr lang="en-US" sz="2000" kern="1200" dirty="0"/>
        </a:p>
      </dsp:txBody>
      <dsp:txXfrm>
        <a:off x="38838" y="3039555"/>
        <a:ext cx="5020580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92AF2-A9EA-445C-813C-AE9FD1BA0DC9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3AB0-B0DC-422C-BAF3-E6357DBA5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09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905744" y="447474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ACA-6A64-492D-9D6D-207E0E065949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96DD-3260-42E1-B520-82436644716C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5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DFF-FE22-458E-93FA-328046B050AC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4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CA3C-1BDA-4DE7-ADAD-AC814D950AFB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6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663440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905744" y="4485132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2097-2284-46CF-8343-9DE6ECFEA6BF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6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120900"/>
            <a:ext cx="3479802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58" y="2120900"/>
            <a:ext cx="3479802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CBF1-BC91-45F1-A770-C70CEBFD0303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57400"/>
            <a:ext cx="347980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958275"/>
            <a:ext cx="3479802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2057400"/>
            <a:ext cx="347980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958274"/>
            <a:ext cx="3479802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89A6-E22A-40FF-A420-177028A3F341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0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8DD8-A47D-4B75-8CFF-F54FF6FD8CC1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3EAC-EA4B-46D5-A877-50536BE291A5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2" y="0"/>
            <a:ext cx="349072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786384"/>
            <a:ext cx="2638175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38" y="812800"/>
            <a:ext cx="4446258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99" y="3043051"/>
            <a:ext cx="2638175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598" y="6446521"/>
            <a:ext cx="2638176" cy="365125"/>
          </a:xfrm>
        </p:spPr>
        <p:txBody>
          <a:bodyPr/>
          <a:lstStyle>
            <a:lvl1pPr algn="l">
              <a:defRPr/>
            </a:lvl1pPr>
          </a:lstStyle>
          <a:p>
            <a:fld id="{3D8E23BD-2B34-4344-8F3F-44B9EE57A239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94238" y="6446521"/>
            <a:ext cx="4000514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1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9141619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799362"/>
            <a:ext cx="7585234" cy="743682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715000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29B208-9759-42D1-AE98-1633225A748E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59" y="6446839"/>
            <a:ext cx="5113697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6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819" y="6446839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fld id="{A428FCD9-0594-4CB5-B9AE-2D9551C2FAEC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6446839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186" y="6446839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895149" y="189738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125" i="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2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1"/>
            <a:ext cx="9144001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28978E-E30E-E692-C09B-6B95FD708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316" y="1336573"/>
            <a:ext cx="4689988" cy="2764511"/>
          </a:xfrm>
        </p:spPr>
        <p:txBody>
          <a:bodyPr>
            <a:normAutofit/>
          </a:bodyPr>
          <a:lstStyle/>
          <a:p>
            <a:r>
              <a:rPr lang="es-MX" sz="3000" b="1" dirty="0"/>
              <a:t>MODELOS DE APRENDIZAJE AUTOMÁTICO ORIENTADO A TRANSPORTE PUBLICO</a:t>
            </a:r>
            <a:endParaRPr lang="es-MX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4429FF-0AAF-C801-DB18-2A197F453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7315" y="4361803"/>
            <a:ext cx="4702010" cy="115962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s-MX" sz="127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4J07 MODELOS DE PREDICCIÓN EN EMPRESAS Y GOBIERNO MEDIANTE APRENDIZAJE ESTADÍSTICO</a:t>
            </a:r>
          </a:p>
          <a:p>
            <a:pPr>
              <a:lnSpc>
                <a:spcPct val="110000"/>
              </a:lnSpc>
            </a:pPr>
            <a:r>
              <a:rPr lang="es-MX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Rafael Gallardo Vázquez CD736376</a:t>
            </a:r>
          </a:p>
          <a:p>
            <a:pPr>
              <a:lnSpc>
                <a:spcPct val="110000"/>
              </a:lnSpc>
            </a:pPr>
            <a:r>
              <a:rPr lang="es-MX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Asesora Orlando Barraza Aguilar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F4B7035-6F2F-4FBE-C007-AF9ED1A6E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32"/>
          <a:stretch/>
        </p:blipFill>
        <p:spPr>
          <a:xfrm>
            <a:off x="0" y="857251"/>
            <a:ext cx="3476486" cy="5143499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70816" y="4231444"/>
            <a:ext cx="4227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7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47474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4D209-C444-41C8-3915-A902505D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78" y="758951"/>
            <a:ext cx="5489381" cy="337493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defTabSz="914400"/>
            <a:r>
              <a:rPr lang="en-US" sz="6800" spc="-50" dirty="0" err="1"/>
              <a:t>Establecimiento</a:t>
            </a:r>
            <a:r>
              <a:rPr lang="en-US" sz="6800" spc="-50" dirty="0"/>
              <a:t> de </a:t>
            </a:r>
            <a:r>
              <a:rPr lang="en-US" sz="6800" spc="-50" dirty="0" err="1"/>
              <a:t>objetivos</a:t>
            </a:r>
            <a:r>
              <a:rPr lang="en-US" sz="6800" spc="-50" dirty="0"/>
              <a:t> e </a:t>
            </a:r>
            <a:r>
              <a:rPr lang="en-US" sz="6800" spc="-50" dirty="0" err="1"/>
              <a:t>indicadores</a:t>
            </a:r>
            <a:endParaRPr lang="en-US" sz="6800" spc="-5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E090C-77C1-7FAE-FDD1-7A151F17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7378" y="4455620"/>
            <a:ext cx="5491459" cy="1143000"/>
          </a:xfrm>
        </p:spPr>
        <p:txBody>
          <a:bodyPr vert="horz" lIns="91440" tIns="45720" rIns="91440" bIns="45720" rtlCol="0" anchorCtr="0">
            <a:normAutofit/>
          </a:bodyPr>
          <a:lstStyle/>
          <a:p>
            <a:pPr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endParaRPr lang="en-US" sz="2400" spc="200"/>
          </a:p>
        </p:txBody>
      </p:sp>
      <p:pic>
        <p:nvPicPr>
          <p:cNvPr id="20" name="Graphic 19" descr="Diana">
            <a:extLst>
              <a:ext uri="{FF2B5EF4-FFF2-40B4-BE49-F238E27FC236}">
                <a16:creationId xmlns:a16="http://schemas.microsoft.com/office/drawing/2014/main" id="{4B99F50E-3A66-239B-C02A-243108EAF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729" y="2135276"/>
            <a:ext cx="2068749" cy="206874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8688" y="4294753"/>
            <a:ext cx="53492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E49CDC-987F-461A-7ED4-8BEC9E30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1050"/>
              <a:pPr>
                <a:spcAft>
                  <a:spcPts val="450"/>
                </a:spcAft>
              </a:pPr>
              <a:t>10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07469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600FEC-BC55-BDCA-475C-34B573E0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s-MX" dirty="0"/>
              <a:t>Objetivo</a:t>
            </a:r>
          </a:p>
        </p:txBody>
      </p:sp>
      <p:cxnSp>
        <p:nvCxnSpPr>
          <p:cNvPr id="2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89738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F828C-3A02-5486-5532-98C529E6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08201"/>
            <a:ext cx="4181525" cy="3760891"/>
          </a:xfrm>
        </p:spPr>
        <p:txBody>
          <a:bodyPr>
            <a:normAutofit/>
          </a:bodyPr>
          <a:lstStyle/>
          <a:p>
            <a:r>
              <a:rPr lang="es-MX" sz="2000" dirty="0"/>
              <a:t>Desarrollar una serie de algoritmos basados en Machine Learning dedicados a la optimización de la red de transporte público en el AMG. Esto con la finalidad de mejorar las condiciones de movilidad para los 5 millones de habitantes del AMG.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568BD-A800-2DBC-E12E-974BA4248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95" r="7052" b="-2"/>
          <a:stretch/>
        </p:blipFill>
        <p:spPr>
          <a:xfrm>
            <a:off x="5650992" y="2108200"/>
            <a:ext cx="2715768" cy="36006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7CE311-4AFE-3B38-A72D-34BE32F7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mtClean="0"/>
              <a:pPr>
                <a:spcAft>
                  <a:spcPts val="450"/>
                </a:spcAft>
              </a:pPr>
              <a:t>11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D95901-0B87-7F9F-B123-66CF36E02095}"/>
              </a:ext>
            </a:extLst>
          </p:cNvPr>
          <p:cNvSpPr txBox="1">
            <a:spLocks/>
          </p:cNvSpPr>
          <p:nvPr/>
        </p:nvSpPr>
        <p:spPr>
          <a:xfrm>
            <a:off x="1787686" y="0"/>
            <a:ext cx="5568627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200" spc="-50" dirty="0"/>
              <a:t>2. </a:t>
            </a:r>
            <a:r>
              <a:rPr lang="en-US" sz="2200" spc="-50" dirty="0" err="1"/>
              <a:t>Establecimiento</a:t>
            </a:r>
            <a:r>
              <a:rPr lang="en-US" sz="2200" spc="-50" dirty="0"/>
              <a:t> de </a:t>
            </a:r>
            <a:r>
              <a:rPr lang="en-US" sz="2200" spc="-50" dirty="0" err="1"/>
              <a:t>objetivos</a:t>
            </a:r>
            <a:r>
              <a:rPr lang="en-US" sz="2200" spc="-50" dirty="0"/>
              <a:t> e </a:t>
            </a:r>
            <a:r>
              <a:rPr lang="en-US" sz="2200" spc="-50" dirty="0" err="1"/>
              <a:t>indicadores</a:t>
            </a:r>
            <a:endParaRPr lang="en-US" sz="2200" spc="-50" dirty="0"/>
          </a:p>
        </p:txBody>
      </p:sp>
    </p:spTree>
    <p:extLst>
      <p:ext uri="{BB962C8B-B14F-4D97-AF65-F5344CB8AC3E}">
        <p14:creationId xmlns:p14="http://schemas.microsoft.com/office/powerpoint/2010/main" val="330217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802F5E-F45C-F22F-9D0B-45C9DFB0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55" y="286603"/>
            <a:ext cx="4487704" cy="1450757"/>
          </a:xfrm>
        </p:spPr>
        <p:txBody>
          <a:bodyPr>
            <a:normAutofit fontScale="90000"/>
          </a:bodyPr>
          <a:lstStyle/>
          <a:p>
            <a:r>
              <a:rPr lang="es-MX" sz="3800" dirty="0"/>
              <a:t>Indicadores: Competitividad del Transporte Público</a:t>
            </a:r>
          </a:p>
        </p:txBody>
      </p:sp>
      <p:pic>
        <p:nvPicPr>
          <p:cNvPr id="17" name="Picture 5" descr="Vista superior de cubos conectados con líneas negras">
            <a:extLst>
              <a:ext uri="{FF2B5EF4-FFF2-40B4-BE49-F238E27FC236}">
                <a16:creationId xmlns:a16="http://schemas.microsoft.com/office/drawing/2014/main" id="{B7542389-AF26-A545-263A-A369D1248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18" r="24733"/>
          <a:stretch/>
        </p:blipFill>
        <p:spPr>
          <a:xfrm>
            <a:off x="20" y="10"/>
            <a:ext cx="3435052" cy="6400784"/>
          </a:xfrm>
          <a:prstGeom prst="rect">
            <a:avLst/>
          </a:prstGeom>
        </p:spPr>
      </p:pic>
      <p:cxnSp>
        <p:nvCxnSpPr>
          <p:cNvPr id="25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2177" y="1917852"/>
            <a:ext cx="44577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DC702-C075-C6E9-9D4D-8260FE95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055" y="2108201"/>
            <a:ext cx="4487705" cy="3760891"/>
          </a:xfrm>
        </p:spPr>
        <p:txBody>
          <a:bodyPr>
            <a:normAutofit/>
          </a:bodyPr>
          <a:lstStyle/>
          <a:p>
            <a:r>
              <a:rPr lang="es-MX" sz="2000" dirty="0"/>
              <a:t>Mejores tiempos de traslado</a:t>
            </a:r>
          </a:p>
          <a:p>
            <a:r>
              <a:rPr lang="es-MX" sz="2000" dirty="0"/>
              <a:t>Eficiencia en el despliegue de recursos económicos e infraestructura</a:t>
            </a:r>
          </a:p>
          <a:p>
            <a:r>
              <a:rPr lang="es-MX" sz="2000" dirty="0"/>
              <a:t>Minimo impacto ambiental</a:t>
            </a:r>
          </a:p>
          <a:p>
            <a:r>
              <a:rPr lang="es-MX" sz="2000" dirty="0"/>
              <a:t>Una red accesible, segura y cómoda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399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5F1B6A-9F41-D0A5-CFF7-D5A74761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mtClean="0"/>
              <a:pPr>
                <a:spcAft>
                  <a:spcPts val="450"/>
                </a:spcAft>
              </a:pPr>
              <a:t>12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F1A13E5-48D6-08CC-26C9-8C5D9695A2A6}"/>
              </a:ext>
            </a:extLst>
          </p:cNvPr>
          <p:cNvSpPr txBox="1">
            <a:spLocks/>
          </p:cNvSpPr>
          <p:nvPr/>
        </p:nvSpPr>
        <p:spPr>
          <a:xfrm>
            <a:off x="1787686" y="0"/>
            <a:ext cx="5568627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2. </a:t>
            </a:r>
            <a:r>
              <a:rPr lang="en-US" sz="2400" spc="-50" dirty="0" err="1"/>
              <a:t>Establecimiento</a:t>
            </a:r>
            <a:r>
              <a:rPr lang="en-US" sz="2400" spc="-50" dirty="0"/>
              <a:t> de </a:t>
            </a:r>
            <a:r>
              <a:rPr lang="en-US" sz="2400" spc="-50" dirty="0" err="1"/>
              <a:t>objetivos</a:t>
            </a:r>
            <a:r>
              <a:rPr lang="en-US" sz="2400" spc="-50" dirty="0"/>
              <a:t>, </a:t>
            </a:r>
            <a:r>
              <a:rPr lang="en-US" sz="2400" spc="-50" dirty="0" err="1"/>
              <a:t>metas</a:t>
            </a:r>
            <a:r>
              <a:rPr lang="en-US" sz="2400" spc="-50" dirty="0"/>
              <a:t> e </a:t>
            </a:r>
            <a:r>
              <a:rPr lang="en-US" sz="2400" spc="-50" dirty="0" err="1"/>
              <a:t>indicadores</a:t>
            </a:r>
            <a:endParaRPr lang="en-US" sz="2400" spc="-50" dirty="0"/>
          </a:p>
        </p:txBody>
      </p:sp>
    </p:spTree>
    <p:extLst>
      <p:ext uri="{BB962C8B-B14F-4D97-AF65-F5344CB8AC3E}">
        <p14:creationId xmlns:p14="http://schemas.microsoft.com/office/powerpoint/2010/main" val="130652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6578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4213306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1"/>
            <a:ext cx="9144001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4D209-C444-41C8-3915-A902505D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316" y="1336573"/>
            <a:ext cx="4689988" cy="2764511"/>
          </a:xfrm>
        </p:spPr>
        <p:txBody>
          <a:bodyPr vert="horz" lIns="68580" tIns="34290" rIns="68580" bIns="34290" rtlCol="0" anchor="b" anchorCtr="0">
            <a:normAutofit/>
          </a:bodyPr>
          <a:lstStyle/>
          <a:p>
            <a:r>
              <a:rPr lang="en-US" dirty="0" err="1"/>
              <a:t>Propuesta</a:t>
            </a:r>
            <a:r>
              <a:rPr lang="en-US" dirty="0"/>
              <a:t> de la </a:t>
            </a:r>
            <a:r>
              <a:rPr lang="en-US" dirty="0" err="1"/>
              <a:t>solución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E090C-77C1-7FAE-FDD1-7A151F17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315" y="4361804"/>
            <a:ext cx="4702010" cy="766124"/>
          </a:xfrm>
        </p:spPr>
        <p:txBody>
          <a:bodyPr vert="horz" lIns="68580" tIns="34290" rIns="68580" bIns="34290" rtlCol="0" anchor="t" anchorCtr="0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70816" y="4231444"/>
            <a:ext cx="4227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4A342-1FFD-9921-E867-95FCBFB8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788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450"/>
                </a:spcAft>
              </a:pPr>
              <a:t>13</a:t>
            </a:fld>
            <a:endParaRPr lang="en-US" sz="788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5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A39C5-FE45-DF87-49CF-1CA3728E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s-MX" dirty="0"/>
              <a:t>Etapas</a:t>
            </a:r>
          </a:p>
        </p:txBody>
      </p:sp>
      <p:cxnSp>
        <p:nvCxnSpPr>
          <p:cNvPr id="2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89738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2E36C-7067-271D-FF18-6791B4B7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08201"/>
            <a:ext cx="4181525" cy="3760891"/>
          </a:xfrm>
        </p:spPr>
        <p:txBody>
          <a:bodyPr>
            <a:normAutofit fontScale="92500" lnSpcReduction="10000"/>
          </a:bodyPr>
          <a:lstStyle/>
          <a:p>
            <a:r>
              <a:rPr lang="es-MX" sz="1800" dirty="0"/>
              <a:t>Identificación de fuentes de datos</a:t>
            </a:r>
          </a:p>
          <a:p>
            <a:r>
              <a:rPr lang="es-MX" sz="1800" dirty="0"/>
              <a:t>Creación de una herramienta de concentración de datos</a:t>
            </a:r>
          </a:p>
          <a:p>
            <a:r>
              <a:rPr lang="es-MX" sz="1800" dirty="0"/>
              <a:t>Desarrollo de 5 modelos:</a:t>
            </a:r>
          </a:p>
          <a:p>
            <a:pPr marL="257175" indent="-257175">
              <a:buFont typeface="+mj-lt"/>
              <a:buAutoNum type="arabicPeriod"/>
            </a:pPr>
            <a:r>
              <a:rPr lang="es-MX" sz="1800" dirty="0"/>
              <a:t>Generación de Viajes</a:t>
            </a:r>
          </a:p>
          <a:p>
            <a:pPr marL="257175" indent="-257175">
              <a:buFont typeface="+mj-lt"/>
              <a:buAutoNum type="arabicPeriod"/>
            </a:pPr>
            <a:r>
              <a:rPr lang="es-MX" sz="1800" dirty="0"/>
              <a:t>Distribución de Viajes</a:t>
            </a:r>
          </a:p>
          <a:p>
            <a:pPr marL="257175" indent="-257175">
              <a:buFont typeface="+mj-lt"/>
              <a:buAutoNum type="arabicPeriod"/>
            </a:pPr>
            <a:r>
              <a:rPr lang="es-MX" sz="1800" dirty="0"/>
              <a:t>Clasificación de Modalidad</a:t>
            </a:r>
          </a:p>
          <a:p>
            <a:pPr marL="257175" indent="-257175">
              <a:buFont typeface="+mj-lt"/>
              <a:buAutoNum type="arabicPeriod"/>
            </a:pPr>
            <a:r>
              <a:rPr lang="es-MX" sz="1800" dirty="0"/>
              <a:t>Asignación Vial</a:t>
            </a:r>
          </a:p>
          <a:p>
            <a:pPr marL="257175" indent="-257175">
              <a:buFont typeface="+mj-lt"/>
              <a:buAutoNum type="arabicPeriod"/>
            </a:pPr>
            <a:r>
              <a:rPr lang="es-MX" sz="1800" dirty="0"/>
              <a:t>Aprendizaje por Reforzamiento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DBD94-E26E-BD07-71E0-AB1F7BCA6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52" b="-3"/>
          <a:stretch/>
        </p:blipFill>
        <p:spPr>
          <a:xfrm>
            <a:off x="5650992" y="2108200"/>
            <a:ext cx="2715768" cy="36006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D496D2-39F1-8E16-451C-89B53128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mtClean="0"/>
              <a:pPr>
                <a:spcAft>
                  <a:spcPts val="450"/>
                </a:spcAft>
              </a:pPr>
              <a:t>14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366F265-6E68-A392-B230-01BC93005E45}"/>
              </a:ext>
            </a:extLst>
          </p:cNvPr>
          <p:cNvSpPr txBox="1">
            <a:spLocks/>
          </p:cNvSpPr>
          <p:nvPr/>
        </p:nvSpPr>
        <p:spPr>
          <a:xfrm>
            <a:off x="3063728" y="14514"/>
            <a:ext cx="3016543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3. </a:t>
            </a:r>
            <a:r>
              <a:rPr lang="en-US" sz="2400" spc="-50" dirty="0" err="1"/>
              <a:t>Propuesta</a:t>
            </a:r>
            <a:r>
              <a:rPr lang="en-US" sz="2400" spc="-50" dirty="0"/>
              <a:t> de la </a:t>
            </a:r>
            <a:r>
              <a:rPr lang="en-US" sz="2400" spc="-50" dirty="0" err="1"/>
              <a:t>Solución</a:t>
            </a:r>
            <a:endParaRPr lang="en-US" sz="2400" spc="-50" dirty="0"/>
          </a:p>
        </p:txBody>
      </p:sp>
    </p:spTree>
    <p:extLst>
      <p:ext uri="{BB962C8B-B14F-4D97-AF65-F5344CB8AC3E}">
        <p14:creationId xmlns:p14="http://schemas.microsoft.com/office/powerpoint/2010/main" val="375685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6578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4213306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1"/>
            <a:ext cx="9144001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4D209-C444-41C8-3915-A902505D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316" y="1336573"/>
            <a:ext cx="4689988" cy="2764511"/>
          </a:xfrm>
        </p:spPr>
        <p:txBody>
          <a:bodyPr vert="horz" lIns="68580" tIns="34290" rIns="68580" bIns="34290" rtlCol="0" anchor="b" anchorCtr="0">
            <a:normAutofit/>
          </a:bodyPr>
          <a:lstStyle/>
          <a:p>
            <a:r>
              <a:rPr lang="en-US"/>
              <a:t>Desarrollo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E090C-77C1-7FAE-FDD1-7A151F17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315" y="4361804"/>
            <a:ext cx="4702010" cy="766124"/>
          </a:xfrm>
        </p:spPr>
        <p:txBody>
          <a:bodyPr vert="horz" lIns="68580" tIns="34290" rIns="68580" bIns="34290" rtlCol="0" anchor="t" anchorCtr="0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7FCBD-D0D6-6FB0-8C98-629CE104B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1" r="33902" b="-2"/>
          <a:stretch/>
        </p:blipFill>
        <p:spPr>
          <a:xfrm>
            <a:off x="0" y="857251"/>
            <a:ext cx="3476486" cy="514349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70816" y="4231444"/>
            <a:ext cx="4227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578A6C-ECB5-D16C-35D0-7381CC58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788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450"/>
                </a:spcAft>
              </a:pPr>
              <a:t>15</a:t>
            </a:fld>
            <a:endParaRPr lang="en-US" sz="788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0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5725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857250"/>
            <a:ext cx="3486445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F62717-9A93-0F95-7EA9-FE195661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311672"/>
            <a:ext cx="2731732" cy="4234656"/>
          </a:xfrm>
        </p:spPr>
        <p:txBody>
          <a:bodyPr anchor="ctr">
            <a:normAutofit/>
          </a:bodyPr>
          <a:lstStyle/>
          <a:p>
            <a:r>
              <a:rPr lang="es-MX" sz="3300">
                <a:solidFill>
                  <a:srgbClr val="FFFFFF"/>
                </a:solidFill>
              </a:rPr>
              <a:t>Ingestión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F376C-F876-2BD5-9C9F-3B52840B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69" y="1311672"/>
            <a:ext cx="4442791" cy="4234656"/>
          </a:xfrm>
        </p:spPr>
        <p:txBody>
          <a:bodyPr anchor="ctr">
            <a:normAutofit/>
          </a:bodyPr>
          <a:lstStyle/>
          <a:p>
            <a:r>
              <a:rPr lang="es-MX" sz="1800"/>
              <a:t>Se identificaron diversas fuentes de datos</a:t>
            </a:r>
          </a:p>
          <a:p>
            <a:pPr lvl="1"/>
            <a:r>
              <a:rPr lang="es-MX" sz="1800"/>
              <a:t>INEGI</a:t>
            </a:r>
          </a:p>
          <a:p>
            <a:pPr lvl="2"/>
            <a:r>
              <a:rPr lang="es-MX" sz="1800"/>
              <a:t>Censo</a:t>
            </a:r>
          </a:p>
          <a:p>
            <a:pPr lvl="2"/>
            <a:r>
              <a:rPr lang="es-MX" sz="1800"/>
              <a:t>DENUE</a:t>
            </a:r>
          </a:p>
          <a:p>
            <a:pPr lvl="1"/>
            <a:r>
              <a:rPr lang="es-MX" sz="1800"/>
              <a:t>IMEPLAN</a:t>
            </a:r>
          </a:p>
          <a:p>
            <a:pPr lvl="2"/>
            <a:r>
              <a:rPr lang="es-MX" sz="1800"/>
              <a:t>Zonificación</a:t>
            </a:r>
          </a:p>
          <a:p>
            <a:pPr lvl="2"/>
            <a:r>
              <a:rPr lang="es-MX" sz="1800"/>
              <a:t>Origen-Destino</a:t>
            </a:r>
          </a:p>
          <a:p>
            <a:pPr lvl="1"/>
            <a:r>
              <a:rPr lang="es-MX" sz="1800"/>
              <a:t>MiBici</a:t>
            </a:r>
          </a:p>
          <a:p>
            <a:pPr lvl="1"/>
            <a:r>
              <a:rPr lang="es-MX" sz="1800"/>
              <a:t>GTFS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318833-A0C9-B70A-061F-04DA6BBD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450"/>
                </a:spcAft>
              </a:pPr>
              <a:t>16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4E59A42-A33A-B844-DAAA-227B5427B4B4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93936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CA79F-FBD9-501D-0499-D6514C3D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Exploratorio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B30BF-BF2B-5DB4-7164-B4C3D95D6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C77E9C-D93D-B40F-E4D8-AD06441D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70B4AE0-2A6B-B48E-49DB-C74F27EBBE06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242317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6578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DDA50CA3-CAEE-A8C7-5EF9-BF9EA9CD9D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2" t="-1" r="-446" b="-1"/>
          <a:stretch/>
        </p:blipFill>
        <p:spPr>
          <a:xfrm>
            <a:off x="670650" y="872177"/>
            <a:ext cx="7260731" cy="511364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1DC7E9-3006-50EA-95E7-5B608020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788"/>
              <a:pPr>
                <a:spcAft>
                  <a:spcPts val="450"/>
                </a:spcAft>
              </a:pPr>
              <a:t>18</a:t>
            </a:fld>
            <a:endParaRPr lang="en-US" sz="788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E03A7A-AAC3-5865-ECB1-0FA062DBABBD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126058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6578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DDA50CA3-CAEE-A8C7-5EF9-BF9EA9CD9D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670650" y="872177"/>
            <a:ext cx="7260731" cy="511364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1DC7E9-3006-50EA-95E7-5B608020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788"/>
              <a:pPr>
                <a:spcAft>
                  <a:spcPts val="450"/>
                </a:spcAft>
              </a:pPr>
              <a:t>19</a:t>
            </a:fld>
            <a:endParaRPr lang="en-US" sz="788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C299DB-BD08-B681-C76E-EDA6341C2FCB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417355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3C6D-F7E4-7E8D-EA6E-8C8C095F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A9F98-A8E5-07E2-5DBB-C06B0B9D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000" dirty="0"/>
              <a:t>Identificación del de la problemática y diagnostico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Establecimiento de objetivos e indicadores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Propuesta de la solución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Desarrollo de la solución</a:t>
            </a:r>
          </a:p>
          <a:p>
            <a:pPr marL="219456" lvl="1" indent="0">
              <a:buNone/>
            </a:pPr>
            <a:r>
              <a:rPr lang="es-MX" sz="1850" dirty="0"/>
              <a:t>4.1	Ingestión de Datos</a:t>
            </a:r>
          </a:p>
          <a:p>
            <a:pPr marL="219456" lvl="1" indent="0">
              <a:buNone/>
            </a:pPr>
            <a:r>
              <a:rPr lang="es-MX" sz="1850" dirty="0"/>
              <a:t>4.2 	Análisis Exploratorio</a:t>
            </a:r>
          </a:p>
          <a:p>
            <a:pPr marL="219456" lvl="1" indent="0">
              <a:buNone/>
            </a:pPr>
            <a:r>
              <a:rPr lang="es-MX" sz="1850" dirty="0"/>
              <a:t>4.3 	Preparación de los datos</a:t>
            </a:r>
          </a:p>
          <a:p>
            <a:pPr marL="219456" lvl="1" indent="0">
              <a:buNone/>
            </a:pPr>
            <a:r>
              <a:rPr lang="es-MX" sz="1850" dirty="0"/>
              <a:t>4.4	Selección e ingeniería de características</a:t>
            </a:r>
          </a:p>
          <a:p>
            <a:pPr marL="219456" lvl="1" indent="0">
              <a:buNone/>
            </a:pPr>
            <a:r>
              <a:rPr lang="es-MX" sz="1850" dirty="0"/>
              <a:t>4.5	Selección del modelo</a:t>
            </a:r>
          </a:p>
          <a:p>
            <a:pPr marL="219456" lvl="1" indent="0">
              <a:buNone/>
            </a:pPr>
            <a:r>
              <a:rPr lang="es-MX" sz="1850" dirty="0"/>
              <a:t>4.6	Entrenamiento, evaluación y afinamiento</a:t>
            </a:r>
          </a:p>
          <a:p>
            <a:pPr marL="219456" lvl="1" indent="0">
              <a:buNone/>
            </a:pPr>
            <a:r>
              <a:rPr lang="es-MX" sz="1850" dirty="0"/>
              <a:t>4.7	Despliegue del Modelo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Discusión y Conclusiones</a:t>
            </a:r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D9C07A-340F-2650-7000-6DD1B55E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7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6578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DDA50CA3-CAEE-A8C7-5EF9-BF9EA9CD9D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620316" y="544203"/>
            <a:ext cx="7260731" cy="511364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1DC7E9-3006-50EA-95E7-5B608020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788"/>
              <a:pPr>
                <a:spcAft>
                  <a:spcPts val="450"/>
                </a:spcAft>
              </a:pPr>
              <a:t>20</a:t>
            </a:fld>
            <a:endParaRPr lang="en-US" sz="788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50D839-89BF-6E24-DFA0-6715E09438AB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299866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2D4365-5CE4-BD32-4ECD-50509AB1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4828022" cy="1450757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/>
              <a:t>Preparación de los Datos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895846"/>
            <a:ext cx="46634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D63256-602B-9A52-9323-A5A9CCAAB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08201"/>
            <a:ext cx="4791182" cy="3760891"/>
          </a:xfrm>
        </p:spPr>
        <p:txBody>
          <a:bodyPr vert="horz" lIns="68580" tIns="34290" rIns="68580" bIns="34290" rtlCol="0">
            <a:normAutofit/>
          </a:bodyPr>
          <a:lstStyle/>
          <a:p>
            <a:pPr marL="0" indent="0">
              <a:buNone/>
            </a:pPr>
            <a:r>
              <a:rPr lang="en-US" sz="2000" cap="all" spc="150" dirty="0"/>
              <a:t>Unión de </a:t>
            </a:r>
            <a:r>
              <a:rPr lang="en-US" sz="2000" cap="all" spc="150" dirty="0" err="1"/>
              <a:t>todas</a:t>
            </a:r>
            <a:r>
              <a:rPr lang="en-US" sz="2000" cap="all" spc="150" dirty="0"/>
              <a:t> las </a:t>
            </a:r>
            <a:r>
              <a:rPr lang="en-US" sz="2000" cap="all" spc="150" dirty="0" err="1"/>
              <a:t>capas</a:t>
            </a:r>
            <a:r>
              <a:rPr lang="en-US" sz="2000" cap="all" spc="150" dirty="0"/>
              <a:t> </a:t>
            </a:r>
            <a:r>
              <a:rPr lang="en-US" sz="2000" cap="all" spc="150" dirty="0" err="1"/>
              <a:t>en</a:t>
            </a:r>
            <a:r>
              <a:rPr lang="en-US" sz="2000" cap="all" spc="150" dirty="0"/>
              <a:t> un solo </a:t>
            </a:r>
            <a:r>
              <a:rPr lang="en-US" sz="2000" cap="all" spc="150" dirty="0" err="1"/>
              <a:t>registro</a:t>
            </a:r>
            <a:r>
              <a:rPr lang="en-US" sz="2000" cap="all" spc="150" dirty="0"/>
              <a:t> </a:t>
            </a:r>
            <a:r>
              <a:rPr lang="en-US" sz="2000" cap="all" spc="150" dirty="0" err="1"/>
              <a:t>georreferenciado</a:t>
            </a:r>
            <a:endParaRPr lang="en-US" sz="2000" cap="all" spc="150" dirty="0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BEB21E6-FE25-1A99-6BDA-923B0E51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115" y="640081"/>
            <a:ext cx="2494659" cy="511725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4EC37E-FD63-C8A1-86DC-1D913ED2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 vert="horz" lIns="68580" tIns="34290" rIns="68580" bIns="34290" rtlCol="0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/>
              <a:pPr>
                <a:spcAft>
                  <a:spcPts val="450"/>
                </a:spcAft>
              </a:pPr>
              <a:t>21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214AF5-A9C2-9F87-47AC-C855A9F942EC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175110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47474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" y="0"/>
            <a:ext cx="9141545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15076"/>
            <a:ext cx="9141714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A145E2-632A-DAD6-81C2-E00D8DC6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5120639"/>
            <a:ext cx="5352947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4200" spc="-50">
                <a:solidFill>
                  <a:srgbClr val="FFFFFF"/>
                </a:solidFill>
              </a:rPr>
              <a:t>Selección e Ingeniería de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E77B7-9D3F-7716-110E-E377400B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185" y="5120639"/>
            <a:ext cx="2305308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300" cap="all" spc="200">
                <a:solidFill>
                  <a:srgbClr val="FFFFFF"/>
                </a:solidFill>
              </a:rPr>
              <a:t>Partimos de la correlación para seleccionar ´las variables más influyentes</a:t>
            </a:r>
          </a:p>
        </p:txBody>
      </p:sp>
      <p:pic>
        <p:nvPicPr>
          <p:cNvPr id="6" name="Imagen 5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D70ADB82-A115-FE4C-6740-2B6A14384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96" r="10489" b="31575"/>
          <a:stretch/>
        </p:blipFill>
        <p:spPr>
          <a:xfrm>
            <a:off x="0" y="697831"/>
            <a:ext cx="8656399" cy="229118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7C4B151-DFF8-5458-F95E-1A8A23E7C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55"/>
          <a:stretch/>
        </p:blipFill>
        <p:spPr>
          <a:xfrm>
            <a:off x="8555462" y="80144"/>
            <a:ext cx="549463" cy="483493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5501020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ACBC83-96AC-E688-40DC-333D7111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1050" smtClean="0"/>
              <a:pPr>
                <a:spcAft>
                  <a:spcPts val="450"/>
                </a:spcAft>
              </a:pPr>
              <a:t>22</a:t>
            </a:fld>
            <a:endParaRPr lang="en-US" sz="105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D6FEB4-1113-3B8E-7674-6EBF9FED43F6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374349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5725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857250"/>
            <a:ext cx="3486445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FE6B6C-46DE-445C-57E5-9C8CA314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311672"/>
            <a:ext cx="2731732" cy="4234656"/>
          </a:xfrm>
        </p:spPr>
        <p:txBody>
          <a:bodyPr anchor="ctr">
            <a:normAutofit/>
          </a:bodyPr>
          <a:lstStyle/>
          <a:p>
            <a:r>
              <a:rPr lang="es-MX" sz="3300" dirty="0">
                <a:solidFill>
                  <a:srgbClr val="FFFFFF"/>
                </a:solidFill>
              </a:rPr>
              <a:t>Modelo 1. Generación y atracción de viajes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0E161-2CB1-7B66-8898-2B26562E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69" y="1311672"/>
            <a:ext cx="4442791" cy="423465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800"/>
              <a:t>Población Total</a:t>
            </a:r>
          </a:p>
          <a:p>
            <a:pPr>
              <a:lnSpc>
                <a:spcPct val="110000"/>
              </a:lnSpc>
            </a:pPr>
            <a:r>
              <a:rPr lang="es-MX" sz="1800"/>
              <a:t>Actividades Económicas:</a:t>
            </a:r>
          </a:p>
          <a:p>
            <a:pPr lvl="1">
              <a:lnSpc>
                <a:spcPct val="110000"/>
              </a:lnSpc>
            </a:pPr>
            <a:r>
              <a:rPr lang="es-MX" sz="1800"/>
              <a:t>722515: Cafeterías, fuentes de sodas, neverías, refresquerías y similares</a:t>
            </a:r>
          </a:p>
          <a:p>
            <a:pPr lvl="1">
              <a:lnSpc>
                <a:spcPct val="110000"/>
              </a:lnSpc>
            </a:pPr>
            <a:r>
              <a:rPr lang="es-MX" sz="1800"/>
              <a:t>722514: Restaurantes con servicio de preparación de tacos y tortas</a:t>
            </a:r>
          </a:p>
          <a:p>
            <a:pPr lvl="1">
              <a:lnSpc>
                <a:spcPct val="110000"/>
              </a:lnSpc>
            </a:pPr>
            <a:r>
              <a:rPr lang="es-MX" sz="1800"/>
              <a:t>812110: Salones, clínicas de belleza y peluquerias</a:t>
            </a:r>
          </a:p>
          <a:p>
            <a:pPr>
              <a:lnSpc>
                <a:spcPct val="110000"/>
              </a:lnSpc>
            </a:pPr>
            <a:r>
              <a:rPr lang="es-MX" sz="1800"/>
              <a:t>Unidades Económicas</a:t>
            </a:r>
          </a:p>
          <a:p>
            <a:pPr>
              <a:lnSpc>
                <a:spcPct val="110000"/>
              </a:lnSpc>
            </a:pPr>
            <a:r>
              <a:rPr lang="es-MX" sz="1800"/>
              <a:t>Paradas de Camión</a:t>
            </a:r>
          </a:p>
          <a:p>
            <a:pPr>
              <a:lnSpc>
                <a:spcPct val="110000"/>
              </a:lnSpc>
            </a:pPr>
            <a:r>
              <a:rPr lang="es-MX" sz="1800"/>
              <a:t>Densidad de Viviendas con Automóvil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01418A-42AD-0D49-ACB0-7D58A32F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450"/>
                </a:spcAft>
              </a:pPr>
              <a:t>23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B28C0B-BA47-6188-27E9-347863630D1D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197237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6578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cxnSp>
        <p:nvCxnSpPr>
          <p:cNvPr id="1046" name="Straight Connector 10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4213306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7" name="Rectangle 103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C72B69-E038-4EE6-FF1E-B079DDF3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3" y="1336573"/>
            <a:ext cx="2551471" cy="2621093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Modelo</a:t>
            </a:r>
            <a:r>
              <a:rPr lang="en-US" sz="4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XGBoost</a:t>
            </a:r>
            <a:endParaRPr lang="en-US" sz="4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4AC618-D6F0-6555-546B-BDD5620D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832" y="4198966"/>
            <a:ext cx="2563493" cy="928962"/>
          </a:xfrm>
        </p:spPr>
        <p:txBody>
          <a:bodyPr vert="horz" lIns="68580" tIns="34290" rIns="68580" bIns="3429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cap="all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</a:t>
            </a:r>
            <a:r>
              <a:rPr lang="en-US" sz="1200" cap="all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hizo</a:t>
            </a:r>
            <a:r>
              <a:rPr lang="en-US" sz="1200" cap="all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 </a:t>
            </a:r>
            <a:r>
              <a:rPr lang="en-US" sz="1200" cap="all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modelo</a:t>
            </a:r>
            <a:r>
              <a:rPr lang="en-US" sz="1200" cap="all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 </a:t>
            </a:r>
            <a:r>
              <a:rPr lang="en-US" sz="1200" cap="all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los</a:t>
            </a:r>
            <a:r>
              <a:rPr lang="en-US" sz="1200" cap="all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cap="all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datos</a:t>
            </a:r>
            <a:r>
              <a:rPr lang="en-US" sz="1200" cap="all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200" cap="all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viajes</a:t>
            </a:r>
            <a:r>
              <a:rPr lang="en-US" sz="1200" cap="all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cap="all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originados</a:t>
            </a:r>
            <a:r>
              <a:rPr lang="en-US" sz="1200" cap="all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y uno para </a:t>
            </a:r>
            <a:r>
              <a:rPr lang="en-US" sz="1200" cap="all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viajes</a:t>
            </a:r>
            <a:r>
              <a:rPr lang="en-US" sz="1200" cap="all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cap="all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atraídos</a:t>
            </a:r>
            <a:endParaRPr lang="en-US" sz="1200" cap="all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A general architecture of XGBoost | Download Scientific Diagram">
            <a:extLst>
              <a:ext uri="{FF2B5EF4-FFF2-40B4-BE49-F238E27FC236}">
                <a16:creationId xmlns:a16="http://schemas.microsoft.com/office/drawing/2014/main" id="{1A9B269D-FEEA-697E-FEB6-ACF242417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500" y="1848143"/>
            <a:ext cx="5184163" cy="27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8" name="Straight Connector 103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9" y="4078316"/>
            <a:ext cx="24003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ectangle 103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7850"/>
            <a:ext cx="91440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B024C5-9F6E-4EDA-3BCD-33775278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788"/>
              <a:pPr>
                <a:spcAft>
                  <a:spcPts val="450"/>
                </a:spcAft>
              </a:pPr>
              <a:t>24</a:t>
            </a:fld>
            <a:endParaRPr lang="en-US" sz="788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C3758C-B40A-9314-72FC-E9B734688A78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235223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A5278-9CC4-E8E9-7257-01203B57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4828022" cy="1450757"/>
          </a:xfrm>
        </p:spPr>
        <p:txBody>
          <a:bodyPr>
            <a:normAutofit/>
          </a:bodyPr>
          <a:lstStyle/>
          <a:p>
            <a:r>
              <a:rPr lang="es-MX" sz="3800"/>
              <a:t>Modelo 2. Distribución espacial y división modal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895846"/>
            <a:ext cx="46634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19E78-8775-F155-41A4-7745A0EA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08201"/>
            <a:ext cx="4791182" cy="3760891"/>
          </a:xfrm>
        </p:spPr>
        <p:txBody>
          <a:bodyPr>
            <a:normAutofit/>
          </a:bodyPr>
          <a:lstStyle/>
          <a:p>
            <a:r>
              <a:rPr lang="es-MX" sz="2000" dirty="0"/>
              <a:t>Todos los datos unidos</a:t>
            </a:r>
          </a:p>
          <a:p>
            <a:r>
              <a:rPr lang="es-MX" sz="2000" dirty="0"/>
              <a:t>Tiempo de traslado entre zonas</a:t>
            </a:r>
          </a:p>
          <a:p>
            <a:pPr lvl="1"/>
            <a:r>
              <a:rPr lang="es-MX" sz="2000" dirty="0"/>
              <a:t>Caminando</a:t>
            </a:r>
          </a:p>
          <a:p>
            <a:pPr lvl="1"/>
            <a:r>
              <a:rPr lang="es-MX" sz="2000" dirty="0"/>
              <a:t>Automóvil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5FF810-2C68-80E3-34A9-437D65D6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966" y="2046983"/>
            <a:ext cx="3415171" cy="307365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AB5140-2381-F007-27AB-7D69A21C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mtClean="0"/>
              <a:pPr>
                <a:spcAft>
                  <a:spcPts val="450"/>
                </a:spcAft>
              </a:pPr>
              <a:t>25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BE93359-0B37-326A-6651-0A5FDD77954D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0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359785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89738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2889E-4FFE-23B8-A6E3-A014528E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482802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Red neuronal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895846"/>
            <a:ext cx="46634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030510-63E9-08BE-B8B0-08C2254B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2108201"/>
            <a:ext cx="4791182" cy="3760891"/>
          </a:xfr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100000"/>
              </a:lnSpc>
            </a:pPr>
            <a:r>
              <a:rPr lang="en-US" cap="all" spc="150">
                <a:solidFill>
                  <a:schemeClr val="tx1">
                    <a:lumMod val="75000"/>
                    <a:lumOff val="25000"/>
                  </a:schemeClr>
                </a:solidFill>
              </a:rPr>
              <a:t>En el caso del modelo de distribución y modalidad, se realizó una Red Neuronal de 2 capas intermedias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AF7450DA-0ECA-D349-F1F4-DD5C1E7E1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52" y="1579096"/>
            <a:ext cx="2559385" cy="323922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A9DB10-2CC2-1F67-2BEF-9AEA9290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1050">
                <a:solidFill>
                  <a:srgbClr val="FFFFFF"/>
                </a:solidFill>
              </a:rPr>
              <a:pPr>
                <a:spcAft>
                  <a:spcPts val="450"/>
                </a:spcAft>
              </a:pPr>
              <a:t>26</a:t>
            </a:fld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E8C72E5-AD3B-0B80-F3E9-2D150ED5556A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0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168374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D383B-627D-778F-A92B-75FCA722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Entrenamiento, Evaluación y Afinamiento del Modelo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C09474-D4B3-27B5-BAA9-9450B0DF9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Modelo de generación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BF6D707-13EE-1796-8DA6-4C8A3F7F2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Modelo de distribución y modalidad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F03D66-64B4-1843-4539-1785C285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CBF9A2-0720-F443-48E2-736D04DAA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75"/>
          <a:stretch/>
        </p:blipFill>
        <p:spPr>
          <a:xfrm>
            <a:off x="411265" y="3752031"/>
            <a:ext cx="3891497" cy="54140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22AFB12-1FC3-560C-805D-92FDC5507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19"/>
          <a:stretch/>
        </p:blipFill>
        <p:spPr>
          <a:xfrm>
            <a:off x="411265" y="3113721"/>
            <a:ext cx="3891497" cy="541402"/>
          </a:xfrm>
          <a:prstGeom prst="rect">
            <a:avLst/>
          </a:prstGeom>
        </p:spPr>
      </p:pic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777473FE-C05E-2307-32B9-9B260A2FCA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r="54192" b="1957"/>
          <a:stretch/>
        </p:blipFill>
        <p:spPr>
          <a:xfrm>
            <a:off x="5324005" y="3113721"/>
            <a:ext cx="2564418" cy="736282"/>
          </a:xfr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97DFDF12-2AF3-6E33-049E-6A7400F068FF}"/>
              </a:ext>
            </a:extLst>
          </p:cNvPr>
          <p:cNvSpPr txBox="1">
            <a:spLocks/>
          </p:cNvSpPr>
          <p:nvPr/>
        </p:nvSpPr>
        <p:spPr>
          <a:xfrm>
            <a:off x="3815733" y="60626"/>
            <a:ext cx="1508272" cy="3796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000" spc="-50" dirty="0"/>
              <a:t>4. Desarrollo</a:t>
            </a:r>
          </a:p>
        </p:txBody>
      </p:sp>
    </p:spTree>
    <p:extLst>
      <p:ext uri="{BB962C8B-B14F-4D97-AF65-F5344CB8AC3E}">
        <p14:creationId xmlns:p14="http://schemas.microsoft.com/office/powerpoint/2010/main" val="479070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54BE9B-65AA-5925-6904-F0E3489D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1333460"/>
            <a:ext cx="2767693" cy="1088068"/>
          </a:xfrm>
        </p:spPr>
        <p:txBody>
          <a:bodyPr>
            <a:normAutofit/>
          </a:bodyPr>
          <a:lstStyle/>
          <a:p>
            <a:r>
              <a:rPr lang="es-MX" sz="3525" dirty="0"/>
              <a:t>Despliegue de los Modelos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5958F6-E70E-D1CC-25F7-09FA6A7F9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6" b="1"/>
          <a:stretch/>
        </p:blipFill>
        <p:spPr>
          <a:xfrm>
            <a:off x="475500" y="1337311"/>
            <a:ext cx="5182351" cy="3985805"/>
          </a:xfrm>
          <a:prstGeom prst="rect">
            <a:avLst/>
          </a:prstGeom>
        </p:spPr>
      </p:pic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56975" y="2545095"/>
            <a:ext cx="2606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25AF2-E2C4-CF96-82AC-DB33E955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14" y="2662827"/>
            <a:ext cx="2767693" cy="2596244"/>
          </a:xfrm>
        </p:spPr>
        <p:txBody>
          <a:bodyPr>
            <a:normAutofit/>
          </a:bodyPr>
          <a:lstStyle/>
          <a:p>
            <a:r>
              <a:rPr lang="es-MX" dirty="0"/>
              <a:t>Herramienta en </a:t>
            </a:r>
            <a:r>
              <a:rPr lang="es-MX" dirty="0" err="1"/>
              <a:t>ArcGisPro</a:t>
            </a:r>
            <a:endParaRPr lang="es-MX" dirty="0"/>
          </a:p>
          <a:p>
            <a:r>
              <a:rPr lang="es-MX" dirty="0"/>
              <a:t>Genera dos reportes hechos con Python (Kepler)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57850"/>
            <a:ext cx="91440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9B3AD4-9969-5908-E465-3A251DDA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mtClean="0"/>
              <a:pPr>
                <a:spcAft>
                  <a:spcPts val="45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98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6578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cxnSp>
        <p:nvCxnSpPr>
          <p:cNvPr id="41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4213306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27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E23A88-19EE-08FD-FCA3-8AD925E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187" y="1426464"/>
            <a:ext cx="4319573" cy="2674620"/>
          </a:xfrm>
        </p:spPr>
        <p:txBody>
          <a:bodyPr vert="horz" lIns="68580" tIns="34290" rIns="68580" bIns="34290" rtlCol="0" anchor="b" anchorCtr="0">
            <a:normAutofit/>
          </a:bodyPr>
          <a:lstStyle/>
          <a:p>
            <a:r>
              <a:rPr lang="en-US" dirty="0" err="1"/>
              <a:t>Discusión</a:t>
            </a:r>
            <a:r>
              <a:rPr lang="en-US" dirty="0"/>
              <a:t>  y </a:t>
            </a:r>
            <a:r>
              <a:rPr lang="en-US" dirty="0" err="1"/>
              <a:t>Conclusiones</a:t>
            </a:r>
            <a:r>
              <a:rPr lang="en-US" dirty="0"/>
              <a:t> </a:t>
            </a:r>
          </a:p>
        </p:txBody>
      </p:sp>
      <p:pic>
        <p:nvPicPr>
          <p:cNvPr id="8" name="Graphic 7" descr="Maestro">
            <a:extLst>
              <a:ext uri="{FF2B5EF4-FFF2-40B4-BE49-F238E27FC236}">
                <a16:creationId xmlns:a16="http://schemas.microsoft.com/office/drawing/2014/main" id="{BE3CC3A0-52CB-5EBB-9DD8-A3D3F2145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500" y="1729897"/>
            <a:ext cx="3000986" cy="3000986"/>
          </a:xfrm>
          <a:prstGeom prst="rect">
            <a:avLst/>
          </a:prstGeom>
        </p:spPr>
      </p:pic>
      <p:cxnSp>
        <p:nvCxnSpPr>
          <p:cNvPr id="43" name="Straight Connector 29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6247" y="4221099"/>
            <a:ext cx="4114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1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7850"/>
            <a:ext cx="91440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FF8DD4-7BBA-4DA2-A171-6573BD2E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788"/>
              <a:pPr>
                <a:spcAft>
                  <a:spcPts val="450"/>
                </a:spcAft>
              </a:pPr>
              <a:t>29</a:t>
            </a:fld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31561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47474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4D209-C444-41C8-3915-A902505D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315" y="639097"/>
            <a:ext cx="4689988" cy="368601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defTabSz="914400"/>
            <a:r>
              <a:rPr lang="en-US" sz="5000" spc="-50" dirty="0" err="1"/>
              <a:t>Identificación</a:t>
            </a:r>
            <a:r>
              <a:rPr lang="en-US" sz="5000" spc="-50" dirty="0"/>
              <a:t> de la </a:t>
            </a:r>
            <a:r>
              <a:rPr lang="en-US" sz="5000" spc="-50" dirty="0" err="1"/>
              <a:t>problemática</a:t>
            </a:r>
            <a:r>
              <a:rPr lang="en-US" sz="5000" spc="-50" dirty="0"/>
              <a:t> y </a:t>
            </a:r>
            <a:r>
              <a:rPr lang="en-US" sz="5000" spc="-50" dirty="0" err="1"/>
              <a:t>diagnóstico</a:t>
            </a:r>
            <a:r>
              <a:rPr lang="en-US" sz="5000" spc="-50" dirty="0"/>
              <a:t> de la </a:t>
            </a:r>
            <a:r>
              <a:rPr lang="en-US" sz="5000" spc="-50" dirty="0" err="1"/>
              <a:t>situación</a:t>
            </a:r>
            <a:endParaRPr lang="en-US" sz="5000" spc="-5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E090C-77C1-7FAE-FDD1-7A151F17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314" y="4672739"/>
            <a:ext cx="4702011" cy="1021498"/>
          </a:xfrm>
        </p:spPr>
        <p:txBody>
          <a:bodyPr vert="horz" lIns="91440" tIns="45720" rIns="91440" bIns="45720" rtlCol="0" anchorCtr="0">
            <a:normAutofit/>
          </a:bodyPr>
          <a:lstStyle/>
          <a:p>
            <a:pPr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endParaRPr lang="en-US" sz="2400" spc="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Analizar resultados médicos mediante rayos x">
            <a:extLst>
              <a:ext uri="{FF2B5EF4-FFF2-40B4-BE49-F238E27FC236}">
                <a16:creationId xmlns:a16="http://schemas.microsoft.com/office/drawing/2014/main" id="{FC730B32-DC2E-42D7-A341-9A72413BA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76" r="17786" b="-2"/>
          <a:stretch/>
        </p:blipFill>
        <p:spPr>
          <a:xfrm>
            <a:off x="20" y="1"/>
            <a:ext cx="3476465" cy="685799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70815" y="4498925"/>
            <a:ext cx="4227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132E7A-0FC2-2F83-75CD-88545125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450"/>
                </a:spcAft>
              </a:pPr>
              <a:t>3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2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" y="85725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857250"/>
            <a:ext cx="3038093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9CE687-6CF6-59E0-4C58-1FF7897C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8" y="1244876"/>
            <a:ext cx="2313633" cy="4329630"/>
          </a:xfrm>
        </p:spPr>
        <p:txBody>
          <a:bodyPr anchor="ctr">
            <a:normAutofit/>
          </a:bodyPr>
          <a:lstStyle/>
          <a:p>
            <a:r>
              <a:rPr lang="es-MX" sz="2700" dirty="0">
                <a:solidFill>
                  <a:schemeClr val="bg1"/>
                </a:solidFill>
              </a:rPr>
              <a:t>Ajustes al alcance del proyecto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3EAF39-D692-DDB4-A613-B45A258D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5702089"/>
            <a:ext cx="817071" cy="27384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450"/>
                </a:spcAft>
              </a:pPr>
              <a:t>30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CB0F5AEA-0E5C-A31E-701A-A441ADCEA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532950"/>
              </p:ext>
            </p:extLst>
          </p:nvPr>
        </p:nvGraphicFramePr>
        <p:xfrm>
          <a:off x="3556398" y="133707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43791314-FD8B-6350-4A4C-A5EA1C85380F}"/>
              </a:ext>
            </a:extLst>
          </p:cNvPr>
          <p:cNvSpPr txBox="1">
            <a:spLocks/>
          </p:cNvSpPr>
          <p:nvPr/>
        </p:nvSpPr>
        <p:spPr>
          <a:xfrm>
            <a:off x="3251200" y="103636"/>
            <a:ext cx="2641599" cy="327370"/>
          </a:xfrm>
          <a:prstGeom prst="rect">
            <a:avLst/>
          </a:prstGeom>
        </p:spPr>
        <p:txBody>
          <a:bodyPr vert="horz" lIns="68580" tIns="34290" rIns="68580" bIns="34290" rtlCol="0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5. </a:t>
            </a:r>
            <a:r>
              <a:rPr lang="en-US" sz="1800" dirty="0" err="1"/>
              <a:t>Discusión</a:t>
            </a:r>
            <a:r>
              <a:rPr lang="en-US" sz="1800" dirty="0"/>
              <a:t>  y </a:t>
            </a:r>
            <a:r>
              <a:rPr lang="en-US" sz="1800" dirty="0" err="1"/>
              <a:t>Conclusiones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238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-1"/>
            <a:ext cx="348644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F155B-6970-8948-4836-ED49691B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6" y="605896"/>
            <a:ext cx="2731732" cy="5646208"/>
          </a:xfrm>
        </p:spPr>
        <p:txBody>
          <a:bodyPr anchor="ctr">
            <a:normAutofit/>
          </a:bodyPr>
          <a:lstStyle/>
          <a:p>
            <a:r>
              <a:rPr lang="es-MX" sz="3800">
                <a:solidFill>
                  <a:srgbClr val="FFFFFF"/>
                </a:solidFill>
              </a:rPr>
              <a:t>Revisión Ética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C023B-7337-6B20-4249-A4C244CA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68" y="605896"/>
            <a:ext cx="4442791" cy="5646208"/>
          </a:xfrm>
        </p:spPr>
        <p:txBody>
          <a:bodyPr anchor="ctr">
            <a:normAutofit/>
          </a:bodyPr>
          <a:lstStyle/>
          <a:p>
            <a:r>
              <a:rPr lang="es-MX" sz="2100" dirty="0"/>
              <a:t>No se usa ninguna variable protegida, por lo que el modelo no debería tener sesgos, sin embargo, podría comprobarse </a:t>
            </a:r>
          </a:p>
          <a:p>
            <a:pPr marL="0" indent="0">
              <a:buNone/>
            </a:pPr>
            <a:endParaRPr lang="es-MX" sz="2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D3A28F-FFEF-FF68-EDDB-949A35AA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mtClean="0"/>
              <a:pPr>
                <a:spcAft>
                  <a:spcPts val="450"/>
                </a:spcAft>
              </a:pPr>
              <a:t>31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425EBE9-A451-4F66-DF4A-596E22851404}"/>
              </a:ext>
            </a:extLst>
          </p:cNvPr>
          <p:cNvSpPr txBox="1">
            <a:spLocks/>
          </p:cNvSpPr>
          <p:nvPr/>
        </p:nvSpPr>
        <p:spPr>
          <a:xfrm>
            <a:off x="3251200" y="103636"/>
            <a:ext cx="2641599" cy="327370"/>
          </a:xfrm>
          <a:prstGeom prst="rect">
            <a:avLst/>
          </a:prstGeom>
        </p:spPr>
        <p:txBody>
          <a:bodyPr vert="horz" lIns="68580" tIns="34290" rIns="68580" bIns="34290" rtlCol="0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5. </a:t>
            </a:r>
            <a:r>
              <a:rPr lang="en-US" sz="1800" dirty="0" err="1"/>
              <a:t>Discusión</a:t>
            </a:r>
            <a:r>
              <a:rPr lang="en-US" sz="1800" dirty="0"/>
              <a:t>  y </a:t>
            </a:r>
            <a:r>
              <a:rPr lang="en-US" sz="1800" dirty="0" err="1"/>
              <a:t>Conclusiones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442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11281-3E32-A410-E95A-A84AAC3C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2C9E35-2F0C-D6A1-7058-CE314F6DB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Rafael.gallardo@iteso.mx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AD932-B3C9-3784-C5C1-295A5547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714B0-41AF-7DD6-4204-C28217EE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63528"/>
            <a:ext cx="7543800" cy="1450757"/>
          </a:xfrm>
        </p:spPr>
        <p:txBody>
          <a:bodyPr/>
          <a:lstStyle/>
          <a:p>
            <a:r>
              <a:rPr lang="es-MX" dirty="0"/>
              <a:t>Problemática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EA2B1-3913-F763-4C88-E6E36520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La red de transporte público no es competitiva</a:t>
            </a:r>
          </a:p>
          <a:p>
            <a:pPr lvl="1"/>
            <a:r>
              <a:rPr lang="es-MX" sz="3050" dirty="0"/>
              <a:t>Tiempos altos de traslado</a:t>
            </a:r>
          </a:p>
          <a:p>
            <a:pPr lvl="1"/>
            <a:r>
              <a:rPr lang="es-MX" sz="3050" dirty="0"/>
              <a:t>Altos costos operativos</a:t>
            </a:r>
          </a:p>
          <a:p>
            <a:pPr lvl="1"/>
            <a:r>
              <a:rPr lang="es-MX" sz="3050" dirty="0"/>
              <a:t>Gran impacto ambiental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FFFB50-B996-8862-240D-C2D4764E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B3EEBF9-9C59-22D0-2296-B7A6B7F5188B}"/>
              </a:ext>
            </a:extLst>
          </p:cNvPr>
          <p:cNvSpPr txBox="1">
            <a:spLocks/>
          </p:cNvSpPr>
          <p:nvPr/>
        </p:nvSpPr>
        <p:spPr>
          <a:xfrm>
            <a:off x="968021" y="46037"/>
            <a:ext cx="7277165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1. </a:t>
            </a:r>
            <a:r>
              <a:rPr lang="en-US" sz="2400" spc="-50" dirty="0" err="1"/>
              <a:t>Identificación</a:t>
            </a:r>
            <a:r>
              <a:rPr lang="en-US" sz="2400" spc="-50" dirty="0"/>
              <a:t> de la </a:t>
            </a:r>
            <a:r>
              <a:rPr lang="en-US" sz="2400" spc="-50" dirty="0" err="1"/>
              <a:t>problemática</a:t>
            </a:r>
            <a:r>
              <a:rPr lang="en-US" sz="2400" spc="-50" dirty="0"/>
              <a:t> y </a:t>
            </a:r>
            <a:r>
              <a:rPr lang="en-US" sz="2400" spc="-50" dirty="0" err="1"/>
              <a:t>diagnóstico</a:t>
            </a:r>
            <a:r>
              <a:rPr lang="en-US" sz="2400" spc="-50" dirty="0"/>
              <a:t> de la </a:t>
            </a:r>
            <a:r>
              <a:rPr lang="en-US" sz="2400" spc="-50" dirty="0" err="1"/>
              <a:t>situación</a:t>
            </a:r>
            <a:endParaRPr lang="en-US" sz="2400" spc="-50" dirty="0"/>
          </a:p>
        </p:txBody>
      </p:sp>
    </p:spTree>
    <p:extLst>
      <p:ext uri="{BB962C8B-B14F-4D97-AF65-F5344CB8AC3E}">
        <p14:creationId xmlns:p14="http://schemas.microsoft.com/office/powerpoint/2010/main" val="126243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DC3957-3E99-8601-E8C5-72D5EE4C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s-MX" dirty="0"/>
              <a:t>Diagnóstico de la Situación</a:t>
            </a:r>
          </a:p>
        </p:txBody>
      </p:sp>
      <p:pic>
        <p:nvPicPr>
          <p:cNvPr id="8" name="Graphic 7" descr="Cronómetro">
            <a:extLst>
              <a:ext uri="{FF2B5EF4-FFF2-40B4-BE49-F238E27FC236}">
                <a16:creationId xmlns:a16="http://schemas.microsoft.com/office/drawing/2014/main" id="{4559E8C2-7B6D-2D5C-C2E0-78ADB77B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350724"/>
            <a:ext cx="3836510" cy="383651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85533" y="2246569"/>
            <a:ext cx="3429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083A4-83D6-4638-3529-49A0B5D6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763" y="2407436"/>
            <a:ext cx="3845379" cy="3461658"/>
          </a:xfrm>
        </p:spPr>
        <p:txBody>
          <a:bodyPr>
            <a:normAutofit/>
          </a:bodyPr>
          <a:lstStyle/>
          <a:p>
            <a:r>
              <a:rPr lang="es-MX" sz="1800" dirty="0"/>
              <a:t>Tiempo promedio de traslado: 1.6 horas</a:t>
            </a:r>
          </a:p>
          <a:p>
            <a:r>
              <a:rPr lang="es-MX" sz="1800" dirty="0"/>
              <a:t>Los tiempos de traslado están vinculados al bienestar de las personas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6A400A-8F39-A2E8-BDDA-2D71DA82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mtClean="0"/>
              <a:pPr>
                <a:spcAft>
                  <a:spcPts val="450"/>
                </a:spcAft>
              </a:pPr>
              <a:t>5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2C602B-0473-CB8B-379B-DE4A5D9121BB}"/>
              </a:ext>
            </a:extLst>
          </p:cNvPr>
          <p:cNvSpPr txBox="1">
            <a:spLocks/>
          </p:cNvSpPr>
          <p:nvPr/>
        </p:nvSpPr>
        <p:spPr>
          <a:xfrm>
            <a:off x="968021" y="46037"/>
            <a:ext cx="7277165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200" spc="-50"/>
              <a:t>1. </a:t>
            </a:r>
            <a:r>
              <a:rPr lang="en-US" sz="2200" spc="-50" err="1"/>
              <a:t>Identificación</a:t>
            </a:r>
            <a:r>
              <a:rPr lang="en-US" sz="2200" spc="-50"/>
              <a:t> de la </a:t>
            </a:r>
            <a:r>
              <a:rPr lang="en-US" sz="2200" spc="-50" err="1"/>
              <a:t>problemática</a:t>
            </a:r>
            <a:r>
              <a:rPr lang="en-US" sz="2200" spc="-50"/>
              <a:t> y </a:t>
            </a:r>
            <a:r>
              <a:rPr lang="en-US" sz="2200" spc="-50" err="1"/>
              <a:t>diagnóstico</a:t>
            </a:r>
            <a:r>
              <a:rPr lang="en-US" sz="2200" spc="-50"/>
              <a:t> de la </a:t>
            </a:r>
            <a:r>
              <a:rPr lang="en-US" sz="2200" spc="-50" err="1"/>
              <a:t>situación</a:t>
            </a:r>
            <a:endParaRPr lang="en-US" sz="2200" spc="-50"/>
          </a:p>
        </p:txBody>
      </p:sp>
    </p:spTree>
    <p:extLst>
      <p:ext uri="{BB962C8B-B14F-4D97-AF65-F5344CB8AC3E}">
        <p14:creationId xmlns:p14="http://schemas.microsoft.com/office/powerpoint/2010/main" val="219364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47474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96E39-31CE-B633-1E0F-133BD534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771" y="639098"/>
            <a:ext cx="228553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Usuarios</a:t>
            </a:r>
            <a:r>
              <a:rPr 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4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Transporte</a:t>
            </a:r>
            <a:r>
              <a:rPr 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Publico</a:t>
            </a:r>
            <a:br>
              <a:rPr 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Fuente: </a:t>
            </a:r>
            <a:r>
              <a:rPr lang="en-US" sz="2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IIEG</a:t>
            </a:r>
            <a:r>
              <a:rPr lang="en-US" sz="2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2023</a:t>
            </a:r>
            <a:endParaRPr lang="en-US" sz="40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Marcador de contenido 5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40DD096E-3F71-4EDF-2A2C-49BFD1E98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>
          <a:xfrm>
            <a:off x="74126" y="1254633"/>
            <a:ext cx="6334613" cy="3564098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4294754"/>
            <a:ext cx="24003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1F8887-E95B-4745-26E9-DF26480B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1050">
                <a:solidFill>
                  <a:srgbClr val="FFFFFF"/>
                </a:solidFill>
              </a:rPr>
              <a:pPr>
                <a:spcAft>
                  <a:spcPts val="450"/>
                </a:spcAft>
              </a:pPr>
              <a:t>6</a:t>
            </a:fld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4135FA7-C842-2DB3-3340-F3E95277C866}"/>
              </a:ext>
            </a:extLst>
          </p:cNvPr>
          <p:cNvSpPr txBox="1">
            <a:spLocks/>
          </p:cNvSpPr>
          <p:nvPr/>
        </p:nvSpPr>
        <p:spPr>
          <a:xfrm>
            <a:off x="968021" y="46037"/>
            <a:ext cx="7277165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1. </a:t>
            </a:r>
            <a:r>
              <a:rPr lang="en-US" sz="2400" spc="-50" dirty="0" err="1"/>
              <a:t>Identificación</a:t>
            </a:r>
            <a:r>
              <a:rPr lang="en-US" sz="2400" spc="-50" dirty="0"/>
              <a:t> de la </a:t>
            </a:r>
            <a:r>
              <a:rPr lang="en-US" sz="2400" spc="-50" dirty="0" err="1"/>
              <a:t>problemática</a:t>
            </a:r>
            <a:r>
              <a:rPr lang="en-US" sz="2400" spc="-50" dirty="0"/>
              <a:t> y </a:t>
            </a:r>
            <a:r>
              <a:rPr lang="en-US" sz="2400" spc="-50" dirty="0" err="1"/>
              <a:t>diagnóstico</a:t>
            </a:r>
            <a:r>
              <a:rPr lang="en-US" sz="2400" spc="-50" dirty="0"/>
              <a:t> de la </a:t>
            </a:r>
            <a:r>
              <a:rPr lang="en-US" sz="2400" spc="-50" dirty="0" err="1"/>
              <a:t>situación</a:t>
            </a:r>
            <a:endParaRPr lang="en-US" sz="2400" spc="-5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DCB286-ADFC-84F8-DF99-38A45E386C34}"/>
              </a:ext>
            </a:extLst>
          </p:cNvPr>
          <p:cNvSpPr txBox="1"/>
          <p:nvPr/>
        </p:nvSpPr>
        <p:spPr>
          <a:xfrm>
            <a:off x="625009" y="4775282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s-ES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Ilustración 1: Usuarios transportados mensualmente en el Sistema de Transporte Urbano de Pasajeros de Guadalajara por tipo de transporte</a:t>
            </a:r>
            <a:endParaRPr lang="es-MX" sz="11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4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4EF22E-FFBD-84EA-F809-7BBABAE1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92" y="634946"/>
            <a:ext cx="2767693" cy="1450757"/>
          </a:xfrm>
        </p:spPr>
        <p:txBody>
          <a:bodyPr>
            <a:normAutofit/>
          </a:bodyPr>
          <a:lstStyle/>
          <a:p>
            <a:r>
              <a:rPr lang="es-MX" sz="3200"/>
              <a:t>Encuesta de Origen-Destino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597" y="2250460"/>
            <a:ext cx="2606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218FA9-295B-0D36-5686-EBF1859E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92" y="2407436"/>
            <a:ext cx="2767693" cy="3461658"/>
          </a:xfrm>
        </p:spPr>
        <p:txBody>
          <a:bodyPr>
            <a:normAutofit/>
          </a:bodyPr>
          <a:lstStyle/>
          <a:p>
            <a:r>
              <a:rPr lang="en-US" dirty="0"/>
              <a:t>Error en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“</a:t>
            </a:r>
            <a:r>
              <a:rPr lang="en-US" dirty="0" err="1"/>
              <a:t>Caminando</a:t>
            </a:r>
            <a:r>
              <a:rPr lang="en-US" dirty="0"/>
              <a:t>”</a:t>
            </a:r>
          </a:p>
          <a:p>
            <a:r>
              <a:rPr lang="en-US" dirty="0"/>
              <a:t>- 10’688,585 </a:t>
            </a:r>
            <a:r>
              <a:rPr lang="en-US" dirty="0" err="1"/>
              <a:t>viajes</a:t>
            </a:r>
            <a:r>
              <a:rPr lang="en-US" dirty="0"/>
              <a:t> </a:t>
            </a:r>
            <a:r>
              <a:rPr lang="en-US" dirty="0" err="1"/>
              <a:t>diarios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F60C8B-B704-71E7-C599-B1D384970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5" r="6993" b="1"/>
          <a:stretch/>
        </p:blipFill>
        <p:spPr>
          <a:xfrm>
            <a:off x="3486150" y="640081"/>
            <a:ext cx="5182351" cy="53144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399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B3C672-DA1E-E5F3-E1D2-7A19D92B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6446838"/>
            <a:ext cx="585008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mtClean="0"/>
              <a:pPr>
                <a:spcAft>
                  <a:spcPts val="450"/>
                </a:spcAft>
              </a:pPr>
              <a:t>7</a:t>
            </a:fld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7BE0681-7771-9970-EF0B-4E619502DE56}"/>
              </a:ext>
            </a:extLst>
          </p:cNvPr>
          <p:cNvSpPr txBox="1">
            <a:spLocks/>
          </p:cNvSpPr>
          <p:nvPr/>
        </p:nvSpPr>
        <p:spPr>
          <a:xfrm>
            <a:off x="968021" y="46037"/>
            <a:ext cx="7277165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200" spc="-50"/>
              <a:t>1. </a:t>
            </a:r>
            <a:r>
              <a:rPr lang="en-US" sz="2200" spc="-50" err="1"/>
              <a:t>Identificación</a:t>
            </a:r>
            <a:r>
              <a:rPr lang="en-US" sz="2200" spc="-50"/>
              <a:t> de la </a:t>
            </a:r>
            <a:r>
              <a:rPr lang="en-US" sz="2200" spc="-50" err="1"/>
              <a:t>problemática</a:t>
            </a:r>
            <a:r>
              <a:rPr lang="en-US" sz="2200" spc="-50"/>
              <a:t> y </a:t>
            </a:r>
            <a:r>
              <a:rPr lang="en-US" sz="2200" spc="-50" err="1"/>
              <a:t>diagnóstico</a:t>
            </a:r>
            <a:r>
              <a:rPr lang="en-US" sz="2200" spc="-50"/>
              <a:t> de la </a:t>
            </a:r>
            <a:r>
              <a:rPr lang="en-US" sz="2200" spc="-50" err="1"/>
              <a:t>situación</a:t>
            </a:r>
            <a:endParaRPr lang="en-US" sz="2200" spc="-50"/>
          </a:p>
        </p:txBody>
      </p:sp>
    </p:spTree>
    <p:extLst>
      <p:ext uri="{BB962C8B-B14F-4D97-AF65-F5344CB8AC3E}">
        <p14:creationId xmlns:p14="http://schemas.microsoft.com/office/powerpoint/2010/main" val="121588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6578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4213306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57251"/>
            <a:ext cx="9141545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B94BE868-D43F-4940-8CE9-93D953A1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44467" y="601211"/>
            <a:ext cx="5143502" cy="5655566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3467A7-81AD-A167-F02B-BC65AEFB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75" y="1658506"/>
            <a:ext cx="2410730" cy="2176271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3300" dirty="0" err="1">
                <a:solidFill>
                  <a:schemeClr val="bg1"/>
                </a:solidFill>
              </a:rPr>
              <a:t>Viviendas</a:t>
            </a:r>
            <a:r>
              <a:rPr lang="en-US" sz="3300" dirty="0">
                <a:solidFill>
                  <a:schemeClr val="bg1"/>
                </a:solidFill>
              </a:rPr>
              <a:t> con </a:t>
            </a:r>
            <a:r>
              <a:rPr lang="en-US" sz="3300" dirty="0" err="1">
                <a:solidFill>
                  <a:schemeClr val="bg1"/>
                </a:solidFill>
              </a:rPr>
              <a:t>Automovil</a:t>
            </a:r>
            <a:endParaRPr lang="en-US" sz="33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2068" y="4238639"/>
            <a:ext cx="2331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A7E271-F922-DC7A-0EB2-2AAFFF2D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788"/>
              <a:pPr>
                <a:spcAft>
                  <a:spcPts val="450"/>
                </a:spcAft>
              </a:pPr>
              <a:t>8</a:t>
            </a:fld>
            <a:endParaRPr lang="en-US" sz="788"/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E8562796-38A6-D4A4-D4EE-5CF19911E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89" b="171"/>
          <a:stretch/>
        </p:blipFill>
        <p:spPr>
          <a:xfrm>
            <a:off x="-2454" y="838113"/>
            <a:ext cx="7270029" cy="514961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9918D50F-BA27-ABAF-BDC3-371E346781A3}"/>
              </a:ext>
            </a:extLst>
          </p:cNvPr>
          <p:cNvSpPr txBox="1">
            <a:spLocks/>
          </p:cNvSpPr>
          <p:nvPr/>
        </p:nvSpPr>
        <p:spPr>
          <a:xfrm>
            <a:off x="968021" y="46037"/>
            <a:ext cx="7277165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1. </a:t>
            </a:r>
            <a:r>
              <a:rPr lang="en-US" sz="2400" spc="-50" dirty="0" err="1"/>
              <a:t>Identificación</a:t>
            </a:r>
            <a:r>
              <a:rPr lang="en-US" sz="2400" spc="-50" dirty="0"/>
              <a:t> de la </a:t>
            </a:r>
            <a:r>
              <a:rPr lang="en-US" sz="2400" spc="-50" dirty="0" err="1"/>
              <a:t>problemática</a:t>
            </a:r>
            <a:r>
              <a:rPr lang="en-US" sz="2400" spc="-50" dirty="0"/>
              <a:t> y </a:t>
            </a:r>
            <a:r>
              <a:rPr lang="en-US" sz="2400" spc="-50" dirty="0" err="1"/>
              <a:t>diagnóstico</a:t>
            </a:r>
            <a:r>
              <a:rPr lang="en-US" sz="2400" spc="-50" dirty="0"/>
              <a:t> de la </a:t>
            </a:r>
            <a:r>
              <a:rPr lang="en-US" sz="2400" spc="-50" dirty="0" err="1"/>
              <a:t>situación</a:t>
            </a:r>
            <a:endParaRPr lang="en-US" sz="2400" spc="-50" dirty="0"/>
          </a:p>
        </p:txBody>
      </p:sp>
    </p:spTree>
    <p:extLst>
      <p:ext uri="{BB962C8B-B14F-4D97-AF65-F5344CB8AC3E}">
        <p14:creationId xmlns:p14="http://schemas.microsoft.com/office/powerpoint/2010/main" val="110765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6578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sz="1350"/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4213306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57251"/>
            <a:ext cx="9141545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B94BE868-D43F-4940-8CE9-93D953A1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44467" y="601211"/>
            <a:ext cx="5143502" cy="5655566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3467A7-81AD-A167-F02B-BC65AEFB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75" y="1658506"/>
            <a:ext cx="2410730" cy="2176271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3300" dirty="0" err="1">
                <a:solidFill>
                  <a:schemeClr val="bg1"/>
                </a:solidFill>
              </a:rPr>
              <a:t>Paradas</a:t>
            </a:r>
            <a:r>
              <a:rPr lang="en-US" sz="3300" dirty="0">
                <a:solidFill>
                  <a:schemeClr val="bg1"/>
                </a:solidFill>
              </a:rPr>
              <a:t>  de </a:t>
            </a:r>
            <a:r>
              <a:rPr lang="en-US" sz="3300" dirty="0" err="1">
                <a:solidFill>
                  <a:schemeClr val="bg1"/>
                </a:solidFill>
              </a:rPr>
              <a:t>autobús</a:t>
            </a:r>
            <a:endParaRPr lang="en-US" sz="33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2068" y="4238639"/>
            <a:ext cx="2331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A7E271-F922-DC7A-0EB2-2AAFFF2D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5186" y="5692379"/>
            <a:ext cx="585008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3A98EE3D-8CD1-4C3F-BD1C-C98C9596463C}" type="slidenum">
              <a:rPr lang="en-US" sz="788"/>
              <a:pPr>
                <a:spcAft>
                  <a:spcPts val="450"/>
                </a:spcAft>
              </a:pPr>
              <a:t>9</a:t>
            </a:fld>
            <a:endParaRPr lang="en-US" sz="788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562796-38A6-D4A4-D4EE-5CF19911E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" r="274"/>
          <a:stretch/>
        </p:blipFill>
        <p:spPr>
          <a:xfrm>
            <a:off x="-2454" y="838113"/>
            <a:ext cx="7270029" cy="514961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9918D50F-BA27-ABAF-BDC3-371E346781A3}"/>
              </a:ext>
            </a:extLst>
          </p:cNvPr>
          <p:cNvSpPr txBox="1">
            <a:spLocks/>
          </p:cNvSpPr>
          <p:nvPr/>
        </p:nvSpPr>
        <p:spPr>
          <a:xfrm>
            <a:off x="968021" y="46037"/>
            <a:ext cx="7277165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25" i="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spc="-50" dirty="0"/>
              <a:t>1. </a:t>
            </a:r>
            <a:r>
              <a:rPr lang="en-US" sz="2400" spc="-50" dirty="0" err="1"/>
              <a:t>Identificación</a:t>
            </a:r>
            <a:r>
              <a:rPr lang="en-US" sz="2400" spc="-50" dirty="0"/>
              <a:t> de la </a:t>
            </a:r>
            <a:r>
              <a:rPr lang="en-US" sz="2400" spc="-50" dirty="0" err="1"/>
              <a:t>problemática</a:t>
            </a:r>
            <a:r>
              <a:rPr lang="en-US" sz="2400" spc="-50" dirty="0"/>
              <a:t> y </a:t>
            </a:r>
            <a:r>
              <a:rPr lang="en-US" sz="2400" spc="-50" dirty="0" err="1"/>
              <a:t>diagnóstico</a:t>
            </a:r>
            <a:r>
              <a:rPr lang="en-US" sz="2400" spc="-50" dirty="0"/>
              <a:t> de la </a:t>
            </a:r>
            <a:r>
              <a:rPr lang="en-US" sz="2400" spc="-50" dirty="0" err="1"/>
              <a:t>situación</a:t>
            </a:r>
            <a:endParaRPr lang="en-US" sz="2400" spc="-50" dirty="0"/>
          </a:p>
        </p:txBody>
      </p:sp>
    </p:spTree>
    <p:extLst>
      <p:ext uri="{BB962C8B-B14F-4D97-AF65-F5344CB8AC3E}">
        <p14:creationId xmlns:p14="http://schemas.microsoft.com/office/powerpoint/2010/main" val="14835385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D3920"/>
      </a:dk2>
      <a:lt2>
        <a:srgbClr val="E8E2E3"/>
      </a:lt2>
      <a:accent1>
        <a:srgbClr val="2CB4A7"/>
      </a:accent1>
      <a:accent2>
        <a:srgbClr val="20B66A"/>
      </a:accent2>
      <a:accent3>
        <a:srgbClr val="2DB837"/>
      </a:accent3>
      <a:accent4>
        <a:srgbClr val="53B620"/>
      </a:accent4>
      <a:accent5>
        <a:srgbClr val="8CAB2A"/>
      </a:accent5>
      <a:accent6>
        <a:srgbClr val="B99F21"/>
      </a:accent6>
      <a:hlink>
        <a:srgbClr val="658B2E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749</Words>
  <Application>Microsoft Office PowerPoint</Application>
  <PresentationFormat>Presentación en pantalla (4:3)</PresentationFormat>
  <Paragraphs>155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 Nova Light</vt:lpstr>
      <vt:lpstr>Bembo</vt:lpstr>
      <vt:lpstr>Calibri</vt:lpstr>
      <vt:lpstr>Times New Roman</vt:lpstr>
      <vt:lpstr>RetrospectVTI</vt:lpstr>
      <vt:lpstr>MODELOS DE APRENDIZAJE AUTOMÁTICO ORIENTADO A TRANSPORTE PUBLICO</vt:lpstr>
      <vt:lpstr>Índice</vt:lpstr>
      <vt:lpstr>Identificación de la problemática y diagnóstico de la situación</vt:lpstr>
      <vt:lpstr>Problemática </vt:lpstr>
      <vt:lpstr>Diagnóstico de la Situación</vt:lpstr>
      <vt:lpstr>Usuarios de Transporte Publico Fuente: IIEG, 2023</vt:lpstr>
      <vt:lpstr>Encuesta de Origen-Destino</vt:lpstr>
      <vt:lpstr>Viviendas con Automovil</vt:lpstr>
      <vt:lpstr>Paradas  de autobús</vt:lpstr>
      <vt:lpstr>Establecimiento de objetivos e indicadores</vt:lpstr>
      <vt:lpstr>Objetivo</vt:lpstr>
      <vt:lpstr>Indicadores: Competitividad del Transporte Público</vt:lpstr>
      <vt:lpstr>Propuesta de la solución</vt:lpstr>
      <vt:lpstr>Etapas</vt:lpstr>
      <vt:lpstr>Desarrollo</vt:lpstr>
      <vt:lpstr>Ingestión de Datos</vt:lpstr>
      <vt:lpstr>Análisis Exploratorio</vt:lpstr>
      <vt:lpstr>Presentación de PowerPoint</vt:lpstr>
      <vt:lpstr>Presentación de PowerPoint</vt:lpstr>
      <vt:lpstr>Presentación de PowerPoint</vt:lpstr>
      <vt:lpstr>Preparación de los Datos</vt:lpstr>
      <vt:lpstr>Selección e Ingeniería de Características</vt:lpstr>
      <vt:lpstr>Modelo 1. Generación y atracción de viajes</vt:lpstr>
      <vt:lpstr>Modelo XGBoost</vt:lpstr>
      <vt:lpstr>Modelo 2. Distribución espacial y división modal</vt:lpstr>
      <vt:lpstr>Red neuronal</vt:lpstr>
      <vt:lpstr>Entrenamiento, Evaluación y Afinamiento del Modelo</vt:lpstr>
      <vt:lpstr>Despliegue de los Modelos</vt:lpstr>
      <vt:lpstr>Discusión  y Conclusiones </vt:lpstr>
      <vt:lpstr>Ajustes al alcance del proyecto</vt:lpstr>
      <vt:lpstr>Revisión Ética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MEJORA DE LA RED DE TRANSPORTE PUBLICO DE LA ZONA METROPOLITANA DE GUADALAJARA EN COLABORACIÓN CON EL INSTITUTO DE PLANEACIÓN Y GESTIÓN DEL DESARROLLO</dc:title>
  <dc:creator>GALLARDO VAZQUEZ, RAFAEL</dc:creator>
  <cp:lastModifiedBy>GALLARDO VAZQUEZ, RAFAEL</cp:lastModifiedBy>
  <cp:revision>5</cp:revision>
  <dcterms:created xsi:type="dcterms:W3CDTF">2023-11-29T17:46:17Z</dcterms:created>
  <dcterms:modified xsi:type="dcterms:W3CDTF">2023-12-01T00:48:02Z</dcterms:modified>
</cp:coreProperties>
</file>