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69" r:id="rId4"/>
    <p:sldId id="258" r:id="rId5"/>
    <p:sldId id="266" r:id="rId6"/>
    <p:sldId id="267" r:id="rId7"/>
    <p:sldId id="271" r:id="rId8"/>
    <p:sldId id="261" r:id="rId9"/>
    <p:sldId id="268" r:id="rId10"/>
    <p:sldId id="263" r:id="rId11"/>
    <p:sldId id="272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BEE9-8441-44B3-9B3C-1E84B77B81D7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E47D9-C7A9-4F1C-9221-CAC24C6611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5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A1A73-8F5B-4EFB-B440-0248AA17A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E1CFBB-8B31-49A2-AFDC-26D8345C2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567A1-0B5B-4D3E-AF2C-B7EEF475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EC12-995C-4D6E-A9CD-DFB62EAA7781}" type="datetime1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30EB4-FB9C-4C31-8351-6BEFC05A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B6B04-5880-4007-8A95-7413EB16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E1192-C47F-4871-8B4D-66B453C4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C733C5-1B13-47BD-A035-27A168FD8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46B9FD-176F-42DE-86B6-543766FF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097EA-2D9F-4056-96F2-8C428D729EAF}" type="datetime1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0F2438-6F11-4529-9C2A-23B4EEFB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AF368-CEB0-40A0-8DFD-D2C2C63D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91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E827EEA-98E5-49EB-87A8-6981C3DAC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8F131D-5918-4679-881E-CFB80616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4BC5A-7659-41E2-BC2A-502578E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7AD5-EC1E-43CD-96B9-C5DF2D6F8DDD}" type="datetime1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23F48-054B-4D41-A74A-3D5FC475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980A1-91B1-4ABF-8729-E0EB41C2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0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B9170-3916-492B-93E4-58BE3FAB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0B7C47-EC84-49DA-A87A-EC15A071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5E25C-9369-42A7-B642-45F7FF79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6968-DA86-4BC6-8953-E69CA21D7C08}" type="datetime1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90879-04CB-45D3-B1EE-4E82603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CCBED0-001B-469D-932E-44C89B11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75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10732-8842-4C45-914E-5029BC4C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D60646-2604-4909-A7CB-BAA4CFFE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73539B-6C9A-4433-83D9-AA986E4B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55DC-EB58-43CC-9ECD-B40D906EF479}" type="datetime1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6F90E-96FB-43D5-96C3-E665F20B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152D7-1388-4586-95E6-47E80FD2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9C6CD-B051-4737-B27D-DB5F1EA0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84104-EF2A-4225-A948-8CC5B4790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A1E257-E1F1-4EB5-980A-83EE97407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48DCD7-6E61-435E-BB1E-7BB61EF9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D35D-E9E1-4532-A26A-FE7353544772}" type="datetime1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95F70D-855C-4A82-AC79-3ED55D10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2E609F-A3E4-4B7F-A5DE-7C886181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8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09083-7A7E-4E47-B9AE-41F835AF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AEE19-1737-43F3-9C0E-215CABAFE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4A0BBE-0331-48D8-B6D2-5615C56AD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FC8E765-8FF8-4096-B4BE-2A6D22D96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8A8DA4-6CA8-4FF8-BD22-7243134FD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E0687F-DB3D-4191-B067-BC2914FA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9E61-171C-42EA-8323-06EC57DDDC35}" type="datetime1">
              <a:rPr lang="fr-FR" smtClean="0"/>
              <a:t>20/02/2022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87CC94-CE2B-4F05-9E6A-FF22B722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0EC6F2-1515-40AD-8D9C-7A405747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1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7289B-5362-432C-BFA3-D39E3C1B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E5C856-2A44-45FB-B3E8-C6513AA8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90C4-0161-4571-A9D6-C5C1FD419C35}" type="datetime1">
              <a:rPr lang="fr-FR" smtClean="0"/>
              <a:t>20/02/2022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38644-BB25-40CE-B8B1-42A358FB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44FFF2-2FD4-4D74-A7A1-34C49290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2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5A576A-667B-47AD-9CD0-FC69483BF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53D1-35E2-48F1-85AF-EC735CDC6A0D}" type="datetime1">
              <a:rPr lang="fr-FR" smtClean="0"/>
              <a:t>20/02/2022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AC823F-BCD9-4CCC-AB32-D3A2CCFC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4C9426-5C2F-41BE-B05F-E845A87A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05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55F00-E06D-47CE-A1E7-EDA6C70D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9B894C-B922-4F17-AAD7-CCE10C291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9011D9-E78B-4612-A70D-FEB3EE548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3536B-7C6B-40C0-8C86-B7F8606A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9E95-1DC2-464B-9F68-6269D647A67B}" type="datetime1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794571-8FA7-4D8D-A921-703FEF95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5D7B6E-4ABA-4127-8F68-3645F83F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21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92D23-C88B-4118-8289-148C03CA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3146AA-D948-4A2B-8214-1D25CA5E4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913A89-B4CE-4696-BB08-D13AB650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ADB318-C892-4C27-99BD-CA5905E7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A965-20E3-4DF1-921D-225C588E73FD}" type="datetime1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B6BE6D-F19B-4149-8AA5-FF95C236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418445-09E8-4D10-B6C5-E052CC7E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0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A1214F-983C-4011-9A2E-AAD1C5EA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99AFA1-6F44-4668-A3C4-0FB44CF2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4AEE2A-08CA-477F-9F01-F24A0BCA1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D182C-0B5E-4D1F-8FF8-E01D260B195F}" type="datetime1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17BCD-4620-446F-A518-3B20BC4D4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BOUMADIENE - DELPIERRE - GROSCLAUDE - NICLAUSSE - SAGET | ASRALL - 21/22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FFBF8-B915-4938-A1ED-1A56930F5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4DC6-721B-462F-A0EB-8309A1174D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A26D8-1359-4951-B314-ACFBAE97E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fr-FR" sz="4800"/>
              <a:t>Mise en place d’une Plateform as a Service ciblée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0E6D1B-D23B-4ED0-9721-A353D756C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fr-FR" sz="2000"/>
              <a:t>Projet tuteuré : soutenance intermédiaire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7E6099E-FEE9-4040-A1C6-AB2F361F5F1D}"/>
              </a:ext>
            </a:extLst>
          </p:cNvPr>
          <p:cNvSpPr txBox="1"/>
          <p:nvPr/>
        </p:nvSpPr>
        <p:spPr>
          <a:xfrm>
            <a:off x="838200" y="365126"/>
            <a:ext cx="5340605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Avancement sur Squest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C71238-7307-4183-B392-CF723F7D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2000">
                <a:solidFill>
                  <a:srgbClr val="FFFFFF"/>
                </a:solidFill>
              </a:rPr>
              <a:t>Installation et configuration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Connexion entre Squest et AWX</a:t>
            </a:r>
          </a:p>
          <a:p>
            <a:pPr lvl="1"/>
            <a:r>
              <a:rPr lang="en-US" sz="2000">
                <a:solidFill>
                  <a:srgbClr val="FFFFFF"/>
                </a:solidFill>
              </a:rPr>
              <a:t>Documentation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15D2A4-16AE-4E3F-85C1-0E7511B2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15" y="2881745"/>
            <a:ext cx="6427839" cy="329426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2E7460-D38D-4CD3-909F-5CB22932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3155" y="6356350"/>
            <a:ext cx="59285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29F071-8412-4441-8841-5067DE5F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584" y="6356350"/>
            <a:ext cx="96121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66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0B2DD-BD7C-44F0-BF89-742D3015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/>
              <a:t>Présentation de l’organisation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B4508B-FDE1-4E35-87C9-5DC76027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Organisation actuelle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Organisation future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052A4B-6FDA-4CF9-BE55-0D18FAD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chemeClr val="tx1">
                    <a:alpha val="80000"/>
                  </a:schemeClr>
                </a:solidFill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E9F048-1F26-4738-BF60-7DED3811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fr-F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FR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2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7DE64-EE90-4413-B47A-4CBBAF51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fr-FR" dirty="0"/>
              <a:t>Organisation actuelle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BFC31-6240-49D9-90EE-27FB0895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ctr">
            <a:normAutofit/>
          </a:bodyPr>
          <a:lstStyle/>
          <a:p>
            <a:pPr lvl="1"/>
            <a:r>
              <a:rPr lang="fr-FR" dirty="0"/>
              <a:t>Mise en place d’un espace Git et d’un espace de travail commun</a:t>
            </a:r>
          </a:p>
          <a:p>
            <a:pPr lvl="1"/>
            <a:r>
              <a:rPr lang="fr-FR" dirty="0"/>
              <a:t>Mise en place d’un Trello</a:t>
            </a:r>
          </a:p>
          <a:p>
            <a:pPr lvl="1"/>
            <a:r>
              <a:rPr lang="fr-FR" dirty="0"/>
              <a:t>Mise en place d’un Discord</a:t>
            </a:r>
          </a:p>
          <a:p>
            <a:pPr lvl="1"/>
            <a:r>
              <a:rPr lang="fr-FR" dirty="0"/>
              <a:t>Répartition du travail :</a:t>
            </a:r>
          </a:p>
          <a:p>
            <a:pPr lvl="2"/>
            <a:r>
              <a:rPr lang="fr-FR" sz="2400" dirty="0"/>
              <a:t>Groupe sur l’installation et la configuration de Ansible et AWX</a:t>
            </a:r>
          </a:p>
          <a:p>
            <a:pPr lvl="2"/>
            <a:r>
              <a:rPr lang="fr-FR" sz="2400" dirty="0"/>
              <a:t>Groupe sur l’installation et la configuration de </a:t>
            </a:r>
            <a:r>
              <a:rPr lang="fr-FR" sz="2400" dirty="0" err="1"/>
              <a:t>Squest</a:t>
            </a:r>
            <a:endParaRPr lang="fr-FR" sz="2400" dirty="0"/>
          </a:p>
          <a:p>
            <a:pPr lvl="2"/>
            <a:r>
              <a:rPr lang="fr-FR" sz="2400" dirty="0"/>
              <a:t>Groupe sur l’étude des </a:t>
            </a:r>
            <a:r>
              <a:rPr lang="fr-FR" sz="2400" i="1" dirty="0" err="1"/>
              <a:t>playbooks</a:t>
            </a:r>
            <a:endParaRPr lang="fr-FR" sz="2400" i="1" dirty="0"/>
          </a:p>
          <a:p>
            <a:pPr lvl="2"/>
            <a:r>
              <a:rPr lang="fr-FR" sz="2400" dirty="0"/>
              <a:t>Groupe sur l’exécution des </a:t>
            </a:r>
            <a:r>
              <a:rPr lang="fr-FR" sz="2400" i="1" dirty="0" err="1"/>
              <a:t>playbooks</a:t>
            </a:r>
            <a:r>
              <a:rPr lang="fr-FR" sz="2400" dirty="0"/>
              <a:t> sur AWX</a:t>
            </a:r>
          </a:p>
          <a:p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D649BD-BC21-4742-A498-CA8D9ABB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chemeClr val="tx1">
                    <a:alpha val="80000"/>
                  </a:schemeClr>
                </a:solidFill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202DFF-E9EE-44E7-8FE7-C4A2D999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fr-F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fr-FR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52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AC1EC5C-7DA4-4F39-A3E8-F19337099ED7}"/>
              </a:ext>
            </a:extLst>
          </p:cNvPr>
          <p:cNvSpPr txBox="1"/>
          <p:nvPr/>
        </p:nvSpPr>
        <p:spPr>
          <a:xfrm>
            <a:off x="1653363" y="365760"/>
            <a:ext cx="936720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lphaUcPeriod" startAt="2"/>
            </a:pPr>
            <a:r>
              <a:rPr lang="fr-FR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Organisation future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A52AF-D585-47FE-B1CA-9C01FF2A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fr-FR" dirty="0"/>
              <a:t>Utilisation plus approfondie de AWX et </a:t>
            </a:r>
            <a:r>
              <a:rPr lang="fr-FR" dirty="0" err="1"/>
              <a:t>Squest</a:t>
            </a:r>
            <a:endParaRPr lang="fr-FR" dirty="0"/>
          </a:p>
          <a:p>
            <a:pPr lvl="1"/>
            <a:r>
              <a:rPr lang="fr-FR" dirty="0"/>
              <a:t>Rédaction de la documentation technique</a:t>
            </a:r>
          </a:p>
          <a:p>
            <a:pPr lvl="1"/>
            <a:r>
              <a:rPr lang="fr-FR" dirty="0"/>
              <a:t>Enrichissement des fonctionnalités des </a:t>
            </a:r>
            <a:r>
              <a:rPr lang="fr-FR" i="1" dirty="0" err="1"/>
              <a:t>playbooks</a:t>
            </a:r>
            <a:endParaRPr lang="fr-FR" dirty="0"/>
          </a:p>
          <a:p>
            <a:pPr lvl="1"/>
            <a:r>
              <a:rPr lang="fr-FR"/>
              <a:t>Création et </a:t>
            </a:r>
            <a:r>
              <a:rPr lang="fr-FR" dirty="0"/>
              <a:t>exécution de scénario(s) pertinent(s)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A15CE8-7DF5-4D60-813E-DD79F7F0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5D7A7B4-6491-4B3F-BAFF-652DFB61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4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0B2DD-BD7C-44F0-BF89-742D3015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B4508B-FDE1-4E35-87C9-5DC76027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du sujet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l’avancement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Présentation de l’organisation</a:t>
            </a:r>
          </a:p>
          <a:p>
            <a:pPr marL="514350" indent="-514350">
              <a:buFont typeface="+mj-lt"/>
              <a:buAutoNum type="arabicPeriod"/>
            </a:pPr>
            <a:endParaRPr lang="fr-FR" sz="2400" dirty="0"/>
          </a:p>
          <a:p>
            <a:pPr marL="514350" indent="-514350">
              <a:buFont typeface="+mj-lt"/>
              <a:buAutoNum type="arabicPeriod"/>
            </a:pPr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052A4B-6FDA-4CF9-BE55-0D18FAD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chemeClr val="tx1">
                    <a:alpha val="80000"/>
                  </a:schemeClr>
                </a:solidFill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E9F048-1F26-4738-BF60-7DED3811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fr-F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0B2DD-BD7C-44F0-BF89-742D3015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dirty="0"/>
              <a:t>Présentation du sujet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B4508B-FDE1-4E35-87C9-5DC76027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Contexte et objectifs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Présentation de la solution PaaS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Schéma d’architecture de la solution PaaS</a:t>
            </a:r>
          </a:p>
          <a:p>
            <a:pPr marL="514350" indent="-514350">
              <a:buFont typeface="+mj-lt"/>
              <a:buAutoNum type="alphaUcPeriod"/>
            </a:pPr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052A4B-6FDA-4CF9-BE55-0D18FAD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chemeClr val="tx1">
                    <a:alpha val="80000"/>
                  </a:schemeClr>
                </a:solidFill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E9F048-1F26-4738-BF60-7DED3811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fr-F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6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3AF5F-0F3A-4A19-BF88-5C2CE4F6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fr-FR" dirty="0"/>
              <a:t>Contexte et objectifs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351CD-D1DF-4889-BAB9-C0DC64E5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ctr">
            <a:normAutofit/>
          </a:bodyPr>
          <a:lstStyle/>
          <a:p>
            <a:pPr lvl="1"/>
            <a:r>
              <a:rPr lang="fr-FR" dirty="0"/>
              <a:t>Rationalisation des coûts et flexibilité exigées par les projets actuels</a:t>
            </a:r>
          </a:p>
          <a:p>
            <a:pPr lvl="1"/>
            <a:r>
              <a:rPr lang="fr-FR" dirty="0"/>
              <a:t>Apparition de nouveaux mouvements comme le DevOps</a:t>
            </a:r>
          </a:p>
          <a:p>
            <a:pPr lvl="1"/>
            <a:r>
              <a:rPr lang="fr-FR" dirty="0"/>
              <a:t>Ces méthodes demandent une adaptation de l’infrastructure</a:t>
            </a:r>
          </a:p>
          <a:p>
            <a:pPr lvl="1"/>
            <a:r>
              <a:rPr lang="fr-FR" dirty="0"/>
              <a:t>La mise en place de PaaS permet de répondre à ces besoins</a:t>
            </a:r>
          </a:p>
          <a:p>
            <a:pPr lvl="1"/>
            <a:r>
              <a:rPr lang="fr-FR" dirty="0"/>
              <a:t>Ces solutions permettent d’adapter le SI à la demande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F8BB1A-F4E9-4F45-BB9B-7A4E2FBA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chemeClr val="tx1">
                    <a:alpha val="80000"/>
                  </a:schemeClr>
                </a:solidFill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0EDE05-D569-4EDA-95CE-A619F858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fr-F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fr-FR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7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D5CAF16-1F3A-4148-87A8-78A710D1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4136" y="0"/>
            <a:ext cx="4377864" cy="1511303"/>
          </a:xfrm>
          <a:custGeom>
            <a:avLst/>
            <a:gdLst>
              <a:gd name="connsiteX0" fmla="*/ 2088891 w 4377864"/>
              <a:gd name="connsiteY0" fmla="*/ 0 h 1511303"/>
              <a:gd name="connsiteX1" fmla="*/ 2487984 w 4377864"/>
              <a:gd name="connsiteY1" fmla="*/ 0 h 1511303"/>
              <a:gd name="connsiteX2" fmla="*/ 2582604 w 4377864"/>
              <a:gd name="connsiteY2" fmla="*/ 0 h 1511303"/>
              <a:gd name="connsiteX3" fmla="*/ 4377864 w 4377864"/>
              <a:gd name="connsiteY3" fmla="*/ 0 h 1511303"/>
              <a:gd name="connsiteX4" fmla="*/ 4377864 w 4377864"/>
              <a:gd name="connsiteY4" fmla="*/ 1511301 h 1511303"/>
              <a:gd name="connsiteX5" fmla="*/ 2986590 w 4377864"/>
              <a:gd name="connsiteY5" fmla="*/ 1511301 h 1511303"/>
              <a:gd name="connsiteX6" fmla="*/ 2986590 w 4377864"/>
              <a:gd name="connsiteY6" fmla="*/ 1511303 h 1511303"/>
              <a:gd name="connsiteX7" fmla="*/ 1191330 w 4377864"/>
              <a:gd name="connsiteY7" fmla="*/ 1511303 h 1511303"/>
              <a:gd name="connsiteX8" fmla="*/ 399093 w 4377864"/>
              <a:gd name="connsiteY8" fmla="*/ 1511303 h 1511303"/>
              <a:gd name="connsiteX9" fmla="*/ 0 w 4377864"/>
              <a:gd name="connsiteY9" fmla="*/ 1511303 h 1511303"/>
              <a:gd name="connsiteX10" fmla="*/ 697617 w 4377864"/>
              <a:gd name="connsiteY10" fmla="*/ 2 h 1511303"/>
              <a:gd name="connsiteX11" fmla="*/ 1096710 w 4377864"/>
              <a:gd name="connsiteY11" fmla="*/ 2 h 1511303"/>
              <a:gd name="connsiteX12" fmla="*/ 1191330 w 4377864"/>
              <a:gd name="connsiteY12" fmla="*/ 2 h 1511303"/>
              <a:gd name="connsiteX13" fmla="*/ 2088890 w 4377864"/>
              <a:gd name="connsiteY13" fmla="*/ 2 h 15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77864" h="1511303">
                <a:moveTo>
                  <a:pt x="2088891" y="0"/>
                </a:moveTo>
                <a:lnTo>
                  <a:pt x="2487984" y="0"/>
                </a:lnTo>
                <a:lnTo>
                  <a:pt x="2582604" y="0"/>
                </a:lnTo>
                <a:lnTo>
                  <a:pt x="4377864" y="0"/>
                </a:lnTo>
                <a:lnTo>
                  <a:pt x="4377864" y="1511301"/>
                </a:lnTo>
                <a:lnTo>
                  <a:pt x="2986590" y="1511301"/>
                </a:lnTo>
                <a:lnTo>
                  <a:pt x="2986590" y="1511303"/>
                </a:lnTo>
                <a:lnTo>
                  <a:pt x="1191330" y="1511303"/>
                </a:lnTo>
                <a:lnTo>
                  <a:pt x="399093" y="1511303"/>
                </a:lnTo>
                <a:lnTo>
                  <a:pt x="0" y="1511303"/>
                </a:lnTo>
                <a:lnTo>
                  <a:pt x="697617" y="2"/>
                </a:lnTo>
                <a:lnTo>
                  <a:pt x="1096710" y="2"/>
                </a:lnTo>
                <a:lnTo>
                  <a:pt x="1191330" y="2"/>
                </a:lnTo>
                <a:lnTo>
                  <a:pt x="2088890" y="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2C6A69-31D8-4A9E-B665-7A7693DE6DC6}"/>
              </a:ext>
            </a:extLst>
          </p:cNvPr>
          <p:cNvSpPr txBox="1"/>
          <p:nvPr/>
        </p:nvSpPr>
        <p:spPr>
          <a:xfrm>
            <a:off x="838200" y="365125"/>
            <a:ext cx="6903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lphaUcPeriod" startAt="2"/>
            </a:pPr>
            <a:r>
              <a:rPr lang="fr-FR" sz="4400" dirty="0">
                <a:latin typeface="+mj-lt"/>
                <a:ea typeface="+mj-ea"/>
                <a:cs typeface="+mj-cs"/>
              </a:rPr>
              <a:t>Présentation de la solution PaaS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351CD-D1DF-4889-BAB9-C0DC64E5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4900749" cy="40283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fr-FR" dirty="0">
                <a:solidFill>
                  <a:srgbClr val="FFFFFF"/>
                </a:solidFill>
              </a:rPr>
              <a:t>Ansible : logiciel libre pour le déploiement de logiciels multi-nœuds et l’exécution de tâches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AWX : orchestrateur libre pour réaliser des jobs Ansible</a:t>
            </a:r>
          </a:p>
          <a:p>
            <a:pPr lvl="1"/>
            <a:r>
              <a:rPr lang="fr-FR" dirty="0" err="1">
                <a:solidFill>
                  <a:srgbClr val="FFFFFF"/>
                </a:solidFill>
              </a:rPr>
              <a:t>Squest</a:t>
            </a:r>
            <a:r>
              <a:rPr lang="fr-FR" dirty="0">
                <a:solidFill>
                  <a:srgbClr val="FFFFFF"/>
                </a:solidFill>
              </a:rPr>
              <a:t> : portail Web pour exposer l’automatisation de la solution Ansible/AWX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B1C3A7-61CF-4A2C-8C91-A7C133B94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748" y="1863634"/>
            <a:ext cx="1686611" cy="207759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B67B80E0-3926-4243-BA4F-024AD1D3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8801" y="4128036"/>
            <a:ext cx="2924028" cy="2077599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F8BB1A-F4E9-4F45-BB9B-7A4E2FBA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0" y="6356350"/>
            <a:ext cx="3704317" cy="36512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0EDE05-D569-4EDA-95CE-A619F858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4178" y="6356350"/>
            <a:ext cx="137962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9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1FCDB8A-D986-4857-B933-484A758B3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3787" y="476108"/>
            <a:ext cx="7778213" cy="5905781"/>
          </a:xfrm>
          <a:custGeom>
            <a:avLst/>
            <a:gdLst>
              <a:gd name="connsiteX0" fmla="*/ 3727582 w 7778213"/>
              <a:gd name="connsiteY0" fmla="*/ 0 h 5905781"/>
              <a:gd name="connsiteX1" fmla="*/ 7778213 w 7778213"/>
              <a:gd name="connsiteY1" fmla="*/ 0 h 5905781"/>
              <a:gd name="connsiteX2" fmla="*/ 7778213 w 7778213"/>
              <a:gd name="connsiteY2" fmla="*/ 5905761 h 5905781"/>
              <a:gd name="connsiteX3" fmla="*/ 7485321 w 7778213"/>
              <a:gd name="connsiteY3" fmla="*/ 5905761 h 5905781"/>
              <a:gd name="connsiteX4" fmla="*/ 7485321 w 7778213"/>
              <a:gd name="connsiteY4" fmla="*/ 5905762 h 5905781"/>
              <a:gd name="connsiteX5" fmla="*/ 4228895 w 7778213"/>
              <a:gd name="connsiteY5" fmla="*/ 5905762 h 5905781"/>
              <a:gd name="connsiteX6" fmla="*/ 4228895 w 7778213"/>
              <a:gd name="connsiteY6" fmla="*/ 5905780 h 5905781"/>
              <a:gd name="connsiteX7" fmla="*/ 3936003 w 7778213"/>
              <a:gd name="connsiteY7" fmla="*/ 5905780 h 5905781"/>
              <a:gd name="connsiteX8" fmla="*/ 3936003 w 7778213"/>
              <a:gd name="connsiteY8" fmla="*/ 5905781 h 5905781"/>
              <a:gd name="connsiteX9" fmla="*/ 0 w 7778213"/>
              <a:gd name="connsiteY9" fmla="*/ 5905781 h 5905781"/>
              <a:gd name="connsiteX10" fmla="*/ 2796838 w 7778213"/>
              <a:gd name="connsiteY10" fmla="*/ 20 h 5905781"/>
              <a:gd name="connsiteX11" fmla="*/ 3089730 w 7778213"/>
              <a:gd name="connsiteY11" fmla="*/ 20 h 5905781"/>
              <a:gd name="connsiteX12" fmla="*/ 3089730 w 7778213"/>
              <a:gd name="connsiteY12" fmla="*/ 19 h 5905781"/>
              <a:gd name="connsiteX13" fmla="*/ 3434690 w 7778213"/>
              <a:gd name="connsiteY13" fmla="*/ 19 h 5905781"/>
              <a:gd name="connsiteX14" fmla="*/ 3434690 w 7778213"/>
              <a:gd name="connsiteY14" fmla="*/ 1 h 5905781"/>
              <a:gd name="connsiteX15" fmla="*/ 3727582 w 7778213"/>
              <a:gd name="connsiteY15" fmla="*/ 1 h 590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778213" h="5905781">
                <a:moveTo>
                  <a:pt x="3727582" y="0"/>
                </a:moveTo>
                <a:lnTo>
                  <a:pt x="7778213" y="0"/>
                </a:lnTo>
                <a:lnTo>
                  <a:pt x="7778213" y="5905761"/>
                </a:lnTo>
                <a:lnTo>
                  <a:pt x="7485321" y="5905761"/>
                </a:lnTo>
                <a:lnTo>
                  <a:pt x="7485321" y="5905762"/>
                </a:lnTo>
                <a:lnTo>
                  <a:pt x="4228895" y="5905762"/>
                </a:lnTo>
                <a:lnTo>
                  <a:pt x="4228895" y="5905780"/>
                </a:lnTo>
                <a:lnTo>
                  <a:pt x="3936003" y="5905780"/>
                </a:lnTo>
                <a:lnTo>
                  <a:pt x="3936003" y="5905781"/>
                </a:lnTo>
                <a:lnTo>
                  <a:pt x="0" y="5905781"/>
                </a:lnTo>
                <a:lnTo>
                  <a:pt x="2796838" y="20"/>
                </a:lnTo>
                <a:lnTo>
                  <a:pt x="3089730" y="20"/>
                </a:lnTo>
                <a:lnTo>
                  <a:pt x="3089730" y="19"/>
                </a:lnTo>
                <a:lnTo>
                  <a:pt x="3434690" y="19"/>
                </a:lnTo>
                <a:lnTo>
                  <a:pt x="3434690" y="1"/>
                </a:lnTo>
                <a:lnTo>
                  <a:pt x="3727582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421B4C-AA27-4F32-AA73-DA587F272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6110"/>
            <a:ext cx="6769978" cy="5905761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BCBECD63-024B-40F3-97E2-31DD79F6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55286"/>
            <a:ext cx="4224048" cy="2610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742950" indent="-742950">
              <a:buFont typeface="+mj-lt"/>
              <a:buAutoNum type="alphaUcPeriod" startAt="3"/>
            </a:pPr>
            <a:r>
              <a:rPr lang="fr-FR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Schéma d’architecture de la solution PaaS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AC098CB-416A-4741-B846-2A7056D1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1637" y="2226694"/>
            <a:ext cx="5566236" cy="407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F8BB1A-F4E9-4F45-BB9B-7A4E2FBA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508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solidFill>
                  <a:srgbClr val="898989">
                    <a:alpha val="80000"/>
                  </a:srgbClr>
                </a:solidFill>
                <a:latin typeface="+mn-lt"/>
                <a:ea typeface="+mn-ea"/>
                <a:cs typeface="+mn-cs"/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0EDE05-D569-4EDA-95CE-A619F858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508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en-US">
                <a:solidFill>
                  <a:srgbClr val="898989">
                    <a:alpha val="80000"/>
                  </a:srgb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898989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1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90B2DD-BD7C-44F0-BF89-742D3015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FR" dirty="0"/>
              <a:t>Présentation de l’avancement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B4508B-FDE1-4E35-87C9-5DC76027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Avancement sur Ansible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Avancement sur AWX</a:t>
            </a:r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Avancement sur </a:t>
            </a:r>
            <a:r>
              <a:rPr lang="fr-FR" dirty="0" err="1"/>
              <a:t>Squest</a:t>
            </a:r>
            <a:endParaRPr lang="fr-FR" dirty="0"/>
          </a:p>
          <a:p>
            <a:pPr marL="514350" indent="-514350">
              <a:buFont typeface="+mj-lt"/>
              <a:buAutoNum type="alphaUcPeriod"/>
            </a:pPr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052A4B-6FDA-4CF9-BE55-0D18FAD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chemeClr val="tx1">
                    <a:alpha val="80000"/>
                  </a:schemeClr>
                </a:solidFill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E9F048-1F26-4738-BF60-7DED3811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fr-F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5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73D90-4E2E-430B-BF99-8B7EE46E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fr-FR" sz="4400" dirty="0"/>
              <a:t>Avancement sur Ansible :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AD3793-0245-4B9D-A5D9-99958024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pPr lvl="1"/>
            <a:r>
              <a:rPr lang="fr-FR" dirty="0"/>
              <a:t>Installation et configuration</a:t>
            </a:r>
          </a:p>
          <a:p>
            <a:pPr lvl="1"/>
            <a:r>
              <a:rPr lang="fr-FR" dirty="0"/>
              <a:t>Prise en main</a:t>
            </a:r>
          </a:p>
          <a:p>
            <a:pPr lvl="1"/>
            <a:r>
              <a:rPr lang="fr-FR" dirty="0"/>
              <a:t>Documentation et rédaction des premiers </a:t>
            </a:r>
            <a:r>
              <a:rPr lang="fr-FR" i="1" dirty="0" err="1"/>
              <a:t>playbooks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8BC7C4-B813-4FC0-8B98-B7D9D19F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7367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900">
                <a:solidFill>
                  <a:schemeClr val="tx1">
                    <a:alpha val="80000"/>
                  </a:schemeClr>
                </a:solidFill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436819-4EC9-4387-A99B-9D7C2E9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1182" y="6356350"/>
            <a:ext cx="192938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fr-F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0E35189-C31D-47AA-9B38-A1DD5F890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50"/>
          <a:stretch/>
        </p:blipFill>
        <p:spPr>
          <a:xfrm>
            <a:off x="3163042" y="3788620"/>
            <a:ext cx="5865916" cy="193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1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AD3793-0245-4B9D-A5D9-99958024D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pPr lvl="1"/>
            <a:r>
              <a:rPr lang="fr-FR" sz="2000" dirty="0">
                <a:solidFill>
                  <a:srgbClr val="FFFFFF"/>
                </a:solidFill>
              </a:rPr>
              <a:t>Installation et configuration</a:t>
            </a:r>
          </a:p>
          <a:p>
            <a:pPr lvl="1"/>
            <a:r>
              <a:rPr lang="fr-FR" sz="2000" dirty="0">
                <a:solidFill>
                  <a:srgbClr val="FFFFFF"/>
                </a:solidFill>
              </a:rPr>
              <a:t>Tests des différentes versions en raisons de problèmes</a:t>
            </a:r>
          </a:p>
          <a:p>
            <a:pPr lvl="1"/>
            <a:r>
              <a:rPr lang="fr-FR" sz="2000" dirty="0">
                <a:solidFill>
                  <a:srgbClr val="FFFFFF"/>
                </a:solidFill>
              </a:rPr>
              <a:t>Prise en main de l’interface Web</a:t>
            </a:r>
          </a:p>
          <a:p>
            <a:pPr lvl="1"/>
            <a:r>
              <a:rPr lang="fr-FR" sz="2000" dirty="0">
                <a:solidFill>
                  <a:srgbClr val="FFFFFF"/>
                </a:solidFill>
              </a:rPr>
              <a:t>Installation et configuration automatisées sur des machines virtuelles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3EA85AE-7166-4A0C-A828-EA0104205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34" y="2576945"/>
            <a:ext cx="6345151" cy="323602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8BC7C4-B813-4FC0-8B98-B7D9D19F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3155" y="6356350"/>
            <a:ext cx="5928531" cy="365125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>
                <a:solidFill>
                  <a:schemeClr val="tx1">
                    <a:alpha val="80000"/>
                  </a:schemeClr>
                </a:solidFill>
              </a:rPr>
              <a:t>BOUMADIENE - DELPIERRE - GROSCLAUDE - NICLAUSSE - SAGET | ASRALL - 21/22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436819-4EC9-4387-A99B-9D7C2E9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584" y="6356350"/>
            <a:ext cx="96121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D374DC6-721B-462F-A0EB-8309A1174D41}" type="slidenum">
              <a:rPr lang="fr-FR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fr-FR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E550012-DE21-481B-9769-688748EEBD97}"/>
              </a:ext>
            </a:extLst>
          </p:cNvPr>
          <p:cNvSpPr txBox="1"/>
          <p:nvPr/>
        </p:nvSpPr>
        <p:spPr>
          <a:xfrm>
            <a:off x="165611" y="365125"/>
            <a:ext cx="6013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indent="-7429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lphaUcPeriod" startAt="2"/>
            </a:pPr>
            <a:r>
              <a:rPr lang="fr-FR" sz="4400" dirty="0">
                <a:latin typeface="+mj-lt"/>
                <a:ea typeface="+mj-ea"/>
                <a:cs typeface="+mj-cs"/>
              </a:rPr>
              <a:t>Avancement sur AWX</a:t>
            </a:r>
          </a:p>
        </p:txBody>
      </p:sp>
    </p:spTree>
    <p:extLst>
      <p:ext uri="{BB962C8B-B14F-4D97-AF65-F5344CB8AC3E}">
        <p14:creationId xmlns:p14="http://schemas.microsoft.com/office/powerpoint/2010/main" val="884929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Grand écran</PresentationFormat>
  <Paragraphs>79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Mise en place d’une Plateform as a Service ciblée</vt:lpstr>
      <vt:lpstr>Sommaire</vt:lpstr>
      <vt:lpstr>Présentation du sujet</vt:lpstr>
      <vt:lpstr>Contexte et objectifs</vt:lpstr>
      <vt:lpstr>Présentation PowerPoint</vt:lpstr>
      <vt:lpstr>Schéma d’architecture de la solution PaaS</vt:lpstr>
      <vt:lpstr>Présentation de l’avancement</vt:lpstr>
      <vt:lpstr>Avancement sur Ansible :</vt:lpstr>
      <vt:lpstr>Présentation PowerPoint</vt:lpstr>
      <vt:lpstr>Présentation PowerPoint</vt:lpstr>
      <vt:lpstr>Présentation de l’organisation</vt:lpstr>
      <vt:lpstr>Organisation actuelle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d’une Plateform as a Service ciblée</dc:title>
  <dc:creator>Louis Saget</dc:creator>
  <cp:lastModifiedBy>Louis Saget</cp:lastModifiedBy>
  <cp:revision>16</cp:revision>
  <dcterms:created xsi:type="dcterms:W3CDTF">2022-02-20T14:45:36Z</dcterms:created>
  <dcterms:modified xsi:type="dcterms:W3CDTF">2022-02-20T18:03:02Z</dcterms:modified>
</cp:coreProperties>
</file>