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Lst>
  <p:sldIdLst>
    <p:sldId id="256" r:id="rId3"/>
    <p:sldId id="260" r:id="rId4"/>
    <p:sldId id="261" r:id="rId5"/>
    <p:sldId id="262" r:id="rId6"/>
    <p:sldId id="257" r:id="rId7"/>
    <p:sldId id="258" r:id="rId8"/>
    <p:sldId id="259" r:id="rId9"/>
    <p:sldId id="278" r:id="rId10"/>
    <p:sldId id="277" r:id="rId11"/>
    <p:sldId id="276" r:id="rId12"/>
    <p:sldId id="275" r:id="rId13"/>
    <p:sldId id="274" r:id="rId14"/>
    <p:sldId id="273" r:id="rId15"/>
    <p:sldId id="272" r:id="rId16"/>
    <p:sldId id="271" r:id="rId17"/>
    <p:sldId id="270" r:id="rId18"/>
    <p:sldId id="269" r:id="rId19"/>
    <p:sldId id="268" r:id="rId20"/>
    <p:sldId id="267" r:id="rId21"/>
    <p:sldId id="266" r:id="rId22"/>
    <p:sldId id="265" r:id="rId23"/>
    <p:sldId id="264" r:id="rId24"/>
    <p:sldId id="263"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4C22F-4D47-4E21-9234-57620EF8958C}" v="7" dt="2022-01-26T10:23:29.327"/>
    <p1510:client id="{29E3838B-F8E0-4612-87E4-FEED6845C550}" v="10" dt="2022-01-26T09:43:47.808"/>
    <p1510:client id="{3AB67F27-A086-490B-98FF-0D889309F8AE}" v="43" dt="2022-01-26T10:53:40.434"/>
    <p1510:client id="{3B6986D2-FC6E-42A0-8D8F-2F8DB36790CF}" v="11" dt="2022-01-26T10:21:16.456"/>
    <p1510:client id="{40EDB2E9-B6C0-5D3C-9AF4-302AC188C5ED}" v="481" dt="2022-02-02T07:45:57.154"/>
    <p1510:client id="{81853DCF-EE02-46DD-9425-0FFA7495B964}" v="6" dt="2022-02-09T12:50:29.848"/>
    <p1510:client id="{8ECE7733-D015-46C5-B236-AFDE4BE59255}" v="5" dt="2022-02-11T10:25:20.859"/>
    <p1510:client id="{90F075BE-6187-49B3-A0A9-8D2099734C0E}" v="4" dt="2022-01-26T10:24:15.645"/>
    <p1510:client id="{BFB36C31-C2A2-4B6A-B560-4F871EDAE2FA}" v="10" dt="2022-01-26T10:22:36.045"/>
    <p1510:client id="{C302C446-D916-434F-AA7E-24B73C3E55AA}" v="16" dt="2022-01-26T10:25:19.291"/>
    <p1510:client id="{C9980988-7B45-4029-B1A2-A3DFA20C77BB}" v="1" dt="2022-01-26T10:21:41.928"/>
    <p1510:client id="{E94E2912-8C27-481D-A1A9-C16FDDA35211}" v="11" dt="2022-02-11T10:21:13.316"/>
    <p1510:client id="{F1B93D6F-32B8-44F6-9F1D-CCC7276204A8}" v="25" dt="2022-02-11T10:31:01.238"/>
    <p1510:client id="{F9C3BA77-F11E-43C8-A3E8-02D1FCDB545D}" v="49" dt="2022-01-26T10:45:23.466"/>
    <p1510:client id="{FA3B177F-1437-4A61-B074-C079A3431166}" v="31" dt="2022-01-26T10:36:24.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BEC03-272B-498A-80D8-CC571C66FF5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D1FA17-113C-4F5B-A4D0-9EA1072EF34B}">
      <dgm:prSet/>
      <dgm:spPr/>
      <dgm:t>
        <a:bodyPr/>
        <a:lstStyle/>
        <a:p>
          <a:r>
            <a:rPr lang="es-ES"/>
            <a:t>Son las siglas de Really Simple Syndication (Sindicación realmente simple).</a:t>
          </a:r>
          <a:endParaRPr lang="en-US"/>
        </a:p>
      </dgm:t>
    </dgm:pt>
    <dgm:pt modelId="{03479EED-D1A8-483D-A580-A2A3203E3487}" type="parTrans" cxnId="{EE75FD0E-9D7C-4B7E-AC4E-0E14F1182712}">
      <dgm:prSet/>
      <dgm:spPr/>
      <dgm:t>
        <a:bodyPr/>
        <a:lstStyle/>
        <a:p>
          <a:endParaRPr lang="en-US"/>
        </a:p>
      </dgm:t>
    </dgm:pt>
    <dgm:pt modelId="{CF97B208-183F-45E4-9481-0CE848E09D94}" type="sibTrans" cxnId="{EE75FD0E-9D7C-4B7E-AC4E-0E14F1182712}">
      <dgm:prSet/>
      <dgm:spPr/>
      <dgm:t>
        <a:bodyPr/>
        <a:lstStyle/>
        <a:p>
          <a:endParaRPr lang="en-US"/>
        </a:p>
      </dgm:t>
    </dgm:pt>
    <dgm:pt modelId="{92CAC60E-A913-4EF3-BD84-B9BDC68E77EE}">
      <dgm:prSet/>
      <dgm:spPr/>
      <dgm:t>
        <a:bodyPr/>
        <a:lstStyle/>
        <a:p>
          <a:r>
            <a:rPr lang="es-ES"/>
            <a:t>Es un formato de XML que sirve para distribuir contenido actualizado en la web.</a:t>
          </a:r>
          <a:endParaRPr lang="en-US"/>
        </a:p>
      </dgm:t>
    </dgm:pt>
    <dgm:pt modelId="{5952A2CE-8408-40FF-BEF6-98EE7913E6BE}" type="parTrans" cxnId="{8EF9FD43-B884-4B46-A10D-9C3044702829}">
      <dgm:prSet/>
      <dgm:spPr/>
      <dgm:t>
        <a:bodyPr/>
        <a:lstStyle/>
        <a:p>
          <a:endParaRPr lang="en-US"/>
        </a:p>
      </dgm:t>
    </dgm:pt>
    <dgm:pt modelId="{6705C976-9DC2-4A46-A698-1FAE6384C606}" type="sibTrans" cxnId="{8EF9FD43-B884-4B46-A10D-9C3044702829}">
      <dgm:prSet/>
      <dgm:spPr/>
      <dgm:t>
        <a:bodyPr/>
        <a:lstStyle/>
        <a:p>
          <a:endParaRPr lang="en-US"/>
        </a:p>
      </dgm:t>
    </dgm:pt>
    <dgm:pt modelId="{1C3F3730-112F-409C-ACC8-F9D2433A5E03}" type="pres">
      <dgm:prSet presAssocID="{9B7BEC03-272B-498A-80D8-CC571C66FF59}" presName="linear" presStyleCnt="0">
        <dgm:presLayoutVars>
          <dgm:animLvl val="lvl"/>
          <dgm:resizeHandles val="exact"/>
        </dgm:presLayoutVars>
      </dgm:prSet>
      <dgm:spPr/>
    </dgm:pt>
    <dgm:pt modelId="{C2764A8B-DCDE-434E-A21A-CB9CB55B7622}" type="pres">
      <dgm:prSet presAssocID="{F5D1FA17-113C-4F5B-A4D0-9EA1072EF34B}" presName="parentText" presStyleLbl="node1" presStyleIdx="0" presStyleCnt="2">
        <dgm:presLayoutVars>
          <dgm:chMax val="0"/>
          <dgm:bulletEnabled val="1"/>
        </dgm:presLayoutVars>
      </dgm:prSet>
      <dgm:spPr/>
    </dgm:pt>
    <dgm:pt modelId="{5814CF49-1F2D-486F-A74E-68F04FBC4371}" type="pres">
      <dgm:prSet presAssocID="{CF97B208-183F-45E4-9481-0CE848E09D94}" presName="spacer" presStyleCnt="0"/>
      <dgm:spPr/>
    </dgm:pt>
    <dgm:pt modelId="{EC9E008C-5E47-4BB6-B8F4-8D82F9551CA9}" type="pres">
      <dgm:prSet presAssocID="{92CAC60E-A913-4EF3-BD84-B9BDC68E77EE}" presName="parentText" presStyleLbl="node1" presStyleIdx="1" presStyleCnt="2">
        <dgm:presLayoutVars>
          <dgm:chMax val="0"/>
          <dgm:bulletEnabled val="1"/>
        </dgm:presLayoutVars>
      </dgm:prSet>
      <dgm:spPr/>
    </dgm:pt>
  </dgm:ptLst>
  <dgm:cxnLst>
    <dgm:cxn modelId="{B4595A04-A03C-4E68-A0E0-1A349B86F42F}" type="presOf" srcId="{F5D1FA17-113C-4F5B-A4D0-9EA1072EF34B}" destId="{C2764A8B-DCDE-434E-A21A-CB9CB55B7622}" srcOrd="0" destOrd="0" presId="urn:microsoft.com/office/officeart/2005/8/layout/vList2"/>
    <dgm:cxn modelId="{EF0C5605-56EA-4A0D-A03E-047A5E1DD027}" type="presOf" srcId="{9B7BEC03-272B-498A-80D8-CC571C66FF59}" destId="{1C3F3730-112F-409C-ACC8-F9D2433A5E03}" srcOrd="0" destOrd="0" presId="urn:microsoft.com/office/officeart/2005/8/layout/vList2"/>
    <dgm:cxn modelId="{EE75FD0E-9D7C-4B7E-AC4E-0E14F1182712}" srcId="{9B7BEC03-272B-498A-80D8-CC571C66FF59}" destId="{F5D1FA17-113C-4F5B-A4D0-9EA1072EF34B}" srcOrd="0" destOrd="0" parTransId="{03479EED-D1A8-483D-A580-A2A3203E3487}" sibTransId="{CF97B208-183F-45E4-9481-0CE848E09D94}"/>
    <dgm:cxn modelId="{8EF9FD43-B884-4B46-A10D-9C3044702829}" srcId="{9B7BEC03-272B-498A-80D8-CC571C66FF59}" destId="{92CAC60E-A913-4EF3-BD84-B9BDC68E77EE}" srcOrd="1" destOrd="0" parTransId="{5952A2CE-8408-40FF-BEF6-98EE7913E6BE}" sibTransId="{6705C976-9DC2-4A46-A698-1FAE6384C606}"/>
    <dgm:cxn modelId="{1187E7FA-DF27-43AD-86AC-9C1CBA2129CC}" type="presOf" srcId="{92CAC60E-A913-4EF3-BD84-B9BDC68E77EE}" destId="{EC9E008C-5E47-4BB6-B8F4-8D82F9551CA9}" srcOrd="0" destOrd="0" presId="urn:microsoft.com/office/officeart/2005/8/layout/vList2"/>
    <dgm:cxn modelId="{9ED6780B-020C-46F2-9EC5-739BEF56EE67}" type="presParOf" srcId="{1C3F3730-112F-409C-ACC8-F9D2433A5E03}" destId="{C2764A8B-DCDE-434E-A21A-CB9CB55B7622}" srcOrd="0" destOrd="0" presId="urn:microsoft.com/office/officeart/2005/8/layout/vList2"/>
    <dgm:cxn modelId="{D34E024A-CF52-4763-A29F-492DE2B6476A}" type="presParOf" srcId="{1C3F3730-112F-409C-ACC8-F9D2433A5E03}" destId="{5814CF49-1F2D-486F-A74E-68F04FBC4371}" srcOrd="1" destOrd="0" presId="urn:microsoft.com/office/officeart/2005/8/layout/vList2"/>
    <dgm:cxn modelId="{AED71672-68BD-4AA4-BB4E-5E5EB4DB61AB}" type="presParOf" srcId="{1C3F3730-112F-409C-ACC8-F9D2433A5E03}" destId="{EC9E008C-5E47-4BB6-B8F4-8D82F9551C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CA53F5-9622-42C8-A47F-E2B6DFCD0228}"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C1CEAB67-5B09-407B-B393-3BCE952EA18B}">
      <dgm:prSet/>
      <dgm:spPr/>
      <dgm:t>
        <a:bodyPr/>
        <a:lstStyle/>
        <a:p>
          <a:r>
            <a:rPr lang="es-ES"/>
            <a:t>Son fáciles de leer.</a:t>
          </a:r>
          <a:endParaRPr lang="en-US"/>
        </a:p>
      </dgm:t>
    </dgm:pt>
    <dgm:pt modelId="{D5AA0165-1DA9-4DFD-9D4F-BE810BCE2277}" type="parTrans" cxnId="{B16B1FC0-0D9D-4A99-ABCE-CF25F4FD33E1}">
      <dgm:prSet/>
      <dgm:spPr/>
      <dgm:t>
        <a:bodyPr/>
        <a:lstStyle/>
        <a:p>
          <a:endParaRPr lang="en-US"/>
        </a:p>
      </dgm:t>
    </dgm:pt>
    <dgm:pt modelId="{6016E6E0-46F8-4A5A-B9C3-988149CB4B73}" type="sibTrans" cxnId="{B16B1FC0-0D9D-4A99-ABCE-CF25F4FD33E1}">
      <dgm:prSet/>
      <dgm:spPr/>
      <dgm:t>
        <a:bodyPr/>
        <a:lstStyle/>
        <a:p>
          <a:endParaRPr lang="en-US"/>
        </a:p>
      </dgm:t>
    </dgm:pt>
    <dgm:pt modelId="{84395734-2B1F-43E2-9C48-325500FC03AF}">
      <dgm:prSet/>
      <dgm:spPr/>
      <dgm:t>
        <a:bodyPr/>
        <a:lstStyle/>
        <a:p>
          <a:r>
            <a:rPr lang="es-ES"/>
            <a:t>Los documentos XML son sencillos de procesar.</a:t>
          </a:r>
          <a:endParaRPr lang="en-US"/>
        </a:p>
      </dgm:t>
    </dgm:pt>
    <dgm:pt modelId="{5EBDB366-415F-4EF4-AC66-C27F29645330}" type="parTrans" cxnId="{47D1DEDB-1D84-4DE6-A2B2-B1E6A9DDC6C1}">
      <dgm:prSet/>
      <dgm:spPr/>
      <dgm:t>
        <a:bodyPr/>
        <a:lstStyle/>
        <a:p>
          <a:endParaRPr lang="en-US"/>
        </a:p>
      </dgm:t>
    </dgm:pt>
    <dgm:pt modelId="{C680E4B0-8DF5-4828-9219-513A17463777}" type="sibTrans" cxnId="{47D1DEDB-1D84-4DE6-A2B2-B1E6A9DDC6C1}">
      <dgm:prSet/>
      <dgm:spPr/>
      <dgm:t>
        <a:bodyPr/>
        <a:lstStyle/>
        <a:p>
          <a:endParaRPr lang="en-US"/>
        </a:p>
      </dgm:t>
    </dgm:pt>
    <dgm:pt modelId="{BF0F2E59-366C-4C53-968A-2C25320613B8}">
      <dgm:prSet/>
      <dgm:spPr/>
      <dgm:t>
        <a:bodyPr/>
        <a:lstStyle/>
        <a:p>
          <a:r>
            <a:rPr lang="es-ES"/>
            <a:t>Es un lenguaje que tiene gran compatibilidad con SGML</a:t>
          </a:r>
          <a:endParaRPr lang="en-US"/>
        </a:p>
      </dgm:t>
    </dgm:pt>
    <dgm:pt modelId="{BE38F9A3-9C64-40E1-BBBE-E39D5B00F581}" type="parTrans" cxnId="{16AE8348-800B-429B-AF1C-659FEB7AE935}">
      <dgm:prSet/>
      <dgm:spPr/>
      <dgm:t>
        <a:bodyPr/>
        <a:lstStyle/>
        <a:p>
          <a:endParaRPr lang="en-US"/>
        </a:p>
      </dgm:t>
    </dgm:pt>
    <dgm:pt modelId="{093417F1-6D79-4AC1-B3C4-996F0EE59BFF}" type="sibTrans" cxnId="{16AE8348-800B-429B-AF1C-659FEB7AE935}">
      <dgm:prSet/>
      <dgm:spPr/>
      <dgm:t>
        <a:bodyPr/>
        <a:lstStyle/>
        <a:p>
          <a:endParaRPr lang="en-US"/>
        </a:p>
      </dgm:t>
    </dgm:pt>
    <dgm:pt modelId="{05BCDA4A-4C20-43BE-86D5-57D9DC505599}">
      <dgm:prSet/>
      <dgm:spPr/>
      <dgm:t>
        <a:bodyPr/>
        <a:lstStyle/>
        <a:p>
          <a:r>
            <a:rPr lang="es-ES"/>
            <a:t>El lenguaje XML es sencillo de estructurar con lo que se distingue fácilmente distintas partes del documento.</a:t>
          </a:r>
          <a:endParaRPr lang="en-US"/>
        </a:p>
      </dgm:t>
    </dgm:pt>
    <dgm:pt modelId="{9FE5E643-0175-4574-A309-3FBF2E66F4D9}" type="parTrans" cxnId="{D672A6E1-E42C-487C-BDC5-ECAD52C7DB43}">
      <dgm:prSet/>
      <dgm:spPr/>
      <dgm:t>
        <a:bodyPr/>
        <a:lstStyle/>
        <a:p>
          <a:endParaRPr lang="en-US"/>
        </a:p>
      </dgm:t>
    </dgm:pt>
    <dgm:pt modelId="{75E19B30-DE8E-489F-94BA-475619FABF2B}" type="sibTrans" cxnId="{D672A6E1-E42C-487C-BDC5-ECAD52C7DB43}">
      <dgm:prSet/>
      <dgm:spPr/>
      <dgm:t>
        <a:bodyPr/>
        <a:lstStyle/>
        <a:p>
          <a:endParaRPr lang="en-US"/>
        </a:p>
      </dgm:t>
    </dgm:pt>
    <dgm:pt modelId="{980CFA2E-AA51-4E4A-96A3-73D62870B173}">
      <dgm:prSet/>
      <dgm:spPr/>
      <dgm:t>
        <a:bodyPr/>
        <a:lstStyle/>
        <a:p>
          <a:r>
            <a:rPr lang="es-ES"/>
            <a:t>Se puede importar y exportar a otras aplicaciones y formatos.</a:t>
          </a:r>
          <a:endParaRPr lang="en-US"/>
        </a:p>
      </dgm:t>
    </dgm:pt>
    <dgm:pt modelId="{D2C50DC9-4809-4FA4-B356-683C00E1A0A7}" type="parTrans" cxnId="{1A9CD9D5-AD7C-4F37-BCA6-618E96E00DB0}">
      <dgm:prSet/>
      <dgm:spPr/>
      <dgm:t>
        <a:bodyPr/>
        <a:lstStyle/>
        <a:p>
          <a:endParaRPr lang="en-US"/>
        </a:p>
      </dgm:t>
    </dgm:pt>
    <dgm:pt modelId="{CDCE15CE-C75A-414A-81CB-3D6E3F85E5E7}" type="sibTrans" cxnId="{1A9CD9D5-AD7C-4F37-BCA6-618E96E00DB0}">
      <dgm:prSet/>
      <dgm:spPr/>
      <dgm:t>
        <a:bodyPr/>
        <a:lstStyle/>
        <a:p>
          <a:endParaRPr lang="en-US"/>
        </a:p>
      </dgm:t>
    </dgm:pt>
    <dgm:pt modelId="{475C2D84-C58E-4395-9C52-3077BD50FE1E}">
      <dgm:prSet/>
      <dgm:spPr/>
      <dgm:t>
        <a:bodyPr/>
        <a:lstStyle/>
        <a:p>
          <a:r>
            <a:rPr lang="es-ES"/>
            <a:t>Existen analizadores que permiten corregir errores de sintaxis.</a:t>
          </a:r>
          <a:endParaRPr lang="en-US"/>
        </a:p>
      </dgm:t>
    </dgm:pt>
    <dgm:pt modelId="{D04E7F08-B7A3-444E-A8AC-91B0171C5A21}" type="parTrans" cxnId="{FC9F5C61-C357-4BDB-AB69-1521114633BA}">
      <dgm:prSet/>
      <dgm:spPr/>
      <dgm:t>
        <a:bodyPr/>
        <a:lstStyle/>
        <a:p>
          <a:endParaRPr lang="en-US"/>
        </a:p>
      </dgm:t>
    </dgm:pt>
    <dgm:pt modelId="{287D0639-EAAC-410E-8050-6B31830E6D9A}" type="sibTrans" cxnId="{FC9F5C61-C357-4BDB-AB69-1521114633BA}">
      <dgm:prSet/>
      <dgm:spPr/>
      <dgm:t>
        <a:bodyPr/>
        <a:lstStyle/>
        <a:p>
          <a:endParaRPr lang="en-US"/>
        </a:p>
      </dgm:t>
    </dgm:pt>
    <dgm:pt modelId="{A4B1DF67-C934-40F5-9682-D98F8E004554}">
      <dgm:prSet/>
      <dgm:spPr/>
      <dgm:t>
        <a:bodyPr/>
        <a:lstStyle/>
        <a:p>
          <a:r>
            <a:rPr lang="es-ES"/>
            <a:t>Los documentos se pueden actualizar simplemente añadiendo nuevas etiquetas.</a:t>
          </a:r>
          <a:endParaRPr lang="en-US"/>
        </a:p>
      </dgm:t>
    </dgm:pt>
    <dgm:pt modelId="{D56AB77C-C0ED-4B42-8EBB-6EE01BCD335A}" type="parTrans" cxnId="{EC5844F4-3B50-4298-9ADF-29AE8F45992B}">
      <dgm:prSet/>
      <dgm:spPr/>
      <dgm:t>
        <a:bodyPr/>
        <a:lstStyle/>
        <a:p>
          <a:endParaRPr lang="en-US"/>
        </a:p>
      </dgm:t>
    </dgm:pt>
    <dgm:pt modelId="{1B6B4D30-0FC8-4715-ABC2-250ACB16BDC5}" type="sibTrans" cxnId="{EC5844F4-3B50-4298-9ADF-29AE8F45992B}">
      <dgm:prSet/>
      <dgm:spPr/>
      <dgm:t>
        <a:bodyPr/>
        <a:lstStyle/>
        <a:p>
          <a:endParaRPr lang="en-US"/>
        </a:p>
      </dgm:t>
    </dgm:pt>
    <dgm:pt modelId="{5642C354-EC2C-4F2A-B327-F0E9994C245E}" type="pres">
      <dgm:prSet presAssocID="{89CA53F5-9622-42C8-A47F-E2B6DFCD0228}" presName="diagram" presStyleCnt="0">
        <dgm:presLayoutVars>
          <dgm:dir/>
          <dgm:resizeHandles val="exact"/>
        </dgm:presLayoutVars>
      </dgm:prSet>
      <dgm:spPr/>
    </dgm:pt>
    <dgm:pt modelId="{2CB91D52-7C9B-4605-9309-D4E59F85FBBD}" type="pres">
      <dgm:prSet presAssocID="{C1CEAB67-5B09-407B-B393-3BCE952EA18B}" presName="node" presStyleLbl="node1" presStyleIdx="0" presStyleCnt="7">
        <dgm:presLayoutVars>
          <dgm:bulletEnabled val="1"/>
        </dgm:presLayoutVars>
      </dgm:prSet>
      <dgm:spPr/>
    </dgm:pt>
    <dgm:pt modelId="{AEDAA86F-5BBC-43AB-A18A-10B850AB7CD9}" type="pres">
      <dgm:prSet presAssocID="{6016E6E0-46F8-4A5A-B9C3-988149CB4B73}" presName="sibTrans" presStyleCnt="0"/>
      <dgm:spPr/>
    </dgm:pt>
    <dgm:pt modelId="{DDDFE251-FBEE-40FE-A04A-DE15ADD5026F}" type="pres">
      <dgm:prSet presAssocID="{84395734-2B1F-43E2-9C48-325500FC03AF}" presName="node" presStyleLbl="node1" presStyleIdx="1" presStyleCnt="7">
        <dgm:presLayoutVars>
          <dgm:bulletEnabled val="1"/>
        </dgm:presLayoutVars>
      </dgm:prSet>
      <dgm:spPr/>
    </dgm:pt>
    <dgm:pt modelId="{874783DB-3270-47A7-A06F-8B21B41BBD89}" type="pres">
      <dgm:prSet presAssocID="{C680E4B0-8DF5-4828-9219-513A17463777}" presName="sibTrans" presStyleCnt="0"/>
      <dgm:spPr/>
    </dgm:pt>
    <dgm:pt modelId="{52398361-E0D0-46AD-A967-599A9B03D542}" type="pres">
      <dgm:prSet presAssocID="{BF0F2E59-366C-4C53-968A-2C25320613B8}" presName="node" presStyleLbl="node1" presStyleIdx="2" presStyleCnt="7">
        <dgm:presLayoutVars>
          <dgm:bulletEnabled val="1"/>
        </dgm:presLayoutVars>
      </dgm:prSet>
      <dgm:spPr/>
    </dgm:pt>
    <dgm:pt modelId="{FD5EC229-1837-4E37-951E-E043891B811B}" type="pres">
      <dgm:prSet presAssocID="{093417F1-6D79-4AC1-B3C4-996F0EE59BFF}" presName="sibTrans" presStyleCnt="0"/>
      <dgm:spPr/>
    </dgm:pt>
    <dgm:pt modelId="{5BD08963-07CE-45BE-A690-3FA84655C749}" type="pres">
      <dgm:prSet presAssocID="{05BCDA4A-4C20-43BE-86D5-57D9DC505599}" presName="node" presStyleLbl="node1" presStyleIdx="3" presStyleCnt="7">
        <dgm:presLayoutVars>
          <dgm:bulletEnabled val="1"/>
        </dgm:presLayoutVars>
      </dgm:prSet>
      <dgm:spPr/>
    </dgm:pt>
    <dgm:pt modelId="{F46A9C24-B2F0-477D-8F7B-34353DA3284A}" type="pres">
      <dgm:prSet presAssocID="{75E19B30-DE8E-489F-94BA-475619FABF2B}" presName="sibTrans" presStyleCnt="0"/>
      <dgm:spPr/>
    </dgm:pt>
    <dgm:pt modelId="{68D53830-D701-47F3-98D2-E3A0A8CD8668}" type="pres">
      <dgm:prSet presAssocID="{980CFA2E-AA51-4E4A-96A3-73D62870B173}" presName="node" presStyleLbl="node1" presStyleIdx="4" presStyleCnt="7">
        <dgm:presLayoutVars>
          <dgm:bulletEnabled val="1"/>
        </dgm:presLayoutVars>
      </dgm:prSet>
      <dgm:spPr/>
    </dgm:pt>
    <dgm:pt modelId="{3395E359-E8DA-47AE-9557-DD51D1ED9910}" type="pres">
      <dgm:prSet presAssocID="{CDCE15CE-C75A-414A-81CB-3D6E3F85E5E7}" presName="sibTrans" presStyleCnt="0"/>
      <dgm:spPr/>
    </dgm:pt>
    <dgm:pt modelId="{32FA1F3A-2AE8-4F56-A8F0-91B97D795518}" type="pres">
      <dgm:prSet presAssocID="{475C2D84-C58E-4395-9C52-3077BD50FE1E}" presName="node" presStyleLbl="node1" presStyleIdx="5" presStyleCnt="7">
        <dgm:presLayoutVars>
          <dgm:bulletEnabled val="1"/>
        </dgm:presLayoutVars>
      </dgm:prSet>
      <dgm:spPr/>
    </dgm:pt>
    <dgm:pt modelId="{010A51CF-EE88-4DE7-A7D0-3319A33C5270}" type="pres">
      <dgm:prSet presAssocID="{287D0639-EAAC-410E-8050-6B31830E6D9A}" presName="sibTrans" presStyleCnt="0"/>
      <dgm:spPr/>
    </dgm:pt>
    <dgm:pt modelId="{2111AE83-689C-4A9E-91A2-81AE191A6D3D}" type="pres">
      <dgm:prSet presAssocID="{A4B1DF67-C934-40F5-9682-D98F8E004554}" presName="node" presStyleLbl="node1" presStyleIdx="6" presStyleCnt="7">
        <dgm:presLayoutVars>
          <dgm:bulletEnabled val="1"/>
        </dgm:presLayoutVars>
      </dgm:prSet>
      <dgm:spPr/>
    </dgm:pt>
  </dgm:ptLst>
  <dgm:cxnLst>
    <dgm:cxn modelId="{59103B3C-AE9C-44B4-B0DC-51A893F0C106}" type="presOf" srcId="{05BCDA4A-4C20-43BE-86D5-57D9DC505599}" destId="{5BD08963-07CE-45BE-A690-3FA84655C749}" srcOrd="0" destOrd="0" presId="urn:microsoft.com/office/officeart/2005/8/layout/default"/>
    <dgm:cxn modelId="{6809BA3C-3594-43AE-870E-F9E59904A653}" type="presOf" srcId="{BF0F2E59-366C-4C53-968A-2C25320613B8}" destId="{52398361-E0D0-46AD-A967-599A9B03D542}" srcOrd="0" destOrd="0" presId="urn:microsoft.com/office/officeart/2005/8/layout/default"/>
    <dgm:cxn modelId="{B3D8AB60-C20C-4C8F-B38E-018460DEF377}" type="presOf" srcId="{84395734-2B1F-43E2-9C48-325500FC03AF}" destId="{DDDFE251-FBEE-40FE-A04A-DE15ADD5026F}" srcOrd="0" destOrd="0" presId="urn:microsoft.com/office/officeart/2005/8/layout/default"/>
    <dgm:cxn modelId="{FC9F5C61-C357-4BDB-AB69-1521114633BA}" srcId="{89CA53F5-9622-42C8-A47F-E2B6DFCD0228}" destId="{475C2D84-C58E-4395-9C52-3077BD50FE1E}" srcOrd="5" destOrd="0" parTransId="{D04E7F08-B7A3-444E-A8AC-91B0171C5A21}" sibTransId="{287D0639-EAAC-410E-8050-6B31830E6D9A}"/>
    <dgm:cxn modelId="{16AE8348-800B-429B-AF1C-659FEB7AE935}" srcId="{89CA53F5-9622-42C8-A47F-E2B6DFCD0228}" destId="{BF0F2E59-366C-4C53-968A-2C25320613B8}" srcOrd="2" destOrd="0" parTransId="{BE38F9A3-9C64-40E1-BBBE-E39D5B00F581}" sibTransId="{093417F1-6D79-4AC1-B3C4-996F0EE59BFF}"/>
    <dgm:cxn modelId="{211E3171-9E30-4092-9329-0742B5AFEA72}" type="presOf" srcId="{C1CEAB67-5B09-407B-B393-3BCE952EA18B}" destId="{2CB91D52-7C9B-4605-9309-D4E59F85FBBD}" srcOrd="0" destOrd="0" presId="urn:microsoft.com/office/officeart/2005/8/layout/default"/>
    <dgm:cxn modelId="{F20D6571-83A1-474C-B23B-C32F8BC584D0}" type="presOf" srcId="{89CA53F5-9622-42C8-A47F-E2B6DFCD0228}" destId="{5642C354-EC2C-4F2A-B327-F0E9994C245E}" srcOrd="0" destOrd="0" presId="urn:microsoft.com/office/officeart/2005/8/layout/default"/>
    <dgm:cxn modelId="{623AB07D-15DF-494B-82BA-C514D320F720}" type="presOf" srcId="{475C2D84-C58E-4395-9C52-3077BD50FE1E}" destId="{32FA1F3A-2AE8-4F56-A8F0-91B97D795518}" srcOrd="0" destOrd="0" presId="urn:microsoft.com/office/officeart/2005/8/layout/default"/>
    <dgm:cxn modelId="{5F7ED694-1C74-4852-9024-D3AC9B836B75}" type="presOf" srcId="{980CFA2E-AA51-4E4A-96A3-73D62870B173}" destId="{68D53830-D701-47F3-98D2-E3A0A8CD8668}" srcOrd="0" destOrd="0" presId="urn:microsoft.com/office/officeart/2005/8/layout/default"/>
    <dgm:cxn modelId="{B16B1FC0-0D9D-4A99-ABCE-CF25F4FD33E1}" srcId="{89CA53F5-9622-42C8-A47F-E2B6DFCD0228}" destId="{C1CEAB67-5B09-407B-B393-3BCE952EA18B}" srcOrd="0" destOrd="0" parTransId="{D5AA0165-1DA9-4DFD-9D4F-BE810BCE2277}" sibTransId="{6016E6E0-46F8-4A5A-B9C3-988149CB4B73}"/>
    <dgm:cxn modelId="{1A9CD9D5-AD7C-4F37-BCA6-618E96E00DB0}" srcId="{89CA53F5-9622-42C8-A47F-E2B6DFCD0228}" destId="{980CFA2E-AA51-4E4A-96A3-73D62870B173}" srcOrd="4" destOrd="0" parTransId="{D2C50DC9-4809-4FA4-B356-683C00E1A0A7}" sibTransId="{CDCE15CE-C75A-414A-81CB-3D6E3F85E5E7}"/>
    <dgm:cxn modelId="{FCDFCDD6-9732-496D-9503-035889C13C5A}" type="presOf" srcId="{A4B1DF67-C934-40F5-9682-D98F8E004554}" destId="{2111AE83-689C-4A9E-91A2-81AE191A6D3D}" srcOrd="0" destOrd="0" presId="urn:microsoft.com/office/officeart/2005/8/layout/default"/>
    <dgm:cxn modelId="{47D1DEDB-1D84-4DE6-A2B2-B1E6A9DDC6C1}" srcId="{89CA53F5-9622-42C8-A47F-E2B6DFCD0228}" destId="{84395734-2B1F-43E2-9C48-325500FC03AF}" srcOrd="1" destOrd="0" parTransId="{5EBDB366-415F-4EF4-AC66-C27F29645330}" sibTransId="{C680E4B0-8DF5-4828-9219-513A17463777}"/>
    <dgm:cxn modelId="{D672A6E1-E42C-487C-BDC5-ECAD52C7DB43}" srcId="{89CA53F5-9622-42C8-A47F-E2B6DFCD0228}" destId="{05BCDA4A-4C20-43BE-86D5-57D9DC505599}" srcOrd="3" destOrd="0" parTransId="{9FE5E643-0175-4574-A309-3FBF2E66F4D9}" sibTransId="{75E19B30-DE8E-489F-94BA-475619FABF2B}"/>
    <dgm:cxn modelId="{EC5844F4-3B50-4298-9ADF-29AE8F45992B}" srcId="{89CA53F5-9622-42C8-A47F-E2B6DFCD0228}" destId="{A4B1DF67-C934-40F5-9682-D98F8E004554}" srcOrd="6" destOrd="0" parTransId="{D56AB77C-C0ED-4B42-8EBB-6EE01BCD335A}" sibTransId="{1B6B4D30-0FC8-4715-ABC2-250ACB16BDC5}"/>
    <dgm:cxn modelId="{500792B4-2D5A-4F72-9226-0A5A57602C07}" type="presParOf" srcId="{5642C354-EC2C-4F2A-B327-F0E9994C245E}" destId="{2CB91D52-7C9B-4605-9309-D4E59F85FBBD}" srcOrd="0" destOrd="0" presId="urn:microsoft.com/office/officeart/2005/8/layout/default"/>
    <dgm:cxn modelId="{BD2F96FE-A18C-4E1E-9CF7-C60741E85AB3}" type="presParOf" srcId="{5642C354-EC2C-4F2A-B327-F0E9994C245E}" destId="{AEDAA86F-5BBC-43AB-A18A-10B850AB7CD9}" srcOrd="1" destOrd="0" presId="urn:microsoft.com/office/officeart/2005/8/layout/default"/>
    <dgm:cxn modelId="{573D9F43-5B93-40E7-B557-3CAC1B6725EB}" type="presParOf" srcId="{5642C354-EC2C-4F2A-B327-F0E9994C245E}" destId="{DDDFE251-FBEE-40FE-A04A-DE15ADD5026F}" srcOrd="2" destOrd="0" presId="urn:microsoft.com/office/officeart/2005/8/layout/default"/>
    <dgm:cxn modelId="{AB9DCFF2-AE9D-4C72-9998-CA783DB93CB1}" type="presParOf" srcId="{5642C354-EC2C-4F2A-B327-F0E9994C245E}" destId="{874783DB-3270-47A7-A06F-8B21B41BBD89}" srcOrd="3" destOrd="0" presId="urn:microsoft.com/office/officeart/2005/8/layout/default"/>
    <dgm:cxn modelId="{717F36CE-A704-4FB9-8206-E05E4EF82945}" type="presParOf" srcId="{5642C354-EC2C-4F2A-B327-F0E9994C245E}" destId="{52398361-E0D0-46AD-A967-599A9B03D542}" srcOrd="4" destOrd="0" presId="urn:microsoft.com/office/officeart/2005/8/layout/default"/>
    <dgm:cxn modelId="{1337DF7E-5C29-43F4-ABDA-806DD1CBE11F}" type="presParOf" srcId="{5642C354-EC2C-4F2A-B327-F0E9994C245E}" destId="{FD5EC229-1837-4E37-951E-E043891B811B}" srcOrd="5" destOrd="0" presId="urn:microsoft.com/office/officeart/2005/8/layout/default"/>
    <dgm:cxn modelId="{20171B29-2E14-4E85-B2BD-EF54BCA8F6A7}" type="presParOf" srcId="{5642C354-EC2C-4F2A-B327-F0E9994C245E}" destId="{5BD08963-07CE-45BE-A690-3FA84655C749}" srcOrd="6" destOrd="0" presId="urn:microsoft.com/office/officeart/2005/8/layout/default"/>
    <dgm:cxn modelId="{7FA6256E-41CB-47C4-B609-64FF05CBBBC4}" type="presParOf" srcId="{5642C354-EC2C-4F2A-B327-F0E9994C245E}" destId="{F46A9C24-B2F0-477D-8F7B-34353DA3284A}" srcOrd="7" destOrd="0" presId="urn:microsoft.com/office/officeart/2005/8/layout/default"/>
    <dgm:cxn modelId="{5EE5CE8B-AFE9-4252-AD3E-93E5801234FC}" type="presParOf" srcId="{5642C354-EC2C-4F2A-B327-F0E9994C245E}" destId="{68D53830-D701-47F3-98D2-E3A0A8CD8668}" srcOrd="8" destOrd="0" presId="urn:microsoft.com/office/officeart/2005/8/layout/default"/>
    <dgm:cxn modelId="{0994EBEA-2514-474C-9234-262503A4446E}" type="presParOf" srcId="{5642C354-EC2C-4F2A-B327-F0E9994C245E}" destId="{3395E359-E8DA-47AE-9557-DD51D1ED9910}" srcOrd="9" destOrd="0" presId="urn:microsoft.com/office/officeart/2005/8/layout/default"/>
    <dgm:cxn modelId="{C5FCD5D3-27DE-49FC-802E-C371456506E1}" type="presParOf" srcId="{5642C354-EC2C-4F2A-B327-F0E9994C245E}" destId="{32FA1F3A-2AE8-4F56-A8F0-91B97D795518}" srcOrd="10" destOrd="0" presId="urn:microsoft.com/office/officeart/2005/8/layout/default"/>
    <dgm:cxn modelId="{6F3AD609-DC17-4FE4-9231-4963EEFE6C23}" type="presParOf" srcId="{5642C354-EC2C-4F2A-B327-F0E9994C245E}" destId="{010A51CF-EE88-4DE7-A7D0-3319A33C5270}" srcOrd="11" destOrd="0" presId="urn:microsoft.com/office/officeart/2005/8/layout/default"/>
    <dgm:cxn modelId="{8D39F46F-3FEF-4A15-A019-71E6E8257362}" type="presParOf" srcId="{5642C354-EC2C-4F2A-B327-F0E9994C245E}" destId="{2111AE83-689C-4A9E-91A2-81AE191A6D3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4AFF8-6403-40BC-B280-11E266A2E0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64227C9-5810-4108-B19C-F6AE673D8FA1}">
      <dgm:prSet/>
      <dgm:spPr/>
      <dgm:t>
        <a:bodyPr/>
        <a:lstStyle/>
        <a:p>
          <a:r>
            <a:rPr lang="es-ES"/>
            <a:t>Las busquedas son más lentas en comparación con la BD relacional, ya que se organizan a través de texto y etiquetas.</a:t>
          </a:r>
          <a:endParaRPr lang="en-US"/>
        </a:p>
      </dgm:t>
    </dgm:pt>
    <dgm:pt modelId="{43DC36E4-2621-4F9A-8542-887DF4292CCE}" type="parTrans" cxnId="{1CCDE766-E42D-4811-AAEC-40D8906CC689}">
      <dgm:prSet/>
      <dgm:spPr/>
      <dgm:t>
        <a:bodyPr/>
        <a:lstStyle/>
        <a:p>
          <a:endParaRPr lang="en-US"/>
        </a:p>
      </dgm:t>
    </dgm:pt>
    <dgm:pt modelId="{7906ADAD-7239-490C-BAE7-0B0411DC7F43}" type="sibTrans" cxnId="{1CCDE766-E42D-4811-AAEC-40D8906CC689}">
      <dgm:prSet/>
      <dgm:spPr/>
      <dgm:t>
        <a:bodyPr/>
        <a:lstStyle/>
        <a:p>
          <a:endParaRPr lang="en-US"/>
        </a:p>
      </dgm:t>
    </dgm:pt>
    <dgm:pt modelId="{8D576AD7-5F0D-4688-A8D5-85E64D21020D}">
      <dgm:prSet/>
      <dgm:spPr/>
      <dgm:t>
        <a:bodyPr/>
        <a:lstStyle/>
        <a:p>
          <a:r>
            <a:rPr lang="es-ES"/>
            <a:t>Existe cierta limitación en cuanto a los gestores de bases de datos que pueden utilizar el lenguaje XML</a:t>
          </a:r>
          <a:endParaRPr lang="en-US"/>
        </a:p>
      </dgm:t>
    </dgm:pt>
    <dgm:pt modelId="{56F3AF70-BBF7-4C4D-9A0C-EBDD3998F168}" type="parTrans" cxnId="{84948C27-3827-4A10-A190-A8F1D4F0FB78}">
      <dgm:prSet/>
      <dgm:spPr/>
      <dgm:t>
        <a:bodyPr/>
        <a:lstStyle/>
        <a:p>
          <a:endParaRPr lang="en-US"/>
        </a:p>
      </dgm:t>
    </dgm:pt>
    <dgm:pt modelId="{07D111F4-2D12-418B-A021-8DCDED2DCDBB}" type="sibTrans" cxnId="{84948C27-3827-4A10-A190-A8F1D4F0FB78}">
      <dgm:prSet/>
      <dgm:spPr/>
      <dgm:t>
        <a:bodyPr/>
        <a:lstStyle/>
        <a:p>
          <a:endParaRPr lang="en-US"/>
        </a:p>
      </dgm:t>
    </dgm:pt>
    <dgm:pt modelId="{92A9D7C4-91C0-44F4-BC68-E2D467134B08}">
      <dgm:prSet/>
      <dgm:spPr/>
      <dgm:t>
        <a:bodyPr/>
        <a:lstStyle/>
        <a:p>
          <a:r>
            <a:rPr lang="es-ES"/>
            <a:t>Las bases de datos creadas con documentos XML no están preparadas para el almacenamiento de información a largo plazo.</a:t>
          </a:r>
          <a:endParaRPr lang="en-US"/>
        </a:p>
      </dgm:t>
    </dgm:pt>
    <dgm:pt modelId="{DE5DDAC4-74ED-4986-9B24-CD4A105E3737}" type="parTrans" cxnId="{CDDC7E22-C8F8-4832-BA20-8771B42E9AB9}">
      <dgm:prSet/>
      <dgm:spPr/>
      <dgm:t>
        <a:bodyPr/>
        <a:lstStyle/>
        <a:p>
          <a:endParaRPr lang="en-US"/>
        </a:p>
      </dgm:t>
    </dgm:pt>
    <dgm:pt modelId="{D635C339-950B-49F5-BF9F-E44C098E4C52}" type="sibTrans" cxnId="{CDDC7E22-C8F8-4832-BA20-8771B42E9AB9}">
      <dgm:prSet/>
      <dgm:spPr/>
      <dgm:t>
        <a:bodyPr/>
        <a:lstStyle/>
        <a:p>
          <a:endParaRPr lang="en-US"/>
        </a:p>
      </dgm:t>
    </dgm:pt>
    <dgm:pt modelId="{2E9C18EE-2FF1-4FE7-8F23-58C62A4A70B0}">
      <dgm:prSet/>
      <dgm:spPr/>
      <dgm:t>
        <a:bodyPr/>
        <a:lstStyle/>
        <a:p>
          <a:r>
            <a:rPr lang="es-ES"/>
            <a:t>Pueden existir problemas para garantizar la seguridad de los datos. Ya que no se pueden configurar para definir quien puede actualizar, añadir o eliminar la información.</a:t>
          </a:r>
          <a:endParaRPr lang="en-US"/>
        </a:p>
      </dgm:t>
    </dgm:pt>
    <dgm:pt modelId="{6EE74D5A-7203-4404-B671-EE715696B401}" type="parTrans" cxnId="{9B63C8F6-5965-4AA0-9B38-16D616840283}">
      <dgm:prSet/>
      <dgm:spPr/>
      <dgm:t>
        <a:bodyPr/>
        <a:lstStyle/>
        <a:p>
          <a:endParaRPr lang="en-US"/>
        </a:p>
      </dgm:t>
    </dgm:pt>
    <dgm:pt modelId="{8C79AFFE-6FE1-495C-8E80-EEAFB2FC5925}" type="sibTrans" cxnId="{9B63C8F6-5965-4AA0-9B38-16D616840283}">
      <dgm:prSet/>
      <dgm:spPr/>
      <dgm:t>
        <a:bodyPr/>
        <a:lstStyle/>
        <a:p>
          <a:endParaRPr lang="en-US"/>
        </a:p>
      </dgm:t>
    </dgm:pt>
    <dgm:pt modelId="{0547D6E3-7FC1-4BE5-8B08-13F0CE21D7DE}" type="pres">
      <dgm:prSet presAssocID="{6594AFF8-6403-40BC-B280-11E266A2E0B6}" presName="linear" presStyleCnt="0">
        <dgm:presLayoutVars>
          <dgm:animLvl val="lvl"/>
          <dgm:resizeHandles val="exact"/>
        </dgm:presLayoutVars>
      </dgm:prSet>
      <dgm:spPr/>
    </dgm:pt>
    <dgm:pt modelId="{E8B87E8F-7B0B-4979-932C-53E9334FE450}" type="pres">
      <dgm:prSet presAssocID="{A64227C9-5810-4108-B19C-F6AE673D8FA1}" presName="parentText" presStyleLbl="node1" presStyleIdx="0" presStyleCnt="4">
        <dgm:presLayoutVars>
          <dgm:chMax val="0"/>
          <dgm:bulletEnabled val="1"/>
        </dgm:presLayoutVars>
      </dgm:prSet>
      <dgm:spPr/>
    </dgm:pt>
    <dgm:pt modelId="{E46C03D3-6291-484E-9958-4FEF04340256}" type="pres">
      <dgm:prSet presAssocID="{7906ADAD-7239-490C-BAE7-0B0411DC7F43}" presName="spacer" presStyleCnt="0"/>
      <dgm:spPr/>
    </dgm:pt>
    <dgm:pt modelId="{A61E2983-88FF-42D2-AAF2-C2D89BB77161}" type="pres">
      <dgm:prSet presAssocID="{8D576AD7-5F0D-4688-A8D5-85E64D21020D}" presName="parentText" presStyleLbl="node1" presStyleIdx="1" presStyleCnt="4">
        <dgm:presLayoutVars>
          <dgm:chMax val="0"/>
          <dgm:bulletEnabled val="1"/>
        </dgm:presLayoutVars>
      </dgm:prSet>
      <dgm:spPr/>
    </dgm:pt>
    <dgm:pt modelId="{1806C0B8-0370-4D5D-86B1-E1180D2EF76B}" type="pres">
      <dgm:prSet presAssocID="{07D111F4-2D12-418B-A021-8DCDED2DCDBB}" presName="spacer" presStyleCnt="0"/>
      <dgm:spPr/>
    </dgm:pt>
    <dgm:pt modelId="{99D747BC-E4D5-42CD-AECD-A8F13A4B2543}" type="pres">
      <dgm:prSet presAssocID="{92A9D7C4-91C0-44F4-BC68-E2D467134B08}" presName="parentText" presStyleLbl="node1" presStyleIdx="2" presStyleCnt="4">
        <dgm:presLayoutVars>
          <dgm:chMax val="0"/>
          <dgm:bulletEnabled val="1"/>
        </dgm:presLayoutVars>
      </dgm:prSet>
      <dgm:spPr/>
    </dgm:pt>
    <dgm:pt modelId="{B4EAC1B3-3D22-428A-B298-A3BCC6D43BCF}" type="pres">
      <dgm:prSet presAssocID="{D635C339-950B-49F5-BF9F-E44C098E4C52}" presName="spacer" presStyleCnt="0"/>
      <dgm:spPr/>
    </dgm:pt>
    <dgm:pt modelId="{606E8ACC-589A-4437-9FFD-419A56C04E91}" type="pres">
      <dgm:prSet presAssocID="{2E9C18EE-2FF1-4FE7-8F23-58C62A4A70B0}" presName="parentText" presStyleLbl="node1" presStyleIdx="3" presStyleCnt="4">
        <dgm:presLayoutVars>
          <dgm:chMax val="0"/>
          <dgm:bulletEnabled val="1"/>
        </dgm:presLayoutVars>
      </dgm:prSet>
      <dgm:spPr/>
    </dgm:pt>
  </dgm:ptLst>
  <dgm:cxnLst>
    <dgm:cxn modelId="{CDDC7E22-C8F8-4832-BA20-8771B42E9AB9}" srcId="{6594AFF8-6403-40BC-B280-11E266A2E0B6}" destId="{92A9D7C4-91C0-44F4-BC68-E2D467134B08}" srcOrd="2" destOrd="0" parTransId="{DE5DDAC4-74ED-4986-9B24-CD4A105E3737}" sibTransId="{D635C339-950B-49F5-BF9F-E44C098E4C52}"/>
    <dgm:cxn modelId="{F0325D25-BED9-4C76-95D7-A5DF121C2A82}" type="presOf" srcId="{8D576AD7-5F0D-4688-A8D5-85E64D21020D}" destId="{A61E2983-88FF-42D2-AAF2-C2D89BB77161}" srcOrd="0" destOrd="0" presId="urn:microsoft.com/office/officeart/2005/8/layout/vList2"/>
    <dgm:cxn modelId="{84948C27-3827-4A10-A190-A8F1D4F0FB78}" srcId="{6594AFF8-6403-40BC-B280-11E266A2E0B6}" destId="{8D576AD7-5F0D-4688-A8D5-85E64D21020D}" srcOrd="1" destOrd="0" parTransId="{56F3AF70-BBF7-4C4D-9A0C-EBDD3998F168}" sibTransId="{07D111F4-2D12-418B-A021-8DCDED2DCDBB}"/>
    <dgm:cxn modelId="{1CCDE766-E42D-4811-AAEC-40D8906CC689}" srcId="{6594AFF8-6403-40BC-B280-11E266A2E0B6}" destId="{A64227C9-5810-4108-B19C-F6AE673D8FA1}" srcOrd="0" destOrd="0" parTransId="{43DC36E4-2621-4F9A-8542-887DF4292CCE}" sibTransId="{7906ADAD-7239-490C-BAE7-0B0411DC7F43}"/>
    <dgm:cxn modelId="{4E4EF154-04E4-4E53-B224-719878256D63}" type="presOf" srcId="{92A9D7C4-91C0-44F4-BC68-E2D467134B08}" destId="{99D747BC-E4D5-42CD-AECD-A8F13A4B2543}" srcOrd="0" destOrd="0" presId="urn:microsoft.com/office/officeart/2005/8/layout/vList2"/>
    <dgm:cxn modelId="{C39701C4-5AFD-4723-A655-AF3B72AEB54B}" type="presOf" srcId="{6594AFF8-6403-40BC-B280-11E266A2E0B6}" destId="{0547D6E3-7FC1-4BE5-8B08-13F0CE21D7DE}" srcOrd="0" destOrd="0" presId="urn:microsoft.com/office/officeart/2005/8/layout/vList2"/>
    <dgm:cxn modelId="{E77F08C8-A914-4DB0-858A-B9EC859345D3}" type="presOf" srcId="{2E9C18EE-2FF1-4FE7-8F23-58C62A4A70B0}" destId="{606E8ACC-589A-4437-9FFD-419A56C04E91}" srcOrd="0" destOrd="0" presId="urn:microsoft.com/office/officeart/2005/8/layout/vList2"/>
    <dgm:cxn modelId="{E22193EB-46A4-4BA0-8698-5B90EF1986BF}" type="presOf" srcId="{A64227C9-5810-4108-B19C-F6AE673D8FA1}" destId="{E8B87E8F-7B0B-4979-932C-53E9334FE450}" srcOrd="0" destOrd="0" presId="urn:microsoft.com/office/officeart/2005/8/layout/vList2"/>
    <dgm:cxn modelId="{9B63C8F6-5965-4AA0-9B38-16D616840283}" srcId="{6594AFF8-6403-40BC-B280-11E266A2E0B6}" destId="{2E9C18EE-2FF1-4FE7-8F23-58C62A4A70B0}" srcOrd="3" destOrd="0" parTransId="{6EE74D5A-7203-4404-B671-EE715696B401}" sibTransId="{8C79AFFE-6FE1-495C-8E80-EEAFB2FC5925}"/>
    <dgm:cxn modelId="{5D869964-ACB4-4138-8084-58A43E0AE715}" type="presParOf" srcId="{0547D6E3-7FC1-4BE5-8B08-13F0CE21D7DE}" destId="{E8B87E8F-7B0B-4979-932C-53E9334FE450}" srcOrd="0" destOrd="0" presId="urn:microsoft.com/office/officeart/2005/8/layout/vList2"/>
    <dgm:cxn modelId="{D9393418-F169-4EE0-8E0A-8491E6DC0455}" type="presParOf" srcId="{0547D6E3-7FC1-4BE5-8B08-13F0CE21D7DE}" destId="{E46C03D3-6291-484E-9958-4FEF04340256}" srcOrd="1" destOrd="0" presId="urn:microsoft.com/office/officeart/2005/8/layout/vList2"/>
    <dgm:cxn modelId="{D5CF72E7-BBD9-4C5A-A6AF-FF292EA446DA}" type="presParOf" srcId="{0547D6E3-7FC1-4BE5-8B08-13F0CE21D7DE}" destId="{A61E2983-88FF-42D2-AAF2-C2D89BB77161}" srcOrd="2" destOrd="0" presId="urn:microsoft.com/office/officeart/2005/8/layout/vList2"/>
    <dgm:cxn modelId="{C4315BAD-4091-47CD-8F9F-A771B58BD8ED}" type="presParOf" srcId="{0547D6E3-7FC1-4BE5-8B08-13F0CE21D7DE}" destId="{1806C0B8-0370-4D5D-86B1-E1180D2EF76B}" srcOrd="3" destOrd="0" presId="urn:microsoft.com/office/officeart/2005/8/layout/vList2"/>
    <dgm:cxn modelId="{E85A28F0-D81D-4057-BBF6-8BD7B2C30266}" type="presParOf" srcId="{0547D6E3-7FC1-4BE5-8B08-13F0CE21D7DE}" destId="{99D747BC-E4D5-42CD-AECD-A8F13A4B2543}" srcOrd="4" destOrd="0" presId="urn:microsoft.com/office/officeart/2005/8/layout/vList2"/>
    <dgm:cxn modelId="{3E8CB5B3-4FCE-4D3F-A2A4-62FAFA4DFE45}" type="presParOf" srcId="{0547D6E3-7FC1-4BE5-8B08-13F0CE21D7DE}" destId="{B4EAC1B3-3D22-428A-B298-A3BCC6D43BCF}" srcOrd="5" destOrd="0" presId="urn:microsoft.com/office/officeart/2005/8/layout/vList2"/>
    <dgm:cxn modelId="{BB297BBA-ADAE-4FEE-9C94-7DD9C3CFF7CD}" type="presParOf" srcId="{0547D6E3-7FC1-4BE5-8B08-13F0CE21D7DE}" destId="{606E8ACC-589A-4437-9FFD-419A56C04E9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94AFF8-6403-40BC-B280-11E266A2E0B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AD4574F-EC1E-437A-B95D-A863A3C6B165}">
      <dgm:prSet phldr="0"/>
      <dgm:spPr/>
      <dgm:t>
        <a:bodyPr/>
        <a:lstStyle/>
        <a:p>
          <a:pPr algn="l" rtl="0">
            <a:lnSpc>
              <a:spcPct val="90000"/>
            </a:lnSpc>
          </a:pPr>
          <a:r>
            <a:rPr lang="es-ES" dirty="0"/>
            <a:t>Se usa para extraer y manipular información de bases de datos o documentos XML.</a:t>
          </a:r>
        </a:p>
      </dgm:t>
    </dgm:pt>
    <dgm:pt modelId="{1558020F-E219-4BB5-B5D5-2CBA4CC7F53E}" type="parTrans" cxnId="{6E245C67-7B84-442A-870E-9AEBE69A035B}">
      <dgm:prSet/>
      <dgm:spPr/>
    </dgm:pt>
    <dgm:pt modelId="{7DDF0A1B-69A6-4352-8806-3C616366A2F4}" type="sibTrans" cxnId="{6E245C67-7B84-442A-870E-9AEBE69A035B}">
      <dgm:prSet/>
      <dgm:spPr/>
    </dgm:pt>
    <dgm:pt modelId="{8DE9AA34-4F47-45FB-85F5-34B07B7BDDBC}">
      <dgm:prSet phldr="0"/>
      <dgm:spPr/>
      <dgm:t>
        <a:bodyPr/>
        <a:lstStyle/>
        <a:p>
          <a:pPr algn="l" rtl="0">
            <a:lnSpc>
              <a:spcPct val="90000"/>
            </a:lnSpc>
          </a:pPr>
          <a:r>
            <a:rPr lang="es-ES" dirty="0"/>
            <a:t>Para su funcionamiento interno se apoya de XPath para poder acceder a la informacion XML.</a:t>
          </a:r>
        </a:p>
      </dgm:t>
    </dgm:pt>
    <dgm:pt modelId="{5CE37493-F115-4682-A9AC-F51B925A1089}" type="parTrans" cxnId="{09EE69AC-1D98-4406-8824-EAA056990B6D}">
      <dgm:prSet/>
      <dgm:spPr/>
    </dgm:pt>
    <dgm:pt modelId="{0165B637-472D-4A63-BF72-72D8A7CED2B4}" type="sibTrans" cxnId="{09EE69AC-1D98-4406-8824-EAA056990B6D}">
      <dgm:prSet/>
      <dgm:spPr/>
    </dgm:pt>
    <dgm:pt modelId="{294C9F2B-F370-48B5-ADF3-0B4DA90E63CB}">
      <dgm:prSet phldr="0"/>
      <dgm:spPr/>
      <dgm:t>
        <a:bodyPr/>
        <a:lstStyle/>
        <a:p>
          <a:pPr algn="l" rtl="0">
            <a:lnSpc>
              <a:spcPct val="90000"/>
            </a:lnSpc>
          </a:pPr>
          <a:r>
            <a:rPr lang="es-ES" dirty="0"/>
            <a:t>Otra de sus utilidades es la que nos da la posibilidad de transformar un XML en otros distinto o incluso en otro formato. COmo por ejemplo es teniendo datos XML y generar XHTML para que puedan ser mostrados en un navegador.</a:t>
          </a:r>
          <a:endParaRPr lang="en-US" dirty="0"/>
        </a:p>
      </dgm:t>
    </dgm:pt>
    <dgm:pt modelId="{AE7C08DC-FAFC-4221-8AC5-BDF9BD06C6F8}" type="parTrans" cxnId="{49DD7193-82E7-453A-85F7-5E1476C9C31D}">
      <dgm:prSet/>
      <dgm:spPr/>
    </dgm:pt>
    <dgm:pt modelId="{506C06AA-DE76-44FC-B4B2-8DAAC0277B40}" type="sibTrans" cxnId="{49DD7193-82E7-453A-85F7-5E1476C9C31D}">
      <dgm:prSet/>
      <dgm:spPr/>
    </dgm:pt>
    <dgm:pt modelId="{0547D6E3-7FC1-4BE5-8B08-13F0CE21D7DE}" type="pres">
      <dgm:prSet presAssocID="{6594AFF8-6403-40BC-B280-11E266A2E0B6}" presName="linear" presStyleCnt="0">
        <dgm:presLayoutVars>
          <dgm:animLvl val="lvl"/>
          <dgm:resizeHandles val="exact"/>
        </dgm:presLayoutVars>
      </dgm:prSet>
      <dgm:spPr/>
    </dgm:pt>
    <dgm:pt modelId="{107F9DA7-5D0B-47A9-A249-D3F2D30A2FA7}" type="pres">
      <dgm:prSet presAssocID="{8AD4574F-EC1E-437A-B95D-A863A3C6B165}" presName="parentText" presStyleLbl="node1" presStyleIdx="0" presStyleCnt="3">
        <dgm:presLayoutVars>
          <dgm:chMax val="0"/>
          <dgm:bulletEnabled val="1"/>
        </dgm:presLayoutVars>
      </dgm:prSet>
      <dgm:spPr/>
    </dgm:pt>
    <dgm:pt modelId="{1E0B3C79-715D-4EC4-9DEE-1881665E3A79}" type="pres">
      <dgm:prSet presAssocID="{7DDF0A1B-69A6-4352-8806-3C616366A2F4}" presName="spacer" presStyleCnt="0"/>
      <dgm:spPr/>
    </dgm:pt>
    <dgm:pt modelId="{F569AF61-EA47-4F8D-A789-064DAD42A42A}" type="pres">
      <dgm:prSet presAssocID="{8DE9AA34-4F47-45FB-85F5-34B07B7BDDBC}" presName="parentText" presStyleLbl="node1" presStyleIdx="1" presStyleCnt="3">
        <dgm:presLayoutVars>
          <dgm:chMax val="0"/>
          <dgm:bulletEnabled val="1"/>
        </dgm:presLayoutVars>
      </dgm:prSet>
      <dgm:spPr/>
    </dgm:pt>
    <dgm:pt modelId="{26753D0F-DC80-4C70-B14E-379F04065B72}" type="pres">
      <dgm:prSet presAssocID="{0165B637-472D-4A63-BF72-72D8A7CED2B4}" presName="spacer" presStyleCnt="0"/>
      <dgm:spPr/>
    </dgm:pt>
    <dgm:pt modelId="{B32F21A8-1472-4F26-80D4-9C2E3592C86E}" type="pres">
      <dgm:prSet presAssocID="{294C9F2B-F370-48B5-ADF3-0B4DA90E63CB}" presName="parentText" presStyleLbl="node1" presStyleIdx="2" presStyleCnt="3">
        <dgm:presLayoutVars>
          <dgm:chMax val="0"/>
          <dgm:bulletEnabled val="1"/>
        </dgm:presLayoutVars>
      </dgm:prSet>
      <dgm:spPr/>
    </dgm:pt>
  </dgm:ptLst>
  <dgm:cxnLst>
    <dgm:cxn modelId="{6E245C67-7B84-442A-870E-9AEBE69A035B}" srcId="{6594AFF8-6403-40BC-B280-11E266A2E0B6}" destId="{8AD4574F-EC1E-437A-B95D-A863A3C6B165}" srcOrd="0" destOrd="0" parTransId="{1558020F-E219-4BB5-B5D5-2CBA4CC7F53E}" sibTransId="{7DDF0A1B-69A6-4352-8806-3C616366A2F4}"/>
    <dgm:cxn modelId="{49DD7193-82E7-453A-85F7-5E1476C9C31D}" srcId="{6594AFF8-6403-40BC-B280-11E266A2E0B6}" destId="{294C9F2B-F370-48B5-ADF3-0B4DA90E63CB}" srcOrd="2" destOrd="0" parTransId="{AE7C08DC-FAFC-4221-8AC5-BDF9BD06C6F8}" sibTransId="{506C06AA-DE76-44FC-B4B2-8DAAC0277B40}"/>
    <dgm:cxn modelId="{09EE69AC-1D98-4406-8824-EAA056990B6D}" srcId="{6594AFF8-6403-40BC-B280-11E266A2E0B6}" destId="{8DE9AA34-4F47-45FB-85F5-34B07B7BDDBC}" srcOrd="1" destOrd="0" parTransId="{5CE37493-F115-4682-A9AC-F51B925A1089}" sibTransId="{0165B637-472D-4A63-BF72-72D8A7CED2B4}"/>
    <dgm:cxn modelId="{D71A26B9-7B8A-414A-A012-904AB7406FAA}" type="presOf" srcId="{8AD4574F-EC1E-437A-B95D-A863A3C6B165}" destId="{107F9DA7-5D0B-47A9-A249-D3F2D30A2FA7}" srcOrd="0" destOrd="0" presId="urn:microsoft.com/office/officeart/2005/8/layout/vList2"/>
    <dgm:cxn modelId="{C39701C4-5AFD-4723-A655-AF3B72AEB54B}" type="presOf" srcId="{6594AFF8-6403-40BC-B280-11E266A2E0B6}" destId="{0547D6E3-7FC1-4BE5-8B08-13F0CE21D7DE}" srcOrd="0" destOrd="0" presId="urn:microsoft.com/office/officeart/2005/8/layout/vList2"/>
    <dgm:cxn modelId="{965E5ECA-E410-40AA-83C2-2165A443E319}" type="presOf" srcId="{8DE9AA34-4F47-45FB-85F5-34B07B7BDDBC}" destId="{F569AF61-EA47-4F8D-A789-064DAD42A42A}" srcOrd="0" destOrd="0" presId="urn:microsoft.com/office/officeart/2005/8/layout/vList2"/>
    <dgm:cxn modelId="{8F2982FE-149A-4E69-9ACB-CFC699D31E59}" type="presOf" srcId="{294C9F2B-F370-48B5-ADF3-0B4DA90E63CB}" destId="{B32F21A8-1472-4F26-80D4-9C2E3592C86E}" srcOrd="0" destOrd="0" presId="urn:microsoft.com/office/officeart/2005/8/layout/vList2"/>
    <dgm:cxn modelId="{4893CAEA-95E6-4910-9C3D-B76BAF034C65}" type="presParOf" srcId="{0547D6E3-7FC1-4BE5-8B08-13F0CE21D7DE}" destId="{107F9DA7-5D0B-47A9-A249-D3F2D30A2FA7}" srcOrd="0" destOrd="0" presId="urn:microsoft.com/office/officeart/2005/8/layout/vList2"/>
    <dgm:cxn modelId="{B194AF00-17DC-4A6C-9727-345980EED85A}" type="presParOf" srcId="{0547D6E3-7FC1-4BE5-8B08-13F0CE21D7DE}" destId="{1E0B3C79-715D-4EC4-9DEE-1881665E3A79}" srcOrd="1" destOrd="0" presId="urn:microsoft.com/office/officeart/2005/8/layout/vList2"/>
    <dgm:cxn modelId="{B0972A31-5E88-4B58-AD1C-E65D353CBEDC}" type="presParOf" srcId="{0547D6E3-7FC1-4BE5-8B08-13F0CE21D7DE}" destId="{F569AF61-EA47-4F8D-A789-064DAD42A42A}" srcOrd="2" destOrd="0" presId="urn:microsoft.com/office/officeart/2005/8/layout/vList2"/>
    <dgm:cxn modelId="{468706E6-F99B-44A5-8028-E3B378D77587}" type="presParOf" srcId="{0547D6E3-7FC1-4BE5-8B08-13F0CE21D7DE}" destId="{26753D0F-DC80-4C70-B14E-379F04065B72}" srcOrd="3" destOrd="0" presId="urn:microsoft.com/office/officeart/2005/8/layout/vList2"/>
    <dgm:cxn modelId="{9439E57E-05CB-4E07-8066-4C7A89D11B05}" type="presParOf" srcId="{0547D6E3-7FC1-4BE5-8B08-13F0CE21D7DE}" destId="{B32F21A8-1472-4F26-80D4-9C2E3592C86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94AFF8-6403-40BC-B280-11E266A2E0B6}"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8AD4574F-EC1E-437A-B95D-A863A3C6B165}">
      <dgm:prSet phldr="0"/>
      <dgm:spPr/>
      <dgm:t>
        <a:bodyPr/>
        <a:lstStyle/>
        <a:p>
          <a:pPr algn="l"/>
          <a:r>
            <a:rPr lang="es-ES" dirty="0">
              <a:solidFill>
                <a:srgbClr val="444444"/>
              </a:solidFill>
            </a:rPr>
            <a:t>También se usan las expresiones </a:t>
          </a:r>
          <a:r>
            <a:rPr lang="es-ES" dirty="0" err="1">
              <a:solidFill>
                <a:srgbClr val="444444"/>
              </a:solidFill>
            </a:rPr>
            <a:t>If-Then-Else</a:t>
          </a:r>
          <a:r>
            <a:rPr lang="es-ES" dirty="0">
              <a:solidFill>
                <a:srgbClr val="444444"/>
              </a:solidFill>
            </a:rPr>
            <a:t> y la sintaxis es la misma que </a:t>
          </a:r>
          <a:r>
            <a:rPr lang="es-ES" b="1" dirty="0">
              <a:solidFill>
                <a:srgbClr val="444444"/>
              </a:solidFill>
            </a:rPr>
            <a:t>C </a:t>
          </a:r>
          <a:r>
            <a:rPr lang="es-ES" dirty="0">
              <a:solidFill>
                <a:srgbClr val="444444"/>
              </a:solidFill>
            </a:rPr>
            <a:t>/ </a:t>
          </a:r>
          <a:r>
            <a:rPr lang="es-ES" b="1" dirty="0">
              <a:solidFill>
                <a:srgbClr val="444444"/>
              </a:solidFill>
            </a:rPr>
            <a:t>C ++ </a:t>
          </a:r>
          <a:r>
            <a:rPr lang="es-ES" dirty="0">
              <a:solidFill>
                <a:srgbClr val="444444"/>
              </a:solidFill>
            </a:rPr>
            <a:t>o </a:t>
          </a:r>
          <a:r>
            <a:rPr lang="es-ES" b="1" dirty="0">
              <a:solidFill>
                <a:srgbClr val="444444"/>
              </a:solidFill>
            </a:rPr>
            <a:t>Java </a:t>
          </a:r>
          <a:r>
            <a:rPr lang="es-ES" dirty="0">
              <a:solidFill>
                <a:srgbClr val="444444"/>
              </a:solidFill>
            </a:rPr>
            <a:t>o </a:t>
          </a:r>
          <a:r>
            <a:rPr lang="es-ES" b="1" dirty="0">
              <a:solidFill>
                <a:srgbClr val="444444"/>
              </a:solidFill>
            </a:rPr>
            <a:t>C#</a:t>
          </a:r>
          <a:endParaRPr lang="es-ES" b="1" dirty="0"/>
        </a:p>
      </dgm:t>
    </dgm:pt>
    <dgm:pt modelId="{1558020F-E219-4BB5-B5D5-2CBA4CC7F53E}" type="parTrans" cxnId="{6E245C67-7B84-442A-870E-9AEBE69A035B}">
      <dgm:prSet/>
      <dgm:spPr/>
    </dgm:pt>
    <dgm:pt modelId="{7DDF0A1B-69A6-4352-8806-3C616366A2F4}" type="sibTrans" cxnId="{6E245C67-7B84-442A-870E-9AEBE69A035B}">
      <dgm:prSet/>
      <dgm:spPr/>
      <dgm:t>
        <a:bodyPr/>
        <a:lstStyle/>
        <a:p>
          <a:endParaRPr lang="es-ES"/>
        </a:p>
      </dgm:t>
    </dgm:pt>
    <dgm:pt modelId="{A2DC0528-5A96-4FFF-8887-16685558CAC1}">
      <dgm:prSet phldr="0"/>
      <dgm:spPr/>
      <dgm:t>
        <a:bodyPr/>
        <a:lstStyle/>
        <a:p>
          <a:pPr algn="l" rtl="0"/>
          <a:r>
            <a:rPr lang="es-ES" dirty="0">
              <a:solidFill>
                <a:srgbClr val="444444"/>
              </a:solidFill>
            </a:rPr>
            <a:t>XQuery es </a:t>
          </a:r>
          <a:r>
            <a:rPr lang="es-ES" b="1" dirty="0">
              <a:solidFill>
                <a:srgbClr val="444444"/>
              </a:solidFill>
            </a:rPr>
            <a:t>sensible a mayúsculas</a:t>
          </a:r>
          <a:r>
            <a:rPr lang="en-US" b="1" dirty="0">
              <a:solidFill>
                <a:srgbClr val="444444"/>
              </a:solidFill>
            </a:rPr>
            <a:t> </a:t>
          </a:r>
          <a:endParaRPr lang="en-US" b="1" dirty="0"/>
        </a:p>
      </dgm:t>
    </dgm:pt>
    <dgm:pt modelId="{DCDA03B1-C59D-4C07-B648-EA06DA00CA55}" type="parTrans" cxnId="{AFD6B719-4DE9-4AEA-8396-9F25DBC1781F}">
      <dgm:prSet/>
      <dgm:spPr/>
    </dgm:pt>
    <dgm:pt modelId="{879DCE62-4C85-4ECA-8AEE-10A1C3BA3D45}" type="sibTrans" cxnId="{AFD6B719-4DE9-4AEA-8396-9F25DBC1781F}">
      <dgm:prSet/>
      <dgm:spPr/>
    </dgm:pt>
    <dgm:pt modelId="{CB04387E-97A9-4F5D-AA6D-6E9DBEE4B250}">
      <dgm:prSet phldr="0"/>
      <dgm:spPr/>
      <dgm:t>
        <a:bodyPr/>
        <a:lstStyle/>
        <a:p>
          <a:pPr algn="l"/>
          <a:r>
            <a:rPr lang="es-ES" dirty="0">
              <a:solidFill>
                <a:srgbClr val="444444"/>
              </a:solidFill>
            </a:rPr>
            <a:t>XQuery elementos, atributos y variables deben ser nombres XML legales.</a:t>
          </a:r>
          <a:r>
            <a:rPr lang="en-US" dirty="0">
              <a:solidFill>
                <a:srgbClr val="444444"/>
              </a:solidFill>
            </a:rPr>
            <a:t> </a:t>
          </a:r>
          <a:endParaRPr lang="en-US" dirty="0"/>
        </a:p>
      </dgm:t>
    </dgm:pt>
    <dgm:pt modelId="{8FCC80B8-A408-476D-8147-0A03419C118E}" type="parTrans" cxnId="{68C8C186-60E6-4C8C-A649-B4CCCCCE6C8F}">
      <dgm:prSet/>
      <dgm:spPr/>
    </dgm:pt>
    <dgm:pt modelId="{D1DCDE09-CECD-4D55-BCBC-1D13596CB112}" type="sibTrans" cxnId="{68C8C186-60E6-4C8C-A649-B4CCCCCE6C8F}">
      <dgm:prSet/>
      <dgm:spPr/>
    </dgm:pt>
    <dgm:pt modelId="{12D23EA1-E289-4822-BA7C-B58C14A76343}">
      <dgm:prSet phldr="0"/>
      <dgm:spPr/>
      <dgm:t>
        <a:bodyPr/>
        <a:lstStyle/>
        <a:p>
          <a:pPr algn="l"/>
          <a:r>
            <a:rPr lang="es-ES" dirty="0">
              <a:solidFill>
                <a:srgbClr val="444444"/>
              </a:solidFill>
            </a:rPr>
            <a:t>Para representar valor de una cadena  </a:t>
          </a:r>
          <a:r>
            <a:rPr lang="es-ES" dirty="0" err="1">
              <a:solidFill>
                <a:srgbClr val="444444"/>
              </a:solidFill>
            </a:rPr>
            <a:t>XQuery</a:t>
          </a:r>
          <a:r>
            <a:rPr lang="es-ES" dirty="0">
              <a:solidFill>
                <a:srgbClr val="444444"/>
              </a:solidFill>
            </a:rPr>
            <a:t> se usan </a:t>
          </a:r>
          <a:r>
            <a:rPr lang="es-ES" b="1" dirty="0">
              <a:solidFill>
                <a:srgbClr val="444444"/>
              </a:solidFill>
            </a:rPr>
            <a:t>comillas simples o dobles.</a:t>
          </a:r>
          <a:r>
            <a:rPr lang="en-US" b="1" dirty="0">
              <a:solidFill>
                <a:srgbClr val="444444"/>
              </a:solidFill>
            </a:rPr>
            <a:t> </a:t>
          </a:r>
          <a:endParaRPr lang="en-US" b="1" dirty="0"/>
        </a:p>
      </dgm:t>
    </dgm:pt>
    <dgm:pt modelId="{0BA7A4FD-F5E4-4947-809B-51C7C8A17786}" type="parTrans" cxnId="{E582026E-3E76-4733-99BD-3022F772893E}">
      <dgm:prSet/>
      <dgm:spPr/>
    </dgm:pt>
    <dgm:pt modelId="{D431EB5D-038D-44D4-8773-DF1D4149A307}" type="sibTrans" cxnId="{E582026E-3E76-4733-99BD-3022F772893E}">
      <dgm:prSet/>
      <dgm:spPr/>
    </dgm:pt>
    <dgm:pt modelId="{1DB4784D-751B-4E12-A935-BB5A183804DC}">
      <dgm:prSet phldr="0"/>
      <dgm:spPr/>
      <dgm:t>
        <a:bodyPr/>
        <a:lstStyle/>
        <a:p>
          <a:pPr algn="l"/>
          <a:r>
            <a:rPr lang="es-ES" dirty="0">
              <a:solidFill>
                <a:srgbClr val="444444"/>
              </a:solidFill>
            </a:rPr>
            <a:t>Para definir una variable se usaría '</a:t>
          </a:r>
          <a:r>
            <a:rPr lang="es-ES" b="1" dirty="0">
              <a:solidFill>
                <a:srgbClr val="444444"/>
              </a:solidFill>
            </a:rPr>
            <a:t>$</a:t>
          </a:r>
          <a:r>
            <a:rPr lang="es-ES" dirty="0">
              <a:solidFill>
                <a:srgbClr val="444444"/>
              </a:solidFill>
            </a:rPr>
            <a:t>' seguido de un nombre. </a:t>
          </a:r>
          <a:r>
            <a:rPr lang="es-ES" b="1" i="1" dirty="0">
              <a:solidFill>
                <a:srgbClr val="444444"/>
              </a:solidFill>
            </a:rPr>
            <a:t>Ejemplo:    $ </a:t>
          </a:r>
          <a:r>
            <a:rPr lang="es-ES" b="1" i="1" dirty="0" err="1">
              <a:solidFill>
                <a:srgbClr val="444444"/>
              </a:solidFill>
            </a:rPr>
            <a:t>VariableEjemplo</a:t>
          </a:r>
          <a:r>
            <a:rPr lang="es-ES" b="1" i="1" dirty="0">
              <a:solidFill>
                <a:srgbClr val="444444"/>
              </a:solidFill>
            </a:rPr>
            <a:t> </a:t>
          </a:r>
          <a:endParaRPr lang="en-US" b="1" i="1" dirty="0"/>
        </a:p>
      </dgm:t>
    </dgm:pt>
    <dgm:pt modelId="{ED014954-052F-4219-95FC-DEDAF949A147}" type="parTrans" cxnId="{CA18C904-D31A-42F5-BF41-41379AA915EF}">
      <dgm:prSet/>
      <dgm:spPr/>
    </dgm:pt>
    <dgm:pt modelId="{51D8BA56-8E87-4619-8100-82A2D7D32DBA}" type="sibTrans" cxnId="{CA18C904-D31A-42F5-BF41-41379AA915EF}">
      <dgm:prSet/>
      <dgm:spPr/>
    </dgm:pt>
    <dgm:pt modelId="{E385AC37-A858-4DCB-9899-B1D0375C32F5}">
      <dgm:prSet phldr="0"/>
      <dgm:spPr/>
      <dgm:t>
        <a:bodyPr/>
        <a:lstStyle/>
        <a:p>
          <a:pPr algn="l" rtl="0"/>
          <a:r>
            <a:rPr lang="es-ES" dirty="0">
              <a:solidFill>
                <a:srgbClr val="444444"/>
              </a:solidFill>
            </a:rPr>
            <a:t>Los comentarios </a:t>
          </a:r>
          <a:r>
            <a:rPr lang="es-ES" dirty="0" err="1">
              <a:solidFill>
                <a:srgbClr val="444444"/>
              </a:solidFill>
            </a:rPr>
            <a:t>XQuery</a:t>
          </a:r>
          <a:r>
            <a:rPr lang="es-ES" dirty="0">
              <a:solidFill>
                <a:srgbClr val="444444"/>
              </a:solidFill>
            </a:rPr>
            <a:t> se </a:t>
          </a:r>
          <a:r>
            <a:rPr lang="es-ES" dirty="0">
              <a:solidFill>
                <a:srgbClr val="444444"/>
              </a:solidFill>
              <a:latin typeface="Calibri Light" panose="020F0302020204030204"/>
            </a:rPr>
            <a:t>representarían</a:t>
          </a:r>
          <a:r>
            <a:rPr lang="es-ES" dirty="0">
              <a:solidFill>
                <a:srgbClr val="444444"/>
              </a:solidFill>
            </a:rPr>
            <a:t> </a:t>
          </a:r>
          <a:r>
            <a:rPr lang="es-ES" b="1" dirty="0">
              <a:solidFill>
                <a:srgbClr val="444444"/>
              </a:solidFill>
            </a:rPr>
            <a:t>(: </a:t>
          </a:r>
          <a:r>
            <a:rPr lang="es-ES" dirty="0">
              <a:solidFill>
                <a:srgbClr val="444444"/>
              </a:solidFill>
            </a:rPr>
            <a:t>y </a:t>
          </a:r>
          <a:r>
            <a:rPr lang="es-ES" b="1" dirty="0">
              <a:solidFill>
                <a:srgbClr val="444444"/>
              </a:solidFill>
            </a:rPr>
            <a:t>:)      </a:t>
          </a:r>
          <a:r>
            <a:rPr lang="es-ES" b="1" dirty="0">
              <a:solidFill>
                <a:srgbClr val="444444"/>
              </a:solidFill>
              <a:latin typeface="Calibri Light" panose="020F0302020204030204"/>
            </a:rPr>
            <a:t>        </a:t>
          </a:r>
          <a:r>
            <a:rPr lang="es-ES" b="1" i="1" dirty="0">
              <a:solidFill>
                <a:srgbClr val="444444"/>
              </a:solidFill>
            </a:rPr>
            <a:t>Ejemplo: (: Esto es un comentario </a:t>
          </a:r>
          <a:r>
            <a:rPr lang="es-ES" b="1" i="1" dirty="0" err="1">
              <a:solidFill>
                <a:srgbClr val="444444"/>
              </a:solidFill>
            </a:rPr>
            <a:t>XQuery</a:t>
          </a:r>
          <a:r>
            <a:rPr lang="es-ES" b="1" i="1" dirty="0">
              <a:solidFill>
                <a:srgbClr val="444444"/>
              </a:solidFill>
            </a:rPr>
            <a:t> :)</a:t>
          </a:r>
          <a:r>
            <a:rPr lang="en-US" b="1" i="1" dirty="0">
              <a:solidFill>
                <a:srgbClr val="444444"/>
              </a:solidFill>
            </a:rPr>
            <a:t> </a:t>
          </a:r>
          <a:endParaRPr lang="en-US" b="1" i="1" dirty="0"/>
        </a:p>
      </dgm:t>
    </dgm:pt>
    <dgm:pt modelId="{0E85EB41-E4A2-4221-A5F3-50427517D2D6}" type="parTrans" cxnId="{482FDAA8-2A5F-4B95-B8FF-92FAE3B7EE46}">
      <dgm:prSet/>
      <dgm:spPr/>
    </dgm:pt>
    <dgm:pt modelId="{D21E454D-1189-48D3-9591-F92A1A0B8D43}" type="sibTrans" cxnId="{482FDAA8-2A5F-4B95-B8FF-92FAE3B7EE46}">
      <dgm:prSet/>
      <dgm:spPr/>
    </dgm:pt>
    <dgm:pt modelId="{12DCBC36-C344-47AF-906C-42737FB99E37}" type="pres">
      <dgm:prSet presAssocID="{6594AFF8-6403-40BC-B280-11E266A2E0B6}" presName="vert0" presStyleCnt="0">
        <dgm:presLayoutVars>
          <dgm:dir/>
          <dgm:animOne val="branch"/>
          <dgm:animLvl val="lvl"/>
        </dgm:presLayoutVars>
      </dgm:prSet>
      <dgm:spPr/>
    </dgm:pt>
    <dgm:pt modelId="{BD452943-1F9B-4739-84CD-0D4233511947}" type="pres">
      <dgm:prSet presAssocID="{A2DC0528-5A96-4FFF-8887-16685558CAC1}" presName="thickLine" presStyleLbl="alignNode1" presStyleIdx="0" presStyleCnt="6"/>
      <dgm:spPr/>
    </dgm:pt>
    <dgm:pt modelId="{3753DECB-855F-4C4C-8875-E5526EDB0C0D}" type="pres">
      <dgm:prSet presAssocID="{A2DC0528-5A96-4FFF-8887-16685558CAC1}" presName="horz1" presStyleCnt="0"/>
      <dgm:spPr/>
    </dgm:pt>
    <dgm:pt modelId="{C4A1EACD-11C7-4DE8-9E34-C4452F342C04}" type="pres">
      <dgm:prSet presAssocID="{A2DC0528-5A96-4FFF-8887-16685558CAC1}" presName="tx1" presStyleLbl="revTx" presStyleIdx="0" presStyleCnt="6"/>
      <dgm:spPr/>
    </dgm:pt>
    <dgm:pt modelId="{7E55D13E-DBF9-4AAA-AC34-38D106CEBD58}" type="pres">
      <dgm:prSet presAssocID="{A2DC0528-5A96-4FFF-8887-16685558CAC1}" presName="vert1" presStyleCnt="0"/>
      <dgm:spPr/>
    </dgm:pt>
    <dgm:pt modelId="{65073240-A241-44CC-98C2-6FC16A8CE17B}" type="pres">
      <dgm:prSet presAssocID="{CB04387E-97A9-4F5D-AA6D-6E9DBEE4B250}" presName="thickLine" presStyleLbl="alignNode1" presStyleIdx="1" presStyleCnt="6"/>
      <dgm:spPr/>
    </dgm:pt>
    <dgm:pt modelId="{24868D0D-ADC9-4CB4-8EBD-B6A04A8224F1}" type="pres">
      <dgm:prSet presAssocID="{CB04387E-97A9-4F5D-AA6D-6E9DBEE4B250}" presName="horz1" presStyleCnt="0"/>
      <dgm:spPr/>
    </dgm:pt>
    <dgm:pt modelId="{79D2A993-3B63-4E62-8338-0816AE009264}" type="pres">
      <dgm:prSet presAssocID="{CB04387E-97A9-4F5D-AA6D-6E9DBEE4B250}" presName="tx1" presStyleLbl="revTx" presStyleIdx="1" presStyleCnt="6"/>
      <dgm:spPr/>
    </dgm:pt>
    <dgm:pt modelId="{A3F13CE7-13C3-43A9-9547-306A880F8E59}" type="pres">
      <dgm:prSet presAssocID="{CB04387E-97A9-4F5D-AA6D-6E9DBEE4B250}" presName="vert1" presStyleCnt="0"/>
      <dgm:spPr/>
    </dgm:pt>
    <dgm:pt modelId="{78FA7298-5F5F-456F-9651-1F8BEEEF09FE}" type="pres">
      <dgm:prSet presAssocID="{12D23EA1-E289-4822-BA7C-B58C14A76343}" presName="thickLine" presStyleLbl="alignNode1" presStyleIdx="2" presStyleCnt="6"/>
      <dgm:spPr/>
    </dgm:pt>
    <dgm:pt modelId="{63B64998-7D95-4091-8C19-EB7612ED06C6}" type="pres">
      <dgm:prSet presAssocID="{12D23EA1-E289-4822-BA7C-B58C14A76343}" presName="horz1" presStyleCnt="0"/>
      <dgm:spPr/>
    </dgm:pt>
    <dgm:pt modelId="{CDE7BEE3-09D6-4641-932D-C8BD73509B1B}" type="pres">
      <dgm:prSet presAssocID="{12D23EA1-E289-4822-BA7C-B58C14A76343}" presName="tx1" presStyleLbl="revTx" presStyleIdx="2" presStyleCnt="6"/>
      <dgm:spPr/>
    </dgm:pt>
    <dgm:pt modelId="{371760F7-8F73-4900-923E-63C9A9E99912}" type="pres">
      <dgm:prSet presAssocID="{12D23EA1-E289-4822-BA7C-B58C14A76343}" presName="vert1" presStyleCnt="0"/>
      <dgm:spPr/>
    </dgm:pt>
    <dgm:pt modelId="{A0E06C48-6629-48E0-836E-6A40FD9F5E8E}" type="pres">
      <dgm:prSet presAssocID="{1DB4784D-751B-4E12-A935-BB5A183804DC}" presName="thickLine" presStyleLbl="alignNode1" presStyleIdx="3" presStyleCnt="6"/>
      <dgm:spPr/>
    </dgm:pt>
    <dgm:pt modelId="{8D51D8BA-A96D-443E-885B-35618328CF98}" type="pres">
      <dgm:prSet presAssocID="{1DB4784D-751B-4E12-A935-BB5A183804DC}" presName="horz1" presStyleCnt="0"/>
      <dgm:spPr/>
    </dgm:pt>
    <dgm:pt modelId="{9FB78384-97F3-4009-930D-ABB8227AA5BF}" type="pres">
      <dgm:prSet presAssocID="{1DB4784D-751B-4E12-A935-BB5A183804DC}" presName="tx1" presStyleLbl="revTx" presStyleIdx="3" presStyleCnt="6"/>
      <dgm:spPr/>
    </dgm:pt>
    <dgm:pt modelId="{F7C4AC60-10A0-4FB4-918C-2D6CF74797C2}" type="pres">
      <dgm:prSet presAssocID="{1DB4784D-751B-4E12-A935-BB5A183804DC}" presName="vert1" presStyleCnt="0"/>
      <dgm:spPr/>
    </dgm:pt>
    <dgm:pt modelId="{46E1378A-0153-4DFB-AC2E-9CA6B237C758}" type="pres">
      <dgm:prSet presAssocID="{E385AC37-A858-4DCB-9899-B1D0375C32F5}" presName="thickLine" presStyleLbl="alignNode1" presStyleIdx="4" presStyleCnt="6"/>
      <dgm:spPr/>
    </dgm:pt>
    <dgm:pt modelId="{A0EE346C-539F-4AB4-BA75-EF52B04D179B}" type="pres">
      <dgm:prSet presAssocID="{E385AC37-A858-4DCB-9899-B1D0375C32F5}" presName="horz1" presStyleCnt="0"/>
      <dgm:spPr/>
    </dgm:pt>
    <dgm:pt modelId="{0C44C986-CC35-4232-B35B-2CDE4F257AEA}" type="pres">
      <dgm:prSet presAssocID="{E385AC37-A858-4DCB-9899-B1D0375C32F5}" presName="tx1" presStyleLbl="revTx" presStyleIdx="4" presStyleCnt="6"/>
      <dgm:spPr/>
    </dgm:pt>
    <dgm:pt modelId="{05AF4778-BFE5-41EE-A4BC-A77151F404FB}" type="pres">
      <dgm:prSet presAssocID="{E385AC37-A858-4DCB-9899-B1D0375C32F5}" presName="vert1" presStyleCnt="0"/>
      <dgm:spPr/>
    </dgm:pt>
    <dgm:pt modelId="{CE4AA8D6-F3E1-49C7-AFC9-930EA0D9426B}" type="pres">
      <dgm:prSet presAssocID="{8AD4574F-EC1E-437A-B95D-A863A3C6B165}" presName="thickLine" presStyleLbl="alignNode1" presStyleIdx="5" presStyleCnt="6"/>
      <dgm:spPr/>
    </dgm:pt>
    <dgm:pt modelId="{0906ABDC-BB51-4B89-9F48-148ADC962D89}" type="pres">
      <dgm:prSet presAssocID="{8AD4574F-EC1E-437A-B95D-A863A3C6B165}" presName="horz1" presStyleCnt="0"/>
      <dgm:spPr/>
    </dgm:pt>
    <dgm:pt modelId="{3AF6F183-33BC-42CC-80EB-4E10A73D90F8}" type="pres">
      <dgm:prSet presAssocID="{8AD4574F-EC1E-437A-B95D-A863A3C6B165}" presName="tx1" presStyleLbl="revTx" presStyleIdx="5" presStyleCnt="6"/>
      <dgm:spPr/>
    </dgm:pt>
    <dgm:pt modelId="{B6929239-2BF7-4E49-9F8D-2989B2BBDB07}" type="pres">
      <dgm:prSet presAssocID="{8AD4574F-EC1E-437A-B95D-A863A3C6B165}" presName="vert1" presStyleCnt="0"/>
      <dgm:spPr/>
    </dgm:pt>
  </dgm:ptLst>
  <dgm:cxnLst>
    <dgm:cxn modelId="{CA18C904-D31A-42F5-BF41-41379AA915EF}" srcId="{6594AFF8-6403-40BC-B280-11E266A2E0B6}" destId="{1DB4784D-751B-4E12-A935-BB5A183804DC}" srcOrd="3" destOrd="0" parTransId="{ED014954-052F-4219-95FC-DEDAF949A147}" sibTransId="{51D8BA56-8E87-4619-8100-82A2D7D32DBA}"/>
    <dgm:cxn modelId="{AFD6B719-4DE9-4AEA-8396-9F25DBC1781F}" srcId="{6594AFF8-6403-40BC-B280-11E266A2E0B6}" destId="{A2DC0528-5A96-4FFF-8887-16685558CAC1}" srcOrd="0" destOrd="0" parTransId="{DCDA03B1-C59D-4C07-B648-EA06DA00CA55}" sibTransId="{879DCE62-4C85-4ECA-8AEE-10A1C3BA3D45}"/>
    <dgm:cxn modelId="{6E245C67-7B84-442A-870E-9AEBE69A035B}" srcId="{6594AFF8-6403-40BC-B280-11E266A2E0B6}" destId="{8AD4574F-EC1E-437A-B95D-A863A3C6B165}" srcOrd="5" destOrd="0" parTransId="{1558020F-E219-4BB5-B5D5-2CBA4CC7F53E}" sibTransId="{7DDF0A1B-69A6-4352-8806-3C616366A2F4}"/>
    <dgm:cxn modelId="{E582026E-3E76-4733-99BD-3022F772893E}" srcId="{6594AFF8-6403-40BC-B280-11E266A2E0B6}" destId="{12D23EA1-E289-4822-BA7C-B58C14A76343}" srcOrd="2" destOrd="0" parTransId="{0BA7A4FD-F5E4-4947-809B-51C7C8A17786}" sibTransId="{D431EB5D-038D-44D4-8773-DF1D4149A307}"/>
    <dgm:cxn modelId="{C9B93E51-4C7D-4F30-8926-C85725F28BE3}" type="presOf" srcId="{E385AC37-A858-4DCB-9899-B1D0375C32F5}" destId="{0C44C986-CC35-4232-B35B-2CDE4F257AEA}" srcOrd="0" destOrd="0" presId="urn:microsoft.com/office/officeart/2008/layout/LinedList"/>
    <dgm:cxn modelId="{68C8C186-60E6-4C8C-A649-B4CCCCCE6C8F}" srcId="{6594AFF8-6403-40BC-B280-11E266A2E0B6}" destId="{CB04387E-97A9-4F5D-AA6D-6E9DBEE4B250}" srcOrd="1" destOrd="0" parTransId="{8FCC80B8-A408-476D-8147-0A03419C118E}" sibTransId="{D1DCDE09-CECD-4D55-BCBC-1D13596CB112}"/>
    <dgm:cxn modelId="{FA684789-D9F8-46A5-8793-2C5E28A62770}" type="presOf" srcId="{CB04387E-97A9-4F5D-AA6D-6E9DBEE4B250}" destId="{79D2A993-3B63-4E62-8338-0816AE009264}" srcOrd="0" destOrd="0" presId="urn:microsoft.com/office/officeart/2008/layout/LinedList"/>
    <dgm:cxn modelId="{C8F690A1-4945-4A18-9BCD-E80907502FB2}" type="presOf" srcId="{A2DC0528-5A96-4FFF-8887-16685558CAC1}" destId="{C4A1EACD-11C7-4DE8-9E34-C4452F342C04}" srcOrd="0" destOrd="0" presId="urn:microsoft.com/office/officeart/2008/layout/LinedList"/>
    <dgm:cxn modelId="{482FDAA8-2A5F-4B95-B8FF-92FAE3B7EE46}" srcId="{6594AFF8-6403-40BC-B280-11E266A2E0B6}" destId="{E385AC37-A858-4DCB-9899-B1D0375C32F5}" srcOrd="4" destOrd="0" parTransId="{0E85EB41-E4A2-4221-A5F3-50427517D2D6}" sibTransId="{D21E454D-1189-48D3-9591-F92A1A0B8D43}"/>
    <dgm:cxn modelId="{D123AFAA-044C-4490-8568-7575E8A70A3C}" type="presOf" srcId="{6594AFF8-6403-40BC-B280-11E266A2E0B6}" destId="{12DCBC36-C344-47AF-906C-42737FB99E37}" srcOrd="0" destOrd="0" presId="urn:microsoft.com/office/officeart/2008/layout/LinedList"/>
    <dgm:cxn modelId="{8EE7C9BF-24A1-4548-B53B-B78A76FF35AD}" type="presOf" srcId="{1DB4784D-751B-4E12-A935-BB5A183804DC}" destId="{9FB78384-97F3-4009-930D-ABB8227AA5BF}" srcOrd="0" destOrd="0" presId="urn:microsoft.com/office/officeart/2008/layout/LinedList"/>
    <dgm:cxn modelId="{772401C3-D3BD-41EB-8ECD-AA6DA1C4B22C}" type="presOf" srcId="{8AD4574F-EC1E-437A-B95D-A863A3C6B165}" destId="{3AF6F183-33BC-42CC-80EB-4E10A73D90F8}" srcOrd="0" destOrd="0" presId="urn:microsoft.com/office/officeart/2008/layout/LinedList"/>
    <dgm:cxn modelId="{E080F3D5-E262-4188-B68E-B7E6B22AA713}" type="presOf" srcId="{12D23EA1-E289-4822-BA7C-B58C14A76343}" destId="{CDE7BEE3-09D6-4641-932D-C8BD73509B1B}" srcOrd="0" destOrd="0" presId="urn:microsoft.com/office/officeart/2008/layout/LinedList"/>
    <dgm:cxn modelId="{87089EB1-A12A-4B14-B343-654351C093CE}" type="presParOf" srcId="{12DCBC36-C344-47AF-906C-42737FB99E37}" destId="{BD452943-1F9B-4739-84CD-0D4233511947}" srcOrd="0" destOrd="0" presId="urn:microsoft.com/office/officeart/2008/layout/LinedList"/>
    <dgm:cxn modelId="{A9CDA9F1-EE93-4A43-B544-2E286F110F1E}" type="presParOf" srcId="{12DCBC36-C344-47AF-906C-42737FB99E37}" destId="{3753DECB-855F-4C4C-8875-E5526EDB0C0D}" srcOrd="1" destOrd="0" presId="urn:microsoft.com/office/officeart/2008/layout/LinedList"/>
    <dgm:cxn modelId="{B2F88FF6-07C2-4D79-990E-F7056E799096}" type="presParOf" srcId="{3753DECB-855F-4C4C-8875-E5526EDB0C0D}" destId="{C4A1EACD-11C7-4DE8-9E34-C4452F342C04}" srcOrd="0" destOrd="0" presId="urn:microsoft.com/office/officeart/2008/layout/LinedList"/>
    <dgm:cxn modelId="{0830F41D-3BCE-4A81-A819-597ED5B539C6}" type="presParOf" srcId="{3753DECB-855F-4C4C-8875-E5526EDB0C0D}" destId="{7E55D13E-DBF9-4AAA-AC34-38D106CEBD58}" srcOrd="1" destOrd="0" presId="urn:microsoft.com/office/officeart/2008/layout/LinedList"/>
    <dgm:cxn modelId="{2BA4FDDB-D72F-4518-857A-8EC583F2F0A2}" type="presParOf" srcId="{12DCBC36-C344-47AF-906C-42737FB99E37}" destId="{65073240-A241-44CC-98C2-6FC16A8CE17B}" srcOrd="2" destOrd="0" presId="urn:microsoft.com/office/officeart/2008/layout/LinedList"/>
    <dgm:cxn modelId="{9E378719-1F6D-4EC1-988D-9C152D543604}" type="presParOf" srcId="{12DCBC36-C344-47AF-906C-42737FB99E37}" destId="{24868D0D-ADC9-4CB4-8EBD-B6A04A8224F1}" srcOrd="3" destOrd="0" presId="urn:microsoft.com/office/officeart/2008/layout/LinedList"/>
    <dgm:cxn modelId="{819CF13A-BF90-43C6-AF3F-5251FBDB68A4}" type="presParOf" srcId="{24868D0D-ADC9-4CB4-8EBD-B6A04A8224F1}" destId="{79D2A993-3B63-4E62-8338-0816AE009264}" srcOrd="0" destOrd="0" presId="urn:microsoft.com/office/officeart/2008/layout/LinedList"/>
    <dgm:cxn modelId="{43CD730B-DB37-4172-A22A-2F38A0A71415}" type="presParOf" srcId="{24868D0D-ADC9-4CB4-8EBD-B6A04A8224F1}" destId="{A3F13CE7-13C3-43A9-9547-306A880F8E59}" srcOrd="1" destOrd="0" presId="urn:microsoft.com/office/officeart/2008/layout/LinedList"/>
    <dgm:cxn modelId="{4859955A-B392-4CC1-92A4-2819B3983E85}" type="presParOf" srcId="{12DCBC36-C344-47AF-906C-42737FB99E37}" destId="{78FA7298-5F5F-456F-9651-1F8BEEEF09FE}" srcOrd="4" destOrd="0" presId="urn:microsoft.com/office/officeart/2008/layout/LinedList"/>
    <dgm:cxn modelId="{FC0D7948-5D1E-4BD8-B811-86E741B0ED27}" type="presParOf" srcId="{12DCBC36-C344-47AF-906C-42737FB99E37}" destId="{63B64998-7D95-4091-8C19-EB7612ED06C6}" srcOrd="5" destOrd="0" presId="urn:microsoft.com/office/officeart/2008/layout/LinedList"/>
    <dgm:cxn modelId="{681964C8-AA8D-4E41-A9FB-38477E937BDF}" type="presParOf" srcId="{63B64998-7D95-4091-8C19-EB7612ED06C6}" destId="{CDE7BEE3-09D6-4641-932D-C8BD73509B1B}" srcOrd="0" destOrd="0" presId="urn:microsoft.com/office/officeart/2008/layout/LinedList"/>
    <dgm:cxn modelId="{4C7D87AB-7925-490D-A890-ED10C5DCFE72}" type="presParOf" srcId="{63B64998-7D95-4091-8C19-EB7612ED06C6}" destId="{371760F7-8F73-4900-923E-63C9A9E99912}" srcOrd="1" destOrd="0" presId="urn:microsoft.com/office/officeart/2008/layout/LinedList"/>
    <dgm:cxn modelId="{82A57CA5-95A5-4430-993A-235E01C92CE9}" type="presParOf" srcId="{12DCBC36-C344-47AF-906C-42737FB99E37}" destId="{A0E06C48-6629-48E0-836E-6A40FD9F5E8E}" srcOrd="6" destOrd="0" presId="urn:microsoft.com/office/officeart/2008/layout/LinedList"/>
    <dgm:cxn modelId="{24D34D5A-35CD-489C-9083-AE6F4CF78254}" type="presParOf" srcId="{12DCBC36-C344-47AF-906C-42737FB99E37}" destId="{8D51D8BA-A96D-443E-885B-35618328CF98}" srcOrd="7" destOrd="0" presId="urn:microsoft.com/office/officeart/2008/layout/LinedList"/>
    <dgm:cxn modelId="{D96C8320-BA6D-4C88-87CB-41D1E61B548E}" type="presParOf" srcId="{8D51D8BA-A96D-443E-885B-35618328CF98}" destId="{9FB78384-97F3-4009-930D-ABB8227AA5BF}" srcOrd="0" destOrd="0" presId="urn:microsoft.com/office/officeart/2008/layout/LinedList"/>
    <dgm:cxn modelId="{05FB4845-5C53-4962-B8C6-8FC2128BF31E}" type="presParOf" srcId="{8D51D8BA-A96D-443E-885B-35618328CF98}" destId="{F7C4AC60-10A0-4FB4-918C-2D6CF74797C2}" srcOrd="1" destOrd="0" presId="urn:microsoft.com/office/officeart/2008/layout/LinedList"/>
    <dgm:cxn modelId="{98D896F2-A891-4E43-9FDE-87740B637654}" type="presParOf" srcId="{12DCBC36-C344-47AF-906C-42737FB99E37}" destId="{46E1378A-0153-4DFB-AC2E-9CA6B237C758}" srcOrd="8" destOrd="0" presId="urn:microsoft.com/office/officeart/2008/layout/LinedList"/>
    <dgm:cxn modelId="{2BEAE36E-E2E3-45CA-85CD-34153392C8BE}" type="presParOf" srcId="{12DCBC36-C344-47AF-906C-42737FB99E37}" destId="{A0EE346C-539F-4AB4-BA75-EF52B04D179B}" srcOrd="9" destOrd="0" presId="urn:microsoft.com/office/officeart/2008/layout/LinedList"/>
    <dgm:cxn modelId="{71C99ADF-B902-40A5-BA1F-6950BE25C207}" type="presParOf" srcId="{A0EE346C-539F-4AB4-BA75-EF52B04D179B}" destId="{0C44C986-CC35-4232-B35B-2CDE4F257AEA}" srcOrd="0" destOrd="0" presId="urn:microsoft.com/office/officeart/2008/layout/LinedList"/>
    <dgm:cxn modelId="{4FAAEFCD-943A-47B1-8488-CC5EDFEF23CD}" type="presParOf" srcId="{A0EE346C-539F-4AB4-BA75-EF52B04D179B}" destId="{05AF4778-BFE5-41EE-A4BC-A77151F404FB}" srcOrd="1" destOrd="0" presId="urn:microsoft.com/office/officeart/2008/layout/LinedList"/>
    <dgm:cxn modelId="{E01A3A1C-2668-4C36-8B55-D421DD4E5BB7}" type="presParOf" srcId="{12DCBC36-C344-47AF-906C-42737FB99E37}" destId="{CE4AA8D6-F3E1-49C7-AFC9-930EA0D9426B}" srcOrd="10" destOrd="0" presId="urn:microsoft.com/office/officeart/2008/layout/LinedList"/>
    <dgm:cxn modelId="{6772992E-AA9E-4B65-9E8A-4FADC7F873F4}" type="presParOf" srcId="{12DCBC36-C344-47AF-906C-42737FB99E37}" destId="{0906ABDC-BB51-4B89-9F48-148ADC962D89}" srcOrd="11" destOrd="0" presId="urn:microsoft.com/office/officeart/2008/layout/LinedList"/>
    <dgm:cxn modelId="{049213A3-3138-4912-B2D3-E38C3694B02E}" type="presParOf" srcId="{0906ABDC-BB51-4B89-9F48-148ADC962D89}" destId="{3AF6F183-33BC-42CC-80EB-4E10A73D90F8}" srcOrd="0" destOrd="0" presId="urn:microsoft.com/office/officeart/2008/layout/LinedList"/>
    <dgm:cxn modelId="{7A9E6D48-D4C4-40A1-9D77-C9B8CADBEF80}" type="presParOf" srcId="{0906ABDC-BB51-4B89-9F48-148ADC962D89}" destId="{B6929239-2BF7-4E49-9F8D-2989B2BBDB0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64A8B-DCDE-434E-A21A-CB9CB55B7622}">
      <dsp:nvSpPr>
        <dsp:cNvPr id="0" name=""/>
        <dsp:cNvSpPr/>
      </dsp:nvSpPr>
      <dsp:spPr>
        <a:xfrm>
          <a:off x="0" y="14124"/>
          <a:ext cx="6408738" cy="280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ES" sz="4000" kern="1200"/>
            <a:t>Son las siglas de Really Simple Syndication (Sindicación realmente simple).</a:t>
          </a:r>
          <a:endParaRPr lang="en-US" sz="4000" kern="1200"/>
        </a:p>
      </dsp:txBody>
      <dsp:txXfrm>
        <a:off x="137075" y="151199"/>
        <a:ext cx="6134588" cy="2533850"/>
      </dsp:txXfrm>
    </dsp:sp>
    <dsp:sp modelId="{EC9E008C-5E47-4BB6-B8F4-8D82F9551CA9}">
      <dsp:nvSpPr>
        <dsp:cNvPr id="0" name=""/>
        <dsp:cNvSpPr/>
      </dsp:nvSpPr>
      <dsp:spPr>
        <a:xfrm>
          <a:off x="0" y="2937324"/>
          <a:ext cx="6408738" cy="2808000"/>
        </a:xfrm>
        <a:prstGeom prst="roundRect">
          <a:avLst/>
        </a:prstGeom>
        <a:solidFill>
          <a:schemeClr val="accent2">
            <a:hueOff val="1487308"/>
            <a:satOff val="-10465"/>
            <a:lumOff val="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ES" sz="4000" kern="1200"/>
            <a:t>Es un formato de XML que sirve para distribuir contenido actualizado en la web.</a:t>
          </a:r>
          <a:endParaRPr lang="en-US" sz="4000" kern="1200"/>
        </a:p>
      </dsp:txBody>
      <dsp:txXfrm>
        <a:off x="137075" y="3074399"/>
        <a:ext cx="6134588" cy="2533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91D52-7C9B-4605-9309-D4E59F85FBBD}">
      <dsp:nvSpPr>
        <dsp:cNvPr id="0" name=""/>
        <dsp:cNvSpPr/>
      </dsp:nvSpPr>
      <dsp:spPr>
        <a:xfrm>
          <a:off x="3194"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Son fáciles de leer.</a:t>
          </a:r>
          <a:endParaRPr lang="en-US" sz="1900" kern="1200"/>
        </a:p>
      </dsp:txBody>
      <dsp:txXfrm>
        <a:off x="3194" y="549516"/>
        <a:ext cx="2534575" cy="1520745"/>
      </dsp:txXfrm>
    </dsp:sp>
    <dsp:sp modelId="{DDDFE251-FBEE-40FE-A04A-DE15ADD5026F}">
      <dsp:nvSpPr>
        <dsp:cNvPr id="0" name=""/>
        <dsp:cNvSpPr/>
      </dsp:nvSpPr>
      <dsp:spPr>
        <a:xfrm>
          <a:off x="2791228"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Los documentos XML son sencillos de procesar.</a:t>
          </a:r>
          <a:endParaRPr lang="en-US" sz="1900" kern="1200"/>
        </a:p>
      </dsp:txBody>
      <dsp:txXfrm>
        <a:off x="2791228" y="549516"/>
        <a:ext cx="2534575" cy="1520745"/>
      </dsp:txXfrm>
    </dsp:sp>
    <dsp:sp modelId="{52398361-E0D0-46AD-A967-599A9B03D542}">
      <dsp:nvSpPr>
        <dsp:cNvPr id="0" name=""/>
        <dsp:cNvSpPr/>
      </dsp:nvSpPr>
      <dsp:spPr>
        <a:xfrm>
          <a:off x="5579261"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Es un lenguaje que tiene gran compatibilidad con SGML</a:t>
          </a:r>
          <a:endParaRPr lang="en-US" sz="1900" kern="1200"/>
        </a:p>
      </dsp:txBody>
      <dsp:txXfrm>
        <a:off x="5579261" y="549516"/>
        <a:ext cx="2534575" cy="1520745"/>
      </dsp:txXfrm>
    </dsp:sp>
    <dsp:sp modelId="{5BD08963-07CE-45BE-A690-3FA84655C749}">
      <dsp:nvSpPr>
        <dsp:cNvPr id="0" name=""/>
        <dsp:cNvSpPr/>
      </dsp:nvSpPr>
      <dsp:spPr>
        <a:xfrm>
          <a:off x="8367295"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El lenguaje XML es sencillo de estructurar con lo que se distingue fácilmente distintas partes del documento.</a:t>
          </a:r>
          <a:endParaRPr lang="en-US" sz="1900" kern="1200"/>
        </a:p>
      </dsp:txBody>
      <dsp:txXfrm>
        <a:off x="8367295" y="549516"/>
        <a:ext cx="2534575" cy="1520745"/>
      </dsp:txXfrm>
    </dsp:sp>
    <dsp:sp modelId="{68D53830-D701-47F3-98D2-E3A0A8CD8668}">
      <dsp:nvSpPr>
        <dsp:cNvPr id="0" name=""/>
        <dsp:cNvSpPr/>
      </dsp:nvSpPr>
      <dsp:spPr>
        <a:xfrm>
          <a:off x="1397211"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Se puede importar y exportar a otras aplicaciones y formatos.</a:t>
          </a:r>
          <a:endParaRPr lang="en-US" sz="1900" kern="1200"/>
        </a:p>
      </dsp:txBody>
      <dsp:txXfrm>
        <a:off x="1397211" y="2323719"/>
        <a:ext cx="2534575" cy="1520745"/>
      </dsp:txXfrm>
    </dsp:sp>
    <dsp:sp modelId="{32FA1F3A-2AE8-4F56-A8F0-91B97D795518}">
      <dsp:nvSpPr>
        <dsp:cNvPr id="0" name=""/>
        <dsp:cNvSpPr/>
      </dsp:nvSpPr>
      <dsp:spPr>
        <a:xfrm>
          <a:off x="4185245"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Existen analizadores que permiten corregir errores de sintaxis.</a:t>
          </a:r>
          <a:endParaRPr lang="en-US" sz="1900" kern="1200"/>
        </a:p>
      </dsp:txBody>
      <dsp:txXfrm>
        <a:off x="4185245" y="2323719"/>
        <a:ext cx="2534575" cy="1520745"/>
      </dsp:txXfrm>
    </dsp:sp>
    <dsp:sp modelId="{2111AE83-689C-4A9E-91A2-81AE191A6D3D}">
      <dsp:nvSpPr>
        <dsp:cNvPr id="0" name=""/>
        <dsp:cNvSpPr/>
      </dsp:nvSpPr>
      <dsp:spPr>
        <a:xfrm>
          <a:off x="6973278"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Los documentos se pueden actualizar simplemente añadiendo nuevas etiquetas.</a:t>
          </a:r>
          <a:endParaRPr lang="en-US" sz="1900" kern="1200"/>
        </a:p>
      </dsp:txBody>
      <dsp:txXfrm>
        <a:off x="6973278" y="2323719"/>
        <a:ext cx="2534575" cy="1520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87E8F-7B0B-4979-932C-53E9334FE450}">
      <dsp:nvSpPr>
        <dsp:cNvPr id="0" name=""/>
        <dsp:cNvSpPr/>
      </dsp:nvSpPr>
      <dsp:spPr>
        <a:xfrm>
          <a:off x="0" y="105368"/>
          <a:ext cx="6891187"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Las busquedas son más lentas en comparación con la BD relacional, ya que se organizan a través de texto y etiquetas.</a:t>
          </a:r>
          <a:endParaRPr lang="en-US" sz="1800" kern="1200"/>
        </a:p>
      </dsp:txBody>
      <dsp:txXfrm>
        <a:off x="49154" y="154522"/>
        <a:ext cx="6792879" cy="908623"/>
      </dsp:txXfrm>
    </dsp:sp>
    <dsp:sp modelId="{A61E2983-88FF-42D2-AAF2-C2D89BB77161}">
      <dsp:nvSpPr>
        <dsp:cNvPr id="0" name=""/>
        <dsp:cNvSpPr/>
      </dsp:nvSpPr>
      <dsp:spPr>
        <a:xfrm>
          <a:off x="0" y="1164139"/>
          <a:ext cx="6891187" cy="1006931"/>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Existe cierta limitación en cuanto a los gestores de bases de datos que pueden utilizar el lenguaje XML</a:t>
          </a:r>
          <a:endParaRPr lang="en-US" sz="1800" kern="1200"/>
        </a:p>
      </dsp:txBody>
      <dsp:txXfrm>
        <a:off x="49154" y="1213293"/>
        <a:ext cx="6792879" cy="908623"/>
      </dsp:txXfrm>
    </dsp:sp>
    <dsp:sp modelId="{99D747BC-E4D5-42CD-AECD-A8F13A4B2543}">
      <dsp:nvSpPr>
        <dsp:cNvPr id="0" name=""/>
        <dsp:cNvSpPr/>
      </dsp:nvSpPr>
      <dsp:spPr>
        <a:xfrm>
          <a:off x="0" y="2222911"/>
          <a:ext cx="6891187" cy="100693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Las bases de datos creadas con documentos XML no están preparadas para el almacenamiento de información a largo plazo.</a:t>
          </a:r>
          <a:endParaRPr lang="en-US" sz="1800" kern="1200"/>
        </a:p>
      </dsp:txBody>
      <dsp:txXfrm>
        <a:off x="49154" y="2272065"/>
        <a:ext cx="6792879" cy="908623"/>
      </dsp:txXfrm>
    </dsp:sp>
    <dsp:sp modelId="{606E8ACC-589A-4437-9FFD-419A56C04E91}">
      <dsp:nvSpPr>
        <dsp:cNvPr id="0" name=""/>
        <dsp:cNvSpPr/>
      </dsp:nvSpPr>
      <dsp:spPr>
        <a:xfrm>
          <a:off x="0" y="3281682"/>
          <a:ext cx="6891187" cy="10069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Pueden existir problemas para garantizar la seguridad de los datos. Ya que no se pueden configurar para definir quien puede actualizar, añadir o eliminar la información.</a:t>
          </a:r>
          <a:endParaRPr lang="en-US" sz="1800" kern="1200"/>
        </a:p>
      </dsp:txBody>
      <dsp:txXfrm>
        <a:off x="49154" y="3330836"/>
        <a:ext cx="6792879" cy="9086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F9DA7-5D0B-47A9-A249-D3F2D30A2FA7}">
      <dsp:nvSpPr>
        <dsp:cNvPr id="0" name=""/>
        <dsp:cNvSpPr/>
      </dsp:nvSpPr>
      <dsp:spPr>
        <a:xfrm>
          <a:off x="0" y="13647"/>
          <a:ext cx="6891187" cy="14171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Se usa para extraer y manipular información de bases de datos o documentos XML.</a:t>
          </a:r>
        </a:p>
      </dsp:txBody>
      <dsp:txXfrm>
        <a:off x="69180" y="82827"/>
        <a:ext cx="6752827" cy="1278802"/>
      </dsp:txXfrm>
    </dsp:sp>
    <dsp:sp modelId="{F569AF61-EA47-4F8D-A789-064DAD42A42A}">
      <dsp:nvSpPr>
        <dsp:cNvPr id="0" name=""/>
        <dsp:cNvSpPr/>
      </dsp:nvSpPr>
      <dsp:spPr>
        <a:xfrm>
          <a:off x="0" y="1488409"/>
          <a:ext cx="6891187" cy="141716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Para su funcionamiento interno se apoya de XPath para poder acceder a la informacion XML.</a:t>
          </a:r>
        </a:p>
      </dsp:txBody>
      <dsp:txXfrm>
        <a:off x="69180" y="1557589"/>
        <a:ext cx="6752827" cy="1278802"/>
      </dsp:txXfrm>
    </dsp:sp>
    <dsp:sp modelId="{B32F21A8-1472-4F26-80D4-9C2E3592C86E}">
      <dsp:nvSpPr>
        <dsp:cNvPr id="0" name=""/>
        <dsp:cNvSpPr/>
      </dsp:nvSpPr>
      <dsp:spPr>
        <a:xfrm>
          <a:off x="0" y="2963172"/>
          <a:ext cx="6891187" cy="14171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Otra de sus utilidades es la que nos da la posibilidad de transformar un XML en otros distinto o incluso en otro formato. COmo por ejemplo es teniendo datos XML y generar XHTML para que puedan ser mostrados en un navegador.</a:t>
          </a:r>
          <a:endParaRPr lang="en-US" sz="2000" kern="1200" dirty="0"/>
        </a:p>
      </dsp:txBody>
      <dsp:txXfrm>
        <a:off x="69180" y="3032352"/>
        <a:ext cx="6752827" cy="1278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52943-1F9B-4739-84CD-0D4233511947}">
      <dsp:nvSpPr>
        <dsp:cNvPr id="0" name=""/>
        <dsp:cNvSpPr/>
      </dsp:nvSpPr>
      <dsp:spPr>
        <a:xfrm>
          <a:off x="0" y="2145"/>
          <a:ext cx="689118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1EACD-11C7-4DE8-9E34-C4452F342C04}">
      <dsp:nvSpPr>
        <dsp:cNvPr id="0" name=""/>
        <dsp:cNvSpPr/>
      </dsp:nvSpPr>
      <dsp:spPr>
        <a:xfrm>
          <a:off x="0" y="2145"/>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solidFill>
                <a:srgbClr val="444444"/>
              </a:solidFill>
            </a:rPr>
            <a:t>XQuery es </a:t>
          </a:r>
          <a:r>
            <a:rPr lang="es-ES" sz="2000" b="1" kern="1200" dirty="0">
              <a:solidFill>
                <a:srgbClr val="444444"/>
              </a:solidFill>
            </a:rPr>
            <a:t>sensible a mayúsculas</a:t>
          </a:r>
          <a:r>
            <a:rPr lang="en-US" sz="2000" b="1" kern="1200" dirty="0">
              <a:solidFill>
                <a:srgbClr val="444444"/>
              </a:solidFill>
            </a:rPr>
            <a:t> </a:t>
          </a:r>
          <a:endParaRPr lang="en-US" sz="2000" b="1" kern="1200" dirty="0"/>
        </a:p>
      </dsp:txBody>
      <dsp:txXfrm>
        <a:off x="0" y="2145"/>
        <a:ext cx="6891187" cy="731615"/>
      </dsp:txXfrm>
    </dsp:sp>
    <dsp:sp modelId="{65073240-A241-44CC-98C2-6FC16A8CE17B}">
      <dsp:nvSpPr>
        <dsp:cNvPr id="0" name=""/>
        <dsp:cNvSpPr/>
      </dsp:nvSpPr>
      <dsp:spPr>
        <a:xfrm>
          <a:off x="0" y="733760"/>
          <a:ext cx="6891187"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2A993-3B63-4E62-8338-0816AE009264}">
      <dsp:nvSpPr>
        <dsp:cNvPr id="0" name=""/>
        <dsp:cNvSpPr/>
      </dsp:nvSpPr>
      <dsp:spPr>
        <a:xfrm>
          <a:off x="0" y="733760"/>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XQuery elementos, atributos y variables deben ser nombres XML legales.</a:t>
          </a:r>
          <a:r>
            <a:rPr lang="en-US" sz="2000" kern="1200" dirty="0">
              <a:solidFill>
                <a:srgbClr val="444444"/>
              </a:solidFill>
            </a:rPr>
            <a:t> </a:t>
          </a:r>
          <a:endParaRPr lang="en-US" sz="2000" kern="1200" dirty="0"/>
        </a:p>
      </dsp:txBody>
      <dsp:txXfrm>
        <a:off x="0" y="733760"/>
        <a:ext cx="6891187" cy="731615"/>
      </dsp:txXfrm>
    </dsp:sp>
    <dsp:sp modelId="{78FA7298-5F5F-456F-9651-1F8BEEEF09FE}">
      <dsp:nvSpPr>
        <dsp:cNvPr id="0" name=""/>
        <dsp:cNvSpPr/>
      </dsp:nvSpPr>
      <dsp:spPr>
        <a:xfrm>
          <a:off x="0" y="1465375"/>
          <a:ext cx="6891187"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7BEE3-09D6-4641-932D-C8BD73509B1B}">
      <dsp:nvSpPr>
        <dsp:cNvPr id="0" name=""/>
        <dsp:cNvSpPr/>
      </dsp:nvSpPr>
      <dsp:spPr>
        <a:xfrm>
          <a:off x="0" y="1465375"/>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Para representar valor de una cadena  </a:t>
          </a:r>
          <a:r>
            <a:rPr lang="es-ES" sz="2000" kern="1200" dirty="0" err="1">
              <a:solidFill>
                <a:srgbClr val="444444"/>
              </a:solidFill>
            </a:rPr>
            <a:t>XQuery</a:t>
          </a:r>
          <a:r>
            <a:rPr lang="es-ES" sz="2000" kern="1200" dirty="0">
              <a:solidFill>
                <a:srgbClr val="444444"/>
              </a:solidFill>
            </a:rPr>
            <a:t> se usan </a:t>
          </a:r>
          <a:r>
            <a:rPr lang="es-ES" sz="2000" b="1" kern="1200" dirty="0">
              <a:solidFill>
                <a:srgbClr val="444444"/>
              </a:solidFill>
            </a:rPr>
            <a:t>comillas simples o dobles.</a:t>
          </a:r>
          <a:r>
            <a:rPr lang="en-US" sz="2000" b="1" kern="1200" dirty="0">
              <a:solidFill>
                <a:srgbClr val="444444"/>
              </a:solidFill>
            </a:rPr>
            <a:t> </a:t>
          </a:r>
          <a:endParaRPr lang="en-US" sz="2000" b="1" kern="1200" dirty="0"/>
        </a:p>
      </dsp:txBody>
      <dsp:txXfrm>
        <a:off x="0" y="1465375"/>
        <a:ext cx="6891187" cy="731615"/>
      </dsp:txXfrm>
    </dsp:sp>
    <dsp:sp modelId="{A0E06C48-6629-48E0-836E-6A40FD9F5E8E}">
      <dsp:nvSpPr>
        <dsp:cNvPr id="0" name=""/>
        <dsp:cNvSpPr/>
      </dsp:nvSpPr>
      <dsp:spPr>
        <a:xfrm>
          <a:off x="0" y="2196990"/>
          <a:ext cx="6891187"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B78384-97F3-4009-930D-ABB8227AA5BF}">
      <dsp:nvSpPr>
        <dsp:cNvPr id="0" name=""/>
        <dsp:cNvSpPr/>
      </dsp:nvSpPr>
      <dsp:spPr>
        <a:xfrm>
          <a:off x="0" y="2196990"/>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Para definir una variable se usaría '</a:t>
          </a:r>
          <a:r>
            <a:rPr lang="es-ES" sz="2000" b="1" kern="1200" dirty="0">
              <a:solidFill>
                <a:srgbClr val="444444"/>
              </a:solidFill>
            </a:rPr>
            <a:t>$</a:t>
          </a:r>
          <a:r>
            <a:rPr lang="es-ES" sz="2000" kern="1200" dirty="0">
              <a:solidFill>
                <a:srgbClr val="444444"/>
              </a:solidFill>
            </a:rPr>
            <a:t>' seguido de un nombre. </a:t>
          </a:r>
          <a:r>
            <a:rPr lang="es-ES" sz="2000" b="1" i="1" kern="1200" dirty="0">
              <a:solidFill>
                <a:srgbClr val="444444"/>
              </a:solidFill>
            </a:rPr>
            <a:t>Ejemplo:    $ </a:t>
          </a:r>
          <a:r>
            <a:rPr lang="es-ES" sz="2000" b="1" i="1" kern="1200" dirty="0" err="1">
              <a:solidFill>
                <a:srgbClr val="444444"/>
              </a:solidFill>
            </a:rPr>
            <a:t>VariableEjemplo</a:t>
          </a:r>
          <a:r>
            <a:rPr lang="es-ES" sz="2000" b="1" i="1" kern="1200" dirty="0">
              <a:solidFill>
                <a:srgbClr val="444444"/>
              </a:solidFill>
            </a:rPr>
            <a:t> </a:t>
          </a:r>
          <a:endParaRPr lang="en-US" sz="2000" b="1" i="1" kern="1200" dirty="0"/>
        </a:p>
      </dsp:txBody>
      <dsp:txXfrm>
        <a:off x="0" y="2196990"/>
        <a:ext cx="6891187" cy="731615"/>
      </dsp:txXfrm>
    </dsp:sp>
    <dsp:sp modelId="{46E1378A-0153-4DFB-AC2E-9CA6B237C758}">
      <dsp:nvSpPr>
        <dsp:cNvPr id="0" name=""/>
        <dsp:cNvSpPr/>
      </dsp:nvSpPr>
      <dsp:spPr>
        <a:xfrm>
          <a:off x="0" y="2928606"/>
          <a:ext cx="6891187"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4C986-CC35-4232-B35B-2CDE4F257AEA}">
      <dsp:nvSpPr>
        <dsp:cNvPr id="0" name=""/>
        <dsp:cNvSpPr/>
      </dsp:nvSpPr>
      <dsp:spPr>
        <a:xfrm>
          <a:off x="0" y="2928606"/>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solidFill>
                <a:srgbClr val="444444"/>
              </a:solidFill>
            </a:rPr>
            <a:t>Los comentarios </a:t>
          </a:r>
          <a:r>
            <a:rPr lang="es-ES" sz="2000" kern="1200" dirty="0" err="1">
              <a:solidFill>
                <a:srgbClr val="444444"/>
              </a:solidFill>
            </a:rPr>
            <a:t>XQuery</a:t>
          </a:r>
          <a:r>
            <a:rPr lang="es-ES" sz="2000" kern="1200" dirty="0">
              <a:solidFill>
                <a:srgbClr val="444444"/>
              </a:solidFill>
            </a:rPr>
            <a:t> se </a:t>
          </a:r>
          <a:r>
            <a:rPr lang="es-ES" sz="2000" kern="1200" dirty="0">
              <a:solidFill>
                <a:srgbClr val="444444"/>
              </a:solidFill>
              <a:latin typeface="Calibri Light" panose="020F0302020204030204"/>
            </a:rPr>
            <a:t>representarían</a:t>
          </a:r>
          <a:r>
            <a:rPr lang="es-ES" sz="2000" kern="1200" dirty="0">
              <a:solidFill>
                <a:srgbClr val="444444"/>
              </a:solidFill>
            </a:rPr>
            <a:t> </a:t>
          </a:r>
          <a:r>
            <a:rPr lang="es-ES" sz="2000" b="1" kern="1200" dirty="0">
              <a:solidFill>
                <a:srgbClr val="444444"/>
              </a:solidFill>
            </a:rPr>
            <a:t>(: </a:t>
          </a:r>
          <a:r>
            <a:rPr lang="es-ES" sz="2000" kern="1200" dirty="0">
              <a:solidFill>
                <a:srgbClr val="444444"/>
              </a:solidFill>
            </a:rPr>
            <a:t>y </a:t>
          </a:r>
          <a:r>
            <a:rPr lang="es-ES" sz="2000" b="1" kern="1200" dirty="0">
              <a:solidFill>
                <a:srgbClr val="444444"/>
              </a:solidFill>
            </a:rPr>
            <a:t>:)      </a:t>
          </a:r>
          <a:r>
            <a:rPr lang="es-ES" sz="2000" b="1" kern="1200" dirty="0">
              <a:solidFill>
                <a:srgbClr val="444444"/>
              </a:solidFill>
              <a:latin typeface="Calibri Light" panose="020F0302020204030204"/>
            </a:rPr>
            <a:t>        </a:t>
          </a:r>
          <a:r>
            <a:rPr lang="es-ES" sz="2000" b="1" i="1" kern="1200" dirty="0">
              <a:solidFill>
                <a:srgbClr val="444444"/>
              </a:solidFill>
            </a:rPr>
            <a:t>Ejemplo: (: Esto es un comentario </a:t>
          </a:r>
          <a:r>
            <a:rPr lang="es-ES" sz="2000" b="1" i="1" kern="1200" dirty="0" err="1">
              <a:solidFill>
                <a:srgbClr val="444444"/>
              </a:solidFill>
            </a:rPr>
            <a:t>XQuery</a:t>
          </a:r>
          <a:r>
            <a:rPr lang="es-ES" sz="2000" b="1" i="1" kern="1200" dirty="0">
              <a:solidFill>
                <a:srgbClr val="444444"/>
              </a:solidFill>
            </a:rPr>
            <a:t> :)</a:t>
          </a:r>
          <a:r>
            <a:rPr lang="en-US" sz="2000" b="1" i="1" kern="1200" dirty="0">
              <a:solidFill>
                <a:srgbClr val="444444"/>
              </a:solidFill>
            </a:rPr>
            <a:t> </a:t>
          </a:r>
          <a:endParaRPr lang="en-US" sz="2000" b="1" i="1" kern="1200" dirty="0"/>
        </a:p>
      </dsp:txBody>
      <dsp:txXfrm>
        <a:off x="0" y="2928606"/>
        <a:ext cx="6891187" cy="731615"/>
      </dsp:txXfrm>
    </dsp:sp>
    <dsp:sp modelId="{CE4AA8D6-F3E1-49C7-AFC9-930EA0D9426B}">
      <dsp:nvSpPr>
        <dsp:cNvPr id="0" name=""/>
        <dsp:cNvSpPr/>
      </dsp:nvSpPr>
      <dsp:spPr>
        <a:xfrm>
          <a:off x="0" y="3660221"/>
          <a:ext cx="6891187"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6F183-33BC-42CC-80EB-4E10A73D90F8}">
      <dsp:nvSpPr>
        <dsp:cNvPr id="0" name=""/>
        <dsp:cNvSpPr/>
      </dsp:nvSpPr>
      <dsp:spPr>
        <a:xfrm>
          <a:off x="0" y="3660221"/>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También se usan las expresiones </a:t>
          </a:r>
          <a:r>
            <a:rPr lang="es-ES" sz="2000" kern="1200" dirty="0" err="1">
              <a:solidFill>
                <a:srgbClr val="444444"/>
              </a:solidFill>
            </a:rPr>
            <a:t>If-Then-Else</a:t>
          </a:r>
          <a:r>
            <a:rPr lang="es-ES" sz="2000" kern="1200" dirty="0">
              <a:solidFill>
                <a:srgbClr val="444444"/>
              </a:solidFill>
            </a:rPr>
            <a:t> y la sintaxis es la misma que </a:t>
          </a:r>
          <a:r>
            <a:rPr lang="es-ES" sz="2000" b="1" kern="1200" dirty="0">
              <a:solidFill>
                <a:srgbClr val="444444"/>
              </a:solidFill>
            </a:rPr>
            <a:t>C </a:t>
          </a:r>
          <a:r>
            <a:rPr lang="es-ES" sz="2000" kern="1200" dirty="0">
              <a:solidFill>
                <a:srgbClr val="444444"/>
              </a:solidFill>
            </a:rPr>
            <a:t>/ </a:t>
          </a:r>
          <a:r>
            <a:rPr lang="es-ES" sz="2000" b="1" kern="1200" dirty="0">
              <a:solidFill>
                <a:srgbClr val="444444"/>
              </a:solidFill>
            </a:rPr>
            <a:t>C ++ </a:t>
          </a:r>
          <a:r>
            <a:rPr lang="es-ES" sz="2000" kern="1200" dirty="0">
              <a:solidFill>
                <a:srgbClr val="444444"/>
              </a:solidFill>
            </a:rPr>
            <a:t>o </a:t>
          </a:r>
          <a:r>
            <a:rPr lang="es-ES" sz="2000" b="1" kern="1200" dirty="0">
              <a:solidFill>
                <a:srgbClr val="444444"/>
              </a:solidFill>
            </a:rPr>
            <a:t>Java </a:t>
          </a:r>
          <a:r>
            <a:rPr lang="es-ES" sz="2000" kern="1200" dirty="0">
              <a:solidFill>
                <a:srgbClr val="444444"/>
              </a:solidFill>
            </a:rPr>
            <a:t>o </a:t>
          </a:r>
          <a:r>
            <a:rPr lang="es-ES" sz="2000" b="1" kern="1200" dirty="0">
              <a:solidFill>
                <a:srgbClr val="444444"/>
              </a:solidFill>
            </a:rPr>
            <a:t>C#</a:t>
          </a:r>
          <a:endParaRPr lang="es-ES" sz="2000" b="1" kern="1200" dirty="0"/>
        </a:p>
      </dsp:txBody>
      <dsp:txXfrm>
        <a:off x="0" y="3660221"/>
        <a:ext cx="6891187" cy="7316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31127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24237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2/11/2022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507201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677363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304458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504494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989396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40577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979635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765185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63412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11/02/2022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11/02/2022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11/02/2022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11/02/2022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2/11/2022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45501436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hyperlink" Target="https://www.flickr.com/photos/abletoven/3223086466" TargetMode="External"/><Relationship Id="rId5" Type="http://schemas.openxmlformats.org/officeDocument/2006/relationships/image" Target="../media/image6.jpeg"/><Relationship Id="rId4" Type="http://schemas.openxmlformats.org/officeDocument/2006/relationships/hyperlink" Target="https://commons.wikimedia.org/wiki/File:Blogger_logo.sv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creative-commons-images.com/clipboard/benefits.html" TargetMode="External"/><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hyperlink" Target="http://pngimg.com/download/62269"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2381534" y="1344304"/>
            <a:ext cx="7451678" cy="2843702"/>
          </a:xfrm>
        </p:spPr>
        <p:txBody>
          <a:bodyPr>
            <a:normAutofit/>
          </a:bodyPr>
          <a:lstStyle/>
          <a:p>
            <a:r>
              <a:rPr lang="es-ES" sz="5400">
                <a:solidFill>
                  <a:schemeClr val="bg1"/>
                </a:solidFill>
                <a:cs typeface="Calibri Light"/>
              </a:rPr>
              <a:t>XML</a:t>
            </a:r>
            <a:endParaRPr lang="es-ES" sz="5400">
              <a:solidFill>
                <a:schemeClr val="bg1"/>
              </a:solidFill>
            </a:endParaRPr>
          </a:p>
        </p:txBody>
      </p:sp>
      <p:sp>
        <p:nvSpPr>
          <p:cNvPr id="3" name="Subtítulo 2"/>
          <p:cNvSpPr>
            <a:spLocks noGrp="1"/>
          </p:cNvSpPr>
          <p:nvPr>
            <p:ph type="subTitle" idx="1"/>
          </p:nvPr>
        </p:nvSpPr>
        <p:spPr>
          <a:xfrm>
            <a:off x="2886765" y="4414123"/>
            <a:ext cx="6418471" cy="1432109"/>
          </a:xfrm>
        </p:spPr>
        <p:txBody>
          <a:bodyPr vert="horz" lIns="91440" tIns="45720" rIns="91440" bIns="45720" rtlCol="0">
            <a:normAutofit/>
          </a:bodyPr>
          <a:lstStyle/>
          <a:p>
            <a:r>
              <a:rPr lang="es-ES" sz="2000">
                <a:solidFill>
                  <a:schemeClr val="bg1"/>
                </a:solidFill>
                <a:cs typeface="Calibri"/>
              </a:rPr>
              <a:t>SINTAXIS</a:t>
            </a:r>
            <a:endParaRPr lang="es-ES" sz="2000">
              <a:solidFill>
                <a:schemeClr val="bg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CDCBA1-5F99-4F2C-A0D2-A72FAF5141C3}"/>
              </a:ext>
            </a:extLst>
          </p:cNvPr>
          <p:cNvSpPr>
            <a:spLocks noGrp="1"/>
          </p:cNvSpPr>
          <p:nvPr>
            <p:ph type="title"/>
          </p:nvPr>
        </p:nvSpPr>
        <p:spPr>
          <a:xfrm>
            <a:off x="540000" y="540000"/>
            <a:ext cx="4500561" cy="2181946"/>
          </a:xfrm>
        </p:spPr>
        <p:txBody>
          <a:bodyPr anchor="t">
            <a:normAutofit/>
          </a:bodyPr>
          <a:lstStyle/>
          <a:p>
            <a:r>
              <a:rPr lang="es-ES" dirty="0">
                <a:ea typeface="+mj-lt"/>
                <a:cs typeface="+mj-lt"/>
              </a:rPr>
              <a:t>¿Para qué se usa?</a:t>
            </a:r>
            <a:endParaRPr lang="es-ES" dirty="0"/>
          </a:p>
        </p:txBody>
      </p:sp>
      <p:sp>
        <p:nvSpPr>
          <p:cNvPr id="3" name="Marcador de contenido 2">
            <a:extLst>
              <a:ext uri="{FF2B5EF4-FFF2-40B4-BE49-F238E27FC236}">
                <a16:creationId xmlns:a16="http://schemas.microsoft.com/office/drawing/2014/main" id="{8674FF23-000E-4DD8-AE59-9BF62B7D6F41}"/>
              </a:ext>
            </a:extLst>
          </p:cNvPr>
          <p:cNvSpPr>
            <a:spLocks noGrp="1"/>
          </p:cNvSpPr>
          <p:nvPr>
            <p:ph idx="1"/>
          </p:nvPr>
        </p:nvSpPr>
        <p:spPr>
          <a:xfrm>
            <a:off x="550863" y="2947121"/>
            <a:ext cx="4500562" cy="3361604"/>
          </a:xfrm>
        </p:spPr>
        <p:txBody>
          <a:bodyPr vert="horz" lIns="91440" tIns="45720" rIns="91440" bIns="45720" rtlCol="0" anchor="t">
            <a:normAutofit/>
          </a:bodyPr>
          <a:lstStyle/>
          <a:p>
            <a:pPr marL="269875" indent="-269875">
              <a:lnSpc>
                <a:spcPct val="115000"/>
              </a:lnSpc>
            </a:pPr>
            <a:endParaRPr lang="es-ES" sz="1500">
              <a:ea typeface="+mn-lt"/>
              <a:cs typeface="+mn-lt"/>
            </a:endParaRPr>
          </a:p>
          <a:p>
            <a:pPr marL="269875" indent="-269875">
              <a:lnSpc>
                <a:spcPct val="115000"/>
              </a:lnSpc>
            </a:pPr>
            <a:r>
              <a:rPr lang="es-ES" sz="1500" dirty="0">
                <a:ea typeface="+mn-lt"/>
                <a:cs typeface="+mn-lt"/>
              </a:rPr>
              <a:t>Se utiliza para difundir información de la web y de esta manera mantener a los usuarios que se han suscrito a la fuente de contenidos actualizados.</a:t>
            </a:r>
          </a:p>
          <a:p>
            <a:pPr marL="269875" indent="-269875">
              <a:lnSpc>
                <a:spcPct val="115000"/>
              </a:lnSpc>
            </a:pPr>
            <a:r>
              <a:rPr lang="es-ES" sz="1500" dirty="0">
                <a:ea typeface="+mn-lt"/>
                <a:cs typeface="+mn-lt"/>
              </a:rPr>
              <a:t>Como por ejemplo, noticias, blogs, podcasts, etc.</a:t>
            </a:r>
          </a:p>
          <a:p>
            <a:pPr marL="269875" indent="-269875">
              <a:lnSpc>
                <a:spcPct val="115000"/>
              </a:lnSpc>
            </a:pPr>
            <a:r>
              <a:rPr lang="es-ES" sz="1500" dirty="0">
                <a:ea typeface="+mn-lt"/>
                <a:cs typeface="+mn-lt"/>
              </a:rPr>
              <a:t>Logrando que el usuario recupere al momento las novedades producidas de su interés.</a:t>
            </a:r>
            <a:endParaRPr lang="es-ES" sz="1500" dirty="0"/>
          </a:p>
        </p:txBody>
      </p:sp>
      <p:grpSp>
        <p:nvGrpSpPr>
          <p:cNvPr id="17" name="Group 9">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1" name="Oval 10">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agen 5">
            <a:extLst>
              <a:ext uri="{FF2B5EF4-FFF2-40B4-BE49-F238E27FC236}">
                <a16:creationId xmlns:a16="http://schemas.microsoft.com/office/drawing/2014/main" id="{B4A1E18A-2E95-4022-9D49-534FB52E9A26}"/>
              </a:ext>
            </a:extLst>
          </p:cNvPr>
          <p:cNvPicPr>
            <a:picLocks noChangeAspect="1"/>
          </p:cNvPicPr>
          <p:nvPr/>
        </p:nvPicPr>
        <p:blipFill>
          <a:blip r:embed="rId2"/>
          <a:stretch>
            <a:fillRect/>
          </a:stretch>
        </p:blipFill>
        <p:spPr>
          <a:xfrm>
            <a:off x="6555058" y="1983059"/>
            <a:ext cx="1693127" cy="1693127"/>
          </a:xfrm>
          <a:prstGeom prst="rect">
            <a:avLst/>
          </a:prstGeom>
        </p:spPr>
      </p:pic>
      <p:pic>
        <p:nvPicPr>
          <p:cNvPr id="7" name="Imagen 8" descr="Logotipo, nombre de la empresa&#10;&#10;Descripción generada automáticamente">
            <a:extLst>
              <a:ext uri="{FF2B5EF4-FFF2-40B4-BE49-F238E27FC236}">
                <a16:creationId xmlns:a16="http://schemas.microsoft.com/office/drawing/2014/main" id="{93288D4D-DBD5-4720-BF5B-956229414D3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43132" y="3961790"/>
            <a:ext cx="2743199" cy="792956"/>
          </a:xfrm>
          <a:prstGeom prst="rect">
            <a:avLst/>
          </a:prstGeom>
        </p:spPr>
      </p:pic>
      <p:pic>
        <p:nvPicPr>
          <p:cNvPr id="21" name="Imagen 21" descr="Icono&#10;&#10;Descripción generada automáticamente">
            <a:extLst>
              <a:ext uri="{FF2B5EF4-FFF2-40B4-BE49-F238E27FC236}">
                <a16:creationId xmlns:a16="http://schemas.microsoft.com/office/drawing/2014/main" id="{E296EF09-45D5-4EC0-93C8-68E15D5F607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766717" y="2285778"/>
            <a:ext cx="1191322" cy="1329298"/>
          </a:xfrm>
          <a:prstGeom prst="rect">
            <a:avLst/>
          </a:prstGeom>
        </p:spPr>
      </p:pic>
    </p:spTree>
    <p:extLst>
      <p:ext uri="{BB962C8B-B14F-4D97-AF65-F5344CB8AC3E}">
        <p14:creationId xmlns:p14="http://schemas.microsoft.com/office/powerpoint/2010/main" val="398243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11" name="Rectangle 10">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19" name="Rectangle 18">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17" name="Rectangle 16">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Marcador de contenido 2">
            <a:extLst>
              <a:ext uri="{FF2B5EF4-FFF2-40B4-BE49-F238E27FC236}">
                <a16:creationId xmlns:a16="http://schemas.microsoft.com/office/drawing/2014/main" id="{775A9A4C-8113-4E49-8636-398AB324ABA8}"/>
              </a:ext>
            </a:extLst>
          </p:cNvPr>
          <p:cNvSpPr>
            <a:spLocks noGrp="1"/>
          </p:cNvSpPr>
          <p:nvPr>
            <p:ph idx="1"/>
          </p:nvPr>
        </p:nvSpPr>
        <p:spPr>
          <a:xfrm>
            <a:off x="5232400" y="545125"/>
            <a:ext cx="6408738" cy="5755222"/>
          </a:xfrm>
        </p:spPr>
        <p:txBody>
          <a:bodyPr vert="horz" lIns="91440" tIns="45720" rIns="91440" bIns="45720" rtlCol="0" anchor="t">
            <a:normAutofit/>
          </a:bodyPr>
          <a:lstStyle/>
          <a:p>
            <a:pPr marL="269875" indent="-269875"/>
            <a:endParaRPr lang="es-ES" dirty="0">
              <a:ea typeface="+mn-lt"/>
              <a:cs typeface="+mn-lt"/>
            </a:endParaRPr>
          </a:p>
          <a:p>
            <a:pPr marL="269875" indent="-269875"/>
            <a:endParaRPr lang="es-ES" dirty="0">
              <a:ea typeface="+mn-lt"/>
              <a:cs typeface="+mn-lt"/>
            </a:endParaRPr>
          </a:p>
          <a:p>
            <a:pPr marL="269875" indent="-269875"/>
            <a:r>
              <a:rPr lang="es-ES" dirty="0">
                <a:ea typeface="+mn-lt"/>
                <a:cs typeface="+mn-lt"/>
              </a:rPr>
              <a:t>Nos mantiene informados y actualizados de la información de internet.</a:t>
            </a:r>
          </a:p>
          <a:p>
            <a:pPr marL="269875" indent="-269875"/>
            <a:r>
              <a:rPr lang="es-ES" dirty="0">
                <a:ea typeface="+mn-lt"/>
                <a:cs typeface="+mn-lt"/>
              </a:rPr>
              <a:t>Ahorra tiempo en la lectura de información y noticias.</a:t>
            </a:r>
          </a:p>
          <a:p>
            <a:pPr marL="269875" indent="-269875"/>
            <a:r>
              <a:rPr lang="es-ES" dirty="0">
                <a:ea typeface="+mn-lt"/>
                <a:cs typeface="+mn-lt"/>
              </a:rPr>
              <a:t>El usuario elige a qué paginas suscribirse y cuando dejarlas de usar.</a:t>
            </a:r>
          </a:p>
          <a:p>
            <a:pPr marL="269875" indent="-269875"/>
            <a:r>
              <a:rPr lang="es-ES" dirty="0">
                <a:ea typeface="+mn-lt"/>
                <a:cs typeface="+mn-lt"/>
              </a:rPr>
              <a:t>Se puede cancelar en cualquier momento de manera sencilla y rápida.</a:t>
            </a:r>
          </a:p>
          <a:p>
            <a:pPr marL="269875" indent="-269875"/>
            <a:r>
              <a:rPr lang="es-ES" dirty="0">
                <a:ea typeface="+mn-lt"/>
                <a:cs typeface="+mn-lt"/>
              </a:rPr>
              <a:t>Las últimas versiones de los navegadores permiten leer RSS sin necesidad de ningún programa adicional.</a:t>
            </a:r>
            <a:endParaRPr lang="es-ES" dirty="0"/>
          </a:p>
        </p:txBody>
      </p:sp>
      <p:pic>
        <p:nvPicPr>
          <p:cNvPr id="5" name="Imagen 5" descr="Imagen que contiene Texto&#10;&#10;Descripción generada automáticamente">
            <a:extLst>
              <a:ext uri="{FF2B5EF4-FFF2-40B4-BE49-F238E27FC236}">
                <a16:creationId xmlns:a16="http://schemas.microsoft.com/office/drawing/2014/main" id="{9E2E652C-85FD-49E3-AF61-D7F2D1B29E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5522" y="1761893"/>
            <a:ext cx="4703956" cy="3129775"/>
          </a:xfrm>
          <a:prstGeom prst="rect">
            <a:avLst/>
          </a:prstGeom>
        </p:spPr>
      </p:pic>
    </p:spTree>
    <p:extLst>
      <p:ext uri="{BB962C8B-B14F-4D97-AF65-F5344CB8AC3E}">
        <p14:creationId xmlns:p14="http://schemas.microsoft.com/office/powerpoint/2010/main" val="38672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11" name="Rectangle 10">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19" name="Rectangle 18">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17" name="Rectangle 16">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65E48130-9EB2-4951-A3AA-6DB1052D17D7}"/>
              </a:ext>
            </a:extLst>
          </p:cNvPr>
          <p:cNvSpPr>
            <a:spLocks noGrp="1"/>
          </p:cNvSpPr>
          <p:nvPr>
            <p:ph type="title"/>
          </p:nvPr>
        </p:nvSpPr>
        <p:spPr>
          <a:xfrm>
            <a:off x="939585" y="558585"/>
            <a:ext cx="4500561" cy="5912725"/>
          </a:xfrm>
        </p:spPr>
        <p:txBody>
          <a:bodyPr anchor="t">
            <a:normAutofit/>
          </a:bodyPr>
          <a:lstStyle/>
          <a:p>
            <a:r>
              <a:rPr lang="es-ES" sz="8800">
                <a:ea typeface="+mj-lt"/>
                <a:cs typeface="+mj-lt"/>
              </a:rPr>
              <a:t>Última version</a:t>
            </a:r>
            <a:endParaRPr lang="es-ES" sz="8800"/>
          </a:p>
        </p:txBody>
      </p:sp>
      <p:sp>
        <p:nvSpPr>
          <p:cNvPr id="3" name="Marcador de contenido 2">
            <a:extLst>
              <a:ext uri="{FF2B5EF4-FFF2-40B4-BE49-F238E27FC236}">
                <a16:creationId xmlns:a16="http://schemas.microsoft.com/office/drawing/2014/main" id="{899E39E8-D896-4AD5-8681-83C5241E88D7}"/>
              </a:ext>
            </a:extLst>
          </p:cNvPr>
          <p:cNvSpPr>
            <a:spLocks noGrp="1"/>
          </p:cNvSpPr>
          <p:nvPr>
            <p:ph idx="1"/>
          </p:nvPr>
        </p:nvSpPr>
        <p:spPr>
          <a:xfrm>
            <a:off x="5343912" y="2124881"/>
            <a:ext cx="6408738" cy="5755222"/>
          </a:xfrm>
        </p:spPr>
        <p:txBody>
          <a:bodyPr vert="horz" lIns="91440" tIns="45720" rIns="91440" bIns="45720" rtlCol="0" anchor="t">
            <a:normAutofit/>
          </a:bodyPr>
          <a:lstStyle/>
          <a:p>
            <a:pPr marL="269875" indent="-269875"/>
            <a:endParaRPr lang="es-ES" dirty="0">
              <a:ea typeface="+mn-lt"/>
              <a:cs typeface="+mn-lt"/>
            </a:endParaRPr>
          </a:p>
          <a:p>
            <a:pPr marL="269875" indent="-269875"/>
            <a:r>
              <a:rPr lang="es-ES" sz="3000" dirty="0">
                <a:ea typeface="+mn-lt"/>
                <a:cs typeface="+mn-lt"/>
              </a:rPr>
              <a:t>La ultima versión es </a:t>
            </a:r>
            <a:r>
              <a:rPr lang="es-ES" sz="3000" b="1" dirty="0">
                <a:ea typeface="+mn-lt"/>
                <a:cs typeface="+mn-lt"/>
              </a:rPr>
              <a:t>RSS 2.0.11</a:t>
            </a:r>
            <a:r>
              <a:rPr lang="es-ES" sz="3000" dirty="0">
                <a:ea typeface="+mn-lt"/>
                <a:cs typeface="+mn-lt"/>
              </a:rPr>
              <a:t> que vió la luz en 30 de Marzo de 2009 (hace 12 años)</a:t>
            </a:r>
          </a:p>
          <a:p>
            <a:pPr marL="269875" indent="-269875"/>
            <a:endParaRPr lang="es-ES" dirty="0"/>
          </a:p>
        </p:txBody>
      </p:sp>
      <p:pic>
        <p:nvPicPr>
          <p:cNvPr id="5" name="Imagen 5">
            <a:extLst>
              <a:ext uri="{FF2B5EF4-FFF2-40B4-BE49-F238E27FC236}">
                <a16:creationId xmlns:a16="http://schemas.microsoft.com/office/drawing/2014/main" id="{58F5F3F8-8973-46DA-AEF7-74D249DDED36}"/>
              </a:ext>
            </a:extLst>
          </p:cNvPr>
          <p:cNvPicPr>
            <a:picLocks noChangeAspect="1"/>
          </p:cNvPicPr>
          <p:nvPr/>
        </p:nvPicPr>
        <p:blipFill>
          <a:blip r:embed="rId2"/>
          <a:stretch>
            <a:fillRect/>
          </a:stretch>
        </p:blipFill>
        <p:spPr>
          <a:xfrm>
            <a:off x="356839" y="3363407"/>
            <a:ext cx="4601736" cy="2584453"/>
          </a:xfrm>
          <a:prstGeom prst="rect">
            <a:avLst/>
          </a:prstGeom>
        </p:spPr>
      </p:pic>
    </p:spTree>
    <p:extLst>
      <p:ext uri="{BB962C8B-B14F-4D97-AF65-F5344CB8AC3E}">
        <p14:creationId xmlns:p14="http://schemas.microsoft.com/office/powerpoint/2010/main" val="213879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464614" y="1783959"/>
            <a:ext cx="4087306" cy="2889114"/>
          </a:xfrm>
        </p:spPr>
        <p:txBody>
          <a:bodyPr anchor="b">
            <a:normAutofit/>
          </a:bodyPr>
          <a:lstStyle/>
          <a:p>
            <a:pPr algn="l"/>
            <a:r>
              <a:rPr lang="es-ES" sz="5400">
                <a:ea typeface="+mj-lt"/>
                <a:cs typeface="+mj-lt"/>
              </a:rPr>
              <a:t>Introducción Base de Datos XML</a:t>
            </a:r>
            <a:endParaRPr lang="es-ES" sz="5400"/>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atos binarios digitales azules en una pantalla">
            <a:extLst>
              <a:ext uri="{FF2B5EF4-FFF2-40B4-BE49-F238E27FC236}">
                <a16:creationId xmlns:a16="http://schemas.microsoft.com/office/drawing/2014/main" id="{9B24C6B3-5C17-40D9-9A0F-E0388C10DB76}"/>
              </a:ext>
            </a:extLst>
          </p:cNvPr>
          <p:cNvPicPr>
            <a:picLocks noChangeAspect="1"/>
          </p:cNvPicPr>
          <p:nvPr/>
        </p:nvPicPr>
        <p:blipFill rotWithShape="1">
          <a:blip r:embed="rId2"/>
          <a:srcRect l="27153" r="15197"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635434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F53C4-104B-4843-9399-9C1210A2BE68}"/>
              </a:ext>
            </a:extLst>
          </p:cNvPr>
          <p:cNvSpPr>
            <a:spLocks noGrp="1"/>
          </p:cNvSpPr>
          <p:nvPr>
            <p:ph type="title"/>
          </p:nvPr>
        </p:nvSpPr>
        <p:spPr>
          <a:xfrm>
            <a:off x="4965430" y="629268"/>
            <a:ext cx="6586491" cy="1286160"/>
          </a:xfrm>
        </p:spPr>
        <p:txBody>
          <a:bodyPr anchor="b">
            <a:normAutofit fontScale="90000"/>
          </a:bodyPr>
          <a:lstStyle/>
          <a:p>
            <a:r>
              <a:rPr lang="es-ES" dirty="0">
                <a:ea typeface="+mj-lt"/>
                <a:cs typeface="+mj-lt"/>
              </a:rPr>
              <a:t>QUE ES UNA BASE DE DATOS XML</a:t>
            </a:r>
            <a:endParaRPr lang="es-ES" dirty="0"/>
          </a:p>
        </p:txBody>
      </p:sp>
      <p:sp>
        <p:nvSpPr>
          <p:cNvPr id="3" name="Marcador de contenido 2">
            <a:extLst>
              <a:ext uri="{FF2B5EF4-FFF2-40B4-BE49-F238E27FC236}">
                <a16:creationId xmlns:a16="http://schemas.microsoft.com/office/drawing/2014/main" id="{46977095-3E80-4620-9694-A160C1B7FDE0}"/>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endParaRPr lang="es-ES" sz="2000" dirty="0">
              <a:ea typeface="+mn-lt"/>
              <a:cs typeface="+mn-lt"/>
            </a:endParaRPr>
          </a:p>
          <a:p>
            <a:pPr>
              <a:buFont typeface="Arial"/>
            </a:pPr>
            <a:r>
              <a:rPr lang="es-ES" sz="2000" dirty="0">
                <a:ea typeface="+mn-lt"/>
                <a:cs typeface="+mn-lt"/>
              </a:rPr>
              <a:t>Es un método de almacenamiento de información que permite albergar datos en formato XML. Una base de datos de tipo documental y permite que los archivos XML sean organizados y exportados.</a:t>
            </a:r>
          </a:p>
          <a:p>
            <a:pPr>
              <a:buFont typeface="Arial"/>
            </a:pPr>
            <a:r>
              <a:rPr lang="es-ES" sz="2000" dirty="0">
                <a:ea typeface="+mn-lt"/>
                <a:cs typeface="+mn-lt"/>
              </a:rPr>
              <a:t>Gracias al XML se permiten crear reglas y </a:t>
            </a:r>
            <a:r>
              <a:rPr lang="es-ES" sz="2000" dirty="0" err="1">
                <a:ea typeface="+mn-lt"/>
                <a:cs typeface="+mn-lt"/>
              </a:rPr>
              <a:t>relacions</a:t>
            </a:r>
            <a:r>
              <a:rPr lang="es-ES" sz="2000" dirty="0">
                <a:ea typeface="+mn-lt"/>
                <a:cs typeface="+mn-lt"/>
              </a:rPr>
              <a:t> semánticas sencillas que permite definir y organizar la manera en la que se estructuran los datos.</a:t>
            </a:r>
            <a:endParaRPr lang="es-ES" dirty="0"/>
          </a:p>
          <a:p>
            <a:endParaRPr lang="es-ES" sz="2000" dirty="0"/>
          </a:p>
        </p:txBody>
      </p:sp>
      <p:pic>
        <p:nvPicPr>
          <p:cNvPr id="5" name="Picture 4" descr="Archivos">
            <a:extLst>
              <a:ext uri="{FF2B5EF4-FFF2-40B4-BE49-F238E27FC236}">
                <a16:creationId xmlns:a16="http://schemas.microsoft.com/office/drawing/2014/main" id="{12431D5A-FB6D-492F-ACA7-993D8987F1A7}"/>
              </a:ext>
            </a:extLst>
          </p:cNvPr>
          <p:cNvPicPr>
            <a:picLocks noChangeAspect="1"/>
          </p:cNvPicPr>
          <p:nvPr/>
        </p:nvPicPr>
        <p:blipFill rotWithShape="1">
          <a:blip r:embed="rId2"/>
          <a:srcRect l="18321" r="36563"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47E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48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4DFE96-1475-4205-BF32-0F2387406C58}"/>
              </a:ext>
            </a:extLst>
          </p:cNvPr>
          <p:cNvSpPr>
            <a:spLocks noGrp="1"/>
          </p:cNvSpPr>
          <p:nvPr>
            <p:ph type="title"/>
          </p:nvPr>
        </p:nvSpPr>
        <p:spPr>
          <a:xfrm>
            <a:off x="656823" y="962166"/>
            <a:ext cx="3103808" cy="4421876"/>
          </a:xfrm>
        </p:spPr>
        <p:txBody>
          <a:bodyPr anchor="t">
            <a:normAutofit/>
          </a:bodyPr>
          <a:lstStyle/>
          <a:p>
            <a:pPr algn="r"/>
            <a:r>
              <a:rPr lang="es-ES" sz="3100">
                <a:ea typeface="+mj-lt"/>
                <a:cs typeface="+mj-lt"/>
              </a:rPr>
              <a:t>PRINCIPALES CARACTERISTICAS</a:t>
            </a:r>
            <a:endParaRPr lang="es-ES" sz="3100"/>
          </a:p>
        </p:txBody>
      </p:sp>
      <p:sp>
        <p:nvSpPr>
          <p:cNvPr id="3" name="Marcador de contenido 2">
            <a:extLst>
              <a:ext uri="{FF2B5EF4-FFF2-40B4-BE49-F238E27FC236}">
                <a16:creationId xmlns:a16="http://schemas.microsoft.com/office/drawing/2014/main" id="{825208A4-F170-421F-995B-7EB3E2F8A879}"/>
              </a:ext>
            </a:extLst>
          </p:cNvPr>
          <p:cNvSpPr>
            <a:spLocks noGrp="1"/>
          </p:cNvSpPr>
          <p:nvPr>
            <p:ph idx="1"/>
          </p:nvPr>
        </p:nvSpPr>
        <p:spPr>
          <a:xfrm>
            <a:off x="4088929" y="962167"/>
            <a:ext cx="6858113" cy="4743174"/>
          </a:xfrm>
        </p:spPr>
        <p:txBody>
          <a:bodyPr vert="horz" lIns="91440" tIns="45720" rIns="91440" bIns="45720" rtlCol="0" anchor="t">
            <a:normAutofit/>
          </a:bodyPr>
          <a:lstStyle/>
          <a:p>
            <a:endParaRPr lang="es-ES" sz="2000">
              <a:ea typeface="+mn-lt"/>
              <a:cs typeface="+mn-lt"/>
            </a:endParaRPr>
          </a:p>
          <a:p>
            <a:r>
              <a:rPr lang="es-ES" sz="2000">
                <a:ea typeface="+mn-lt"/>
                <a:cs typeface="+mn-lt"/>
              </a:rPr>
              <a:t>Emplean el metalenguaje XML, para el almacenamiento de datos de forma legible.</a:t>
            </a:r>
          </a:p>
          <a:p>
            <a:r>
              <a:rPr lang="es-ES" sz="2000">
                <a:ea typeface="+mn-lt"/>
                <a:cs typeface="+mn-lt"/>
              </a:rPr>
              <a:t>La información se dispone de forma jerárquica.</a:t>
            </a:r>
          </a:p>
          <a:p>
            <a:r>
              <a:rPr lang="es-ES" sz="2000">
                <a:ea typeface="+mn-lt"/>
                <a:cs typeface="+mn-lt"/>
              </a:rPr>
              <a:t>Los datos incorporan etiquetas y marcajes que definen a los datos.</a:t>
            </a:r>
          </a:p>
          <a:p>
            <a:r>
              <a:rPr lang="es-ES" sz="2000">
                <a:ea typeface="+mn-lt"/>
                <a:cs typeface="+mn-lt"/>
              </a:rPr>
              <a:t>Las bases de datos que utilizan XML pueden albergar diferentes tipos de datos.</a:t>
            </a:r>
          </a:p>
          <a:p>
            <a:r>
              <a:rPr lang="es-ES" sz="2000">
                <a:ea typeface="+mn-lt"/>
                <a:cs typeface="+mn-lt"/>
              </a:rPr>
              <a:t>Los datos son presentados en orden.</a:t>
            </a:r>
          </a:p>
          <a:p>
            <a:r>
              <a:rPr lang="es-ES" sz="2000">
                <a:ea typeface="+mn-lt"/>
                <a:cs typeface="+mn-lt"/>
              </a:rPr>
              <a:t>El orden en el que aparecen los elementos es el orden de los datos.</a:t>
            </a:r>
          </a:p>
          <a:p>
            <a:endParaRPr lang="es-ES" sz="2000">
              <a:cs typeface="Calibri"/>
            </a:endParaRPr>
          </a:p>
        </p:txBody>
      </p:sp>
      <p:sp>
        <p:nvSpPr>
          <p:cNvPr id="4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049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B70C5D3A-B1CA-49DF-939A-CED37972AE3B}"/>
              </a:ext>
            </a:extLst>
          </p:cNvPr>
          <p:cNvPicPr>
            <a:picLocks noChangeAspect="1"/>
          </p:cNvPicPr>
          <p:nvPr/>
        </p:nvPicPr>
        <p:blipFill rotWithShape="1">
          <a:blip r:embed="rId2">
            <a:alphaModFix amt="35000"/>
          </a:blip>
          <a:srcRect t="35" r="-3" b="-3"/>
          <a:stretch/>
        </p:blipFill>
        <p:spPr>
          <a:xfrm>
            <a:off x="-4243" y="10"/>
            <a:ext cx="12196243" cy="6857990"/>
          </a:xfrm>
          <a:prstGeom prst="rect">
            <a:avLst/>
          </a:prstGeom>
        </p:spPr>
      </p:pic>
      <p:sp>
        <p:nvSpPr>
          <p:cNvPr id="2" name="Título 1">
            <a:extLst>
              <a:ext uri="{FF2B5EF4-FFF2-40B4-BE49-F238E27FC236}">
                <a16:creationId xmlns:a16="http://schemas.microsoft.com/office/drawing/2014/main" id="{ABB9BAE3-D1EB-46C1-BB70-376591AB68FF}"/>
              </a:ext>
            </a:extLst>
          </p:cNvPr>
          <p:cNvSpPr>
            <a:spLocks noGrp="1"/>
          </p:cNvSpPr>
          <p:nvPr>
            <p:ph type="title"/>
          </p:nvPr>
        </p:nvSpPr>
        <p:spPr>
          <a:xfrm>
            <a:off x="643467" y="321734"/>
            <a:ext cx="10905066" cy="1135737"/>
          </a:xfrm>
        </p:spPr>
        <p:txBody>
          <a:bodyPr>
            <a:normAutofit/>
          </a:bodyPr>
          <a:lstStyle/>
          <a:p>
            <a:r>
              <a:rPr lang="es-ES" sz="3600" b="1" dirty="0">
                <a:ea typeface="+mj-lt"/>
                <a:cs typeface="+mj-lt"/>
              </a:rPr>
              <a:t>VENTAJAS</a:t>
            </a:r>
            <a:endParaRPr lang="es-ES" sz="3600" b="1" dirty="0">
              <a:cs typeface="Calibri Light"/>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759D0C28-536C-40AA-9C86-32DDD95435B7}"/>
              </a:ext>
            </a:extLst>
          </p:cNvPr>
          <p:cNvGraphicFramePr>
            <a:graphicFrameLocks noGrp="1"/>
          </p:cNvGraphicFramePr>
          <p:nvPr>
            <p:ph idx="1"/>
            <p:extLst>
              <p:ext uri="{D42A27DB-BD31-4B8C-83A1-F6EECF244321}">
                <p14:modId xmlns:p14="http://schemas.microsoft.com/office/powerpoint/2010/main" val="2169155663"/>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73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84A6F0-3922-4477-B09A-BE0887BDE763}"/>
              </a:ext>
            </a:extLst>
          </p:cNvPr>
          <p:cNvPicPr>
            <a:picLocks noChangeAspect="1"/>
          </p:cNvPicPr>
          <p:nvPr/>
        </p:nvPicPr>
        <p:blipFill rotWithShape="1">
          <a:blip r:embed="rId2"/>
          <a:srcRect r="-2" b="12923"/>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055403-7101-4A94-BCB1-1F09856AA5E2}"/>
              </a:ext>
            </a:extLst>
          </p:cNvPr>
          <p:cNvSpPr>
            <a:spLocks noGrp="1"/>
          </p:cNvSpPr>
          <p:nvPr>
            <p:ph type="title"/>
          </p:nvPr>
        </p:nvSpPr>
        <p:spPr>
          <a:xfrm>
            <a:off x="8904662" y="2682075"/>
            <a:ext cx="6891186" cy="1135737"/>
          </a:xfrm>
        </p:spPr>
        <p:txBody>
          <a:bodyPr>
            <a:normAutofit/>
          </a:bodyPr>
          <a:lstStyle/>
          <a:p>
            <a:r>
              <a:rPr lang="es-ES" sz="3600" b="1" dirty="0">
                <a:solidFill>
                  <a:schemeClr val="bg1"/>
                </a:solidFill>
                <a:ea typeface="+mj-lt"/>
                <a:cs typeface="+mj-lt"/>
              </a:rPr>
              <a:t>DESVENTAJAS</a:t>
            </a:r>
            <a:endParaRPr lang="es-ES" sz="3600" b="1">
              <a:solidFill>
                <a:schemeClr val="bg1"/>
              </a:solidFill>
              <a:cs typeface="Calibri Light"/>
            </a:endParaRPr>
          </a:p>
        </p:txBody>
      </p:sp>
      <p:grpSp>
        <p:nvGrpSpPr>
          <p:cNvPr id="27" name="Group 2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073AA592-704B-47DC-A888-442B46528FD5}"/>
              </a:ext>
            </a:extLst>
          </p:cNvPr>
          <p:cNvGraphicFramePr>
            <a:graphicFrameLocks noGrp="1"/>
          </p:cNvGraphicFramePr>
          <p:nvPr>
            <p:ph idx="1"/>
            <p:extLst>
              <p:ext uri="{D42A27DB-BD31-4B8C-83A1-F6EECF244321}">
                <p14:modId xmlns:p14="http://schemas.microsoft.com/office/powerpoint/2010/main" val="4275583505"/>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657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8">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2">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82C5EA3-1396-409F-9952-1AD260121045}"/>
              </a:ext>
            </a:extLst>
          </p:cNvPr>
          <p:cNvSpPr>
            <a:spLocks noGrp="1"/>
          </p:cNvSpPr>
          <p:nvPr>
            <p:ph type="title"/>
          </p:nvPr>
        </p:nvSpPr>
        <p:spPr>
          <a:xfrm>
            <a:off x="6978316" y="1431042"/>
            <a:ext cx="4055899" cy="3995916"/>
          </a:xfrm>
        </p:spPr>
        <p:txBody>
          <a:bodyPr anchor="ctr">
            <a:normAutofit/>
          </a:bodyPr>
          <a:lstStyle/>
          <a:p>
            <a:r>
              <a:rPr lang="es-ES" b="1">
                <a:solidFill>
                  <a:schemeClr val="tx1">
                    <a:lumMod val="95000"/>
                    <a:lumOff val="5000"/>
                  </a:schemeClr>
                </a:solidFill>
                <a:ea typeface="+mj-lt"/>
                <a:cs typeface="+mj-lt"/>
              </a:rPr>
              <a:t>TIPOS DE BASES DE DATOS</a:t>
            </a:r>
            <a:endParaRPr lang="es-ES" b="1">
              <a:solidFill>
                <a:schemeClr val="tx1">
                  <a:lumMod val="95000"/>
                  <a:lumOff val="5000"/>
                </a:schemeClr>
              </a:solidFill>
            </a:endParaRPr>
          </a:p>
        </p:txBody>
      </p:sp>
      <p:sp>
        <p:nvSpPr>
          <p:cNvPr id="3" name="Marcador de contenido 2">
            <a:extLst>
              <a:ext uri="{FF2B5EF4-FFF2-40B4-BE49-F238E27FC236}">
                <a16:creationId xmlns:a16="http://schemas.microsoft.com/office/drawing/2014/main" id="{CF3949A5-482B-4408-9387-D231EE90B313}"/>
              </a:ext>
            </a:extLst>
          </p:cNvPr>
          <p:cNvSpPr>
            <a:spLocks noGrp="1"/>
          </p:cNvSpPr>
          <p:nvPr>
            <p:ph idx="1"/>
          </p:nvPr>
        </p:nvSpPr>
        <p:spPr>
          <a:xfrm>
            <a:off x="1463040" y="1431042"/>
            <a:ext cx="3927826" cy="3995916"/>
          </a:xfrm>
        </p:spPr>
        <p:txBody>
          <a:bodyPr vert="horz" lIns="91440" tIns="45720" rIns="91440" bIns="45720" rtlCol="0" anchor="ctr">
            <a:normAutofit lnSpcReduction="10000"/>
          </a:bodyPr>
          <a:lstStyle/>
          <a:p>
            <a:endParaRPr lang="es-ES" sz="1500">
              <a:solidFill>
                <a:schemeClr val="tx1">
                  <a:lumMod val="85000"/>
                  <a:lumOff val="15000"/>
                </a:schemeClr>
              </a:solidFill>
              <a:ea typeface="+mn-lt"/>
              <a:cs typeface="+mn-lt"/>
            </a:endParaRPr>
          </a:p>
          <a:p>
            <a:pPr marL="0" indent="0">
              <a:buNone/>
            </a:pPr>
            <a:r>
              <a:rPr lang="es-ES" sz="1500" b="1" dirty="0">
                <a:solidFill>
                  <a:schemeClr val="tx1">
                    <a:lumMod val="85000"/>
                    <a:lumOff val="15000"/>
                  </a:schemeClr>
                </a:solidFill>
                <a:cs typeface="Calibri"/>
              </a:rPr>
              <a:t>Activas:</a:t>
            </a:r>
            <a:endParaRPr lang="es-ES" sz="1500" b="1"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Se trata de datos relacionales, en las que la información se almacena en tablas, que contienen registros y campos.</a:t>
            </a:r>
            <a:endParaRPr lang="es-ES" sz="1500"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Permite obtener los resultados de las consultas en formato XML.</a:t>
            </a:r>
          </a:p>
          <a:p>
            <a:endParaRPr lang="es-ES" sz="1500" dirty="0">
              <a:solidFill>
                <a:schemeClr val="tx1">
                  <a:lumMod val="85000"/>
                  <a:lumOff val="15000"/>
                </a:schemeClr>
              </a:solidFill>
              <a:cs typeface="Calibri"/>
            </a:endParaRPr>
          </a:p>
          <a:p>
            <a:pPr marL="0" indent="0">
              <a:buNone/>
            </a:pPr>
            <a:r>
              <a:rPr lang="es-ES" sz="1500" b="1" dirty="0">
                <a:solidFill>
                  <a:schemeClr val="tx1">
                    <a:lumMod val="85000"/>
                    <a:lumOff val="15000"/>
                  </a:schemeClr>
                </a:solidFill>
                <a:cs typeface="Calibri"/>
              </a:rPr>
              <a:t>Nativas:</a:t>
            </a:r>
            <a:endParaRPr lang="es-ES" sz="1500" b="1"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No posee campos ni tablas, si no que almacena documentos XML. Se le suele denominar con frecuencia BDD centradas en documentos.</a:t>
            </a:r>
            <a:endParaRPr lang="es-ES" sz="1500"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Estas BDD guardan y recuperan documentos de la misma manera que los haría un XML.</a:t>
            </a:r>
            <a:endParaRPr lang="es-ES" sz="1500" dirty="0">
              <a:solidFill>
                <a:schemeClr val="tx1">
                  <a:lumMod val="85000"/>
                  <a:lumOff val="15000"/>
                </a:schemeClr>
              </a:solidFill>
            </a:endParaRPr>
          </a:p>
        </p:txBody>
      </p:sp>
    </p:spTree>
    <p:extLst>
      <p:ext uri="{BB962C8B-B14F-4D97-AF65-F5344CB8AC3E}">
        <p14:creationId xmlns:p14="http://schemas.microsoft.com/office/powerpoint/2010/main" val="365542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1A3D8C0-6634-427A-9ABB-1AE8E792C017}"/>
              </a:ext>
            </a:extLst>
          </p:cNvPr>
          <p:cNvSpPr>
            <a:spLocks noGrp="1"/>
          </p:cNvSpPr>
          <p:nvPr>
            <p:ph type="title"/>
          </p:nvPr>
        </p:nvSpPr>
        <p:spPr>
          <a:xfrm>
            <a:off x="643467" y="321734"/>
            <a:ext cx="10905066" cy="1135737"/>
          </a:xfrm>
        </p:spPr>
        <p:txBody>
          <a:bodyPr>
            <a:normAutofit/>
          </a:bodyPr>
          <a:lstStyle/>
          <a:p>
            <a:pPr marL="285750" indent="-285750">
              <a:spcBef>
                <a:spcPts val="1000"/>
              </a:spcBef>
              <a:buFont typeface="Arial"/>
              <a:buChar char="•"/>
            </a:pPr>
            <a:endParaRPr lang="es-ES" sz="3300">
              <a:ea typeface="+mj-lt"/>
              <a:cs typeface="+mj-lt"/>
            </a:endParaRPr>
          </a:p>
          <a:p>
            <a:pPr marL="285750" indent="-285750">
              <a:spcBef>
                <a:spcPts val="1000"/>
              </a:spcBef>
              <a:buFont typeface="Arial"/>
              <a:buChar char="•"/>
            </a:pPr>
            <a:r>
              <a:rPr lang="es-ES" sz="3300" b="1">
                <a:ea typeface="+mj-lt"/>
                <a:cs typeface="+mj-lt"/>
              </a:rPr>
              <a:t>DIFERENCIAS ENTRE BDD XML Y RELACIONALES</a:t>
            </a:r>
            <a:endParaRPr lang="es-ES" sz="3300" b="1"/>
          </a:p>
        </p:txBody>
      </p:sp>
      <p:sp>
        <p:nvSpPr>
          <p:cNvPr id="3" name="Marcador de contenido 2">
            <a:extLst>
              <a:ext uri="{FF2B5EF4-FFF2-40B4-BE49-F238E27FC236}">
                <a16:creationId xmlns:a16="http://schemas.microsoft.com/office/drawing/2014/main" id="{D5024A68-A3EA-4F2E-BE1A-64F5C9F8A8D5}"/>
              </a:ext>
            </a:extLst>
          </p:cNvPr>
          <p:cNvSpPr>
            <a:spLocks noGrp="1"/>
          </p:cNvSpPr>
          <p:nvPr>
            <p:ph idx="1"/>
          </p:nvPr>
        </p:nvSpPr>
        <p:spPr>
          <a:xfrm>
            <a:off x="643467" y="1782981"/>
            <a:ext cx="10905066" cy="4393982"/>
          </a:xfrm>
        </p:spPr>
        <p:txBody>
          <a:bodyPr vert="horz" lIns="91440" tIns="45720" rIns="91440" bIns="45720" rtlCol="0">
            <a:normAutofit/>
          </a:bodyPr>
          <a:lstStyle/>
          <a:p>
            <a:endParaRPr lang="es-ES" sz="2000"/>
          </a:p>
          <a:p>
            <a:r>
              <a:rPr lang="es-ES" sz="2000">
                <a:cs typeface="Calibri"/>
              </a:rPr>
              <a:t>Los datos XML son jerárquicos. Un documento XML contiene información sobre la relación entre sus datos de forma jerárquica. En el modelo relacional, los únicos tipos de relaciones que pueden definirse son relaciones de tabla padre y tabla dependiente</a:t>
            </a:r>
            <a:endParaRPr lang="es-ES" sz="2000">
              <a:ea typeface="+mn-lt"/>
              <a:cs typeface="+mn-lt"/>
            </a:endParaRPr>
          </a:p>
          <a:p>
            <a:r>
              <a:rPr lang="es-ES" sz="2000">
                <a:cs typeface="Calibri"/>
              </a:rPr>
              <a:t>Los datos XML son autodescriptivos. Contienen, además de los datos, su codificación. De esta forma, un solo documento puede contener diferentes tipos de datos. En el modelo relacional, el contenido de los datos se define en función de la columna en la que se encuentra. </a:t>
            </a:r>
            <a:endParaRPr lang="es-ES" sz="2000">
              <a:ea typeface="+mn-lt"/>
              <a:cs typeface="+mn-lt"/>
            </a:endParaRPr>
          </a:p>
          <a:p>
            <a:r>
              <a:rPr lang="es-ES" sz="2000">
                <a:cs typeface="Calibri"/>
              </a:rPr>
              <a:t>Los datos XML tienen un orden inherente. Se presupone que el orden de los elementos de datos es el orden del propio documento. En los datos relacionales, el orden de las filas no está garantizado a no ser que se especifique. </a:t>
            </a:r>
            <a:endParaRPr lang="es-E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276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D1BB349A-C6C9-4C89-A85B-D704B4A8E588}"/>
              </a:ext>
            </a:extLst>
          </p:cNvPr>
          <p:cNvSpPr>
            <a:spLocks noGrp="1"/>
          </p:cNvSpPr>
          <p:nvPr>
            <p:ph type="title"/>
          </p:nvPr>
        </p:nvSpPr>
        <p:spPr>
          <a:xfrm>
            <a:off x="767290" y="1166932"/>
            <a:ext cx="3582073" cy="4279709"/>
          </a:xfrm>
        </p:spPr>
        <p:txBody>
          <a:bodyPr anchor="ctr">
            <a:normAutofit/>
          </a:bodyPr>
          <a:lstStyle/>
          <a:p>
            <a:r>
              <a:rPr lang="es-ES" sz="4800" dirty="0">
                <a:solidFill>
                  <a:schemeClr val="bg1"/>
                </a:solidFill>
                <a:cs typeface="Calibri Light"/>
              </a:rPr>
              <a:t>Qué es XML</a:t>
            </a:r>
            <a:endParaRPr lang="es-ES" dirty="0">
              <a:solidFill>
                <a:schemeClr val="bg1"/>
              </a:solidFill>
            </a:endParaRPr>
          </a:p>
        </p:txBody>
      </p:sp>
      <p:sp>
        <p:nvSpPr>
          <p:cNvPr id="3" name="Marcador de contenido 2">
            <a:extLst>
              <a:ext uri="{FF2B5EF4-FFF2-40B4-BE49-F238E27FC236}">
                <a16:creationId xmlns:a16="http://schemas.microsoft.com/office/drawing/2014/main" id="{DEA3A00D-1E12-4FF1-AD7E-B7E6C283F7BB}"/>
              </a:ext>
            </a:extLst>
          </p:cNvPr>
          <p:cNvSpPr>
            <a:spLocks noGrp="1"/>
          </p:cNvSpPr>
          <p:nvPr>
            <p:ph idx="1"/>
          </p:nvPr>
        </p:nvSpPr>
        <p:spPr>
          <a:xfrm>
            <a:off x="5583157" y="1780250"/>
            <a:ext cx="5716988" cy="4279709"/>
          </a:xfrm>
        </p:spPr>
        <p:txBody>
          <a:bodyPr vert="horz" lIns="91440" tIns="45720" rIns="91440" bIns="45720" rtlCol="0" anchor="ctr">
            <a:normAutofit/>
          </a:bodyPr>
          <a:lstStyle/>
          <a:p>
            <a:pPr marL="0" indent="0">
              <a:buNone/>
            </a:pPr>
            <a:r>
              <a:rPr lang="es-ES" sz="2400" dirty="0">
                <a:ea typeface="+mn-lt"/>
                <a:cs typeface="+mn-lt"/>
              </a:rPr>
              <a:t>XML es una herramienta de software que sirve para almacenar y transportar datos</a:t>
            </a:r>
          </a:p>
          <a:p>
            <a:r>
              <a:rPr lang="es-ES" sz="2400" dirty="0">
                <a:ea typeface="+mn-lt"/>
                <a:cs typeface="+mn-lt"/>
              </a:rPr>
              <a:t>XML se puede traducir como un lenguaje de marcado extensible (E</a:t>
            </a:r>
            <a:r>
              <a:rPr lang="es-ES" sz="2400" b="1" dirty="0">
                <a:ea typeface="+mn-lt"/>
                <a:cs typeface="+mn-lt"/>
              </a:rPr>
              <a:t>x</a:t>
            </a:r>
            <a:r>
              <a:rPr lang="es-ES" sz="2400" dirty="0">
                <a:ea typeface="+mn-lt"/>
                <a:cs typeface="+mn-lt"/>
              </a:rPr>
              <a:t>tensible </a:t>
            </a:r>
            <a:r>
              <a:rPr lang="es-ES" sz="2400" b="1" dirty="0" err="1">
                <a:ea typeface="+mn-lt"/>
                <a:cs typeface="+mn-lt"/>
              </a:rPr>
              <a:t>M</a:t>
            </a:r>
            <a:r>
              <a:rPr lang="es-ES" sz="2400" dirty="0" err="1">
                <a:ea typeface="+mn-lt"/>
                <a:cs typeface="+mn-lt"/>
              </a:rPr>
              <a:t>arkup</a:t>
            </a:r>
            <a:r>
              <a:rPr lang="es-ES" sz="2400" dirty="0">
                <a:ea typeface="+mn-lt"/>
                <a:cs typeface="+mn-lt"/>
              </a:rPr>
              <a:t> </a:t>
            </a:r>
            <a:r>
              <a:rPr lang="es-ES" sz="2400" b="1" dirty="0" err="1">
                <a:ea typeface="+mn-lt"/>
                <a:cs typeface="+mn-lt"/>
              </a:rPr>
              <a:t>L</a:t>
            </a:r>
            <a:r>
              <a:rPr lang="es-ES" sz="2400" dirty="0" err="1">
                <a:ea typeface="+mn-lt"/>
                <a:cs typeface="+mn-lt"/>
              </a:rPr>
              <a:t>anguage</a:t>
            </a:r>
            <a:r>
              <a:rPr lang="es-ES" sz="2400" dirty="0">
                <a:ea typeface="+mn-lt"/>
                <a:cs typeface="+mn-lt"/>
              </a:rPr>
              <a:t>)</a:t>
            </a:r>
          </a:p>
          <a:p>
            <a:r>
              <a:rPr lang="es-ES" sz="2400" dirty="0">
                <a:cs typeface="Calibri"/>
              </a:rPr>
              <a:t>Esta pensado para ser autodescriptivo</a:t>
            </a:r>
          </a:p>
          <a:p>
            <a:pPr marL="0" indent="0">
              <a:buNone/>
            </a:pPr>
            <a:endParaRPr lang="es-ES" sz="2400" dirty="0">
              <a:ea typeface="+mn-lt"/>
              <a:cs typeface="+mn-lt"/>
            </a:endParaRPr>
          </a:p>
          <a:p>
            <a:endParaRPr lang="es-ES" sz="2000">
              <a:cs typeface="Calibri"/>
            </a:endParaRPr>
          </a:p>
          <a:p>
            <a:endParaRPr lang="es-ES" sz="2000">
              <a:cs typeface="Calibri"/>
            </a:endParaRPr>
          </a:p>
          <a:p>
            <a:endParaRPr lang="es-ES" sz="2000">
              <a:cs typeface="Calibri"/>
            </a:endParaRPr>
          </a:p>
          <a:p>
            <a:endParaRPr lang="es-ES" sz="2000">
              <a:cs typeface="Calibri"/>
            </a:endParaRPr>
          </a:p>
        </p:txBody>
      </p:sp>
    </p:spTree>
    <p:extLst>
      <p:ext uri="{BB962C8B-B14F-4D97-AF65-F5344CB8AC3E}">
        <p14:creationId xmlns:p14="http://schemas.microsoft.com/office/powerpoint/2010/main" val="131364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464614" y="1783959"/>
            <a:ext cx="4087306" cy="2180454"/>
          </a:xfrm>
        </p:spPr>
        <p:txBody>
          <a:bodyPr anchor="b">
            <a:normAutofit/>
          </a:bodyPr>
          <a:lstStyle/>
          <a:p>
            <a:pPr algn="l"/>
            <a:r>
              <a:rPr lang="es-ES" sz="5400" dirty="0">
                <a:ea typeface="+mj-lt"/>
                <a:cs typeface="+mj-lt"/>
              </a:rPr>
              <a:t>Introducción a XQUERY</a:t>
            </a:r>
            <a:endParaRPr lang="es-ES" dirty="0"/>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atos binarios digitales azules en una pantalla">
            <a:extLst>
              <a:ext uri="{FF2B5EF4-FFF2-40B4-BE49-F238E27FC236}">
                <a16:creationId xmlns:a16="http://schemas.microsoft.com/office/drawing/2014/main" id="{9B24C6B3-5C17-40D9-9A0F-E0388C10DB76}"/>
              </a:ext>
            </a:extLst>
          </p:cNvPr>
          <p:cNvPicPr>
            <a:picLocks noChangeAspect="1"/>
          </p:cNvPicPr>
          <p:nvPr/>
        </p:nvPicPr>
        <p:blipFill rotWithShape="1">
          <a:blip r:embed="rId2"/>
          <a:srcRect l="27153" r="15197"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2701621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F53C4-104B-4843-9399-9C1210A2BE68}"/>
              </a:ext>
            </a:extLst>
          </p:cNvPr>
          <p:cNvSpPr>
            <a:spLocks noGrp="1"/>
          </p:cNvSpPr>
          <p:nvPr>
            <p:ph type="title"/>
          </p:nvPr>
        </p:nvSpPr>
        <p:spPr>
          <a:xfrm>
            <a:off x="4965430" y="629268"/>
            <a:ext cx="6586491" cy="1286160"/>
          </a:xfrm>
        </p:spPr>
        <p:txBody>
          <a:bodyPr anchor="b">
            <a:normAutofit/>
          </a:bodyPr>
          <a:lstStyle/>
          <a:p>
            <a:r>
              <a:rPr lang="es-ES" b="1" dirty="0">
                <a:ea typeface="+mj-lt"/>
                <a:cs typeface="+mj-lt"/>
              </a:rPr>
              <a:t>QUE ES XQUERY</a:t>
            </a:r>
            <a:endParaRPr lang="es-ES" b="1" dirty="0"/>
          </a:p>
        </p:txBody>
      </p:sp>
      <p:sp>
        <p:nvSpPr>
          <p:cNvPr id="3" name="Marcador de contenido 2">
            <a:extLst>
              <a:ext uri="{FF2B5EF4-FFF2-40B4-BE49-F238E27FC236}">
                <a16:creationId xmlns:a16="http://schemas.microsoft.com/office/drawing/2014/main" id="{46977095-3E80-4620-9694-A160C1B7FDE0}"/>
              </a:ext>
            </a:extLst>
          </p:cNvPr>
          <p:cNvSpPr>
            <a:spLocks noGrp="1"/>
          </p:cNvSpPr>
          <p:nvPr>
            <p:ph idx="1"/>
          </p:nvPr>
        </p:nvSpPr>
        <p:spPr>
          <a:xfrm>
            <a:off x="4965431" y="2438400"/>
            <a:ext cx="6586489" cy="3785419"/>
          </a:xfrm>
        </p:spPr>
        <p:txBody>
          <a:bodyPr vert="horz" lIns="91440" tIns="45720" rIns="91440" bIns="45720" rtlCol="0" anchor="t">
            <a:normAutofit/>
          </a:bodyPr>
          <a:lstStyle/>
          <a:p>
            <a:pPr>
              <a:buFont typeface="Arial"/>
              <a:buChar char="•"/>
            </a:pPr>
            <a:r>
              <a:rPr lang="es-ES" sz="2000" dirty="0" err="1">
                <a:ea typeface="+mn-lt"/>
                <a:cs typeface="+mn-lt"/>
              </a:rPr>
              <a:t>XQuery</a:t>
            </a:r>
            <a:r>
              <a:rPr lang="es-ES" sz="2000" dirty="0">
                <a:ea typeface="+mn-lt"/>
                <a:cs typeface="+mn-lt"/>
              </a:rPr>
              <a:t> es un lenguaje de consulta  que se basa en  </a:t>
            </a:r>
            <a:r>
              <a:rPr lang="es-ES" sz="2000" dirty="0" err="1">
                <a:ea typeface="+mn-lt"/>
                <a:cs typeface="+mn-lt"/>
              </a:rPr>
              <a:t>XPath</a:t>
            </a:r>
            <a:r>
              <a:rPr lang="es-ES" sz="2000" dirty="0">
                <a:ea typeface="+mn-lt"/>
                <a:cs typeface="+mn-lt"/>
              </a:rPr>
              <a:t> para el acceso a los nodos XML, pudiendo utilizar todos sus operadores y funciones.</a:t>
            </a:r>
          </a:p>
          <a:p>
            <a:pPr>
              <a:buFont typeface="Arial"/>
            </a:pPr>
            <a:r>
              <a:rPr lang="es-ES" sz="2000" dirty="0">
                <a:ea typeface="+mn-lt"/>
                <a:cs typeface="+mn-lt"/>
              </a:rPr>
              <a:t>Se puede decir que </a:t>
            </a:r>
            <a:r>
              <a:rPr lang="es-ES" sz="2000" dirty="0" err="1">
                <a:ea typeface="+mn-lt"/>
                <a:cs typeface="+mn-lt"/>
              </a:rPr>
              <a:t>XQuery</a:t>
            </a:r>
            <a:r>
              <a:rPr lang="es-ES" sz="2000" dirty="0">
                <a:ea typeface="+mn-lt"/>
                <a:cs typeface="+mn-lt"/>
              </a:rPr>
              <a:t> es a XML lo mismo que SQL a las bases de datos relacionales.</a:t>
            </a:r>
            <a:endParaRPr lang="es-ES" dirty="0"/>
          </a:p>
          <a:p>
            <a:pPr>
              <a:buFont typeface="Arial"/>
            </a:pPr>
            <a:endParaRPr lang="es-ES" sz="2000" dirty="0">
              <a:cs typeface="Calibri"/>
            </a:endParaRPr>
          </a:p>
          <a:p>
            <a:endParaRPr lang="es-ES" sz="2000" dirty="0"/>
          </a:p>
        </p:txBody>
      </p:sp>
      <p:pic>
        <p:nvPicPr>
          <p:cNvPr id="5" name="Picture 4" descr="Archivos">
            <a:extLst>
              <a:ext uri="{FF2B5EF4-FFF2-40B4-BE49-F238E27FC236}">
                <a16:creationId xmlns:a16="http://schemas.microsoft.com/office/drawing/2014/main" id="{12431D5A-FB6D-492F-ACA7-993D8987F1A7}"/>
              </a:ext>
            </a:extLst>
          </p:cNvPr>
          <p:cNvPicPr>
            <a:picLocks noChangeAspect="1"/>
          </p:cNvPicPr>
          <p:nvPr/>
        </p:nvPicPr>
        <p:blipFill rotWithShape="1">
          <a:blip r:embed="rId2"/>
          <a:srcRect l="18321" r="36563"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47E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61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84A6F0-3922-4477-B09A-BE0887BDE763}"/>
              </a:ext>
            </a:extLst>
          </p:cNvPr>
          <p:cNvPicPr>
            <a:picLocks noChangeAspect="1"/>
          </p:cNvPicPr>
          <p:nvPr/>
        </p:nvPicPr>
        <p:blipFill rotWithShape="1">
          <a:blip r:embed="rId2"/>
          <a:srcRect r="-2" b="12923"/>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055403-7101-4A94-BCB1-1F09856AA5E2}"/>
              </a:ext>
            </a:extLst>
          </p:cNvPr>
          <p:cNvSpPr>
            <a:spLocks noGrp="1"/>
          </p:cNvSpPr>
          <p:nvPr>
            <p:ph type="title"/>
          </p:nvPr>
        </p:nvSpPr>
        <p:spPr>
          <a:xfrm>
            <a:off x="9430442" y="2636355"/>
            <a:ext cx="2075346" cy="1135737"/>
          </a:xfrm>
        </p:spPr>
        <p:txBody>
          <a:bodyPr>
            <a:normAutofit/>
          </a:bodyPr>
          <a:lstStyle/>
          <a:p>
            <a:r>
              <a:rPr lang="es-ES" sz="3600" b="1" dirty="0">
                <a:solidFill>
                  <a:schemeClr val="bg1"/>
                </a:solidFill>
                <a:ea typeface="+mj-lt"/>
                <a:cs typeface="+mj-lt"/>
              </a:rPr>
              <a:t>Utilidad</a:t>
            </a:r>
            <a:endParaRPr lang="es-ES" b="1" dirty="0">
              <a:solidFill>
                <a:schemeClr val="bg1"/>
              </a:solidFill>
            </a:endParaRPr>
          </a:p>
        </p:txBody>
      </p:sp>
      <p:grpSp>
        <p:nvGrpSpPr>
          <p:cNvPr id="27" name="Group 2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073AA592-704B-47DC-A888-442B46528FD5}"/>
              </a:ext>
            </a:extLst>
          </p:cNvPr>
          <p:cNvGraphicFramePr>
            <a:graphicFrameLocks noGrp="1"/>
          </p:cNvGraphicFramePr>
          <p:nvPr>
            <p:ph idx="1"/>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065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84A6F0-3922-4477-B09A-BE0887BDE763}"/>
              </a:ext>
            </a:extLst>
          </p:cNvPr>
          <p:cNvPicPr>
            <a:picLocks noChangeAspect="1"/>
          </p:cNvPicPr>
          <p:nvPr/>
        </p:nvPicPr>
        <p:blipFill rotWithShape="1">
          <a:blip r:embed="rId2"/>
          <a:srcRect r="-2" b="12923"/>
          <a:stretch/>
        </p:blipFill>
        <p:spPr>
          <a:xfrm>
            <a:off x="20" y="10"/>
            <a:ext cx="12191981" cy="6857990"/>
          </a:xfrm>
          <a:prstGeom prst="rect">
            <a:avLst/>
          </a:prstGeom>
        </p:spPr>
      </p:pic>
      <p:sp>
        <p:nvSpPr>
          <p:cNvPr id="42"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055403-7101-4A94-BCB1-1F09856AA5E2}"/>
              </a:ext>
            </a:extLst>
          </p:cNvPr>
          <p:cNvSpPr>
            <a:spLocks noGrp="1"/>
          </p:cNvSpPr>
          <p:nvPr>
            <p:ph type="title"/>
          </p:nvPr>
        </p:nvSpPr>
        <p:spPr>
          <a:xfrm>
            <a:off x="9430442" y="2636355"/>
            <a:ext cx="2075346" cy="1135737"/>
          </a:xfrm>
        </p:spPr>
        <p:txBody>
          <a:bodyPr>
            <a:normAutofit/>
          </a:bodyPr>
          <a:lstStyle/>
          <a:p>
            <a:r>
              <a:rPr lang="es-ES" sz="3600" b="1" dirty="0">
                <a:solidFill>
                  <a:schemeClr val="bg1"/>
                </a:solidFill>
                <a:ea typeface="+mj-lt"/>
                <a:cs typeface="+mj-lt"/>
              </a:rPr>
              <a:t>SINTAXIS</a:t>
            </a:r>
            <a:endParaRPr lang="es-ES" sz="3600" b="1" dirty="0">
              <a:solidFill>
                <a:schemeClr val="bg1"/>
              </a:solidFill>
              <a:cs typeface="Calibri Light"/>
            </a:endParaRPr>
          </a:p>
        </p:txBody>
      </p:sp>
      <p:grpSp>
        <p:nvGrpSpPr>
          <p:cNvPr id="43" name="Group 2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073AA592-704B-47DC-A888-442B46528FD5}"/>
              </a:ext>
            </a:extLst>
          </p:cNvPr>
          <p:cNvGraphicFramePr>
            <a:graphicFrameLocks noGrp="1"/>
          </p:cNvGraphicFramePr>
          <p:nvPr>
            <p:ph idx="1"/>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676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FC884AC-99F2-4731-A7F9-FF40B99FFC73}"/>
              </a:ext>
            </a:extLst>
          </p:cNvPr>
          <p:cNvSpPr>
            <a:spLocks noGrp="1"/>
          </p:cNvSpPr>
          <p:nvPr>
            <p:ph type="title"/>
          </p:nvPr>
        </p:nvSpPr>
        <p:spPr>
          <a:xfrm>
            <a:off x="804672" y="640080"/>
            <a:ext cx="3282696" cy="5257800"/>
          </a:xfrm>
        </p:spPr>
        <p:txBody>
          <a:bodyPr>
            <a:normAutofit/>
          </a:bodyPr>
          <a:lstStyle/>
          <a:p>
            <a:r>
              <a:rPr lang="es-ES" b="1" dirty="0">
                <a:solidFill>
                  <a:schemeClr val="bg1"/>
                </a:solidFill>
                <a:cs typeface="Calibri Light"/>
              </a:rPr>
              <a:t>Diferencias entre XML y HTML</a:t>
            </a:r>
            <a:endParaRPr lang="es-ES" dirty="0">
              <a:solidFill>
                <a:schemeClr val="bg1"/>
              </a:solidFill>
            </a:endParaRPr>
          </a:p>
        </p:txBody>
      </p:sp>
      <p:sp>
        <p:nvSpPr>
          <p:cNvPr id="3" name="Marcador de contenido 2">
            <a:extLst>
              <a:ext uri="{FF2B5EF4-FFF2-40B4-BE49-F238E27FC236}">
                <a16:creationId xmlns:a16="http://schemas.microsoft.com/office/drawing/2014/main" id="{46D48D71-E75D-44B8-908F-3A5815959B9F}"/>
              </a:ext>
            </a:extLst>
          </p:cNvPr>
          <p:cNvSpPr>
            <a:spLocks noGrp="1"/>
          </p:cNvSpPr>
          <p:nvPr>
            <p:ph idx="1"/>
          </p:nvPr>
        </p:nvSpPr>
        <p:spPr>
          <a:xfrm>
            <a:off x="4930921" y="640081"/>
            <a:ext cx="7260580" cy="6075556"/>
          </a:xfrm>
        </p:spPr>
        <p:txBody>
          <a:bodyPr vert="horz" lIns="91440" tIns="45720" rIns="91440" bIns="45720" rtlCol="0" anchor="ctr">
            <a:normAutofit/>
          </a:bodyPr>
          <a:lstStyle/>
          <a:p>
            <a:pPr marL="0" indent="0">
              <a:buNone/>
            </a:pPr>
            <a:r>
              <a:rPr lang="es-ES" sz="2400" dirty="0">
                <a:cs typeface="Calibri" panose="020F0502020204030204"/>
              </a:rPr>
              <a:t>Hay varias diferencias entre XML y HTML ya que aunque se parecen, fueron creadas con distintos propósitos</a:t>
            </a:r>
          </a:p>
          <a:p>
            <a:pPr marL="0" indent="0">
              <a:buNone/>
            </a:pPr>
            <a:endParaRPr lang="es-ES" sz="2400" dirty="0">
              <a:cs typeface="Calibri" panose="020F0502020204030204"/>
            </a:endParaRPr>
          </a:p>
          <a:p>
            <a:pPr marL="0" indent="0">
              <a:buNone/>
            </a:pPr>
            <a:endParaRPr lang="es-ES" sz="1000" dirty="0">
              <a:cs typeface="Calibri" panose="020F0502020204030204"/>
            </a:endParaRPr>
          </a:p>
          <a:p>
            <a:pPr marL="342900" indent="-342900"/>
            <a:r>
              <a:rPr lang="es-ES" sz="2400" dirty="0">
                <a:cs typeface="Calibri" panose="020F0502020204030204"/>
              </a:rPr>
              <a:t>XML se centra solo en transportar datos, por lo que se centra en los datos en sí</a:t>
            </a:r>
          </a:p>
          <a:p>
            <a:pPr marL="342900" indent="-342900"/>
            <a:r>
              <a:rPr lang="es-ES" sz="2400" dirty="0">
                <a:cs typeface="Calibri" panose="020F0502020204030204"/>
              </a:rPr>
              <a:t>HTML se centra más en como se muestran los datos</a:t>
            </a:r>
          </a:p>
          <a:p>
            <a:pPr marL="342900" indent="-342900"/>
            <a:r>
              <a:rPr lang="es-ES" sz="2400" dirty="0">
                <a:cs typeface="Calibri" panose="020F0502020204030204"/>
              </a:rPr>
              <a:t>A diferencia de HTML donde las etiquetas están definidas, en XML las etiquetas son creadas por el desarrollador y no hay ninguna regla predefinida</a:t>
            </a:r>
          </a:p>
          <a:p>
            <a:pPr marL="0" indent="0">
              <a:buNone/>
            </a:pPr>
            <a:endParaRPr lang="es-ES" sz="1000" b="1" i="1" dirty="0">
              <a:cs typeface="Calibri" panose="020F0502020204030204"/>
            </a:endParaRPr>
          </a:p>
          <a:p>
            <a:endParaRPr lang="es-ES" sz="2000" b="1" i="1">
              <a:cs typeface="Calibri"/>
            </a:endParaRPr>
          </a:p>
        </p:txBody>
      </p:sp>
    </p:spTree>
    <p:extLst>
      <p:ext uri="{BB962C8B-B14F-4D97-AF65-F5344CB8AC3E}">
        <p14:creationId xmlns:p14="http://schemas.microsoft.com/office/powerpoint/2010/main" val="423552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FC884AC-99F2-4731-A7F9-FF40B99FFC73}"/>
              </a:ext>
            </a:extLst>
          </p:cNvPr>
          <p:cNvSpPr>
            <a:spLocks noGrp="1"/>
          </p:cNvSpPr>
          <p:nvPr>
            <p:ph type="title"/>
          </p:nvPr>
        </p:nvSpPr>
        <p:spPr>
          <a:xfrm>
            <a:off x="704887" y="640080"/>
            <a:ext cx="3464123" cy="5257800"/>
          </a:xfrm>
        </p:spPr>
        <p:txBody>
          <a:bodyPr>
            <a:normAutofit/>
          </a:bodyPr>
          <a:lstStyle/>
          <a:p>
            <a:r>
              <a:rPr lang="es-ES" b="1" dirty="0">
                <a:solidFill>
                  <a:schemeClr val="bg1"/>
                </a:solidFill>
                <a:cs typeface="Calibri Light"/>
              </a:rPr>
              <a:t>Características y usos</a:t>
            </a:r>
            <a:endParaRPr lang="es-ES" dirty="0">
              <a:solidFill>
                <a:schemeClr val="bg1"/>
              </a:solidFill>
            </a:endParaRPr>
          </a:p>
        </p:txBody>
      </p:sp>
      <p:sp>
        <p:nvSpPr>
          <p:cNvPr id="3" name="Marcador de contenido 2">
            <a:extLst>
              <a:ext uri="{FF2B5EF4-FFF2-40B4-BE49-F238E27FC236}">
                <a16:creationId xmlns:a16="http://schemas.microsoft.com/office/drawing/2014/main" id="{46D48D71-E75D-44B8-908F-3A5815959B9F}"/>
              </a:ext>
            </a:extLst>
          </p:cNvPr>
          <p:cNvSpPr>
            <a:spLocks noGrp="1"/>
          </p:cNvSpPr>
          <p:nvPr>
            <p:ph idx="1"/>
          </p:nvPr>
        </p:nvSpPr>
        <p:spPr>
          <a:xfrm>
            <a:off x="4930921" y="640081"/>
            <a:ext cx="7260580" cy="6075556"/>
          </a:xfrm>
        </p:spPr>
        <p:txBody>
          <a:bodyPr vert="horz" lIns="91440" tIns="45720" rIns="91440" bIns="45720" rtlCol="0" anchor="ctr">
            <a:normAutofit/>
          </a:bodyPr>
          <a:lstStyle/>
          <a:p>
            <a:pPr marL="342900" indent="-342900"/>
            <a:r>
              <a:rPr lang="es-ES" sz="2400" dirty="0">
                <a:cs typeface="Calibri" panose="020F0502020204030204"/>
              </a:rPr>
              <a:t>XML no utiliza etiquetas predefinidas</a:t>
            </a:r>
          </a:p>
          <a:p>
            <a:pPr marL="342900" indent="-342900"/>
            <a:r>
              <a:rPr lang="es-ES" sz="2400" dirty="0">
                <a:ea typeface="+mn-lt"/>
                <a:cs typeface="+mn-lt"/>
              </a:rPr>
              <a:t>XML es una etiqueta extensible, es decir, que aunque se añada o elimine código, va a seguir funcionando</a:t>
            </a:r>
          </a:p>
          <a:p>
            <a:pPr marL="342900" indent="-342900"/>
            <a:r>
              <a:rPr lang="es-ES" sz="2400" dirty="0">
                <a:ea typeface="+mn-lt"/>
                <a:cs typeface="+mn-lt"/>
              </a:rPr>
              <a:t>XML nos permite simplificar el uso y el transporte de datos</a:t>
            </a:r>
          </a:p>
          <a:p>
            <a:pPr marL="0" indent="0">
              <a:buNone/>
            </a:pPr>
            <a:endParaRPr lang="es-ES" sz="2400" dirty="0">
              <a:ea typeface="+mn-lt"/>
              <a:cs typeface="+mn-lt"/>
            </a:endParaRPr>
          </a:p>
          <a:p>
            <a:pPr marL="0" indent="0">
              <a:buNone/>
            </a:pPr>
            <a:r>
              <a:rPr lang="es-ES" sz="2400" dirty="0">
                <a:cs typeface="Calibri" panose="020F0502020204030204"/>
              </a:rPr>
              <a:t>XML puede servir para muchas cosas, uno de sus principales usos es poder tener los datos de manera simple y fácil de leer, tanto como para los desarrolladores como para lenguajes como </a:t>
            </a:r>
            <a:r>
              <a:rPr lang="es-ES" sz="2400" dirty="0" err="1">
                <a:cs typeface="Calibri" panose="020F0502020204030204"/>
              </a:rPr>
              <a:t>javascript</a:t>
            </a:r>
            <a:r>
              <a:rPr lang="es-ES" sz="2400" dirty="0">
                <a:cs typeface="Calibri" panose="020F0502020204030204"/>
              </a:rPr>
              <a:t> que puedan leer los datos y poder usarlos en nuestro software</a:t>
            </a:r>
          </a:p>
          <a:p>
            <a:pPr marL="0" indent="0">
              <a:buNone/>
            </a:pPr>
            <a:endParaRPr lang="es-ES" sz="2000" b="1" i="1" dirty="0">
              <a:cs typeface="Calibri"/>
            </a:endParaRPr>
          </a:p>
          <a:p>
            <a:endParaRPr lang="es-ES" sz="1700">
              <a:cs typeface="Calibri"/>
            </a:endParaRPr>
          </a:p>
        </p:txBody>
      </p:sp>
    </p:spTree>
    <p:extLst>
      <p:ext uri="{BB962C8B-B14F-4D97-AF65-F5344CB8AC3E}">
        <p14:creationId xmlns:p14="http://schemas.microsoft.com/office/powerpoint/2010/main" val="33804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D1BB349A-C6C9-4C89-A85B-D704B4A8E588}"/>
              </a:ext>
            </a:extLst>
          </p:cNvPr>
          <p:cNvSpPr>
            <a:spLocks noGrp="1"/>
          </p:cNvSpPr>
          <p:nvPr>
            <p:ph type="title"/>
          </p:nvPr>
        </p:nvSpPr>
        <p:spPr>
          <a:xfrm>
            <a:off x="767290" y="1166932"/>
            <a:ext cx="3582073" cy="4279709"/>
          </a:xfrm>
        </p:spPr>
        <p:txBody>
          <a:bodyPr anchor="ctr">
            <a:normAutofit/>
          </a:bodyPr>
          <a:lstStyle/>
          <a:p>
            <a:r>
              <a:rPr lang="es-ES" sz="4800">
                <a:solidFill>
                  <a:schemeClr val="bg1"/>
                </a:solidFill>
                <a:cs typeface="Calibri Light"/>
              </a:rPr>
              <a:t>Well formed  </a:t>
            </a:r>
            <a:endParaRPr lang="es-ES" sz="4800">
              <a:solidFill>
                <a:schemeClr val="bg1"/>
              </a:solidFill>
            </a:endParaRPr>
          </a:p>
        </p:txBody>
      </p:sp>
      <p:sp>
        <p:nvSpPr>
          <p:cNvPr id="3" name="Marcador de contenido 2">
            <a:extLst>
              <a:ext uri="{FF2B5EF4-FFF2-40B4-BE49-F238E27FC236}">
                <a16:creationId xmlns:a16="http://schemas.microsoft.com/office/drawing/2014/main" id="{DEA3A00D-1E12-4FF1-AD7E-B7E6C283F7BB}"/>
              </a:ext>
            </a:extLst>
          </p:cNvPr>
          <p:cNvSpPr>
            <a:spLocks noGrp="1"/>
          </p:cNvSpPr>
          <p:nvPr>
            <p:ph idx="1"/>
          </p:nvPr>
        </p:nvSpPr>
        <p:spPr>
          <a:xfrm>
            <a:off x="5583157" y="1780250"/>
            <a:ext cx="5716988" cy="4279709"/>
          </a:xfrm>
        </p:spPr>
        <p:txBody>
          <a:bodyPr vert="horz" lIns="91440" tIns="45720" rIns="91440" bIns="45720" rtlCol="0" anchor="ctr">
            <a:normAutofit fontScale="92500" lnSpcReduction="10000"/>
          </a:bodyPr>
          <a:lstStyle/>
          <a:p>
            <a:pPr marL="0" indent="0">
              <a:buNone/>
            </a:pPr>
            <a:r>
              <a:rPr lang="es-ES" sz="2400" dirty="0">
                <a:ea typeface="+mn-lt"/>
                <a:cs typeface="+mn-lt"/>
              </a:rPr>
              <a:t>Un documento XML esta </a:t>
            </a:r>
            <a:r>
              <a:rPr lang="es-ES" sz="2400" b="1" dirty="0">
                <a:ea typeface="+mn-lt"/>
                <a:cs typeface="+mn-lt"/>
              </a:rPr>
              <a:t>bien formado</a:t>
            </a:r>
            <a:r>
              <a:rPr lang="es-ES" sz="2400" dirty="0">
                <a:ea typeface="+mn-lt"/>
                <a:cs typeface="+mn-lt"/>
              </a:rPr>
              <a:t> cuando no tiene errores de sintaxis:</a:t>
            </a:r>
            <a:endParaRPr lang="es-ES" sz="2400" dirty="0"/>
          </a:p>
          <a:p>
            <a:pPr marL="0" indent="0">
              <a:buNone/>
            </a:pPr>
            <a:endParaRPr lang="es-ES" sz="2400" dirty="0">
              <a:ea typeface="+mn-lt"/>
              <a:cs typeface="+mn-lt"/>
            </a:endParaRPr>
          </a:p>
          <a:p>
            <a:r>
              <a:rPr lang="es-ES" sz="2400" dirty="0">
                <a:ea typeface="+mn-lt"/>
                <a:cs typeface="+mn-lt"/>
              </a:rPr>
              <a:t>La </a:t>
            </a:r>
            <a:r>
              <a:rPr lang="es-ES" sz="2400" b="1" dirty="0">
                <a:ea typeface="+mn-lt"/>
                <a:cs typeface="+mn-lt"/>
              </a:rPr>
              <a:t>declaración XML</a:t>
            </a:r>
            <a:r>
              <a:rPr lang="es-ES" sz="2400" dirty="0">
                <a:ea typeface="+mn-lt"/>
                <a:cs typeface="+mn-lt"/>
              </a:rPr>
              <a:t> debe estar en la primera línea escrita correctamente.</a:t>
            </a:r>
            <a:endParaRPr lang="es-ES" sz="2400" dirty="0">
              <a:cs typeface="Calibri"/>
            </a:endParaRPr>
          </a:p>
          <a:p>
            <a:r>
              <a:rPr lang="es-ES" sz="2400" dirty="0">
                <a:ea typeface="+mn-lt"/>
                <a:cs typeface="+mn-lt"/>
              </a:rPr>
              <a:t>Tener en cuenta que es </a:t>
            </a:r>
            <a:r>
              <a:rPr lang="es-ES" sz="2400" b="1" dirty="0">
                <a:ea typeface="+mn-lt"/>
                <a:cs typeface="+mn-lt"/>
              </a:rPr>
              <a:t>sensible a minúsculas y mayúsculas</a:t>
            </a:r>
            <a:endParaRPr lang="es-ES" sz="2400" b="1" dirty="0">
              <a:cs typeface="Calibri"/>
            </a:endParaRPr>
          </a:p>
          <a:p>
            <a:r>
              <a:rPr lang="es-ES" sz="2400" dirty="0">
                <a:ea typeface="+mn-lt"/>
                <a:cs typeface="+mn-lt"/>
              </a:rPr>
              <a:t>Tiene que existir un único </a:t>
            </a:r>
            <a:r>
              <a:rPr lang="es-ES" sz="2400" b="1" dirty="0">
                <a:ea typeface="+mn-lt"/>
                <a:cs typeface="+mn-lt"/>
              </a:rPr>
              <a:t>elemento raíz.</a:t>
            </a:r>
          </a:p>
          <a:p>
            <a:r>
              <a:rPr lang="es-ES" sz="2400" dirty="0">
                <a:ea typeface="+mn-lt"/>
                <a:cs typeface="+mn-lt"/>
              </a:rPr>
              <a:t>Todos los elementos deben tener etiqueta de </a:t>
            </a:r>
            <a:r>
              <a:rPr lang="es-ES" sz="2400" b="1" dirty="0">
                <a:ea typeface="+mn-lt"/>
                <a:cs typeface="+mn-lt"/>
              </a:rPr>
              <a:t>apertura y de cierre.</a:t>
            </a:r>
          </a:p>
          <a:p>
            <a:r>
              <a:rPr lang="es-ES" sz="2400" dirty="0">
                <a:ea typeface="+mn-lt"/>
                <a:cs typeface="+mn-lt"/>
              </a:rPr>
              <a:t>Los nombres de elementos y sus atributos estén escritos correctamente.</a:t>
            </a:r>
          </a:p>
          <a:p>
            <a:endParaRPr lang="es-ES" sz="2000">
              <a:cs typeface="Calibri"/>
            </a:endParaRPr>
          </a:p>
          <a:p>
            <a:endParaRPr lang="es-ES" sz="2000">
              <a:cs typeface="Calibri"/>
            </a:endParaRPr>
          </a:p>
          <a:p>
            <a:endParaRPr lang="es-ES" sz="2000">
              <a:cs typeface="Calibri"/>
            </a:endParaRPr>
          </a:p>
          <a:p>
            <a:endParaRPr lang="es-ES" sz="2000">
              <a:cs typeface="Calibri"/>
            </a:endParaRPr>
          </a:p>
        </p:txBody>
      </p:sp>
    </p:spTree>
    <p:extLst>
      <p:ext uri="{BB962C8B-B14F-4D97-AF65-F5344CB8AC3E}">
        <p14:creationId xmlns:p14="http://schemas.microsoft.com/office/powerpoint/2010/main" val="275270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FC884AC-99F2-4731-A7F9-FF40B99FFC73}"/>
              </a:ext>
            </a:extLst>
          </p:cNvPr>
          <p:cNvSpPr>
            <a:spLocks noGrp="1"/>
          </p:cNvSpPr>
          <p:nvPr>
            <p:ph type="title"/>
          </p:nvPr>
        </p:nvSpPr>
        <p:spPr>
          <a:xfrm>
            <a:off x="804672" y="640080"/>
            <a:ext cx="3282696" cy="5257800"/>
          </a:xfrm>
        </p:spPr>
        <p:txBody>
          <a:bodyPr>
            <a:normAutofit/>
          </a:bodyPr>
          <a:lstStyle/>
          <a:p>
            <a:r>
              <a:rPr lang="es-ES" b="1">
                <a:solidFill>
                  <a:schemeClr val="bg1"/>
                </a:solidFill>
                <a:cs typeface="Calibri Light"/>
              </a:rPr>
              <a:t>Elementos XML</a:t>
            </a:r>
            <a:endParaRPr lang="es-ES" b="1">
              <a:solidFill>
                <a:schemeClr val="bg1"/>
              </a:solidFill>
            </a:endParaRPr>
          </a:p>
        </p:txBody>
      </p:sp>
      <p:sp>
        <p:nvSpPr>
          <p:cNvPr id="3" name="Marcador de contenido 2">
            <a:extLst>
              <a:ext uri="{FF2B5EF4-FFF2-40B4-BE49-F238E27FC236}">
                <a16:creationId xmlns:a16="http://schemas.microsoft.com/office/drawing/2014/main" id="{46D48D71-E75D-44B8-908F-3A5815959B9F}"/>
              </a:ext>
            </a:extLst>
          </p:cNvPr>
          <p:cNvSpPr>
            <a:spLocks noGrp="1"/>
          </p:cNvSpPr>
          <p:nvPr>
            <p:ph idx="1"/>
          </p:nvPr>
        </p:nvSpPr>
        <p:spPr>
          <a:xfrm>
            <a:off x="4930921" y="640081"/>
            <a:ext cx="7260580" cy="6075556"/>
          </a:xfrm>
        </p:spPr>
        <p:txBody>
          <a:bodyPr vert="horz" lIns="91440" tIns="45720" rIns="91440" bIns="45720" rtlCol="0" anchor="ctr">
            <a:normAutofit/>
          </a:bodyPr>
          <a:lstStyle/>
          <a:p>
            <a:pPr marL="0" indent="0">
              <a:buNone/>
            </a:pPr>
            <a:r>
              <a:rPr lang="es-ES" sz="2400" dirty="0">
                <a:ea typeface="+mn-lt"/>
                <a:cs typeface="+mn-lt"/>
              </a:rPr>
              <a:t>Los documentos XML están formados por </a:t>
            </a:r>
            <a:r>
              <a:rPr lang="es-ES" sz="2400" b="1" dirty="0">
                <a:ea typeface="+mn-lt"/>
                <a:cs typeface="+mn-lt"/>
              </a:rPr>
              <a:t>texto plano</a:t>
            </a:r>
            <a:r>
              <a:rPr lang="es-ES" sz="2400" dirty="0">
                <a:ea typeface="+mn-lt"/>
                <a:cs typeface="+mn-lt"/>
              </a:rPr>
              <a:t> y contienen marcas (</a:t>
            </a:r>
            <a:r>
              <a:rPr lang="es-ES" sz="2400" b="1" dirty="0">
                <a:ea typeface="+mn-lt"/>
                <a:cs typeface="+mn-lt"/>
              </a:rPr>
              <a:t>etiquetas</a:t>
            </a:r>
            <a:r>
              <a:rPr lang="es-ES" sz="2400" dirty="0">
                <a:ea typeface="+mn-lt"/>
                <a:cs typeface="+mn-lt"/>
              </a:rPr>
              <a:t>) definidas por el desarrollador. Estas marcas deben ser lo más descriptivas posibles.</a:t>
            </a:r>
            <a:endParaRPr lang="es-ES" sz="2400">
              <a:cs typeface="Calibri" panose="020F0502020204030204"/>
            </a:endParaRPr>
          </a:p>
          <a:p>
            <a:pPr marL="0" indent="0">
              <a:buNone/>
            </a:pPr>
            <a:r>
              <a:rPr lang="es-ES" sz="2400" dirty="0">
                <a:ea typeface="+mn-lt"/>
                <a:cs typeface="+mn-lt"/>
              </a:rPr>
              <a:t>y se usan los signos "</a:t>
            </a:r>
            <a:r>
              <a:rPr lang="es-ES" sz="2400" b="1" dirty="0">
                <a:ea typeface="+mn-lt"/>
                <a:cs typeface="+mn-lt"/>
              </a:rPr>
              <a:t>&lt;</a:t>
            </a:r>
            <a:r>
              <a:rPr lang="es-ES" sz="2400" dirty="0">
                <a:ea typeface="+mn-lt"/>
                <a:cs typeface="+mn-lt"/>
              </a:rPr>
              <a:t>"  "</a:t>
            </a:r>
            <a:r>
              <a:rPr lang="es-ES" sz="2400" b="1" dirty="0">
                <a:ea typeface="+mn-lt"/>
                <a:cs typeface="+mn-lt"/>
              </a:rPr>
              <a:t>&gt;</a:t>
            </a:r>
            <a:r>
              <a:rPr lang="es-ES" sz="2400" dirty="0">
                <a:ea typeface="+mn-lt"/>
                <a:cs typeface="+mn-lt"/>
              </a:rPr>
              <a:t>"   y  "</a:t>
            </a:r>
            <a:r>
              <a:rPr lang="es-ES" sz="2400" b="1" dirty="0">
                <a:ea typeface="+mn-lt"/>
                <a:cs typeface="+mn-lt"/>
              </a:rPr>
              <a:t>/</a:t>
            </a:r>
            <a:r>
              <a:rPr lang="es-ES" sz="2400" dirty="0">
                <a:ea typeface="+mn-lt"/>
                <a:cs typeface="+mn-lt"/>
              </a:rPr>
              <a:t>".</a:t>
            </a:r>
            <a:endParaRPr lang="es-ES" sz="2400">
              <a:cs typeface="Calibri" panose="020F0502020204030204"/>
            </a:endParaRPr>
          </a:p>
          <a:p>
            <a:pPr marL="0" indent="0">
              <a:buNone/>
            </a:pPr>
            <a:endParaRPr lang="es-ES" sz="1000" dirty="0">
              <a:ea typeface="+mn-lt"/>
              <a:cs typeface="+mn-lt"/>
            </a:endParaRPr>
          </a:p>
          <a:p>
            <a:pPr marL="0" indent="0">
              <a:buNone/>
            </a:pPr>
            <a:r>
              <a:rPr lang="es-ES" sz="2400" dirty="0">
                <a:ea typeface="+mn-lt"/>
                <a:cs typeface="+mn-lt"/>
              </a:rPr>
              <a:t>Ejemplo:</a:t>
            </a:r>
            <a:endParaRPr lang="es-ES" sz="2400">
              <a:cs typeface="Calibri" panose="020F0502020204030204"/>
            </a:endParaRPr>
          </a:p>
          <a:p>
            <a:pPr marL="0" indent="0">
              <a:buNone/>
            </a:pPr>
            <a:r>
              <a:rPr lang="es-ES" sz="2000" b="1" i="1" dirty="0">
                <a:ea typeface="+mn-lt"/>
                <a:cs typeface="+mn-lt"/>
              </a:rPr>
              <a:t>&lt;nombre&gt;Elsa&lt;/nombre&gt;</a:t>
            </a:r>
            <a:endParaRPr lang="es-ES" sz="2000">
              <a:cs typeface="Calibri" panose="020F0502020204030204"/>
            </a:endParaRPr>
          </a:p>
          <a:p>
            <a:pPr marL="0" indent="0">
              <a:buNone/>
            </a:pPr>
            <a:endParaRPr lang="es-ES" sz="1000" b="1" i="1" dirty="0">
              <a:ea typeface="+mn-lt"/>
              <a:cs typeface="+mn-lt"/>
            </a:endParaRPr>
          </a:p>
          <a:p>
            <a:pPr marL="0" indent="0">
              <a:buNone/>
            </a:pPr>
            <a:r>
              <a:rPr lang="es-ES" sz="2400" dirty="0">
                <a:ea typeface="+mn-lt"/>
                <a:cs typeface="+mn-lt"/>
              </a:rPr>
              <a:t>Un elemento (</a:t>
            </a:r>
            <a:r>
              <a:rPr lang="es-ES" sz="2400" b="1" dirty="0">
                <a:ea typeface="+mn-lt"/>
                <a:cs typeface="+mn-lt"/>
              </a:rPr>
              <a:t>padre</a:t>
            </a:r>
            <a:r>
              <a:rPr lang="es-ES" sz="2400" dirty="0">
                <a:ea typeface="+mn-lt"/>
                <a:cs typeface="+mn-lt"/>
              </a:rPr>
              <a:t>) puede contener diferentes elementos (</a:t>
            </a:r>
            <a:r>
              <a:rPr lang="es-ES" sz="2400" b="1" dirty="0">
                <a:ea typeface="+mn-lt"/>
                <a:cs typeface="+mn-lt"/>
              </a:rPr>
              <a:t>hijos</a:t>
            </a:r>
            <a:r>
              <a:rPr lang="es-ES" sz="2400" dirty="0">
                <a:ea typeface="+mn-lt"/>
                <a:cs typeface="+mn-lt"/>
              </a:rPr>
              <a:t>):</a:t>
            </a:r>
            <a:endParaRPr lang="es-ES" sz="2400">
              <a:cs typeface="Calibri" panose="020F0502020204030204"/>
            </a:endParaRPr>
          </a:p>
          <a:p>
            <a:pPr marL="0" indent="0">
              <a:buNone/>
            </a:pPr>
            <a:r>
              <a:rPr lang="es-ES" sz="2000" b="1" i="1" dirty="0">
                <a:ea typeface="+mn-lt"/>
                <a:cs typeface="+mn-lt"/>
              </a:rPr>
              <a:t>&lt;persona&gt;</a:t>
            </a:r>
            <a:endParaRPr lang="es-ES" sz="2000" b="1" i="1" dirty="0">
              <a:cs typeface="Calibri"/>
            </a:endParaRPr>
          </a:p>
          <a:p>
            <a:pPr marL="0" indent="0">
              <a:buNone/>
            </a:pPr>
            <a:r>
              <a:rPr lang="es-ES" sz="2000" b="1" i="1" dirty="0">
                <a:ea typeface="+mn-lt"/>
                <a:cs typeface="+mn-lt"/>
              </a:rPr>
              <a:t>    &lt;nombre&gt;Elsa&lt;/nombre&gt;</a:t>
            </a:r>
            <a:endParaRPr lang="es-ES" sz="2000" b="1" i="1" dirty="0">
              <a:cs typeface="Calibri"/>
            </a:endParaRPr>
          </a:p>
          <a:p>
            <a:pPr marL="0" indent="0">
              <a:buNone/>
            </a:pPr>
            <a:r>
              <a:rPr lang="es-ES" sz="2000" b="1" i="1" dirty="0">
                <a:ea typeface="+mn-lt"/>
                <a:cs typeface="+mn-lt"/>
              </a:rPr>
              <a:t>        &lt;edad&gt;26&lt;/edad&gt;</a:t>
            </a:r>
            <a:endParaRPr lang="es-ES" sz="2000" b="1" i="1" dirty="0">
              <a:cs typeface="Calibri"/>
            </a:endParaRPr>
          </a:p>
          <a:p>
            <a:pPr marL="0" indent="0">
              <a:buNone/>
            </a:pPr>
            <a:r>
              <a:rPr lang="es-ES" sz="2000" b="1" i="1" dirty="0">
                <a:ea typeface="+mn-lt"/>
                <a:cs typeface="+mn-lt"/>
              </a:rPr>
              <a:t>        &lt;ciudad&gt;Pamplona&lt;/ciudad&gt;</a:t>
            </a:r>
            <a:endParaRPr lang="es-ES" sz="2000" b="1" i="1" dirty="0">
              <a:cs typeface="Calibri"/>
            </a:endParaRPr>
          </a:p>
          <a:p>
            <a:pPr marL="0" indent="0">
              <a:buNone/>
            </a:pPr>
            <a:r>
              <a:rPr lang="es-ES" sz="2000" b="1" i="1" dirty="0">
                <a:ea typeface="+mn-lt"/>
                <a:cs typeface="+mn-lt"/>
              </a:rPr>
              <a:t>&lt;persona&gt;</a:t>
            </a:r>
            <a:endParaRPr lang="es-ES" sz="2000" b="1" i="1" dirty="0">
              <a:cs typeface="Calibri" panose="020F0502020204030204"/>
            </a:endParaRPr>
          </a:p>
          <a:p>
            <a:endParaRPr lang="es-ES" sz="1700">
              <a:cs typeface="Calibri"/>
            </a:endParaRPr>
          </a:p>
        </p:txBody>
      </p:sp>
    </p:spTree>
    <p:extLst>
      <p:ext uri="{BB962C8B-B14F-4D97-AF65-F5344CB8AC3E}">
        <p14:creationId xmlns:p14="http://schemas.microsoft.com/office/powerpoint/2010/main" val="256390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D796F5E-3D9E-4C7E-BBA7-7E42E79A2298}"/>
              </a:ext>
            </a:extLst>
          </p:cNvPr>
          <p:cNvSpPr>
            <a:spLocks noGrp="1"/>
          </p:cNvSpPr>
          <p:nvPr>
            <p:ph type="title"/>
          </p:nvPr>
        </p:nvSpPr>
        <p:spPr>
          <a:xfrm>
            <a:off x="804672" y="640080"/>
            <a:ext cx="3282696" cy="5257800"/>
          </a:xfrm>
        </p:spPr>
        <p:txBody>
          <a:bodyPr>
            <a:normAutofit/>
          </a:bodyPr>
          <a:lstStyle/>
          <a:p>
            <a:r>
              <a:rPr lang="es-ES">
                <a:solidFill>
                  <a:schemeClr val="bg1"/>
                </a:solidFill>
                <a:cs typeface="Calibri Light"/>
              </a:rPr>
              <a:t>Atributos XML</a:t>
            </a:r>
            <a:endParaRPr lang="es-ES">
              <a:solidFill>
                <a:schemeClr val="bg1"/>
              </a:solidFill>
            </a:endParaRPr>
          </a:p>
        </p:txBody>
      </p:sp>
      <p:sp>
        <p:nvSpPr>
          <p:cNvPr id="3" name="Marcador de contenido 2">
            <a:extLst>
              <a:ext uri="{FF2B5EF4-FFF2-40B4-BE49-F238E27FC236}">
                <a16:creationId xmlns:a16="http://schemas.microsoft.com/office/drawing/2014/main" id="{BDDDF80D-94D7-435C-BBB2-E4459CD8234E}"/>
              </a:ext>
            </a:extLst>
          </p:cNvPr>
          <p:cNvSpPr>
            <a:spLocks noGrp="1"/>
          </p:cNvSpPr>
          <p:nvPr>
            <p:ph idx="1"/>
          </p:nvPr>
        </p:nvSpPr>
        <p:spPr>
          <a:xfrm>
            <a:off x="4949507" y="686545"/>
            <a:ext cx="7399970" cy="6029092"/>
          </a:xfrm>
        </p:spPr>
        <p:txBody>
          <a:bodyPr vert="horz" lIns="91440" tIns="45720" rIns="91440" bIns="45720" rtlCol="0" anchor="ctr">
            <a:normAutofit/>
          </a:bodyPr>
          <a:lstStyle/>
          <a:p>
            <a:pPr marL="0" indent="0">
              <a:buNone/>
            </a:pPr>
            <a:r>
              <a:rPr lang="es-ES" sz="2400" dirty="0">
                <a:ea typeface="+mn-lt"/>
                <a:cs typeface="+mn-lt"/>
              </a:rPr>
              <a:t>Un atributo sirve para proporcionar información extra sobre el elemento que lo contiene.</a:t>
            </a:r>
            <a:endParaRPr lang="es-ES" sz="2400" dirty="0">
              <a:cs typeface="Calibri" panose="020F0502020204030204"/>
            </a:endParaRPr>
          </a:p>
          <a:p>
            <a:pPr marL="0" indent="0">
              <a:buNone/>
            </a:pPr>
            <a:endParaRPr lang="es-ES" sz="2400" dirty="0">
              <a:ea typeface="+mn-lt"/>
              <a:cs typeface="+mn-lt"/>
            </a:endParaRPr>
          </a:p>
          <a:p>
            <a:pPr marL="0" indent="0">
              <a:buNone/>
            </a:pPr>
            <a:r>
              <a:rPr lang="es-ES" sz="2400" dirty="0">
                <a:ea typeface="+mn-lt"/>
                <a:cs typeface="+mn-lt"/>
              </a:rPr>
              <a:t>Si tenemos esta información de un producto:</a:t>
            </a:r>
            <a:endParaRPr lang="es-ES" sz="2400" dirty="0">
              <a:cs typeface="Calibri" panose="020F0502020204030204"/>
            </a:endParaRPr>
          </a:p>
          <a:p>
            <a:pPr marL="0" indent="0">
              <a:buNone/>
            </a:pPr>
            <a:r>
              <a:rPr lang="es-ES" sz="2400" b="1" i="1" dirty="0">
                <a:ea typeface="+mn-lt"/>
                <a:cs typeface="+mn-lt"/>
              </a:rPr>
              <a:t>Código: </a:t>
            </a:r>
            <a:r>
              <a:rPr lang="es-ES" sz="2400" i="1" dirty="0">
                <a:ea typeface="+mn-lt"/>
                <a:cs typeface="+mn-lt"/>
              </a:rPr>
              <a:t>B53</a:t>
            </a:r>
            <a:r>
              <a:rPr lang="es-ES" sz="2400" b="1" i="1" dirty="0">
                <a:ea typeface="+mn-lt"/>
                <a:cs typeface="+mn-lt"/>
              </a:rPr>
              <a:t>     Nombre:  </a:t>
            </a:r>
            <a:r>
              <a:rPr lang="es-ES" sz="2400" i="1" dirty="0">
                <a:ea typeface="+mn-lt"/>
                <a:cs typeface="+mn-lt"/>
              </a:rPr>
              <a:t>Jersey de pico</a:t>
            </a:r>
            <a:r>
              <a:rPr lang="es-ES" sz="2400" b="1" i="1" dirty="0">
                <a:ea typeface="+mn-lt"/>
                <a:cs typeface="+mn-lt"/>
              </a:rPr>
              <a:t>    Color: </a:t>
            </a:r>
            <a:r>
              <a:rPr lang="es-ES" sz="2400" i="1" dirty="0">
                <a:ea typeface="+mn-lt"/>
                <a:cs typeface="+mn-lt"/>
              </a:rPr>
              <a:t>azul</a:t>
            </a:r>
            <a:r>
              <a:rPr lang="es-ES" sz="2400" b="1" i="1" dirty="0">
                <a:ea typeface="+mn-lt"/>
                <a:cs typeface="+mn-lt"/>
              </a:rPr>
              <a:t>    Precio: </a:t>
            </a:r>
            <a:r>
              <a:rPr lang="es-ES" sz="2400" i="1" dirty="0">
                <a:ea typeface="+mn-lt"/>
                <a:cs typeface="+mn-lt"/>
              </a:rPr>
              <a:t>89,90</a:t>
            </a:r>
            <a:endParaRPr lang="es-ES" sz="2400" i="1" dirty="0">
              <a:cs typeface="Calibri" panose="020F0502020204030204"/>
            </a:endParaRPr>
          </a:p>
          <a:p>
            <a:pPr marL="0" indent="0">
              <a:buNone/>
            </a:pPr>
            <a:endParaRPr lang="es-ES" sz="2400" i="1" dirty="0">
              <a:ea typeface="+mn-lt"/>
              <a:cs typeface="+mn-lt"/>
            </a:endParaRPr>
          </a:p>
          <a:p>
            <a:pPr marL="0" indent="0">
              <a:buNone/>
            </a:pPr>
            <a:r>
              <a:rPr lang="es-ES" sz="2400" dirty="0">
                <a:ea typeface="+mn-lt"/>
                <a:cs typeface="+mn-lt"/>
              </a:rPr>
              <a:t>Su representación sería la siguiente:</a:t>
            </a:r>
            <a:endParaRPr lang="es-ES" sz="2400" dirty="0">
              <a:cs typeface="Calibri" panose="020F0502020204030204"/>
            </a:endParaRPr>
          </a:p>
          <a:p>
            <a:pPr marL="0" indent="0">
              <a:buNone/>
            </a:pPr>
            <a:endParaRPr lang="es-ES" sz="1000" dirty="0">
              <a:ea typeface="+mn-lt"/>
              <a:cs typeface="+mn-lt"/>
            </a:endParaRPr>
          </a:p>
          <a:p>
            <a:pPr marL="0" indent="0">
              <a:buNone/>
            </a:pPr>
            <a:r>
              <a:rPr lang="es-ES" sz="2000" b="1" i="1" dirty="0">
                <a:ea typeface="+mn-lt"/>
                <a:cs typeface="+mn-lt"/>
              </a:rPr>
              <a:t>&lt;producto </a:t>
            </a:r>
            <a:r>
              <a:rPr lang="es-ES" sz="2000" b="1" i="1" dirty="0" err="1">
                <a:ea typeface="+mn-lt"/>
                <a:cs typeface="+mn-lt"/>
              </a:rPr>
              <a:t>codigo</a:t>
            </a:r>
            <a:r>
              <a:rPr lang="es-ES" sz="2000" b="1" i="1" dirty="0">
                <a:ea typeface="+mn-lt"/>
                <a:cs typeface="+mn-lt"/>
              </a:rPr>
              <a:t>="B53"&gt;</a:t>
            </a:r>
            <a:endParaRPr lang="es-ES" sz="2000" b="1" i="1">
              <a:cs typeface="Calibri" panose="020F0502020204030204"/>
            </a:endParaRPr>
          </a:p>
          <a:p>
            <a:pPr marL="0" indent="0">
              <a:buNone/>
            </a:pPr>
            <a:r>
              <a:rPr lang="es-ES" sz="2000" b="1" i="1" dirty="0">
                <a:ea typeface="+mn-lt"/>
                <a:cs typeface="+mn-lt"/>
              </a:rPr>
              <a:t>    &lt;nombre color="azul" precio="89,90"&gt;Jersey de pico&lt;/nombre&gt;</a:t>
            </a:r>
            <a:endParaRPr lang="es-ES" sz="2000" b="1" i="1">
              <a:cs typeface="Calibri" panose="020F0502020204030204"/>
            </a:endParaRPr>
          </a:p>
          <a:p>
            <a:pPr marL="0" indent="0">
              <a:buNone/>
            </a:pPr>
            <a:r>
              <a:rPr lang="es-ES" sz="2000" b="1" i="1" dirty="0">
                <a:ea typeface="+mn-lt"/>
                <a:cs typeface="+mn-lt"/>
              </a:rPr>
              <a:t>&lt;/producto&gt;</a:t>
            </a:r>
            <a:endParaRPr lang="es-ES" sz="2000" b="1" i="1" dirty="0">
              <a:cs typeface="Calibri" panose="020F0502020204030204"/>
            </a:endParaRPr>
          </a:p>
          <a:p>
            <a:endParaRPr lang="es-ES" sz="2400">
              <a:cs typeface="Calibri"/>
            </a:endParaRPr>
          </a:p>
        </p:txBody>
      </p:sp>
    </p:spTree>
    <p:extLst>
      <p:ext uri="{BB962C8B-B14F-4D97-AF65-F5344CB8AC3E}">
        <p14:creationId xmlns:p14="http://schemas.microsoft.com/office/powerpoint/2010/main" val="32319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p:cNvSpPr>
            <a:spLocks noGrp="1"/>
          </p:cNvSpPr>
          <p:nvPr>
            <p:ph type="ctrTitle"/>
          </p:nvPr>
        </p:nvSpPr>
        <p:spPr>
          <a:xfrm>
            <a:off x="540000" y="-445024"/>
            <a:ext cx="4500561" cy="4259814"/>
          </a:xfrm>
        </p:spPr>
        <p:txBody>
          <a:bodyPr>
            <a:normAutofit/>
          </a:bodyPr>
          <a:lstStyle/>
          <a:p>
            <a:r>
              <a:rPr lang="es-ES">
                <a:cs typeface="Calibri Light"/>
              </a:rPr>
              <a:t>RSS</a:t>
            </a:r>
            <a:endParaRPr lang="es-ES"/>
          </a:p>
        </p:txBody>
      </p:sp>
      <p:sp>
        <p:nvSpPr>
          <p:cNvPr id="3" name="Subtítulo 2"/>
          <p:cNvSpPr>
            <a:spLocks noGrp="1"/>
          </p:cNvSpPr>
          <p:nvPr>
            <p:ph type="subTitle" idx="1"/>
          </p:nvPr>
        </p:nvSpPr>
        <p:spPr>
          <a:xfrm>
            <a:off x="502829" y="3752549"/>
            <a:ext cx="4500561" cy="1320249"/>
          </a:xfrm>
        </p:spPr>
        <p:txBody>
          <a:bodyPr vert="horz" lIns="91440" tIns="45720" rIns="91440" bIns="45720" rtlCol="0" anchor="t">
            <a:normAutofit/>
          </a:bodyPr>
          <a:lstStyle/>
          <a:p>
            <a:r>
              <a:rPr lang="es-ES" dirty="0" err="1"/>
              <a:t>Really</a:t>
            </a:r>
            <a:r>
              <a:rPr lang="es-ES" dirty="0"/>
              <a:t> simple </a:t>
            </a:r>
            <a:r>
              <a:rPr lang="es-ES" dirty="0" err="1"/>
              <a:t>syndication</a:t>
            </a:r>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3" name="Picture 3">
            <a:extLst>
              <a:ext uri="{FF2B5EF4-FFF2-40B4-BE49-F238E27FC236}">
                <a16:creationId xmlns:a16="http://schemas.microsoft.com/office/drawing/2014/main" id="{D6D7BE7B-5C89-467E-8884-09A43F91A49C}"/>
              </a:ext>
            </a:extLst>
          </p:cNvPr>
          <p:cNvPicPr>
            <a:picLocks noChangeAspect="1"/>
          </p:cNvPicPr>
          <p:nvPr/>
        </p:nvPicPr>
        <p:blipFill rotWithShape="1">
          <a:blip r:embed="rId2"/>
          <a:srcRect l="34767" r="8060" b="8"/>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pic>
        <p:nvPicPr>
          <p:cNvPr id="5" name="Imagen 5" descr="Logotipo&#10;&#10;Descripción generada automáticamente">
            <a:extLst>
              <a:ext uri="{FF2B5EF4-FFF2-40B4-BE49-F238E27FC236}">
                <a16:creationId xmlns:a16="http://schemas.microsoft.com/office/drawing/2014/main" id="{50A04777-D68D-45FD-9FAD-BB128AE6D0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33839" y="2094571"/>
            <a:ext cx="2743200" cy="2743200"/>
          </a:xfrm>
          <a:prstGeom prst="rect">
            <a:avLst/>
          </a:prstGeom>
        </p:spPr>
      </p:pic>
    </p:spTree>
    <p:extLst>
      <p:ext uri="{BB962C8B-B14F-4D97-AF65-F5344CB8AC3E}">
        <p14:creationId xmlns:p14="http://schemas.microsoft.com/office/powerpoint/2010/main" val="184062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1A371B1B-7062-4262-BC5C-D51E739E674D}"/>
              </a:ext>
            </a:extLst>
          </p:cNvPr>
          <p:cNvSpPr>
            <a:spLocks noGrp="1"/>
          </p:cNvSpPr>
          <p:nvPr>
            <p:ph type="title"/>
          </p:nvPr>
        </p:nvSpPr>
        <p:spPr>
          <a:xfrm>
            <a:off x="7305073" y="326268"/>
            <a:ext cx="4500561" cy="2116719"/>
          </a:xfrm>
        </p:spPr>
        <p:txBody>
          <a:bodyPr anchor="t">
            <a:normAutofit/>
          </a:bodyPr>
          <a:lstStyle/>
          <a:p>
            <a:pPr algn="ctr"/>
            <a:r>
              <a:rPr lang="es-ES" sz="7000" dirty="0"/>
              <a:t>RSS </a:t>
            </a:r>
            <a:br>
              <a:rPr lang="es-ES" sz="7000" dirty="0"/>
            </a:br>
            <a:r>
              <a:rPr lang="es-ES" sz="7000" dirty="0"/>
              <a:t>¿Qué es?</a:t>
            </a:r>
          </a:p>
        </p:txBody>
      </p:sp>
      <p:graphicFrame>
        <p:nvGraphicFramePr>
          <p:cNvPr id="5" name="Marcador de contenido 2">
            <a:extLst>
              <a:ext uri="{FF2B5EF4-FFF2-40B4-BE49-F238E27FC236}">
                <a16:creationId xmlns:a16="http://schemas.microsoft.com/office/drawing/2014/main" id="{29ED3B81-AE38-4850-8959-13C457B9B261}"/>
              </a:ext>
            </a:extLst>
          </p:cNvPr>
          <p:cNvGraphicFramePr>
            <a:graphicFrameLocks noGrp="1"/>
          </p:cNvGraphicFramePr>
          <p:nvPr>
            <p:ph idx="1"/>
            <p:extLst>
              <p:ext uri="{D42A27DB-BD31-4B8C-83A1-F6EECF244321}">
                <p14:modId xmlns:p14="http://schemas.microsoft.com/office/powerpoint/2010/main" val="2533971567"/>
              </p:ext>
            </p:extLst>
          </p:nvPr>
        </p:nvGraphicFramePr>
        <p:xfrm>
          <a:off x="260815" y="623634"/>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Imagen 27" descr="Logotipo&#10;&#10;Descripción generada automáticamente">
            <a:extLst>
              <a:ext uri="{FF2B5EF4-FFF2-40B4-BE49-F238E27FC236}">
                <a16:creationId xmlns:a16="http://schemas.microsoft.com/office/drawing/2014/main" id="{E2A925A0-6946-45C5-B781-1951EBEBA993}"/>
              </a:ext>
            </a:extLst>
          </p:cNvPr>
          <p:cNvPicPr>
            <a:picLocks noChangeAspect="1"/>
          </p:cNvPicPr>
          <p:nvPr/>
        </p:nvPicPr>
        <p:blipFill>
          <a:blip r:embed="rId7"/>
          <a:stretch>
            <a:fillRect/>
          </a:stretch>
        </p:blipFill>
        <p:spPr>
          <a:xfrm>
            <a:off x="7856034" y="2974807"/>
            <a:ext cx="3477321" cy="1363726"/>
          </a:xfrm>
          <a:prstGeom prst="rect">
            <a:avLst/>
          </a:prstGeom>
        </p:spPr>
      </p:pic>
    </p:spTree>
    <p:extLst>
      <p:ext uri="{BB962C8B-B14F-4D97-AF65-F5344CB8AC3E}">
        <p14:creationId xmlns:p14="http://schemas.microsoft.com/office/powerpoint/2010/main" val="9946697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wVTI">
  <a:themeElements>
    <a:clrScheme name="AnalogousFromRegularSeedRightStep">
      <a:dk1>
        <a:srgbClr val="000000"/>
      </a:dk1>
      <a:lt1>
        <a:srgbClr val="FFFFFF"/>
      </a:lt1>
      <a:dk2>
        <a:srgbClr val="223C29"/>
      </a:dk2>
      <a:lt2>
        <a:srgbClr val="E2E8E7"/>
      </a:lt2>
      <a:accent1>
        <a:srgbClr val="E72946"/>
      </a:accent1>
      <a:accent2>
        <a:srgbClr val="D54917"/>
      </a:accent2>
      <a:accent3>
        <a:srgbClr val="D29A25"/>
      </a:accent3>
      <a:accent4>
        <a:srgbClr val="9DAC13"/>
      </a:accent4>
      <a:accent5>
        <a:srgbClr val="69B620"/>
      </a:accent5>
      <a:accent6>
        <a:srgbClr val="20BB14"/>
      </a:accent6>
      <a:hlink>
        <a:srgbClr val="309283"/>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23</Slides>
  <Notes>0</Notes>
  <HiddenSlides>0</HiddenSlides>
  <ScaleCrop>false</ScaleCrop>
  <HeadingPairs>
    <vt:vector size="4" baseType="variant">
      <vt:variant>
        <vt:lpstr>Tema</vt:lpstr>
      </vt:variant>
      <vt:variant>
        <vt:i4>2</vt:i4>
      </vt:variant>
      <vt:variant>
        <vt:lpstr>Títulos de diapositiva</vt:lpstr>
      </vt:variant>
      <vt:variant>
        <vt:i4>23</vt:i4>
      </vt:variant>
    </vt:vector>
  </HeadingPairs>
  <TitlesOfParts>
    <vt:vector size="25" baseType="lpstr">
      <vt:lpstr>Tema de Office</vt:lpstr>
      <vt:lpstr>GlowVTI</vt:lpstr>
      <vt:lpstr>XML</vt:lpstr>
      <vt:lpstr>Qué es XML</vt:lpstr>
      <vt:lpstr>Diferencias entre XML y HTML</vt:lpstr>
      <vt:lpstr>Características y usos</vt:lpstr>
      <vt:lpstr>Well formed  </vt:lpstr>
      <vt:lpstr>Elementos XML</vt:lpstr>
      <vt:lpstr>Atributos XML</vt:lpstr>
      <vt:lpstr>RSS</vt:lpstr>
      <vt:lpstr>RSS  ¿Qué es?</vt:lpstr>
      <vt:lpstr>¿Para qué se usa?</vt:lpstr>
      <vt:lpstr>Presentación de PowerPoint</vt:lpstr>
      <vt:lpstr>Última version</vt:lpstr>
      <vt:lpstr>Introducción Base de Datos XML</vt:lpstr>
      <vt:lpstr>QUE ES UNA BASE DE DATOS XML</vt:lpstr>
      <vt:lpstr>PRINCIPALES CARACTERISTICAS</vt:lpstr>
      <vt:lpstr>VENTAJAS</vt:lpstr>
      <vt:lpstr>DESVENTAJAS</vt:lpstr>
      <vt:lpstr>TIPOS DE BASES DE DATOS</vt:lpstr>
      <vt:lpstr> DIFERENCIAS ENTRE BDD XML Y RELACIONALES</vt:lpstr>
      <vt:lpstr>Introducción a XQUERY</vt:lpstr>
      <vt:lpstr>QUE ES XQUERY</vt:lpstr>
      <vt:lpstr>Utilidad</vt:lpstr>
      <vt:lpstr>SINTAXIS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169</cp:revision>
  <dcterms:created xsi:type="dcterms:W3CDTF">2022-01-26T09:43:10Z</dcterms:created>
  <dcterms:modified xsi:type="dcterms:W3CDTF">2022-02-11T10:31:09Z</dcterms:modified>
</cp:coreProperties>
</file>