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4C22F-4D47-4E21-9234-57620EF8958C}" v="7" dt="2022-01-26T10:23:29.327"/>
    <p1510:client id="{29E3838B-F8E0-4612-87E4-FEED6845C550}" v="10" dt="2022-01-26T09:43:47.808"/>
    <p1510:client id="{3AB67F27-A086-490B-98FF-0D889309F8AE}" v="43" dt="2022-01-26T10:53:40.434"/>
    <p1510:client id="{3B6986D2-FC6E-42A0-8D8F-2F8DB36790CF}" v="11" dt="2022-01-26T10:21:16.456"/>
    <p1510:client id="{90F075BE-6187-49B3-A0A9-8D2099734C0E}" v="4" dt="2022-01-26T10:24:15.645"/>
    <p1510:client id="{BFB36C31-C2A2-4B6A-B560-4F871EDAE2FA}" v="10" dt="2022-01-26T10:22:36.045"/>
    <p1510:client id="{C302C446-D916-434F-AA7E-24B73C3E55AA}" v="16" dt="2022-01-26T10:25:19.291"/>
    <p1510:client id="{C9980988-7B45-4029-B1A2-A3DFA20C77BB}" v="1" dt="2022-01-26T10:21:41.928"/>
    <p1510:client id="{F9C3BA77-F11E-43C8-A3E8-02D1FCDB545D}" v="49" dt="2022-01-26T10:45:23.466"/>
    <p1510:client id="{FA3B177F-1437-4A61-B074-C079A3431166}" v="31" dt="2022-01-26T10:36:24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s-ES" sz="5400">
                <a:solidFill>
                  <a:schemeClr val="bg1"/>
                </a:solidFill>
                <a:cs typeface="Calibri Light"/>
              </a:rPr>
              <a:t>XML</a:t>
            </a:r>
            <a:endParaRPr lang="es-ES" sz="540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000">
                <a:solidFill>
                  <a:schemeClr val="bg1"/>
                </a:solidFill>
                <a:cs typeface="Calibri"/>
              </a:rPr>
              <a:t>SINTAXIS</a:t>
            </a:r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1BB349A-C6C9-4C89-A85B-D704B4A8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S" sz="4800">
                <a:solidFill>
                  <a:schemeClr val="bg1"/>
                </a:solidFill>
                <a:cs typeface="Calibri Light"/>
              </a:rPr>
              <a:t>Well formed  </a:t>
            </a:r>
            <a:endParaRPr lang="es-ES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3A00D-1E12-4FF1-AD7E-B7E6C283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157" y="1780250"/>
            <a:ext cx="5716988" cy="427970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Un documento XML esta </a:t>
            </a:r>
            <a:r>
              <a:rPr lang="es-ES" sz="2400" b="1" dirty="0">
                <a:ea typeface="+mn-lt"/>
                <a:cs typeface="+mn-lt"/>
              </a:rPr>
              <a:t>bien formado</a:t>
            </a:r>
            <a:r>
              <a:rPr lang="es-ES" sz="2400" dirty="0">
                <a:ea typeface="+mn-lt"/>
                <a:cs typeface="+mn-lt"/>
              </a:rPr>
              <a:t> cuando no tiene errores de sintaxis:</a:t>
            </a:r>
            <a:endParaRPr lang="es-ES" sz="2400" dirty="0"/>
          </a:p>
          <a:p>
            <a:pPr marL="0" indent="0">
              <a:buNone/>
            </a:pPr>
            <a:endParaRPr lang="es-ES" sz="2400" dirty="0">
              <a:ea typeface="+mn-lt"/>
              <a:cs typeface="+mn-lt"/>
            </a:endParaRPr>
          </a:p>
          <a:p>
            <a:r>
              <a:rPr lang="es-ES" sz="2400" dirty="0">
                <a:ea typeface="+mn-lt"/>
                <a:cs typeface="+mn-lt"/>
              </a:rPr>
              <a:t>La </a:t>
            </a:r>
            <a:r>
              <a:rPr lang="es-ES" sz="2400" b="1" dirty="0">
                <a:ea typeface="+mn-lt"/>
                <a:cs typeface="+mn-lt"/>
              </a:rPr>
              <a:t>declaración XML</a:t>
            </a:r>
            <a:r>
              <a:rPr lang="es-ES" sz="2400" dirty="0">
                <a:ea typeface="+mn-lt"/>
                <a:cs typeface="+mn-lt"/>
              </a:rPr>
              <a:t> debe estar en la primera línea escrita correctamente.</a:t>
            </a:r>
            <a:endParaRPr lang="es-ES" sz="2400" dirty="0">
              <a:cs typeface="Calibri"/>
            </a:endParaRPr>
          </a:p>
          <a:p>
            <a:r>
              <a:rPr lang="es-ES" sz="2400" dirty="0">
                <a:ea typeface="+mn-lt"/>
                <a:cs typeface="+mn-lt"/>
              </a:rPr>
              <a:t>Tener en cuenta que es </a:t>
            </a:r>
            <a:r>
              <a:rPr lang="es-ES" sz="2400" b="1" dirty="0">
                <a:ea typeface="+mn-lt"/>
                <a:cs typeface="+mn-lt"/>
              </a:rPr>
              <a:t>sensible a minúsculas y mayúsculas</a:t>
            </a:r>
            <a:endParaRPr lang="es-ES" sz="2400" b="1" dirty="0">
              <a:cs typeface="Calibri"/>
            </a:endParaRPr>
          </a:p>
          <a:p>
            <a:r>
              <a:rPr lang="es-ES" sz="2400" dirty="0">
                <a:ea typeface="+mn-lt"/>
                <a:cs typeface="+mn-lt"/>
              </a:rPr>
              <a:t>Tiene que existir un único </a:t>
            </a:r>
            <a:r>
              <a:rPr lang="es-ES" sz="2400" b="1" dirty="0">
                <a:ea typeface="+mn-lt"/>
                <a:cs typeface="+mn-lt"/>
              </a:rPr>
              <a:t>elemento raíz.</a:t>
            </a:r>
          </a:p>
          <a:p>
            <a:r>
              <a:rPr lang="es-ES" sz="2400" dirty="0">
                <a:ea typeface="+mn-lt"/>
                <a:cs typeface="+mn-lt"/>
              </a:rPr>
              <a:t>Todos los elementos deben tener etiqueta de </a:t>
            </a:r>
            <a:r>
              <a:rPr lang="es-ES" sz="2400" b="1" dirty="0">
                <a:ea typeface="+mn-lt"/>
                <a:cs typeface="+mn-lt"/>
              </a:rPr>
              <a:t>apertura y de cierre.</a:t>
            </a:r>
          </a:p>
          <a:p>
            <a:r>
              <a:rPr lang="es-ES" sz="2400" dirty="0">
                <a:ea typeface="+mn-lt"/>
                <a:cs typeface="+mn-lt"/>
              </a:rPr>
              <a:t>Los nombres de elementos y sus atributos estén escritos correctamente.</a:t>
            </a:r>
          </a:p>
          <a:p>
            <a:endParaRPr lang="es-ES" sz="2000">
              <a:cs typeface="Calibri"/>
            </a:endParaRPr>
          </a:p>
          <a:p>
            <a:endParaRPr lang="es-ES" sz="2000">
              <a:cs typeface="Calibri"/>
            </a:endParaRPr>
          </a:p>
          <a:p>
            <a:endParaRPr lang="es-ES" sz="2000">
              <a:cs typeface="Calibri"/>
            </a:endParaRPr>
          </a:p>
          <a:p>
            <a:endParaRPr lang="es-E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70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884AC-99F2-4731-A7F9-FF40B99F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chemeClr val="bg1"/>
                </a:solidFill>
                <a:cs typeface="Calibri Light"/>
              </a:rPr>
              <a:t>Elementos XML</a:t>
            </a:r>
            <a:endParaRPr lang="es-ES" b="1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48D71-E75D-44B8-908F-3A581595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921" y="640081"/>
            <a:ext cx="7260580" cy="607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Los documentos XML están formados por </a:t>
            </a:r>
            <a:r>
              <a:rPr lang="es-ES" sz="2400" b="1" dirty="0">
                <a:ea typeface="+mn-lt"/>
                <a:cs typeface="+mn-lt"/>
              </a:rPr>
              <a:t>texto plano</a:t>
            </a:r>
            <a:r>
              <a:rPr lang="es-ES" sz="2400" dirty="0">
                <a:ea typeface="+mn-lt"/>
                <a:cs typeface="+mn-lt"/>
              </a:rPr>
              <a:t> y contienen marcas (</a:t>
            </a:r>
            <a:r>
              <a:rPr lang="es-ES" sz="2400" b="1" dirty="0">
                <a:ea typeface="+mn-lt"/>
                <a:cs typeface="+mn-lt"/>
              </a:rPr>
              <a:t>etiquetas</a:t>
            </a:r>
            <a:r>
              <a:rPr lang="es-ES" sz="2400" dirty="0">
                <a:ea typeface="+mn-lt"/>
                <a:cs typeface="+mn-lt"/>
              </a:rPr>
              <a:t>) definidas por el desarrollador. Estas marcas deben ser lo más descriptivas posibles.</a:t>
            </a:r>
            <a:endParaRPr lang="es-ES" sz="2400">
              <a:cs typeface="Calibri" panose="020F0502020204030204"/>
            </a:endParaRP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y se usan los signos "</a:t>
            </a:r>
            <a:r>
              <a:rPr lang="es-ES" sz="2400" b="1" dirty="0">
                <a:ea typeface="+mn-lt"/>
                <a:cs typeface="+mn-lt"/>
              </a:rPr>
              <a:t>&lt;</a:t>
            </a:r>
            <a:r>
              <a:rPr lang="es-ES" sz="2400" dirty="0">
                <a:ea typeface="+mn-lt"/>
                <a:cs typeface="+mn-lt"/>
              </a:rPr>
              <a:t>"  "</a:t>
            </a:r>
            <a:r>
              <a:rPr lang="es-ES" sz="2400" b="1" dirty="0">
                <a:ea typeface="+mn-lt"/>
                <a:cs typeface="+mn-lt"/>
              </a:rPr>
              <a:t>&gt;</a:t>
            </a:r>
            <a:r>
              <a:rPr lang="es-ES" sz="2400" dirty="0">
                <a:ea typeface="+mn-lt"/>
                <a:cs typeface="+mn-lt"/>
              </a:rPr>
              <a:t>"   y  "</a:t>
            </a:r>
            <a:r>
              <a:rPr lang="es-ES" sz="2400" b="1" dirty="0">
                <a:ea typeface="+mn-lt"/>
                <a:cs typeface="+mn-lt"/>
              </a:rPr>
              <a:t>/</a:t>
            </a:r>
            <a:r>
              <a:rPr lang="es-ES" sz="2400" dirty="0">
                <a:ea typeface="+mn-lt"/>
                <a:cs typeface="+mn-lt"/>
              </a:rPr>
              <a:t>".</a:t>
            </a:r>
            <a:endParaRPr lang="es-ES" sz="2400">
              <a:cs typeface="Calibri" panose="020F0502020204030204"/>
            </a:endParaRPr>
          </a:p>
          <a:p>
            <a:pPr marL="0" indent="0">
              <a:buNone/>
            </a:pPr>
            <a:endParaRPr lang="es-ES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Ejemplo:</a:t>
            </a:r>
            <a:endParaRPr lang="es-ES" sz="2400">
              <a:cs typeface="Calibri" panose="020F0502020204030204"/>
            </a:endParaRPr>
          </a:p>
          <a:p>
            <a:pPr marL="0" indent="0">
              <a:buNone/>
            </a:pPr>
            <a:r>
              <a:rPr lang="es-ES" sz="2000" b="1" i="1" dirty="0">
                <a:ea typeface="+mn-lt"/>
                <a:cs typeface="+mn-lt"/>
              </a:rPr>
              <a:t>&lt;nombre&gt;Elsa&lt;/nombre&gt;</a:t>
            </a:r>
            <a:endParaRPr lang="es-ES" sz="2000">
              <a:cs typeface="Calibri" panose="020F0502020204030204"/>
            </a:endParaRPr>
          </a:p>
          <a:p>
            <a:pPr marL="0" indent="0">
              <a:buNone/>
            </a:pPr>
            <a:endParaRPr lang="es-ES" sz="1000" b="1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Un elemento (</a:t>
            </a:r>
            <a:r>
              <a:rPr lang="es-ES" sz="2400" b="1" dirty="0">
                <a:ea typeface="+mn-lt"/>
                <a:cs typeface="+mn-lt"/>
              </a:rPr>
              <a:t>padre</a:t>
            </a:r>
            <a:r>
              <a:rPr lang="es-ES" sz="2400" dirty="0">
                <a:ea typeface="+mn-lt"/>
                <a:cs typeface="+mn-lt"/>
              </a:rPr>
              <a:t>) puede contener diferentes elementos (</a:t>
            </a:r>
            <a:r>
              <a:rPr lang="es-ES" sz="2400" b="1" dirty="0">
                <a:ea typeface="+mn-lt"/>
                <a:cs typeface="+mn-lt"/>
              </a:rPr>
              <a:t>hijos</a:t>
            </a:r>
            <a:r>
              <a:rPr lang="es-ES" sz="2400" dirty="0">
                <a:ea typeface="+mn-lt"/>
                <a:cs typeface="+mn-lt"/>
              </a:rPr>
              <a:t>):</a:t>
            </a:r>
            <a:endParaRPr lang="es-ES" sz="2400">
              <a:cs typeface="Calibri" panose="020F0502020204030204"/>
            </a:endParaRPr>
          </a:p>
          <a:p>
            <a:pPr marL="0" indent="0">
              <a:buNone/>
            </a:pPr>
            <a:r>
              <a:rPr lang="es-ES" sz="2000" b="1" i="1" dirty="0">
                <a:ea typeface="+mn-lt"/>
                <a:cs typeface="+mn-lt"/>
              </a:rPr>
              <a:t>&lt;persona&gt;</a:t>
            </a:r>
            <a:endParaRPr lang="es-ES" sz="2000" b="1" i="1" dirty="0">
              <a:cs typeface="Calibri"/>
            </a:endParaRPr>
          </a:p>
          <a:p>
            <a:pPr marL="0" indent="0">
              <a:buNone/>
            </a:pPr>
            <a:r>
              <a:rPr lang="es-ES" sz="2000" b="1" i="1" dirty="0">
                <a:ea typeface="+mn-lt"/>
                <a:cs typeface="+mn-lt"/>
              </a:rPr>
              <a:t>    &lt;nombre&gt;Elsa&lt;/nombre&gt;</a:t>
            </a:r>
            <a:endParaRPr lang="es-ES" sz="2000" b="1" i="1" dirty="0">
              <a:cs typeface="Calibri"/>
            </a:endParaRPr>
          </a:p>
          <a:p>
            <a:pPr marL="0" indent="0">
              <a:buNone/>
            </a:pPr>
            <a:r>
              <a:rPr lang="es-ES" sz="2000" b="1" i="1" dirty="0">
                <a:ea typeface="+mn-lt"/>
                <a:cs typeface="+mn-lt"/>
              </a:rPr>
              <a:t>        &lt;edad&gt;26&lt;/edad&gt;</a:t>
            </a:r>
            <a:endParaRPr lang="es-ES" sz="2000" b="1" i="1" dirty="0">
              <a:cs typeface="Calibri"/>
            </a:endParaRPr>
          </a:p>
          <a:p>
            <a:pPr marL="0" indent="0">
              <a:buNone/>
            </a:pPr>
            <a:r>
              <a:rPr lang="es-ES" sz="2000" b="1" i="1" dirty="0">
                <a:ea typeface="+mn-lt"/>
                <a:cs typeface="+mn-lt"/>
              </a:rPr>
              <a:t>        &lt;ciudad&gt;Pamplona&lt;/ciudad&gt;</a:t>
            </a:r>
            <a:endParaRPr lang="es-ES" sz="2000" b="1" i="1" dirty="0">
              <a:cs typeface="Calibri"/>
            </a:endParaRPr>
          </a:p>
          <a:p>
            <a:pPr marL="0" indent="0">
              <a:buNone/>
            </a:pPr>
            <a:r>
              <a:rPr lang="es-ES" sz="2000" b="1" i="1" dirty="0">
                <a:ea typeface="+mn-lt"/>
                <a:cs typeface="+mn-lt"/>
              </a:rPr>
              <a:t>&lt;persona&gt;</a:t>
            </a:r>
            <a:endParaRPr lang="es-ES" sz="2000" b="1" i="1" dirty="0">
              <a:cs typeface="Calibri" panose="020F0502020204030204"/>
            </a:endParaRPr>
          </a:p>
          <a:p>
            <a:endParaRPr lang="es-E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90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796F5E-3D9E-4C7E-BBA7-7E42E79A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  <a:cs typeface="Calibri Light"/>
              </a:rPr>
              <a:t>Atributos XML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DF80D-94D7-435C-BBB2-E4459CD8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507" y="686545"/>
            <a:ext cx="7399970" cy="6029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Un atributo sirve para proporcionar información extra sobre el elemento que lo contiene.</a:t>
            </a:r>
            <a:endParaRPr lang="es-ES" sz="2400" dirty="0">
              <a:cs typeface="Calibri" panose="020F0502020204030204"/>
            </a:endParaRPr>
          </a:p>
          <a:p>
            <a:pPr marL="0" indent="0">
              <a:buNone/>
            </a:pPr>
            <a:endParaRPr lang="es-E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Si tenemos esta información de un producto:</a:t>
            </a:r>
            <a:endParaRPr lang="es-E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sz="2400" b="1" i="1" dirty="0">
                <a:ea typeface="+mn-lt"/>
                <a:cs typeface="+mn-lt"/>
              </a:rPr>
              <a:t>Código: </a:t>
            </a:r>
            <a:r>
              <a:rPr lang="es-ES" sz="2400" i="1" dirty="0">
                <a:ea typeface="+mn-lt"/>
                <a:cs typeface="+mn-lt"/>
              </a:rPr>
              <a:t>B53</a:t>
            </a:r>
            <a:r>
              <a:rPr lang="es-ES" sz="2400" b="1" i="1" dirty="0">
                <a:ea typeface="+mn-lt"/>
                <a:cs typeface="+mn-lt"/>
              </a:rPr>
              <a:t>     Nombre:  </a:t>
            </a:r>
            <a:r>
              <a:rPr lang="es-ES" sz="2400" i="1" dirty="0">
                <a:ea typeface="+mn-lt"/>
                <a:cs typeface="+mn-lt"/>
              </a:rPr>
              <a:t>Jersey de pico</a:t>
            </a:r>
            <a:r>
              <a:rPr lang="es-ES" sz="2400" b="1" i="1" dirty="0">
                <a:ea typeface="+mn-lt"/>
                <a:cs typeface="+mn-lt"/>
              </a:rPr>
              <a:t>    Color: </a:t>
            </a:r>
            <a:r>
              <a:rPr lang="es-ES" sz="2400" i="1" dirty="0">
                <a:ea typeface="+mn-lt"/>
                <a:cs typeface="+mn-lt"/>
              </a:rPr>
              <a:t>azul</a:t>
            </a:r>
            <a:r>
              <a:rPr lang="es-ES" sz="2400" b="1" i="1" dirty="0">
                <a:ea typeface="+mn-lt"/>
                <a:cs typeface="+mn-lt"/>
              </a:rPr>
              <a:t>    Precio: </a:t>
            </a:r>
            <a:r>
              <a:rPr lang="es-ES" sz="2400" i="1" dirty="0">
                <a:ea typeface="+mn-lt"/>
                <a:cs typeface="+mn-lt"/>
              </a:rPr>
              <a:t>89,90</a:t>
            </a:r>
            <a:endParaRPr lang="es-ES" sz="2400" i="1" dirty="0">
              <a:cs typeface="Calibri" panose="020F0502020204030204"/>
            </a:endParaRPr>
          </a:p>
          <a:p>
            <a:pPr marL="0" indent="0">
              <a:buNone/>
            </a:pPr>
            <a:endParaRPr lang="es-ES" sz="2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Su representación sería la siguiente:</a:t>
            </a:r>
            <a:endParaRPr lang="es-ES" sz="2400" dirty="0">
              <a:cs typeface="Calibri" panose="020F0502020204030204"/>
            </a:endParaRPr>
          </a:p>
          <a:p>
            <a:pPr marL="0" indent="0">
              <a:buNone/>
            </a:pPr>
            <a:endParaRPr lang="es-ES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000" b="1" i="1" dirty="0">
                <a:ea typeface="+mn-lt"/>
                <a:cs typeface="+mn-lt"/>
              </a:rPr>
              <a:t>&lt;producto </a:t>
            </a:r>
            <a:r>
              <a:rPr lang="es-ES" sz="2000" b="1" i="1" dirty="0" err="1">
                <a:ea typeface="+mn-lt"/>
                <a:cs typeface="+mn-lt"/>
              </a:rPr>
              <a:t>codigo</a:t>
            </a:r>
            <a:r>
              <a:rPr lang="es-ES" sz="2000" b="1" i="1" dirty="0">
                <a:ea typeface="+mn-lt"/>
                <a:cs typeface="+mn-lt"/>
              </a:rPr>
              <a:t>="B53"&gt;</a:t>
            </a:r>
            <a:endParaRPr lang="es-ES" sz="2000" b="1" i="1">
              <a:cs typeface="Calibri" panose="020F0502020204030204"/>
            </a:endParaRPr>
          </a:p>
          <a:p>
            <a:pPr marL="0" indent="0">
              <a:buNone/>
            </a:pPr>
            <a:r>
              <a:rPr lang="es-ES" sz="2000" b="1" i="1" dirty="0">
                <a:ea typeface="+mn-lt"/>
                <a:cs typeface="+mn-lt"/>
              </a:rPr>
              <a:t>    &lt;nombre color="azul" precio="89,90"&gt;Jersey de pico&lt;/nombre&gt;</a:t>
            </a:r>
            <a:endParaRPr lang="es-ES" sz="2000" b="1" i="1">
              <a:cs typeface="Calibri" panose="020F0502020204030204"/>
            </a:endParaRPr>
          </a:p>
          <a:p>
            <a:pPr marL="0" indent="0">
              <a:buNone/>
            </a:pPr>
            <a:r>
              <a:rPr lang="es-ES" sz="2000" b="1" i="1" dirty="0">
                <a:ea typeface="+mn-lt"/>
                <a:cs typeface="+mn-lt"/>
              </a:rPr>
              <a:t>&lt;/producto&gt;</a:t>
            </a:r>
            <a:endParaRPr lang="es-ES" sz="2000" b="1" i="1" dirty="0">
              <a:cs typeface="Calibri" panose="020F0502020204030204"/>
            </a:endParaRPr>
          </a:p>
          <a:p>
            <a:endParaRPr lang="es-E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98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XML</vt:lpstr>
      <vt:lpstr>Well formed  </vt:lpstr>
      <vt:lpstr>Elementos XML</vt:lpstr>
      <vt:lpstr>Atributos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91</cp:revision>
  <dcterms:created xsi:type="dcterms:W3CDTF">2022-01-26T09:43:10Z</dcterms:created>
  <dcterms:modified xsi:type="dcterms:W3CDTF">2022-01-26T10:54:14Z</dcterms:modified>
</cp:coreProperties>
</file>