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8266/Arduino/blob/master/doc/filesystem.m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8266/Arduino/blob/master/doc/filesystem.m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8266/Arduino/blob/master/doc/filesystem.m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6EJD/SPIFFS-Exampl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291" y="2362200"/>
            <a:ext cx="821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ESP8266 and using SPIFFS</a:t>
            </a:r>
          </a:p>
          <a:p>
            <a:pPr algn="ctr"/>
            <a:r>
              <a:rPr lang="en-GB" sz="4800" dirty="0" smtClean="0"/>
              <a:t>in-place of SD-Card storage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7" y="4343391"/>
            <a:ext cx="2485714" cy="18380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" y="4267200"/>
            <a:ext cx="2390476" cy="1914286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9" y="971550"/>
            <a:ext cx="933450" cy="933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76800" y="1752600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Program Memory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82927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Serial Peripheral Interface Flash File 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1752600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1M Byte Program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82927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3M Byte SPIFFS</a:t>
            </a:r>
          </a:p>
          <a:p>
            <a:pPr algn="ctr"/>
            <a:r>
              <a:rPr lang="en-GB" dirty="0" smtClean="0"/>
              <a:t>Flash Storage</a:t>
            </a:r>
          </a:p>
          <a:p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2743200" y="1152525"/>
            <a:ext cx="1524000" cy="676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50800" y="685800"/>
            <a:ext cx="1440000" cy="1440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50800" y="685742"/>
            <a:ext cx="1440000" cy="1440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8200" y="17526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18281"/>
            <a:ext cx="1032137" cy="763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80863"/>
            <a:ext cx="1032137" cy="826532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14" name="TextBox 13"/>
          <p:cNvSpPr txBox="1"/>
          <p:nvPr/>
        </p:nvSpPr>
        <p:spPr>
          <a:xfrm>
            <a:off x="2590800" y="3900063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Program Space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2680863"/>
            <a:ext cx="1828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Unused Flash Memory Space</a:t>
            </a:r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572000" y="3881192"/>
            <a:ext cx="0" cy="388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0" y="2673659"/>
            <a:ext cx="0" cy="1188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390006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1M-Byte (8M-bit)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5800" y="313806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</a:t>
            </a:r>
            <a:r>
              <a:rPr lang="en-GB" sz="1400" dirty="0" smtClean="0">
                <a:solidFill>
                  <a:schemeClr val="bg1"/>
                </a:solidFill>
              </a:rPr>
              <a:t>M-Byte (24M-bit)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335350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ESP8266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0" y="2000071"/>
            <a:ext cx="1828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Used by </a:t>
            </a:r>
          </a:p>
          <a:p>
            <a:pPr algn="ctr"/>
            <a:r>
              <a:rPr lang="en-GB" dirty="0" smtClean="0"/>
              <a:t>SPI</a:t>
            </a:r>
          </a:p>
          <a:p>
            <a:pPr algn="ctr"/>
            <a:r>
              <a:rPr lang="en-GB" dirty="0" smtClean="0"/>
              <a:t>Flash</a:t>
            </a:r>
          </a:p>
          <a:p>
            <a:pPr algn="ctr"/>
            <a:r>
              <a:rPr lang="en-GB" dirty="0" smtClean="0"/>
              <a:t>Filing System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210300" y="3074357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Filing System Implemented in Flash Storage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2329" y="462909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SPIFFS – the SPI bus Flash memory File </a:t>
            </a:r>
            <a:r>
              <a:rPr lang="en-GB" sz="2000" dirty="0">
                <a:solidFill>
                  <a:schemeClr val="bg1"/>
                </a:solidFill>
              </a:rPr>
              <a:t>System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34" y="5352800"/>
            <a:ext cx="4476190" cy="8194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420689" y="5495236"/>
            <a:ext cx="1065711" cy="143564"/>
          </a:xfrm>
          <a:prstGeom prst="rect">
            <a:avLst/>
          </a:prstGeom>
          <a:solidFill>
            <a:srgbClr val="FFC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38400" y="4955738"/>
            <a:ext cx="1981200" cy="530662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86400" y="4955738"/>
            <a:ext cx="1644824" cy="530662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90800" y="1189672"/>
            <a:ext cx="18288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Unused Flash Memory Space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572000" y="1219200"/>
            <a:ext cx="0" cy="1416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5800" y="18288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15M-Byte (120M-bit)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16764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ESP8266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PRO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5" y="1219200"/>
            <a:ext cx="1012372" cy="1338648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6172200" y="16002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0600" y="1447800"/>
            <a:ext cx="118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  </a:t>
            </a:r>
            <a:r>
              <a:rPr lang="en-GB" u="sng" dirty="0" smtClean="0">
                <a:solidFill>
                  <a:schemeClr val="bg1"/>
                </a:solidFill>
              </a:rPr>
              <a:t>SD-CARD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begin 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exists 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rmdir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mkdir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Filing System Comparison SD v SPIFFS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1459947"/>
            <a:ext cx="2095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  </a:t>
            </a:r>
            <a:r>
              <a:rPr lang="en-GB" u="sng" dirty="0" smtClean="0">
                <a:solidFill>
                  <a:schemeClr val="bg1"/>
                </a:solidFill>
              </a:rPr>
              <a:t>SPIFFS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B" dirty="0" smtClean="0">
                <a:solidFill>
                  <a:schemeClr val="bg1"/>
                </a:solidFill>
              </a:rPr>
              <a:t>egin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exists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format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openDir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1465217"/>
            <a:ext cx="1809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  </a:t>
            </a:r>
            <a:r>
              <a:rPr lang="en-GB" u="sng" dirty="0" smtClean="0">
                <a:solidFill>
                  <a:schemeClr val="bg1"/>
                </a:solidFill>
              </a:rPr>
              <a:t>SPIFFS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seek</a:t>
            </a: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close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println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1" y="99828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solidFill>
                  <a:schemeClr val="bg1"/>
                </a:solidFill>
              </a:rPr>
              <a:t>Filing System Objects</a:t>
            </a:r>
            <a:endParaRPr lang="en-GB" sz="2400" u="sng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3837" y="998282"/>
            <a:ext cx="180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solidFill>
                  <a:schemeClr val="bg1"/>
                </a:solidFill>
              </a:rPr>
              <a:t>File Objects</a:t>
            </a:r>
            <a:endParaRPr lang="en-GB" sz="2400" u="sn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2456" y="1447800"/>
            <a:ext cx="19817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 </a:t>
            </a:r>
            <a:r>
              <a:rPr lang="en-GB" u="sng" dirty="0" smtClean="0">
                <a:solidFill>
                  <a:schemeClr val="bg1"/>
                </a:solidFill>
              </a:rPr>
              <a:t>SD-CARD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GB" dirty="0" smtClean="0">
                <a:solidFill>
                  <a:schemeClr val="bg1"/>
                </a:solidFill>
              </a:rPr>
              <a:t>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println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available  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flush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peek  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isDirectory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openNextFile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rewindDirectory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2436" y="5791200"/>
            <a:ext cx="515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hlinkClick r:id="rId2"/>
              </a:rPr>
              <a:t>See here for SPIFFS Documentation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9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Filing System Comparison SD v SPIFFS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954" y="1219200"/>
            <a:ext cx="4643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// </a:t>
            </a:r>
            <a:r>
              <a:rPr lang="en-GB" sz="1400" u="sng" dirty="0" smtClean="0">
                <a:solidFill>
                  <a:schemeClr val="bg1"/>
                </a:solidFill>
              </a:rPr>
              <a:t>SD Card Write then Read to a file example</a:t>
            </a:r>
          </a:p>
          <a:p>
            <a:r>
              <a:rPr lang="en-GB" sz="1400" dirty="0" smtClean="0">
                <a:solidFill>
                  <a:srgbClr val="FFFF00"/>
                </a:solidFill>
              </a:rPr>
              <a:t>#</a:t>
            </a:r>
            <a:r>
              <a:rPr lang="en-GB" sz="1400" dirty="0">
                <a:solidFill>
                  <a:srgbClr val="FFFF00"/>
                </a:solidFill>
              </a:rPr>
              <a:t>include &lt;</a:t>
            </a:r>
            <a:r>
              <a:rPr lang="en-GB" sz="1400" dirty="0" err="1">
                <a:solidFill>
                  <a:srgbClr val="FFFF00"/>
                </a:solidFill>
              </a:rPr>
              <a:t>SD.h</a:t>
            </a:r>
            <a:r>
              <a:rPr lang="en-GB" sz="1400" dirty="0">
                <a:solidFill>
                  <a:srgbClr val="FFFF00"/>
                </a:solidFill>
              </a:rPr>
              <a:t>&gt;;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void </a:t>
            </a:r>
            <a:r>
              <a:rPr lang="en-GB" sz="1400" dirty="0">
                <a:solidFill>
                  <a:schemeClr val="bg1"/>
                </a:solidFill>
              </a:rPr>
              <a:t>setup()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 smtClean="0">
                <a:solidFill>
                  <a:srgbClr val="FFFF00"/>
                </a:solidFill>
              </a:rPr>
              <a:t>SD.begin</a:t>
            </a:r>
            <a:r>
              <a:rPr lang="en-GB" sz="1400" dirty="0" smtClean="0">
                <a:solidFill>
                  <a:srgbClr val="FFFF00"/>
                </a:solidFill>
              </a:rPr>
              <a:t>(D8);</a:t>
            </a:r>
            <a:endParaRPr lang="en-GB" sz="1400" dirty="0">
              <a:solidFill>
                <a:srgbClr val="FFFF00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}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void loop()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char </a:t>
            </a:r>
            <a:r>
              <a:rPr lang="en-GB" sz="1400" dirty="0">
                <a:solidFill>
                  <a:schemeClr val="bg1"/>
                </a:solidFill>
              </a:rPr>
              <a:t>filename [] = "datalog.txt</a:t>
            </a:r>
            <a:r>
              <a:rPr lang="en-GB" sz="1400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File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SD.open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>
                <a:solidFill>
                  <a:srgbClr val="FFFF00"/>
                </a:solidFill>
              </a:rPr>
              <a:t>FILE_WRITE</a:t>
            </a:r>
            <a:r>
              <a:rPr lang="en-GB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 smtClean="0">
                <a:solidFill>
                  <a:schemeClr val="bg1"/>
                </a:solidFill>
              </a:rPr>
              <a:t>myDataFile.println</a:t>
            </a:r>
            <a:r>
              <a:rPr lang="en-GB" sz="1400" dirty="0">
                <a:solidFill>
                  <a:schemeClr val="bg1"/>
                </a:solidFill>
              </a:rPr>
              <a:t>("ABCDEFGHIJKLMNOPQRSTUVWXYZ");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 smtClean="0">
                <a:solidFill>
                  <a:schemeClr val="bg1"/>
                </a:solidFill>
              </a:rPr>
              <a:t>myDataFile.println</a:t>
            </a:r>
            <a:r>
              <a:rPr lang="en-GB" sz="1400" dirty="0" smtClean="0">
                <a:solidFill>
                  <a:schemeClr val="bg1"/>
                </a:solidFill>
              </a:rPr>
              <a:t>(3.141592654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 smtClean="0">
                <a:solidFill>
                  <a:schemeClr val="bg1"/>
                </a:solidFill>
              </a:rPr>
              <a:t>myDataFile.close</a:t>
            </a:r>
            <a:r>
              <a:rPr lang="en-GB" sz="1400" dirty="0" smtClean="0">
                <a:solidFill>
                  <a:schemeClr val="bg1"/>
                </a:solidFill>
              </a:rPr>
              <a:t>();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 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SD.open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>
                <a:solidFill>
                  <a:srgbClr val="FFFF00"/>
                </a:solidFill>
              </a:rPr>
              <a:t>FILE_READ</a:t>
            </a:r>
            <a:r>
              <a:rPr lang="en-GB" sz="1400" dirty="0">
                <a:solidFill>
                  <a:schemeClr val="bg1"/>
                </a:solidFill>
              </a:rPr>
              <a:t>);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while 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myDataFile.available</a:t>
            </a:r>
            <a:r>
              <a:rPr lang="en-GB" sz="1400" dirty="0">
                <a:solidFill>
                  <a:schemeClr val="bg1"/>
                </a:solidFill>
              </a:rPr>
              <a:t>()) {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</a:t>
            </a:r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>
                <a:solidFill>
                  <a:schemeClr val="bg1"/>
                </a:solidFill>
              </a:rPr>
              <a:t>Serial.write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myDataFile.read</a:t>
            </a:r>
            <a:r>
              <a:rPr lang="en-GB" sz="1400" dirty="0">
                <a:solidFill>
                  <a:schemeClr val="bg1"/>
                </a:solidFill>
              </a:rPr>
              <a:t>());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</a:t>
            </a:r>
            <a:r>
              <a:rPr lang="en-GB" sz="1400" dirty="0" smtClean="0">
                <a:solidFill>
                  <a:schemeClr val="bg1"/>
                </a:solidFill>
              </a:rPr>
              <a:t>  }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>
                <a:solidFill>
                  <a:schemeClr val="bg1"/>
                </a:solidFill>
              </a:rPr>
              <a:t>myDataFile.close</a:t>
            </a:r>
            <a:r>
              <a:rPr lang="en-GB" sz="1400" dirty="0">
                <a:solidFill>
                  <a:schemeClr val="bg1"/>
                </a:solidFill>
              </a:rPr>
              <a:t>();                                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}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21920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// </a:t>
            </a:r>
            <a:r>
              <a:rPr lang="en-GB" sz="1400" u="sng" dirty="0" smtClean="0">
                <a:solidFill>
                  <a:schemeClr val="bg1"/>
                </a:solidFill>
              </a:rPr>
              <a:t>SPIFFS </a:t>
            </a:r>
            <a:r>
              <a:rPr lang="en-GB" sz="1400" u="sng" dirty="0">
                <a:solidFill>
                  <a:schemeClr val="bg1"/>
                </a:solidFill>
              </a:rPr>
              <a:t>Write then </a:t>
            </a:r>
            <a:r>
              <a:rPr lang="en-GB" sz="1400" u="sng" dirty="0" smtClean="0">
                <a:solidFill>
                  <a:schemeClr val="bg1"/>
                </a:solidFill>
              </a:rPr>
              <a:t>Read to a file example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rgbClr val="FFFF00"/>
                </a:solidFill>
              </a:rPr>
              <a:t>#include &lt;</a:t>
            </a:r>
            <a:r>
              <a:rPr lang="en-GB" sz="1400" dirty="0" err="1">
                <a:solidFill>
                  <a:srgbClr val="FFFF00"/>
                </a:solidFill>
              </a:rPr>
              <a:t>FS.h</a:t>
            </a:r>
            <a:r>
              <a:rPr lang="en-GB" sz="1400" dirty="0">
                <a:solidFill>
                  <a:srgbClr val="FFFF00"/>
                </a:solidFill>
              </a:rPr>
              <a:t>&gt;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void </a:t>
            </a:r>
            <a:r>
              <a:rPr lang="en-GB" sz="1400" dirty="0">
                <a:solidFill>
                  <a:schemeClr val="bg1"/>
                </a:solidFill>
              </a:rPr>
              <a:t>setup()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 smtClean="0">
                <a:solidFill>
                  <a:srgbClr val="FFFF00"/>
                </a:solidFill>
              </a:rPr>
              <a:t>SPIFFS.begin</a:t>
            </a:r>
            <a:r>
              <a:rPr lang="en-GB" sz="1400" dirty="0">
                <a:solidFill>
                  <a:srgbClr val="FFFF00"/>
                </a:solidFill>
              </a:rPr>
              <a:t>();</a:t>
            </a:r>
          </a:p>
          <a:p>
            <a:r>
              <a:rPr lang="en-GB" sz="1400" dirty="0">
                <a:solidFill>
                  <a:schemeClr val="bg1"/>
                </a:solidFill>
              </a:rPr>
              <a:t>}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void loop()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char </a:t>
            </a:r>
            <a:r>
              <a:rPr lang="en-GB" sz="1400" dirty="0">
                <a:solidFill>
                  <a:schemeClr val="bg1"/>
                </a:solidFill>
              </a:rPr>
              <a:t>filename [] = "datalog.txt</a:t>
            </a:r>
            <a:r>
              <a:rPr lang="en-GB" sz="1400" dirty="0" smtClean="0">
                <a:solidFill>
                  <a:schemeClr val="bg1"/>
                </a:solidFill>
              </a:rPr>
              <a:t>";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File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SPIFFS.open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>
                <a:solidFill>
                  <a:srgbClr val="FFFF00"/>
                </a:solidFill>
              </a:rPr>
              <a:t>"</a:t>
            </a:r>
            <a:r>
              <a:rPr lang="en-GB" sz="1400" dirty="0" smtClean="0">
                <a:solidFill>
                  <a:srgbClr val="FFFF00"/>
                </a:solidFill>
              </a:rPr>
              <a:t>a"</a:t>
            </a:r>
            <a:r>
              <a:rPr lang="en-GB" sz="1400" dirty="0" smtClean="0">
                <a:solidFill>
                  <a:schemeClr val="bg1"/>
                </a:solidFill>
              </a:rPr>
              <a:t>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  </a:t>
            </a:r>
            <a:r>
              <a:rPr lang="en-GB" sz="1400" dirty="0" err="1" smtClean="0">
                <a:solidFill>
                  <a:schemeClr val="bg1"/>
                </a:solidFill>
              </a:rPr>
              <a:t>myDataFile.println</a:t>
            </a:r>
            <a:r>
              <a:rPr lang="en-GB" sz="1400" dirty="0">
                <a:solidFill>
                  <a:schemeClr val="bg1"/>
                </a:solidFill>
              </a:rPr>
              <a:t>("ABCDEFGHIJKLMNOPQRSTUVWXYZ");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myDataFile.println</a:t>
            </a:r>
            <a:r>
              <a:rPr lang="en-GB" sz="1400" dirty="0" smtClean="0">
                <a:solidFill>
                  <a:schemeClr val="bg1"/>
                </a:solidFill>
              </a:rPr>
              <a:t>(3.141592654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 smtClean="0">
                <a:solidFill>
                  <a:schemeClr val="bg1"/>
                </a:solidFill>
              </a:rPr>
              <a:t>myDataFile.close</a:t>
            </a:r>
            <a:r>
              <a:rPr lang="en-GB" sz="1400" dirty="0" smtClean="0">
                <a:solidFill>
                  <a:schemeClr val="bg1"/>
                </a:solidFill>
              </a:rPr>
              <a:t>();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  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SPIFFS.open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>
                <a:solidFill>
                  <a:srgbClr val="FFFF00"/>
                </a:solidFill>
              </a:rPr>
              <a:t>"r</a:t>
            </a:r>
            <a:r>
              <a:rPr lang="en-GB" sz="1400" dirty="0" smtClean="0">
                <a:solidFill>
                  <a:srgbClr val="FFFF00"/>
                </a:solidFill>
              </a:rPr>
              <a:t>"</a:t>
            </a:r>
            <a:r>
              <a:rPr lang="en-GB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while (</a:t>
            </a:r>
            <a:r>
              <a:rPr lang="en-GB" sz="1400" dirty="0" err="1" smtClean="0">
                <a:solidFill>
                  <a:schemeClr val="bg1"/>
                </a:solidFill>
              </a:rPr>
              <a:t>myDataFile.available</a:t>
            </a:r>
            <a:r>
              <a:rPr lang="en-GB" sz="1400" dirty="0" smtClean="0">
                <a:solidFill>
                  <a:schemeClr val="bg1"/>
                </a:solidFill>
              </a:rPr>
              <a:t>())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   </a:t>
            </a:r>
            <a:r>
              <a:rPr lang="en-GB" sz="1400" dirty="0" err="1">
                <a:solidFill>
                  <a:schemeClr val="bg1"/>
                </a:solidFill>
              </a:rPr>
              <a:t>Serial.write</a:t>
            </a:r>
            <a:r>
              <a:rPr lang="en-GB" sz="1400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myDataFile.read</a:t>
            </a:r>
            <a:r>
              <a:rPr lang="en-GB" sz="1400" dirty="0" smtClean="0">
                <a:solidFill>
                  <a:schemeClr val="bg1"/>
                </a:solidFill>
              </a:rPr>
              <a:t>());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}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  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myDataFile.close</a:t>
            </a:r>
            <a:r>
              <a:rPr lang="en-GB" sz="1400" dirty="0">
                <a:solidFill>
                  <a:schemeClr val="bg1"/>
                </a:solidFill>
              </a:rPr>
              <a:t>();          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}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410200"/>
            <a:ext cx="31313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u="sng" dirty="0" smtClean="0">
                <a:solidFill>
                  <a:schemeClr val="bg1"/>
                </a:solidFill>
              </a:rPr>
              <a:t>Program output/results (File is 34-bytes)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ABCDEFGHIJKLMNOPQRSTUVWXYZ</a:t>
            </a:r>
          </a:p>
          <a:p>
            <a:r>
              <a:rPr lang="en-GB" sz="1400" dirty="0">
                <a:solidFill>
                  <a:schemeClr val="bg1"/>
                </a:solidFill>
              </a:rPr>
              <a:t>3.141592654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                              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48200" y="5410200"/>
            <a:ext cx="31313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u="sng" dirty="0" smtClean="0">
                <a:solidFill>
                  <a:schemeClr val="bg1"/>
                </a:solidFill>
              </a:rPr>
              <a:t>Program output/results </a:t>
            </a:r>
            <a:r>
              <a:rPr lang="en-GB" sz="1400" u="sng" dirty="0">
                <a:solidFill>
                  <a:schemeClr val="bg1"/>
                </a:solidFill>
              </a:rPr>
              <a:t>(File is 34-bytes)</a:t>
            </a:r>
            <a:endParaRPr lang="en-GB" sz="1400" u="sng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ABCDEFGHIJKLMNOPQRSTUVWXYZ</a:t>
            </a:r>
          </a:p>
          <a:p>
            <a:r>
              <a:rPr lang="en-GB" sz="1400" dirty="0">
                <a:solidFill>
                  <a:schemeClr val="bg1"/>
                </a:solidFill>
              </a:rPr>
              <a:t>3.141592654</a:t>
            </a:r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4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Filing System Comparison SD v SPIFFS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762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solidFill>
                  <a:schemeClr val="bg1"/>
                </a:solidFill>
              </a:rPr>
              <a:t>Implementation Examples/Differences</a:t>
            </a:r>
            <a:endParaRPr lang="en-GB" sz="2400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2550616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 </a:t>
            </a:r>
            <a:r>
              <a:rPr lang="en-GB" sz="1200" dirty="0" smtClean="0">
                <a:solidFill>
                  <a:srgbClr val="FFFF00"/>
                </a:solidFill>
              </a:rPr>
              <a:t>  r     </a:t>
            </a:r>
            <a:r>
              <a:rPr lang="en-GB" sz="1200" dirty="0" smtClean="0">
                <a:solidFill>
                  <a:schemeClr val="bg1"/>
                </a:solidFill>
              </a:rPr>
              <a:t>Open </a:t>
            </a:r>
            <a:r>
              <a:rPr lang="en-GB" sz="1200" dirty="0">
                <a:solidFill>
                  <a:schemeClr val="bg1"/>
                </a:solidFill>
              </a:rPr>
              <a:t>text file for reading.  The stream is positioned at the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beginning of the file.</a:t>
            </a:r>
          </a:p>
          <a:p>
            <a:endParaRPr lang="en-GB" sz="1200" dirty="0" smtClean="0">
              <a:solidFill>
                <a:srgbClr val="FFFF00"/>
              </a:solidFill>
            </a:endParaRPr>
          </a:p>
          <a:p>
            <a:r>
              <a:rPr lang="en-GB" sz="1200" dirty="0" smtClean="0">
                <a:solidFill>
                  <a:srgbClr val="FFFF00"/>
                </a:solidFill>
              </a:rPr>
              <a:t>   </a:t>
            </a:r>
            <a:r>
              <a:rPr lang="en-GB" sz="1200" dirty="0">
                <a:solidFill>
                  <a:srgbClr val="FFFF00"/>
                </a:solidFill>
              </a:rPr>
              <a:t>r+   </a:t>
            </a:r>
            <a:r>
              <a:rPr lang="en-GB" sz="1200" dirty="0" smtClean="0">
                <a:solidFill>
                  <a:schemeClr val="bg1"/>
                </a:solidFill>
              </a:rPr>
              <a:t>Open </a:t>
            </a:r>
            <a:r>
              <a:rPr lang="en-GB" sz="1200" dirty="0">
                <a:solidFill>
                  <a:schemeClr val="bg1"/>
                </a:solidFill>
              </a:rPr>
              <a:t>for reading and writing.  The stream is positioned at the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beginning of the file.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   </a:t>
            </a:r>
            <a:r>
              <a:rPr lang="en-GB" sz="1200" dirty="0">
                <a:solidFill>
                  <a:srgbClr val="FFFF00"/>
                </a:solidFill>
              </a:rPr>
              <a:t>w</a:t>
            </a:r>
            <a:r>
              <a:rPr lang="en-GB" sz="1200" dirty="0">
                <a:solidFill>
                  <a:schemeClr val="bg1"/>
                </a:solidFill>
              </a:rPr>
              <a:t>    </a:t>
            </a:r>
            <a:r>
              <a:rPr lang="en-GB" sz="1200" dirty="0" smtClean="0">
                <a:solidFill>
                  <a:schemeClr val="bg1"/>
                </a:solidFill>
              </a:rPr>
              <a:t>Truncate </a:t>
            </a:r>
            <a:r>
              <a:rPr lang="en-GB" sz="1200" dirty="0">
                <a:solidFill>
                  <a:schemeClr val="bg1"/>
                </a:solidFill>
              </a:rPr>
              <a:t>file to zero length or create text file for writing.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The stream is positioned at the beginning of the file.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   </a:t>
            </a:r>
            <a:r>
              <a:rPr lang="en-GB" sz="1200" dirty="0">
                <a:solidFill>
                  <a:srgbClr val="FFFF00"/>
                </a:solidFill>
              </a:rPr>
              <a:t>w+  </a:t>
            </a:r>
            <a:r>
              <a:rPr lang="en-GB" sz="1200" dirty="0" smtClean="0">
                <a:solidFill>
                  <a:schemeClr val="bg1"/>
                </a:solidFill>
              </a:rPr>
              <a:t>Open </a:t>
            </a:r>
            <a:r>
              <a:rPr lang="en-GB" sz="1200" dirty="0">
                <a:solidFill>
                  <a:schemeClr val="bg1"/>
                </a:solidFill>
              </a:rPr>
              <a:t>for reading and writing.  The file is created if it does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not exist, otherwise it is truncated.  The stream is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positioned at the beginning of the file.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rgbClr val="FFFF00"/>
                </a:solidFill>
              </a:rPr>
              <a:t>   a</a:t>
            </a:r>
            <a:r>
              <a:rPr lang="en-GB" sz="1200" dirty="0">
                <a:solidFill>
                  <a:schemeClr val="bg1"/>
                </a:solidFill>
              </a:rPr>
              <a:t>     </a:t>
            </a:r>
            <a:r>
              <a:rPr lang="en-GB" sz="1200" dirty="0" smtClean="0">
                <a:solidFill>
                  <a:schemeClr val="bg1"/>
                </a:solidFill>
              </a:rPr>
              <a:t>Open </a:t>
            </a:r>
            <a:r>
              <a:rPr lang="en-GB" sz="1200" dirty="0">
                <a:solidFill>
                  <a:schemeClr val="bg1"/>
                </a:solidFill>
              </a:rPr>
              <a:t>for appending (writing at end of file).  The file is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</a:t>
            </a:r>
            <a:r>
              <a:rPr lang="en-GB" sz="1200" dirty="0" smtClean="0">
                <a:solidFill>
                  <a:schemeClr val="bg1"/>
                </a:solidFill>
              </a:rPr>
              <a:t>created </a:t>
            </a:r>
            <a:r>
              <a:rPr lang="en-GB" sz="1200" dirty="0">
                <a:solidFill>
                  <a:schemeClr val="bg1"/>
                </a:solidFill>
              </a:rPr>
              <a:t>if it does not exist.  The stream is positioned at the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end of the file.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rgbClr val="FFFF00"/>
                </a:solidFill>
              </a:rPr>
              <a:t>   a+</a:t>
            </a:r>
            <a:r>
              <a:rPr lang="en-GB" sz="1200" dirty="0">
                <a:solidFill>
                  <a:schemeClr val="bg1"/>
                </a:solidFill>
              </a:rPr>
              <a:t>   </a:t>
            </a:r>
            <a:r>
              <a:rPr lang="en-GB" sz="1200" dirty="0" smtClean="0">
                <a:solidFill>
                  <a:schemeClr val="bg1"/>
                </a:solidFill>
              </a:rPr>
              <a:t>Open </a:t>
            </a:r>
            <a:r>
              <a:rPr lang="en-GB" sz="1200" dirty="0">
                <a:solidFill>
                  <a:schemeClr val="bg1"/>
                </a:solidFill>
              </a:rPr>
              <a:t>for reading and appending (writing at end of file).  The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file is created if it does not exist.  The initial file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position for reading is at the beginning of the file, but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    output is always appended to the end of the file.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797623"/>
            <a:ext cx="491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File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SD.open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>
                <a:solidFill>
                  <a:srgbClr val="FFFF00"/>
                </a:solidFill>
              </a:rPr>
              <a:t>FILE_WRITE</a:t>
            </a:r>
            <a:r>
              <a:rPr lang="en-GB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819400"/>
            <a:ext cx="491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File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SD.open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 smtClean="0">
                <a:solidFill>
                  <a:srgbClr val="FFFF00"/>
                </a:solidFill>
              </a:rPr>
              <a:t>FILE_READ</a:t>
            </a:r>
            <a:r>
              <a:rPr lang="en-GB" sz="1400" dirty="0" smtClean="0">
                <a:solidFill>
                  <a:schemeClr val="bg1"/>
                </a:solidFill>
              </a:rPr>
              <a:t>);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1219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SD-CARD				SPIFFS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1521023"/>
            <a:ext cx="491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File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SD.open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 err="1" smtClean="0">
                <a:solidFill>
                  <a:srgbClr val="FFFF00"/>
                </a:solidFill>
              </a:rPr>
              <a:t>filemode</a:t>
            </a:r>
            <a:r>
              <a:rPr lang="en-GB" sz="1400" dirty="0" smtClean="0">
                <a:solidFill>
                  <a:schemeClr val="bg1"/>
                </a:solidFill>
              </a:rPr>
              <a:t>);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1521023"/>
            <a:ext cx="3695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File </a:t>
            </a:r>
            <a:r>
              <a:rPr lang="en-GB" sz="1400" dirty="0" err="1">
                <a:solidFill>
                  <a:schemeClr val="bg1"/>
                </a:solidFill>
              </a:rPr>
              <a:t>myDataFile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err="1">
                <a:solidFill>
                  <a:schemeClr val="bg1"/>
                </a:solidFill>
              </a:rPr>
              <a:t>SD.open</a:t>
            </a:r>
            <a:r>
              <a:rPr lang="en-GB" sz="1400" dirty="0">
                <a:solidFill>
                  <a:schemeClr val="bg1"/>
                </a:solidFill>
              </a:rPr>
              <a:t>(filename, </a:t>
            </a:r>
            <a:r>
              <a:rPr lang="en-GB" sz="1400" dirty="0" err="1" smtClean="0">
                <a:solidFill>
                  <a:srgbClr val="FFFF00"/>
                </a:solidFill>
              </a:rPr>
              <a:t>filemode</a:t>
            </a:r>
            <a:r>
              <a:rPr lang="en-GB" sz="1400" dirty="0" smtClean="0">
                <a:solidFill>
                  <a:schemeClr val="bg1"/>
                </a:solidFill>
              </a:rPr>
              <a:t>);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962400" y="2590800"/>
            <a:ext cx="457200" cy="76200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e 17"/>
          <p:cNvSpPr/>
          <p:nvPr/>
        </p:nvSpPr>
        <p:spPr>
          <a:xfrm>
            <a:off x="3962400" y="3810000"/>
            <a:ext cx="457200" cy="228600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4610100" y="1828800"/>
            <a:ext cx="3390900" cy="752401"/>
          </a:xfrm>
          <a:prstGeom prst="curvedConnector3">
            <a:avLst>
              <a:gd name="adj1" fmla="val 177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/>
          <p:nvPr/>
        </p:nvCxnSpPr>
        <p:spPr>
          <a:xfrm rot="5400000" flipH="1" flipV="1">
            <a:off x="2973976" y="2191885"/>
            <a:ext cx="1005298" cy="20955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Filing System Comparison SD v SPIFFS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1" y="838200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chemeClr val="bg1"/>
                </a:solidFill>
              </a:rPr>
              <a:t>SPIFFS Things to Note</a:t>
            </a:r>
            <a:endParaRPr lang="en-GB" sz="2400" u="sn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2436" y="6015335"/>
            <a:ext cx="515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hlinkClick r:id="rId2"/>
              </a:rPr>
              <a:t>See here for SPIFFS Documentation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690" y="1579730"/>
            <a:ext cx="892410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SPIFFS is not a FAT filing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Filenames are ‘absolute’ and contain the full 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e.g. “/DATA/filename.dat”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Directories are NOT implemented, however they are simulated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SD-Card system allows a Directory containing files, SPIFFS does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E.g. an SD-Card directory container file called [DATA] can exist and contain a file called ‘filename.dat’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SPIFFS uses absolute filenames and is implemented as </a:t>
            </a:r>
            <a:r>
              <a:rPr lang="en-GB" sz="1400" dirty="0" err="1" smtClean="0">
                <a:solidFill>
                  <a:schemeClr val="bg1"/>
                </a:solidFill>
              </a:rPr>
              <a:t>myFile.OPEN</a:t>
            </a:r>
            <a:r>
              <a:rPr lang="en-GB" sz="1400" dirty="0" smtClean="0">
                <a:solidFill>
                  <a:schemeClr val="bg1"/>
                </a:solidFill>
              </a:rPr>
              <a:t>(“/DATA/filename.</a:t>
            </a:r>
            <a:r>
              <a:rPr lang="en-GB" sz="1400" dirty="0" err="1" smtClean="0">
                <a:solidFill>
                  <a:schemeClr val="bg1"/>
                </a:solidFill>
              </a:rPr>
              <a:t>dat</a:t>
            </a:r>
            <a:r>
              <a:rPr lang="en-GB" sz="1400" dirty="0" smtClean="0">
                <a:solidFill>
                  <a:schemeClr val="bg1"/>
                </a:solidFill>
              </a:rPr>
              <a:t>”,”r”)</a:t>
            </a:r>
            <a:endParaRPr lang="en-GB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Using Dir </a:t>
            </a:r>
            <a:r>
              <a:rPr lang="en-GB" sz="2000" dirty="0" err="1">
                <a:solidFill>
                  <a:schemeClr val="bg1"/>
                </a:solidFill>
              </a:rPr>
              <a:t>dir</a:t>
            </a:r>
            <a:r>
              <a:rPr lang="en-GB" sz="2000" dirty="0">
                <a:solidFill>
                  <a:schemeClr val="bg1"/>
                </a:solidFill>
              </a:rPr>
              <a:t> = </a:t>
            </a:r>
            <a:r>
              <a:rPr lang="en-GB" sz="2000" dirty="0" err="1">
                <a:solidFill>
                  <a:schemeClr val="bg1"/>
                </a:solidFill>
              </a:rPr>
              <a:t>SPIFFS.openDir</a:t>
            </a:r>
            <a:r>
              <a:rPr lang="en-GB" sz="2000" dirty="0" smtClean="0">
                <a:solidFill>
                  <a:schemeClr val="bg1"/>
                </a:solidFill>
              </a:rPr>
              <a:t>("/DATA"); effectively appends a path filter to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Using the example above, File </a:t>
            </a:r>
            <a:r>
              <a:rPr lang="en-GB" sz="2000" dirty="0" err="1" smtClean="0">
                <a:solidFill>
                  <a:schemeClr val="bg1"/>
                </a:solidFill>
              </a:rPr>
              <a:t>myFile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= </a:t>
            </a:r>
            <a:r>
              <a:rPr lang="en-GB" sz="2000" dirty="0" err="1">
                <a:solidFill>
                  <a:schemeClr val="bg1"/>
                </a:solidFill>
              </a:rPr>
              <a:t>dir.openFile</a:t>
            </a:r>
            <a:r>
              <a:rPr lang="en-GB" sz="2000" dirty="0">
                <a:solidFill>
                  <a:schemeClr val="bg1"/>
                </a:solidFill>
              </a:rPr>
              <a:t>("r"); </a:t>
            </a:r>
            <a:r>
              <a:rPr lang="en-GB" sz="2000" dirty="0" smtClean="0">
                <a:solidFill>
                  <a:schemeClr val="bg1"/>
                </a:solidFill>
              </a:rPr>
              <a:t>then </a:t>
            </a:r>
            <a:r>
              <a:rPr lang="en-GB" sz="2000" dirty="0" err="1" smtClean="0">
                <a:solidFill>
                  <a:schemeClr val="bg1"/>
                </a:solidFill>
              </a:rPr>
              <a:t>myFile.openFIle</a:t>
            </a:r>
            <a:r>
              <a:rPr lang="en-GB" sz="2000" dirty="0" smtClean="0">
                <a:solidFill>
                  <a:schemeClr val="bg1"/>
                </a:solidFill>
              </a:rPr>
              <a:t>(“filename.</a:t>
            </a:r>
            <a:r>
              <a:rPr lang="en-GB" sz="2000" dirty="0" err="1" smtClean="0">
                <a:solidFill>
                  <a:schemeClr val="bg1"/>
                </a:solidFill>
              </a:rPr>
              <a:t>dat</a:t>
            </a:r>
            <a:r>
              <a:rPr lang="en-GB" sz="2000" dirty="0" smtClean="0">
                <a:solidFill>
                  <a:schemeClr val="bg1"/>
                </a:solidFill>
              </a:rPr>
              <a:t>”,”r”); actually opens the file “/DATA/filename.dat”</a:t>
            </a:r>
          </a:p>
        </p:txBody>
      </p:sp>
    </p:spTree>
    <p:extLst>
      <p:ext uri="{BB962C8B-B14F-4D97-AF65-F5344CB8AC3E}">
        <p14:creationId xmlns:p14="http://schemas.microsoft.com/office/powerpoint/2010/main" val="24751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Filing System Comparison SD v SPIFFS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1" y="838200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chemeClr val="bg1"/>
                </a:solidFill>
              </a:rPr>
              <a:t>SPIFFS Things to Note</a:t>
            </a:r>
            <a:endParaRPr lang="en-GB" sz="2400" u="sn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2436" y="5786735"/>
            <a:ext cx="515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hlinkClick r:id="rId2"/>
              </a:rPr>
              <a:t>See here for SPIFFS Documentation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491" y="1600200"/>
            <a:ext cx="89241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Filenames </a:t>
            </a:r>
            <a:r>
              <a:rPr lang="en-GB" sz="2000" dirty="0" smtClean="0">
                <a:solidFill>
                  <a:schemeClr val="bg1"/>
                </a:solidFill>
              </a:rPr>
              <a:t>path are </a:t>
            </a:r>
            <a:r>
              <a:rPr lang="en-GB" sz="2000" dirty="0">
                <a:solidFill>
                  <a:schemeClr val="bg1"/>
                </a:solidFill>
              </a:rPr>
              <a:t>not </a:t>
            </a:r>
            <a:r>
              <a:rPr lang="en-GB" sz="2000" dirty="0" smtClean="0">
                <a:solidFill>
                  <a:schemeClr val="bg1"/>
                </a:solidFill>
              </a:rPr>
              <a:t>case-sensitive and limited to 32 chars. </a:t>
            </a:r>
            <a:r>
              <a:rPr lang="en-GB" sz="2000" dirty="0">
                <a:solidFill>
                  <a:schemeClr val="bg1"/>
                </a:solidFill>
              </a:rPr>
              <a:t>One  </a:t>
            </a:r>
            <a:r>
              <a:rPr lang="en-GB" sz="2000" dirty="0" smtClean="0">
                <a:solidFill>
                  <a:schemeClr val="bg1"/>
                </a:solidFill>
              </a:rPr>
              <a:t>character is </a:t>
            </a:r>
            <a:r>
              <a:rPr lang="en-GB" sz="2000" dirty="0">
                <a:solidFill>
                  <a:schemeClr val="bg1"/>
                </a:solidFill>
              </a:rPr>
              <a:t>reserved for C string </a:t>
            </a:r>
            <a:r>
              <a:rPr lang="en-GB" sz="2000" dirty="0" smtClean="0">
                <a:solidFill>
                  <a:schemeClr val="bg1"/>
                </a:solidFill>
              </a:rPr>
              <a:t>termination (‘\0’), leaving 31 </a:t>
            </a:r>
            <a:r>
              <a:rPr lang="en-GB" sz="2000" dirty="0">
                <a:solidFill>
                  <a:schemeClr val="bg1"/>
                </a:solidFill>
              </a:rPr>
              <a:t>usable </a:t>
            </a:r>
            <a:r>
              <a:rPr lang="en-GB" sz="2000" dirty="0" smtClean="0">
                <a:solidFill>
                  <a:schemeClr val="bg1"/>
                </a:solidFill>
              </a:rPr>
              <a:t>characters for filenames (and 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SPIFFS does not warn you when the 31-character filename limit is exceeded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Flash memory will fail after ~10,000 writes! So keeping writing to a minimum	</a:t>
            </a:r>
            <a:r>
              <a:rPr lang="en-GB" sz="1400" dirty="0" smtClean="0">
                <a:solidFill>
                  <a:schemeClr val="bg1"/>
                </a:solidFill>
              </a:rPr>
              <a:t>e.g. </a:t>
            </a:r>
            <a:r>
              <a:rPr lang="en-GB" sz="2400" u="sng" dirty="0" smtClean="0">
                <a:solidFill>
                  <a:srgbClr val="FFFF00"/>
                </a:solidFill>
              </a:rPr>
              <a:t>read many, write few!</a:t>
            </a:r>
          </a:p>
          <a:p>
            <a:pPr lvl="2"/>
            <a:r>
              <a:rPr lang="en-GB" sz="1400" dirty="0" smtClean="0">
                <a:solidFill>
                  <a:schemeClr val="bg1"/>
                </a:solidFill>
              </a:rPr>
              <a:t>Example: If data logging temp and humidity readings every 10-mins  (</a:t>
            </a:r>
            <a:r>
              <a:rPr lang="en-GB" sz="1400" dirty="0" err="1" smtClean="0">
                <a:solidFill>
                  <a:schemeClr val="bg1"/>
                </a:solidFill>
              </a:rPr>
              <a:t>tt.t,hh.h,dd</a:t>
            </a:r>
            <a:r>
              <a:rPr lang="en-GB" sz="1400" dirty="0" smtClean="0">
                <a:solidFill>
                  <a:schemeClr val="bg1"/>
                </a:solidFill>
              </a:rPr>
              <a:t>/mm/</a:t>
            </a:r>
            <a:r>
              <a:rPr lang="en-GB" sz="1400" dirty="0" err="1" smtClean="0">
                <a:solidFill>
                  <a:schemeClr val="bg1"/>
                </a:solidFill>
              </a:rPr>
              <a:t>yy,hh,mm</a:t>
            </a:r>
            <a:r>
              <a:rPr lang="en-GB" sz="1400" dirty="0" smtClean="0">
                <a:solidFill>
                  <a:schemeClr val="bg1"/>
                </a:solidFill>
              </a:rPr>
              <a:t> 25-bytes) then the 3MB flash would be full when 3.1024.1024/25=125829 readings  had been recorded. At 10-mins per reading that’s 2.4 years when the data could be overwritten again ~10,000 times, which is more than enough life (2.4x10,000 years)  for most applications!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Overall SPIFFS is more versatile than the SD filing system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sp8266 wemo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" y="160338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GitHub Example Files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36568" y="3908524"/>
            <a:ext cx="515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hlinkClick r:id="rId2"/>
              </a:rPr>
              <a:t>See here for </a:t>
            </a:r>
            <a:r>
              <a:rPr lang="en-GB" sz="2400" dirty="0" smtClean="0">
                <a:hlinkClick r:id="rId2"/>
              </a:rPr>
              <a:t>GitHub SPI File Repository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0891" y="1600200"/>
            <a:ext cx="8085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Example-1	Writing and Reading from SD-Card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Example-2	Writing and Reading from SPIFFS file syste</a:t>
            </a:r>
            <a:r>
              <a:rPr lang="en-GB" sz="2400" dirty="0" smtClean="0">
                <a:solidFill>
                  <a:schemeClr val="bg1"/>
                </a:solidFill>
              </a:rPr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Example-3	Combined SD and SPIFFS Writing and Reading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760</Words>
  <Application>Microsoft Office PowerPoint</Application>
  <PresentationFormat>On-screen Show (4:3)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DB-Admin</dc:creator>
  <cp:lastModifiedBy>DB-Admin</cp:lastModifiedBy>
  <cp:revision>108</cp:revision>
  <dcterms:created xsi:type="dcterms:W3CDTF">2006-08-16T00:00:00Z</dcterms:created>
  <dcterms:modified xsi:type="dcterms:W3CDTF">2017-01-28T21:58:59Z</dcterms:modified>
</cp:coreProperties>
</file>