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S Deniz Bold" charset="1" panose="00000800000000000000"/>
      <p:regular r:id="rId18"/>
    </p:embeddedFont>
    <p:embeddedFont>
      <p:font typeface="Helios Bold" charset="1" panose="020B0704020202020204"/>
      <p:regular r:id="rId19"/>
    </p:embeddedFont>
    <p:embeddedFont>
      <p:font typeface="TS Deniz" charset="1" panose="00000500000000000000"/>
      <p:regular r:id="rId20"/>
    </p:embeddedFont>
    <p:embeddedFont>
      <p:font typeface="Poppins Bold" charset="1" panose="00000800000000000000"/>
      <p:regular r:id="rId21"/>
    </p:embeddedFont>
    <p:embeddedFont>
      <p:font typeface="Helios" charset="1" panose="020B05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1009650"/>
            <a:ext cx="12867103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728439" y="3137992"/>
            <a:ext cx="415561" cy="416318"/>
          </a:xfrm>
          <a:custGeom>
            <a:avLst/>
            <a:gdLst/>
            <a:ahLst/>
            <a:cxnLst/>
            <a:rect r="r" b="b" t="t" l="l"/>
            <a:pathLst>
              <a:path h="416318" w="415561">
                <a:moveTo>
                  <a:pt x="0" y="0"/>
                </a:moveTo>
                <a:lnTo>
                  <a:pt x="415561" y="0"/>
                </a:lnTo>
                <a:lnTo>
                  <a:pt x="415561" y="416317"/>
                </a:lnTo>
                <a:lnTo>
                  <a:pt x="0" y="416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3185427" y="8404843"/>
            <a:ext cx="7715406" cy="3535431"/>
            <a:chOff x="0" y="0"/>
            <a:chExt cx="886891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6891" cy="406400"/>
            </a:xfrm>
            <a:custGeom>
              <a:avLst/>
              <a:gdLst/>
              <a:ahLst/>
              <a:cxnLst/>
              <a:rect r="r" b="b" t="t" l="l"/>
              <a:pathLst>
                <a:path h="406400" w="886891">
                  <a:moveTo>
                    <a:pt x="683691" y="0"/>
                  </a:moveTo>
                  <a:cubicBezTo>
                    <a:pt x="795915" y="0"/>
                    <a:pt x="886891" y="90976"/>
                    <a:pt x="886891" y="203200"/>
                  </a:cubicBezTo>
                  <a:cubicBezTo>
                    <a:pt x="886891" y="315424"/>
                    <a:pt x="795915" y="406400"/>
                    <a:pt x="6836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86891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4081410" y="-1868588"/>
            <a:ext cx="7426906" cy="3737176"/>
            <a:chOff x="0" y="0"/>
            <a:chExt cx="80764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704727" y="4768548"/>
            <a:ext cx="9462939" cy="311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68"/>
              </a:lnSpc>
              <a:spcBef>
                <a:spcPct val="0"/>
              </a:spcBef>
            </a:pPr>
            <a:r>
              <a:rPr lang="en-US" b="true" sz="8977" spc="-296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TURNOS ONLINE PARA PELUQUERIA</a:t>
            </a:r>
          </a:p>
        </p:txBody>
      </p:sp>
      <p:grpSp>
        <p:nvGrpSpPr>
          <p:cNvPr name="Group 11" id="11"/>
          <p:cNvGrpSpPr/>
          <p:nvPr/>
        </p:nvGrpSpPr>
        <p:grpSpPr>
          <a:xfrm rot="-5400000">
            <a:off x="15751254" y="2375175"/>
            <a:ext cx="959812" cy="9598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4168622" y="9301162"/>
            <a:ext cx="13090678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643702" y="8715761"/>
            <a:ext cx="3524919" cy="352491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27849" y="6229506"/>
            <a:ext cx="1212142" cy="1165796"/>
            <a:chOff x="0" y="0"/>
            <a:chExt cx="1616189" cy="155439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554394" cy="155439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DF7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79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107634" y="45839"/>
              <a:ext cx="1508555" cy="1508555"/>
            </a:xfrm>
            <a:custGeom>
              <a:avLst/>
              <a:gdLst/>
              <a:ahLst/>
              <a:cxnLst/>
              <a:rect r="r" b="b" t="t" l="l"/>
              <a:pathLst>
                <a:path h="1508555" w="1508555">
                  <a:moveTo>
                    <a:pt x="0" y="0"/>
                  </a:moveTo>
                  <a:lnTo>
                    <a:pt x="1508555" y="0"/>
                  </a:lnTo>
                  <a:lnTo>
                    <a:pt x="1508555" y="1508555"/>
                  </a:lnTo>
                  <a:lnTo>
                    <a:pt x="0" y="15085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3" id="23"/>
          <p:cNvSpPr/>
          <p:nvPr/>
        </p:nvSpPr>
        <p:spPr>
          <a:xfrm flipH="false" flipV="false" rot="-5400000">
            <a:off x="14167666" y="-564073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60" y="0"/>
                </a:lnTo>
                <a:lnTo>
                  <a:pt x="3899060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34920" y="1189234"/>
            <a:ext cx="3133702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A3244"/>
                </a:solidFill>
                <a:latin typeface="Helios Bold"/>
                <a:ea typeface="Helios Bold"/>
                <a:cs typeface="Helios Bold"/>
                <a:sym typeface="Helios Bold"/>
              </a:rPr>
              <a:t>Realizado por: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A3244"/>
                </a:solidFill>
                <a:latin typeface="Helios Bold"/>
                <a:ea typeface="Helios Bold"/>
                <a:cs typeface="Helios Bold"/>
                <a:sym typeface="Helios Bold"/>
              </a:rPr>
              <a:t>Pérez Alejo</a:t>
            </a: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A3244"/>
                </a:solidFill>
                <a:latin typeface="Helios Bold"/>
                <a:ea typeface="Helios Bold"/>
                <a:cs typeface="Helios Bold"/>
                <a:sym typeface="Helios Bold"/>
              </a:rPr>
              <a:t>Figueroa Maximiliano</a:t>
            </a:r>
          </a:p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A3244"/>
                </a:solidFill>
                <a:latin typeface="Helios Bold"/>
                <a:ea typeface="Helios Bold"/>
                <a:cs typeface="Helios Bold"/>
                <a:sym typeface="Helios Bold"/>
              </a:rPr>
              <a:t>Casco Kevin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 b="true">
                <a:solidFill>
                  <a:srgbClr val="0A3244"/>
                </a:solidFill>
                <a:latin typeface="Helios Bold"/>
                <a:ea typeface="Helios Bold"/>
                <a:cs typeface="Helios Bold"/>
                <a:sym typeface="Helios Bold"/>
              </a:rPr>
              <a:t>Acosta Federico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530669" y="3872231"/>
            <a:ext cx="10849341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sz="7700">
                <a:solidFill>
                  <a:srgbClr val="71743C"/>
                </a:solidFill>
                <a:latin typeface="TS Deniz"/>
                <a:ea typeface="TS Deniz"/>
                <a:cs typeface="TS Deniz"/>
                <a:sym typeface="TS Deniz"/>
              </a:rPr>
              <a:t>Presentación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4736397" y="93482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022708" y="-1632670"/>
            <a:ext cx="11836639" cy="13552340"/>
            <a:chOff x="0" y="0"/>
            <a:chExt cx="3117469" cy="35693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469" cy="3569341"/>
            </a:xfrm>
            <a:custGeom>
              <a:avLst/>
              <a:gdLst/>
              <a:ahLst/>
              <a:cxnLst/>
              <a:rect r="r" b="b" t="t" l="l"/>
              <a:pathLst>
                <a:path h="3569341" w="3117469">
                  <a:moveTo>
                    <a:pt x="0" y="0"/>
                  </a:moveTo>
                  <a:lnTo>
                    <a:pt x="3117469" y="0"/>
                  </a:lnTo>
                  <a:lnTo>
                    <a:pt x="3117469" y="3569341"/>
                  </a:lnTo>
                  <a:lnTo>
                    <a:pt x="0" y="3569341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17469" cy="3616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411750" y="-3697176"/>
            <a:ext cx="14653566" cy="4140271"/>
            <a:chOff x="0" y="0"/>
            <a:chExt cx="143836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8362" cy="406400"/>
            </a:xfrm>
            <a:custGeom>
              <a:avLst/>
              <a:gdLst/>
              <a:ahLst/>
              <a:cxnLst/>
              <a:rect r="r" b="b" t="t" l="l"/>
              <a:pathLst>
                <a:path h="406400" w="1438362">
                  <a:moveTo>
                    <a:pt x="1235162" y="0"/>
                  </a:moveTo>
                  <a:cubicBezTo>
                    <a:pt x="1347386" y="0"/>
                    <a:pt x="1438362" y="90976"/>
                    <a:pt x="1438362" y="203200"/>
                  </a:cubicBezTo>
                  <a:cubicBezTo>
                    <a:pt x="1438362" y="315424"/>
                    <a:pt x="1347386" y="406400"/>
                    <a:pt x="12351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836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506918" y="8424265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5"/>
                </a:lnTo>
                <a:lnTo>
                  <a:pt x="0" y="432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7457005" y="443095"/>
            <a:ext cx="1035787" cy="10357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411750" y="576448"/>
            <a:ext cx="13564387" cy="9134105"/>
            <a:chOff x="0" y="0"/>
            <a:chExt cx="2109644" cy="14206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09644" cy="1420610"/>
            </a:xfrm>
            <a:custGeom>
              <a:avLst/>
              <a:gdLst/>
              <a:ahLst/>
              <a:cxnLst/>
              <a:rect r="r" b="b" t="t" l="l"/>
              <a:pathLst>
                <a:path h="1420610" w="2109644">
                  <a:moveTo>
                    <a:pt x="0" y="0"/>
                  </a:moveTo>
                  <a:lnTo>
                    <a:pt x="2109644" y="0"/>
                  </a:lnTo>
                  <a:lnTo>
                    <a:pt x="2109644" y="1420610"/>
                  </a:lnTo>
                  <a:lnTo>
                    <a:pt x="0" y="1420610"/>
                  </a:lnTo>
                  <a:close/>
                </a:path>
              </a:pathLst>
            </a:custGeom>
            <a:blipFill>
              <a:blip r:embed="rId4"/>
              <a:stretch>
                <a:fillRect l="-1999" t="0" r="-1999" b="0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2506918" y="-2163182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4"/>
                </a:lnTo>
                <a:lnTo>
                  <a:pt x="0" y="432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4417138"/>
            <a:ext cx="6345555" cy="181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</a:pPr>
            <a:r>
              <a:rPr lang="en-US" b="true" sz="6437" spc="-212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DIAGRAMA GANNT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4184748" y="-3549872"/>
            <a:ext cx="11836639" cy="17228261"/>
            <a:chOff x="0" y="0"/>
            <a:chExt cx="3117469" cy="4537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469" cy="4537484"/>
            </a:xfrm>
            <a:custGeom>
              <a:avLst/>
              <a:gdLst/>
              <a:ahLst/>
              <a:cxnLst/>
              <a:rect r="r" b="b" t="t" l="l"/>
              <a:pathLst>
                <a:path h="4537484" w="3117469">
                  <a:moveTo>
                    <a:pt x="0" y="0"/>
                  </a:moveTo>
                  <a:lnTo>
                    <a:pt x="3117469" y="0"/>
                  </a:lnTo>
                  <a:lnTo>
                    <a:pt x="3117469" y="4537484"/>
                  </a:lnTo>
                  <a:lnTo>
                    <a:pt x="0" y="4537484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17469" cy="4585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411750" y="-3697176"/>
            <a:ext cx="14653566" cy="4140271"/>
            <a:chOff x="0" y="0"/>
            <a:chExt cx="143836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8362" cy="406400"/>
            </a:xfrm>
            <a:custGeom>
              <a:avLst/>
              <a:gdLst/>
              <a:ahLst/>
              <a:cxnLst/>
              <a:rect r="r" b="b" t="t" l="l"/>
              <a:pathLst>
                <a:path h="406400" w="1438362">
                  <a:moveTo>
                    <a:pt x="1235162" y="0"/>
                  </a:moveTo>
                  <a:cubicBezTo>
                    <a:pt x="1347386" y="0"/>
                    <a:pt x="1438362" y="90976"/>
                    <a:pt x="1438362" y="203200"/>
                  </a:cubicBezTo>
                  <a:cubicBezTo>
                    <a:pt x="1438362" y="315424"/>
                    <a:pt x="1347386" y="406400"/>
                    <a:pt x="12351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836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506918" y="8424265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5"/>
                </a:lnTo>
                <a:lnTo>
                  <a:pt x="0" y="432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7457005" y="443095"/>
            <a:ext cx="1035787" cy="10357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027092" y="960988"/>
            <a:ext cx="7482764" cy="3762604"/>
            <a:chOff x="0" y="0"/>
            <a:chExt cx="4748730" cy="23878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48730" cy="2387833"/>
            </a:xfrm>
            <a:custGeom>
              <a:avLst/>
              <a:gdLst/>
              <a:ahLst/>
              <a:cxnLst/>
              <a:rect r="r" b="b" t="t" l="l"/>
              <a:pathLst>
                <a:path h="2387833" w="4748730">
                  <a:moveTo>
                    <a:pt x="0" y="0"/>
                  </a:moveTo>
                  <a:lnTo>
                    <a:pt x="4748730" y="0"/>
                  </a:lnTo>
                  <a:lnTo>
                    <a:pt x="4748730" y="2387833"/>
                  </a:lnTo>
                  <a:lnTo>
                    <a:pt x="0" y="2387833"/>
                  </a:lnTo>
                  <a:close/>
                </a:path>
              </a:pathLst>
            </a:custGeom>
            <a:blipFill>
              <a:blip r:embed="rId4"/>
              <a:stretch>
                <a:fillRect l="-33" t="0" r="-33" b="0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2506918" y="-2163182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4"/>
                </a:lnTo>
                <a:lnTo>
                  <a:pt x="0" y="432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887037" y="1008480"/>
            <a:ext cx="8129690" cy="3667621"/>
            <a:chOff x="0" y="0"/>
            <a:chExt cx="5550678" cy="25041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550677" cy="2504128"/>
            </a:xfrm>
            <a:custGeom>
              <a:avLst/>
              <a:gdLst/>
              <a:ahLst/>
              <a:cxnLst/>
              <a:rect r="r" b="b" t="t" l="l"/>
              <a:pathLst>
                <a:path h="2504128" w="5550677">
                  <a:moveTo>
                    <a:pt x="0" y="0"/>
                  </a:moveTo>
                  <a:lnTo>
                    <a:pt x="5550677" y="0"/>
                  </a:lnTo>
                  <a:lnTo>
                    <a:pt x="5550677" y="2504128"/>
                  </a:lnTo>
                  <a:lnTo>
                    <a:pt x="0" y="2504128"/>
                  </a:lnTo>
                  <a:close/>
                </a:path>
              </a:pathLst>
            </a:custGeom>
            <a:blipFill>
              <a:blip r:embed="rId5"/>
              <a:stretch>
                <a:fillRect l="0" t="-12" r="0" b="-12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27092" y="5557028"/>
            <a:ext cx="7513404" cy="3778011"/>
            <a:chOff x="0" y="0"/>
            <a:chExt cx="4748730" cy="23878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48730" cy="2387833"/>
            </a:xfrm>
            <a:custGeom>
              <a:avLst/>
              <a:gdLst/>
              <a:ahLst/>
              <a:cxnLst/>
              <a:rect r="r" b="b" t="t" l="l"/>
              <a:pathLst>
                <a:path h="2387833" w="4748730">
                  <a:moveTo>
                    <a:pt x="0" y="0"/>
                  </a:moveTo>
                  <a:lnTo>
                    <a:pt x="4748730" y="0"/>
                  </a:lnTo>
                  <a:lnTo>
                    <a:pt x="4748730" y="2387833"/>
                  </a:lnTo>
                  <a:lnTo>
                    <a:pt x="0" y="2387833"/>
                  </a:lnTo>
                  <a:close/>
                </a:path>
              </a:pathLst>
            </a:custGeom>
            <a:blipFill>
              <a:blip r:embed="rId6"/>
              <a:stretch>
                <a:fillRect l="0" t="-8915" r="0" b="-8915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0103068" y="5557028"/>
            <a:ext cx="7851890" cy="3948214"/>
            <a:chOff x="0" y="0"/>
            <a:chExt cx="4748730" cy="238783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48730" cy="2387833"/>
            </a:xfrm>
            <a:custGeom>
              <a:avLst/>
              <a:gdLst/>
              <a:ahLst/>
              <a:cxnLst/>
              <a:rect r="r" b="b" t="t" l="l"/>
              <a:pathLst>
                <a:path h="2387833" w="4748730">
                  <a:moveTo>
                    <a:pt x="0" y="0"/>
                  </a:moveTo>
                  <a:lnTo>
                    <a:pt x="4748730" y="0"/>
                  </a:lnTo>
                  <a:lnTo>
                    <a:pt x="4748730" y="2387833"/>
                  </a:lnTo>
                  <a:lnTo>
                    <a:pt x="0" y="2387833"/>
                  </a:lnTo>
                  <a:close/>
                </a:path>
              </a:pathLst>
            </a:custGeom>
            <a:blipFill>
              <a:blip r:embed="rId7"/>
              <a:stretch>
                <a:fillRect l="0" t="-2701" r="0" b="-2701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7661312" y="4780742"/>
            <a:ext cx="5968067" cy="928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</a:pPr>
            <a:r>
              <a:rPr lang="en-US" b="true" sz="6437" spc="-212" u="sng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ENCUESTAS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48166"/>
            <a:ext cx="415561" cy="416318"/>
          </a:xfrm>
          <a:custGeom>
            <a:avLst/>
            <a:gdLst/>
            <a:ahLst/>
            <a:cxnLst/>
            <a:rect r="r" b="b" t="t" l="l"/>
            <a:pathLst>
              <a:path h="416318" w="415561">
                <a:moveTo>
                  <a:pt x="0" y="0"/>
                </a:moveTo>
                <a:lnTo>
                  <a:pt x="415561" y="0"/>
                </a:lnTo>
                <a:lnTo>
                  <a:pt x="415561" y="416318"/>
                </a:lnTo>
                <a:lnTo>
                  <a:pt x="0" y="41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-3023648" y="6848523"/>
            <a:ext cx="7715406" cy="3535431"/>
            <a:chOff x="0" y="0"/>
            <a:chExt cx="886891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6891" cy="406400"/>
            </a:xfrm>
            <a:custGeom>
              <a:avLst/>
              <a:gdLst/>
              <a:ahLst/>
              <a:cxnLst/>
              <a:rect r="r" b="b" t="t" l="l"/>
              <a:pathLst>
                <a:path h="406400" w="886891">
                  <a:moveTo>
                    <a:pt x="683691" y="0"/>
                  </a:moveTo>
                  <a:cubicBezTo>
                    <a:pt x="795915" y="0"/>
                    <a:pt x="886891" y="90976"/>
                    <a:pt x="886891" y="203200"/>
                  </a:cubicBezTo>
                  <a:cubicBezTo>
                    <a:pt x="886891" y="315424"/>
                    <a:pt x="795915" y="406400"/>
                    <a:pt x="6836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86891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15568869" y="3430484"/>
            <a:ext cx="8227978" cy="4140271"/>
            <a:chOff x="0" y="0"/>
            <a:chExt cx="80764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36262" y="4520410"/>
            <a:ext cx="15015477" cy="2437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2"/>
              </a:lnSpc>
              <a:spcBef>
                <a:spcPct val="0"/>
              </a:spcBef>
            </a:pPr>
            <a:r>
              <a:rPr lang="en-US" b="true" sz="14244" spc="-470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GRACIAS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28700" y="9301162"/>
            <a:ext cx="16230600" cy="0"/>
          </a:xfrm>
          <a:prstGeom prst="line">
            <a:avLst/>
          </a:prstGeom>
          <a:ln cap="flat" w="85725">
            <a:solidFill>
              <a:srgbClr val="B8BB8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5504915" y="6663643"/>
            <a:ext cx="6900850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B8BB87"/>
                </a:solidFill>
                <a:latin typeface="Helios Bold"/>
                <a:ea typeface="Helios Bold"/>
                <a:cs typeface="Helios Bold"/>
                <a:sym typeface="Helios Bold"/>
              </a:rPr>
              <a:t>www.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530669" y="3872231"/>
            <a:ext cx="10849341" cy="1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Muchas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1394858" y="3574259"/>
            <a:ext cx="2789715" cy="278971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6174871"/>
            <a:ext cx="1072795" cy="1072795"/>
          </a:xfrm>
          <a:custGeom>
            <a:avLst/>
            <a:gdLst/>
            <a:ahLst/>
            <a:cxnLst/>
            <a:rect r="r" b="b" t="t" l="l"/>
            <a:pathLst>
              <a:path h="1072795" w="1072795">
                <a:moveTo>
                  <a:pt x="0" y="0"/>
                </a:moveTo>
                <a:lnTo>
                  <a:pt x="1072795" y="0"/>
                </a:lnTo>
                <a:lnTo>
                  <a:pt x="1072795" y="1072795"/>
                </a:lnTo>
                <a:lnTo>
                  <a:pt x="0" y="1072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793568" y="8694706"/>
            <a:ext cx="415561" cy="416318"/>
          </a:xfrm>
          <a:custGeom>
            <a:avLst/>
            <a:gdLst/>
            <a:ahLst/>
            <a:cxnLst/>
            <a:rect r="r" b="b" t="t" l="l"/>
            <a:pathLst>
              <a:path h="416318" w="415561">
                <a:moveTo>
                  <a:pt x="0" y="0"/>
                </a:moveTo>
                <a:lnTo>
                  <a:pt x="415561" y="0"/>
                </a:lnTo>
                <a:lnTo>
                  <a:pt x="415561" y="416318"/>
                </a:lnTo>
                <a:lnTo>
                  <a:pt x="0" y="41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-10800000">
            <a:off x="15936505" y="1188018"/>
            <a:ext cx="1139788" cy="1139788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5400000">
            <a:off x="14694549" y="-2015316"/>
            <a:ext cx="7426906" cy="3737176"/>
            <a:chOff x="0" y="0"/>
            <a:chExt cx="80764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5400000">
            <a:off x="14780806" y="-710801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59" y="0"/>
                </a:lnTo>
                <a:lnTo>
                  <a:pt x="3899059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5349536" y="-53246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2461682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780527" y="8216864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067142" y="-1055109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500"/>
                </a:lnTo>
                <a:lnTo>
                  <a:pt x="0" y="473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35832" y="2442618"/>
            <a:ext cx="11114634" cy="340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2"/>
              </a:lnSpc>
              <a:spcBef>
                <a:spcPct val="0"/>
              </a:spcBef>
            </a:pPr>
            <a:r>
              <a:rPr lang="en-US" b="true" sz="6373">
                <a:solidFill>
                  <a:srgbClr val="71743C"/>
                </a:solidFill>
                <a:latin typeface="Poppins Bold"/>
                <a:ea typeface="Poppins Bold"/>
                <a:cs typeface="Poppins Bold"/>
                <a:sym typeface="Poppins Bold"/>
              </a:rPr>
              <a:t>GESTION DE TURNOS ONLINE PARA PELUQEURIA</a:t>
            </a:r>
          </a:p>
          <a:p>
            <a:pPr algn="ctr">
              <a:lnSpc>
                <a:spcPts val="892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798935" y="5184394"/>
            <a:ext cx="13188427" cy="346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 spc="165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Este proyecto será una app web para la administración de</a:t>
            </a:r>
          </a:p>
          <a:p>
            <a:pPr algn="ctr">
              <a:lnSpc>
                <a:spcPts val="3919"/>
              </a:lnSpc>
            </a:pPr>
            <a:r>
              <a:rPr lang="en-US" b="true" sz="2799" spc="165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turnos de una forma sencilla.</a:t>
            </a:r>
          </a:p>
          <a:p>
            <a:pPr algn="ctr">
              <a:lnSpc>
                <a:spcPts val="3919"/>
              </a:lnSpc>
            </a:pPr>
          </a:p>
          <a:p>
            <a:pPr algn="ctr">
              <a:lnSpc>
                <a:spcPts val="3919"/>
              </a:lnSpc>
            </a:pPr>
            <a:r>
              <a:rPr lang="en-US" b="true" sz="2799" spc="165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Apuntamos a crear una aplicación web que permita a los</a:t>
            </a:r>
          </a:p>
          <a:p>
            <a:pPr algn="ctr">
              <a:lnSpc>
                <a:spcPts val="3919"/>
              </a:lnSpc>
            </a:pPr>
            <a:r>
              <a:rPr lang="en-US" b="true" sz="2799" spc="165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clientes gestionar sus citas de forma autónoma, Fácil y</a:t>
            </a:r>
          </a:p>
          <a:p>
            <a:pPr algn="ctr">
              <a:lnSpc>
                <a:spcPts val="3919"/>
              </a:lnSpc>
            </a:pPr>
            <a:r>
              <a:rPr lang="en-US" b="true" sz="2799" spc="165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rápida. Por otro lado permite al dueño del negocio con la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 spc="165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administración de su tiempo y organización.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478215" y="3295757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3" y="0"/>
                </a:lnTo>
                <a:lnTo>
                  <a:pt x="1191143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14950466" y="3084735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2" y="0"/>
                </a:lnTo>
                <a:lnTo>
                  <a:pt x="1191142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631729" y="7589293"/>
            <a:ext cx="1255142" cy="125514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38205" y="-126172"/>
            <a:ext cx="2878627" cy="2878627"/>
          </a:xfrm>
          <a:custGeom>
            <a:avLst/>
            <a:gdLst/>
            <a:ahLst/>
            <a:cxnLst/>
            <a:rect r="r" b="b" t="t" l="l"/>
            <a:pathLst>
              <a:path h="2878627" w="2878627">
                <a:moveTo>
                  <a:pt x="0" y="0"/>
                </a:moveTo>
                <a:lnTo>
                  <a:pt x="2878626" y="0"/>
                </a:lnTo>
                <a:lnTo>
                  <a:pt x="2878626" y="2878626"/>
                </a:lnTo>
                <a:lnTo>
                  <a:pt x="0" y="28786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643466" y="-2912742"/>
            <a:ext cx="8227978" cy="4140271"/>
            <a:chOff x="0" y="0"/>
            <a:chExt cx="80764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10154321" y="-11597948"/>
            <a:ext cx="5966360" cy="19855818"/>
            <a:chOff x="0" y="0"/>
            <a:chExt cx="1571387" cy="52295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780527" y="-1855467"/>
            <a:ext cx="8227978" cy="4140271"/>
            <a:chOff x="0" y="0"/>
            <a:chExt cx="80764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7912" y="-6460963"/>
            <a:ext cx="20593590" cy="7489663"/>
            <a:chOff x="0" y="0"/>
            <a:chExt cx="5423826" cy="1972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2382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423826">
                  <a:moveTo>
                    <a:pt x="0" y="0"/>
                  </a:moveTo>
                  <a:lnTo>
                    <a:pt x="5423826" y="0"/>
                  </a:lnTo>
                  <a:lnTo>
                    <a:pt x="542382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2382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68907" y="9258300"/>
            <a:ext cx="21201429" cy="7489663"/>
            <a:chOff x="0" y="0"/>
            <a:chExt cx="5583916" cy="19725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83916" cy="1972586"/>
            </a:xfrm>
            <a:custGeom>
              <a:avLst/>
              <a:gdLst/>
              <a:ahLst/>
              <a:cxnLst/>
              <a:rect r="r" b="b" t="t" l="l"/>
              <a:pathLst>
                <a:path h="1972586" w="5583916">
                  <a:moveTo>
                    <a:pt x="0" y="0"/>
                  </a:moveTo>
                  <a:lnTo>
                    <a:pt x="5583916" y="0"/>
                  </a:lnTo>
                  <a:lnTo>
                    <a:pt x="5583916" y="1972586"/>
                  </a:lnTo>
                  <a:lnTo>
                    <a:pt x="0" y="197258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583916" cy="2020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44739" y="3254107"/>
            <a:ext cx="10758482" cy="5853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5572" indent="-292786" lvl="1">
              <a:lnSpc>
                <a:spcPts val="3797"/>
              </a:lnSpc>
              <a:buFont typeface="Arial"/>
              <a:buChar char="•"/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proyecto propone una solución digital para optimizar la gestión de turnos en peluquerías/barberias mejorando la</a:t>
            </a:r>
          </a:p>
          <a:p>
            <a:pPr algn="ctr">
              <a:lnSpc>
                <a:spcPts val="3797"/>
              </a:lnSpc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experiencia del cliente ante el aumento de la</a:t>
            </a:r>
          </a:p>
          <a:p>
            <a:pPr algn="ctr">
              <a:lnSpc>
                <a:spcPts val="3797"/>
              </a:lnSpc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demanda.</a:t>
            </a:r>
          </a:p>
          <a:p>
            <a:pPr algn="ctr">
              <a:lnSpc>
                <a:spcPts val="3797"/>
              </a:lnSpc>
            </a:pPr>
          </a:p>
          <a:p>
            <a:pPr algn="ctr" marL="585572" indent="-292786" lvl="1">
              <a:lnSpc>
                <a:spcPts val="3797"/>
              </a:lnSpc>
              <a:buFont typeface="Arial"/>
              <a:buChar char="•"/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proyecto plantea una solución innovadora para</a:t>
            </a:r>
          </a:p>
          <a:p>
            <a:pPr algn="ctr">
              <a:lnSpc>
                <a:spcPts val="3797"/>
              </a:lnSpc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la gestión de turnos mediante una App o</a:t>
            </a:r>
          </a:p>
          <a:p>
            <a:pPr algn="ctr">
              <a:lnSpc>
                <a:spcPts val="3797"/>
              </a:lnSpc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plataforma web, facilitando la autonomía de los</a:t>
            </a:r>
          </a:p>
          <a:p>
            <a:pPr algn="ctr">
              <a:lnSpc>
                <a:spcPts val="3797"/>
              </a:lnSpc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usuarios y brindando a los negocios herramientas</a:t>
            </a:r>
          </a:p>
          <a:p>
            <a:pPr algn="ctr">
              <a:lnSpc>
                <a:spcPts val="3797"/>
              </a:lnSpc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organizativas accesibles y adaptadas al entorno</a:t>
            </a:r>
          </a:p>
          <a:p>
            <a:pPr algn="ctr">
              <a:lnSpc>
                <a:spcPts val="3797"/>
              </a:lnSpc>
            </a:pPr>
            <a:r>
              <a:rPr lang="en-US" b="true" sz="2712" spc="160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escolar.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44739" y="1716645"/>
            <a:ext cx="10523221" cy="129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57"/>
              </a:lnSpc>
            </a:pPr>
            <a:r>
              <a:rPr lang="en-US" b="true" sz="9227" spc="-304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FUNDAMENTACION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540786" y="8631000"/>
            <a:ext cx="5955018" cy="1254599"/>
            <a:chOff x="0" y="0"/>
            <a:chExt cx="1928998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75000" y="363601"/>
            <a:ext cx="5924969" cy="1248269"/>
            <a:chOff x="0" y="0"/>
            <a:chExt cx="1928998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28998" cy="406400"/>
            </a:xfrm>
            <a:custGeom>
              <a:avLst/>
              <a:gdLst/>
              <a:ahLst/>
              <a:cxnLst/>
              <a:rect r="r" b="b" t="t" l="l"/>
              <a:pathLst>
                <a:path h="406400" w="1928998">
                  <a:moveTo>
                    <a:pt x="1725798" y="0"/>
                  </a:moveTo>
                  <a:cubicBezTo>
                    <a:pt x="1838022" y="0"/>
                    <a:pt x="1928998" y="90976"/>
                    <a:pt x="1928998" y="203200"/>
                  </a:cubicBezTo>
                  <a:cubicBezTo>
                    <a:pt x="1928998" y="315424"/>
                    <a:pt x="1838022" y="406400"/>
                    <a:pt x="172579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928998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537717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710243" y="3605783"/>
            <a:ext cx="3075434" cy="3075434"/>
          </a:xfrm>
          <a:custGeom>
            <a:avLst/>
            <a:gdLst/>
            <a:ahLst/>
            <a:cxnLst/>
            <a:rect r="r" b="b" t="t" l="l"/>
            <a:pathLst>
              <a:path h="3075434" w="3075434">
                <a:moveTo>
                  <a:pt x="0" y="0"/>
                </a:moveTo>
                <a:lnTo>
                  <a:pt x="3075434" y="0"/>
                </a:lnTo>
                <a:lnTo>
                  <a:pt x="3075434" y="3075434"/>
                </a:lnTo>
                <a:lnTo>
                  <a:pt x="0" y="3075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37717" y="1789408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3" y="0"/>
                </a:lnTo>
                <a:lnTo>
                  <a:pt x="1191143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15146342" y="1789408"/>
            <a:ext cx="1191142" cy="1193312"/>
          </a:xfrm>
          <a:custGeom>
            <a:avLst/>
            <a:gdLst/>
            <a:ahLst/>
            <a:cxnLst/>
            <a:rect r="r" b="b" t="t" l="l"/>
            <a:pathLst>
              <a:path h="1193312" w="1191142">
                <a:moveTo>
                  <a:pt x="0" y="0"/>
                </a:moveTo>
                <a:lnTo>
                  <a:pt x="1191143" y="0"/>
                </a:lnTo>
                <a:lnTo>
                  <a:pt x="1191143" y="1193312"/>
                </a:lnTo>
                <a:lnTo>
                  <a:pt x="0" y="1193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10800000">
            <a:off x="15936505" y="1188018"/>
            <a:ext cx="1139788" cy="113978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5400000">
            <a:off x="14694549" y="-2015316"/>
            <a:ext cx="7426906" cy="3737176"/>
            <a:chOff x="0" y="0"/>
            <a:chExt cx="807640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-5400000">
            <a:off x="14760713" y="-587802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60" y="0"/>
                </a:lnTo>
                <a:lnTo>
                  <a:pt x="3899060" y="3899059"/>
                </a:lnTo>
                <a:lnTo>
                  <a:pt x="0" y="389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5349536" y="-53246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499359" y="-1235261"/>
            <a:ext cx="11836639" cy="12599039"/>
            <a:chOff x="0" y="0"/>
            <a:chExt cx="3117469" cy="33182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17469" cy="3318265"/>
            </a:xfrm>
            <a:custGeom>
              <a:avLst/>
              <a:gdLst/>
              <a:ahLst/>
              <a:cxnLst/>
              <a:rect r="r" b="b" t="t" l="l"/>
              <a:pathLst>
                <a:path h="3318265" w="3117469">
                  <a:moveTo>
                    <a:pt x="0" y="0"/>
                  </a:moveTo>
                  <a:lnTo>
                    <a:pt x="3117469" y="0"/>
                  </a:lnTo>
                  <a:lnTo>
                    <a:pt x="3117469" y="3318265"/>
                  </a:lnTo>
                  <a:lnTo>
                    <a:pt x="0" y="3318265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17469" cy="3365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411750" y="-3697176"/>
            <a:ext cx="14653566" cy="4140271"/>
            <a:chOff x="0" y="0"/>
            <a:chExt cx="1438362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8362" cy="406400"/>
            </a:xfrm>
            <a:custGeom>
              <a:avLst/>
              <a:gdLst/>
              <a:ahLst/>
              <a:cxnLst/>
              <a:rect r="r" b="b" t="t" l="l"/>
              <a:pathLst>
                <a:path h="406400" w="1438362">
                  <a:moveTo>
                    <a:pt x="1235162" y="0"/>
                  </a:moveTo>
                  <a:cubicBezTo>
                    <a:pt x="1347386" y="0"/>
                    <a:pt x="1438362" y="90976"/>
                    <a:pt x="1438362" y="203200"/>
                  </a:cubicBezTo>
                  <a:cubicBezTo>
                    <a:pt x="1438362" y="315424"/>
                    <a:pt x="1347386" y="406400"/>
                    <a:pt x="123516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836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506918" y="8424265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5"/>
                </a:lnTo>
                <a:lnTo>
                  <a:pt x="0" y="432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7457005" y="443095"/>
            <a:ext cx="1035787" cy="103578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500930" y="739542"/>
            <a:ext cx="11391125" cy="9134105"/>
            <a:chOff x="0" y="0"/>
            <a:chExt cx="1771640" cy="14206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71641" cy="1420610"/>
            </a:xfrm>
            <a:custGeom>
              <a:avLst/>
              <a:gdLst/>
              <a:ahLst/>
              <a:cxnLst/>
              <a:rect r="r" b="b" t="t" l="l"/>
              <a:pathLst>
                <a:path h="1420610" w="1771641">
                  <a:moveTo>
                    <a:pt x="0" y="0"/>
                  </a:moveTo>
                  <a:lnTo>
                    <a:pt x="1771641" y="0"/>
                  </a:lnTo>
                  <a:lnTo>
                    <a:pt x="1771641" y="1420610"/>
                  </a:lnTo>
                  <a:lnTo>
                    <a:pt x="0" y="1420610"/>
                  </a:lnTo>
                  <a:close/>
                </a:path>
              </a:pathLst>
            </a:custGeom>
            <a:blipFill>
              <a:blip r:embed="rId4"/>
              <a:stretch>
                <a:fillRect l="-278" t="0" r="-278" b="0"/>
              </a:stretch>
            </a:blipFill>
            <a:ln w="85725" cap="sq">
              <a:solidFill>
                <a:srgbClr val="FFFDF7"/>
              </a:solidFill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155374" y="4266915"/>
            <a:ext cx="6345555" cy="181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6"/>
              </a:lnSpc>
            </a:pPr>
            <a:r>
              <a:rPr lang="en-US" b="true" sz="6437" spc="-212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ORGANIGRAMA DEL PROYECTO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506918" y="-2163182"/>
            <a:ext cx="4326365" cy="4326365"/>
          </a:xfrm>
          <a:custGeom>
            <a:avLst/>
            <a:gdLst/>
            <a:ahLst/>
            <a:cxnLst/>
            <a:rect r="r" b="b" t="t" l="l"/>
            <a:pathLst>
              <a:path h="4326365" w="4326365">
                <a:moveTo>
                  <a:pt x="0" y="0"/>
                </a:moveTo>
                <a:lnTo>
                  <a:pt x="4326365" y="0"/>
                </a:lnTo>
                <a:lnTo>
                  <a:pt x="4326365" y="4326364"/>
                </a:lnTo>
                <a:lnTo>
                  <a:pt x="0" y="432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-12167794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5202841" y="-2123381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68250" y="8057418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500"/>
                </a:lnTo>
                <a:lnTo>
                  <a:pt x="0" y="473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4058" y="885825"/>
            <a:ext cx="13475478" cy="132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4"/>
              </a:lnSpc>
              <a:spcBef>
                <a:spcPct val="0"/>
              </a:spcBef>
            </a:pPr>
            <a:r>
              <a:rPr lang="en-US" b="true" sz="7795" u="sng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OBJETIVOS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53670" y="2708353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15936505" y="1188018"/>
            <a:ext cx="1139788" cy="11397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53670" y="5480756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5400000">
            <a:off x="14694549" y="-2015316"/>
            <a:ext cx="7426906" cy="3737176"/>
            <a:chOff x="0" y="0"/>
            <a:chExt cx="80764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5400000">
            <a:off x="14780806" y="-710801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59" y="0"/>
                </a:lnTo>
                <a:lnTo>
                  <a:pt x="3899059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349536" y="-53246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41607" y="3519100"/>
            <a:ext cx="14062447" cy="173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493" spc="147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objetivo general de este proyecto es mejorar la gestión de turnos en las peluqerias/barberias y mejorar la experiencia de atención para los clientes y/o</a:t>
            </a:r>
          </a:p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profesionales mediante una App/web</a:t>
            </a:r>
          </a:p>
          <a:p>
            <a:pPr algn="l">
              <a:lnSpc>
                <a:spcPts val="3491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0" y="2567972"/>
            <a:ext cx="9556919" cy="84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6"/>
              </a:lnSpc>
              <a:spcBef>
                <a:spcPct val="0"/>
              </a:spcBef>
            </a:pPr>
            <a:r>
              <a:rPr lang="en-US" b="true" sz="4961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Objetivos generales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9276" y="5234897"/>
            <a:ext cx="9556919" cy="84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6"/>
              </a:lnSpc>
              <a:spcBef>
                <a:spcPct val="0"/>
              </a:spcBef>
            </a:pPr>
            <a:r>
              <a:rPr lang="en-US" b="true" sz="4961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Objetivos especificos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68250" y="6120398"/>
            <a:ext cx="12372218" cy="399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402" indent="-205201" lvl="1">
              <a:lnSpc>
                <a:spcPts val="2661"/>
              </a:lnSpc>
              <a:buFont typeface="Arial"/>
              <a:buChar char="•"/>
            </a:pPr>
            <a:r>
              <a:rPr lang="en-US" b="true" sz="1900" spc="112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Diseñar e implementar algoritmos y estructuras de datos que permitan a los</a:t>
            </a:r>
          </a:p>
          <a:p>
            <a:pPr algn="l">
              <a:lnSpc>
                <a:spcPts val="2661"/>
              </a:lnSpc>
            </a:pPr>
            <a:r>
              <a:rPr lang="en-US" sz="1900" spc="112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 usuarios solicitar, modificar o cancelar turnos.</a:t>
            </a:r>
          </a:p>
          <a:p>
            <a:pPr algn="l">
              <a:lnSpc>
                <a:spcPts val="2661"/>
              </a:lnSpc>
            </a:pPr>
          </a:p>
          <a:p>
            <a:pPr algn="l" marL="410402" indent="-205201" lvl="1">
              <a:lnSpc>
                <a:spcPts val="2661"/>
              </a:lnSpc>
              <a:buFont typeface="Arial"/>
              <a:buChar char="•"/>
            </a:pPr>
            <a:r>
              <a:rPr lang="en-US" b="true" sz="1900" spc="112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Desarrollar el frontend y backend de la aplicación utilizando lenguajes de</a:t>
            </a:r>
          </a:p>
          <a:p>
            <a:pPr algn="l">
              <a:lnSpc>
                <a:spcPts val="2661"/>
              </a:lnSpc>
            </a:pPr>
            <a:r>
              <a:rPr lang="en-US" sz="1900" spc="112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 programación como JavaScript y PHP.</a:t>
            </a:r>
          </a:p>
          <a:p>
            <a:pPr algn="l">
              <a:lnSpc>
                <a:spcPts val="2661"/>
              </a:lnSpc>
            </a:pPr>
          </a:p>
          <a:p>
            <a:pPr algn="l" marL="410402" indent="-205201" lvl="1">
              <a:lnSpc>
                <a:spcPts val="2661"/>
              </a:lnSpc>
              <a:buFont typeface="Arial"/>
              <a:buChar char="•"/>
            </a:pPr>
            <a:r>
              <a:rPr lang="en-US" b="true" sz="1900" spc="112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Aplicar herramientas de desarrollo como Visual Studio Code y Git.</a:t>
            </a:r>
          </a:p>
          <a:p>
            <a:pPr algn="l">
              <a:lnSpc>
                <a:spcPts val="2661"/>
              </a:lnSpc>
            </a:pPr>
          </a:p>
          <a:p>
            <a:pPr algn="l" marL="410402" indent="-205201" lvl="1">
              <a:lnSpc>
                <a:spcPts val="2661"/>
              </a:lnSpc>
              <a:buFont typeface="Arial"/>
              <a:buChar char="•"/>
            </a:pPr>
            <a:r>
              <a:rPr lang="en-US" b="true" sz="1900" spc="112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Diseñar y gestionar una base de datos eficiente</a:t>
            </a:r>
          </a:p>
          <a:p>
            <a:pPr algn="l">
              <a:lnSpc>
                <a:spcPts val="2661"/>
              </a:lnSpc>
            </a:pPr>
            <a:r>
              <a:rPr lang="en-US" sz="1900" spc="112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.</a:t>
            </a:r>
          </a:p>
          <a:p>
            <a:pPr algn="l" marL="410402" indent="-205201" lvl="1">
              <a:lnSpc>
                <a:spcPts val="2661"/>
              </a:lnSpc>
              <a:buFont typeface="Arial"/>
              <a:buChar char="•"/>
            </a:pPr>
            <a:r>
              <a:rPr lang="en-US" b="true" sz="1900" spc="112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Integrar interfaces graficas con la lógica de programación del sistema.</a:t>
            </a:r>
          </a:p>
          <a:p>
            <a:pPr algn="l">
              <a:lnSpc>
                <a:spcPts val="266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18667">
            <a:off x="1542482" y="4026268"/>
            <a:ext cx="1261485" cy="1261485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52238" y="5795094"/>
            <a:ext cx="16230600" cy="0"/>
          </a:xfrm>
          <a:prstGeom prst="line">
            <a:avLst/>
          </a:prstGeom>
          <a:ln cap="flat" w="38100">
            <a:solidFill>
              <a:srgbClr val="4D4C4C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11984698" y="4004875"/>
            <a:ext cx="1304270" cy="1952945"/>
            <a:chOff x="0" y="0"/>
            <a:chExt cx="1739026" cy="2603926"/>
          </a:xfrm>
        </p:grpSpPr>
        <p:grpSp>
          <p:nvGrpSpPr>
            <p:cNvPr name="Group 7" id="7"/>
            <p:cNvGrpSpPr/>
            <p:nvPr/>
          </p:nvGrpSpPr>
          <p:grpSpPr>
            <a:xfrm rot="118667">
              <a:off x="28523" y="28523"/>
              <a:ext cx="1681980" cy="1681980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D4C4C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606926" y="2169991"/>
              <a:ext cx="433935" cy="433935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072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"/>
                  </a:lnSpc>
                </a:pPr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840489" y="1710002"/>
              <a:ext cx="3637" cy="647657"/>
            </a:xfrm>
            <a:prstGeom prst="line">
              <a:avLst/>
            </a:prstGeom>
            <a:ln cap="flat" w="50800">
              <a:solidFill>
                <a:srgbClr val="4D4C4C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5479718" y="4004875"/>
            <a:ext cx="1304270" cy="1952945"/>
            <a:chOff x="0" y="0"/>
            <a:chExt cx="1739026" cy="2603926"/>
          </a:xfrm>
        </p:grpSpPr>
        <p:grpSp>
          <p:nvGrpSpPr>
            <p:cNvPr name="Group 15" id="15"/>
            <p:cNvGrpSpPr/>
            <p:nvPr/>
          </p:nvGrpSpPr>
          <p:grpSpPr>
            <a:xfrm rot="118667">
              <a:off x="28523" y="28523"/>
              <a:ext cx="1681980" cy="168198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D4C4C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606926" y="2169991"/>
              <a:ext cx="433935" cy="433935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072B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"/>
                  </a:lnSpc>
                </a:pPr>
              </a:p>
            </p:txBody>
          </p:sp>
        </p:grpSp>
        <p:sp>
          <p:nvSpPr>
            <p:cNvPr name="AutoShape 21" id="21"/>
            <p:cNvSpPr/>
            <p:nvPr/>
          </p:nvSpPr>
          <p:spPr>
            <a:xfrm>
              <a:off x="840489" y="1710002"/>
              <a:ext cx="3637" cy="647657"/>
            </a:xfrm>
            <a:prstGeom prst="line">
              <a:avLst/>
            </a:prstGeom>
            <a:ln cap="flat" w="50800">
              <a:solidFill>
                <a:srgbClr val="4D4C4C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2" id="22"/>
          <p:cNvGrpSpPr/>
          <p:nvPr/>
        </p:nvGrpSpPr>
        <p:grpSpPr>
          <a:xfrm rot="118667">
            <a:off x="5015701" y="4047660"/>
            <a:ext cx="1261485" cy="1261485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5" id="25"/>
          <p:cNvSpPr/>
          <p:nvPr/>
        </p:nvSpPr>
        <p:spPr>
          <a:xfrm>
            <a:off x="2151456" y="5287377"/>
            <a:ext cx="2728" cy="485743"/>
          </a:xfrm>
          <a:prstGeom prst="line">
            <a:avLst/>
          </a:prstGeom>
          <a:ln cap="flat" w="38100">
            <a:solidFill>
              <a:srgbClr val="4D4C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5624676" y="5308769"/>
            <a:ext cx="2728" cy="485743"/>
          </a:xfrm>
          <a:prstGeom prst="line">
            <a:avLst/>
          </a:prstGeom>
          <a:ln cap="flat" w="38100">
            <a:solidFill>
              <a:srgbClr val="4D4C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8556004" y="4037153"/>
            <a:ext cx="1304270" cy="1952945"/>
            <a:chOff x="0" y="0"/>
            <a:chExt cx="1739026" cy="2603926"/>
          </a:xfrm>
        </p:grpSpPr>
        <p:grpSp>
          <p:nvGrpSpPr>
            <p:cNvPr name="Group 28" id="28"/>
            <p:cNvGrpSpPr/>
            <p:nvPr/>
          </p:nvGrpSpPr>
          <p:grpSpPr>
            <a:xfrm rot="118667">
              <a:off x="28523" y="28523"/>
              <a:ext cx="1681980" cy="168198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D4C4C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606926" y="2169991"/>
              <a:ext cx="433935" cy="433935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8072B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66675"/>
                <a:ext cx="660400" cy="669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"/>
                  </a:lnSpc>
                </a:pPr>
              </a:p>
            </p:txBody>
          </p:sp>
        </p:grpSp>
        <p:sp>
          <p:nvSpPr>
            <p:cNvPr name="AutoShape 34" id="34"/>
            <p:cNvSpPr/>
            <p:nvPr/>
          </p:nvSpPr>
          <p:spPr>
            <a:xfrm>
              <a:off x="840489" y="1710002"/>
              <a:ext cx="3637" cy="647657"/>
            </a:xfrm>
            <a:prstGeom prst="line">
              <a:avLst/>
            </a:prstGeom>
            <a:ln cap="flat" w="50800">
              <a:solidFill>
                <a:srgbClr val="4D4C4C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1976284" y="5632369"/>
            <a:ext cx="325451" cy="3254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072B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2534539" y="2233225"/>
            <a:ext cx="13177983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07"/>
              </a:lnSpc>
              <a:spcBef>
                <a:spcPct val="0"/>
              </a:spcBef>
            </a:pPr>
            <a:r>
              <a:rPr lang="en-US" b="true" sz="8755" spc="262" u="sng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HERRAMIENTAS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5449503" y="5653761"/>
            <a:ext cx="325451" cy="32545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072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-3271034" y="-3035180"/>
            <a:ext cx="9568435" cy="4140271"/>
            <a:chOff x="0" y="0"/>
            <a:chExt cx="939217" cy="406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39217" cy="406400"/>
            </a:xfrm>
            <a:custGeom>
              <a:avLst/>
              <a:gdLst/>
              <a:ahLst/>
              <a:cxnLst/>
              <a:rect r="r" b="b" t="t" l="l"/>
              <a:pathLst>
                <a:path h="406400" w="939217">
                  <a:moveTo>
                    <a:pt x="736017" y="0"/>
                  </a:moveTo>
                  <a:cubicBezTo>
                    <a:pt x="848241" y="0"/>
                    <a:pt x="939217" y="90976"/>
                    <a:pt x="939217" y="203200"/>
                  </a:cubicBezTo>
                  <a:cubicBezTo>
                    <a:pt x="939217" y="315424"/>
                    <a:pt x="848241" y="406400"/>
                    <a:pt x="73601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93921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249361" y="548794"/>
            <a:ext cx="959812" cy="959812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-5400000">
            <a:off x="6186162" y="2328854"/>
            <a:ext cx="6818207" cy="20947169"/>
            <a:chOff x="0" y="0"/>
            <a:chExt cx="1795742" cy="551695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795742" cy="5516950"/>
            </a:xfrm>
            <a:custGeom>
              <a:avLst/>
              <a:gdLst/>
              <a:ahLst/>
              <a:cxnLst/>
              <a:rect r="r" b="b" t="t" l="l"/>
              <a:pathLst>
                <a:path h="5516950" w="1795742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5400000">
            <a:off x="14694549" y="-2015316"/>
            <a:ext cx="7426906" cy="3737176"/>
            <a:chOff x="0" y="0"/>
            <a:chExt cx="807640" cy="4064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-5400000">
            <a:off x="16364394" y="2228447"/>
            <a:ext cx="959812" cy="959812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8" id="58"/>
          <p:cNvSpPr/>
          <p:nvPr/>
        </p:nvSpPr>
        <p:spPr>
          <a:xfrm flipH="false" flipV="false" rot="-5400000">
            <a:off x="14780806" y="-710801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59" y="0"/>
                </a:lnTo>
                <a:lnTo>
                  <a:pt x="3899059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5349536" y="-53246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644778" y="4179743"/>
            <a:ext cx="1013356" cy="1013356"/>
          </a:xfrm>
          <a:custGeom>
            <a:avLst/>
            <a:gdLst/>
            <a:ahLst/>
            <a:cxnLst/>
            <a:rect r="r" b="b" t="t" l="l"/>
            <a:pathLst>
              <a:path h="1013356" w="1013356">
                <a:moveTo>
                  <a:pt x="0" y="0"/>
                </a:moveTo>
                <a:lnTo>
                  <a:pt x="1013356" y="0"/>
                </a:lnTo>
                <a:lnTo>
                  <a:pt x="1013356" y="1013356"/>
                </a:lnTo>
                <a:lnTo>
                  <a:pt x="0" y="10133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4849468" y="4192990"/>
            <a:ext cx="1593951" cy="896598"/>
          </a:xfrm>
          <a:custGeom>
            <a:avLst/>
            <a:gdLst/>
            <a:ahLst/>
            <a:cxnLst/>
            <a:rect r="r" b="b" t="t" l="l"/>
            <a:pathLst>
              <a:path h="896598" w="1593951">
                <a:moveTo>
                  <a:pt x="0" y="0"/>
                </a:moveTo>
                <a:lnTo>
                  <a:pt x="1593951" y="0"/>
                </a:lnTo>
                <a:lnTo>
                  <a:pt x="1593951" y="896597"/>
                </a:lnTo>
                <a:lnTo>
                  <a:pt x="0" y="8965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8722915" y="4195277"/>
            <a:ext cx="982288" cy="982288"/>
          </a:xfrm>
          <a:custGeom>
            <a:avLst/>
            <a:gdLst/>
            <a:ahLst/>
            <a:cxnLst/>
            <a:rect r="r" b="b" t="t" l="l"/>
            <a:pathLst>
              <a:path h="982288" w="982288">
                <a:moveTo>
                  <a:pt x="0" y="0"/>
                </a:moveTo>
                <a:lnTo>
                  <a:pt x="982288" y="0"/>
                </a:lnTo>
                <a:lnTo>
                  <a:pt x="982288" y="982288"/>
                </a:lnTo>
                <a:lnTo>
                  <a:pt x="0" y="9822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11949109" y="3969287"/>
            <a:ext cx="1375447" cy="1375447"/>
          </a:xfrm>
          <a:custGeom>
            <a:avLst/>
            <a:gdLst/>
            <a:ahLst/>
            <a:cxnLst/>
            <a:rect r="r" b="b" t="t" l="l"/>
            <a:pathLst>
              <a:path h="1375447" w="1375447">
                <a:moveTo>
                  <a:pt x="0" y="0"/>
                </a:moveTo>
                <a:lnTo>
                  <a:pt x="1375447" y="0"/>
                </a:lnTo>
                <a:lnTo>
                  <a:pt x="1375447" y="1375447"/>
                </a:lnTo>
                <a:lnTo>
                  <a:pt x="0" y="13754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5373028" y="3906813"/>
            <a:ext cx="1500394" cy="1500394"/>
          </a:xfrm>
          <a:custGeom>
            <a:avLst/>
            <a:gdLst/>
            <a:ahLst/>
            <a:cxnLst/>
            <a:rect r="r" b="b" t="t" l="l"/>
            <a:pathLst>
              <a:path h="1500394" w="1500394">
                <a:moveTo>
                  <a:pt x="0" y="0"/>
                </a:moveTo>
                <a:lnTo>
                  <a:pt x="1500393" y="0"/>
                </a:lnTo>
                <a:lnTo>
                  <a:pt x="1500393" y="1500394"/>
                </a:lnTo>
                <a:lnTo>
                  <a:pt x="0" y="15003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811336" y="6831472"/>
            <a:ext cx="2654489" cy="149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Visual Studio Code es un editor de código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liviano, gratuito y multiplataforma, usado</a:t>
            </a:r>
          </a:p>
          <a:p>
            <a:pPr algn="ctr" marL="0" indent="0" lvl="0">
              <a:lnSpc>
                <a:spcPts val="1952"/>
              </a:lnSpc>
              <a:spcBef>
                <a:spcPct val="0"/>
              </a:spcBef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para programar en muchos lenguajes.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648965" y="6831472"/>
            <a:ext cx="4251978" cy="748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Trello es una herramienta en línea para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organizar tareas y proyectos con tableros,</a:t>
            </a:r>
          </a:p>
          <a:p>
            <a:pPr algn="ctr" marL="0" indent="0" lvl="0">
              <a:lnSpc>
                <a:spcPts val="1952"/>
              </a:lnSpc>
              <a:spcBef>
                <a:spcPct val="0"/>
              </a:spcBef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listas y tarjetas.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11587" y="5980572"/>
            <a:ext cx="2085192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9"/>
              </a:lnSpc>
              <a:spcBef>
                <a:spcPct val="0"/>
              </a:spcBef>
            </a:pPr>
            <a:r>
              <a:rPr lang="en-US" b="true" sz="2499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VISUAL STUDIO CODE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334373" y="6241642"/>
            <a:ext cx="2624141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9"/>
              </a:lnSpc>
              <a:spcBef>
                <a:spcPct val="0"/>
              </a:spcBef>
            </a:pPr>
            <a:r>
              <a:rPr lang="en-US" b="true" sz="2499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TRELLO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7796285" y="6768499"/>
            <a:ext cx="2654489" cy="173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TeamViewer es un programa que permite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controlar otro computador a distancia,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compartir pantalla y dar soporte técnico de</a:t>
            </a:r>
          </a:p>
          <a:p>
            <a:pPr algn="ctr" marL="0" indent="0" lvl="0">
              <a:lnSpc>
                <a:spcPts val="1952"/>
              </a:lnSpc>
              <a:spcBef>
                <a:spcPct val="0"/>
              </a:spcBef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forma remota.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7826633" y="6241642"/>
            <a:ext cx="2624141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9"/>
              </a:lnSpc>
              <a:spcBef>
                <a:spcPct val="0"/>
              </a:spcBef>
            </a:pPr>
            <a:r>
              <a:rPr lang="en-US" b="true" sz="2499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TEAM VIEWER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288546" y="6768499"/>
            <a:ext cx="2654489" cy="2234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WhatsApp es una aplicación de mensajería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instantánea que permite enviar mensajes de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texto, audios, videos, fotos, documentos,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ubicación y realizar llamadas y</a:t>
            </a:r>
          </a:p>
          <a:p>
            <a:pPr algn="ctr" marL="0" indent="0" lvl="0">
              <a:lnSpc>
                <a:spcPts val="1952"/>
              </a:lnSpc>
              <a:spcBef>
                <a:spcPct val="0"/>
              </a:spcBef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videollamadas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1550589" y="6241642"/>
            <a:ext cx="2160750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9"/>
              </a:lnSpc>
              <a:spcBef>
                <a:spcPct val="0"/>
              </a:spcBef>
            </a:pPr>
            <a:r>
              <a:rPr lang="en-US" b="true" sz="2499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WHATSAPP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4388940" y="6873467"/>
            <a:ext cx="3899060" cy="1243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Google Drive es un servicio de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almacenamiento en la nube desarrollado</a:t>
            </a:r>
          </a:p>
          <a:p>
            <a:pPr algn="ctr">
              <a:lnSpc>
                <a:spcPts val="1952"/>
              </a:lnSpc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por Google que te permite guardar, acceder</a:t>
            </a:r>
          </a:p>
          <a:p>
            <a:pPr algn="ctr" marL="0" indent="0" lvl="0">
              <a:lnSpc>
                <a:spcPts val="1952"/>
              </a:lnSpc>
              <a:spcBef>
                <a:spcPct val="0"/>
              </a:spcBef>
            </a:pPr>
            <a:r>
              <a:rPr lang="en-US" sz="1600">
                <a:solidFill>
                  <a:srgbClr val="4D4C4C"/>
                </a:solidFill>
                <a:latin typeface="Helios"/>
                <a:ea typeface="Helios"/>
                <a:cs typeface="Helios"/>
                <a:sym typeface="Helios"/>
              </a:rPr>
              <a:t>y compartir archivos en línea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967291" y="6241642"/>
            <a:ext cx="2311866" cy="384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9"/>
              </a:lnSpc>
              <a:spcBef>
                <a:spcPct val="0"/>
              </a:spcBef>
            </a:pPr>
            <a:r>
              <a:rPr lang="en-US" b="true" sz="2499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GOOGLE DRIVE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-12167794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5202841" y="-2123381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68250" y="8057418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500"/>
                </a:lnTo>
                <a:lnTo>
                  <a:pt x="0" y="473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4058" y="885825"/>
            <a:ext cx="13475478" cy="132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4"/>
              </a:lnSpc>
              <a:spcBef>
                <a:spcPct val="0"/>
              </a:spcBef>
            </a:pPr>
            <a:r>
              <a:rPr lang="en-US" b="true" sz="7795" u="sng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METODOLOGIA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53670" y="2708353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15936505" y="1188018"/>
            <a:ext cx="1139788" cy="11397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53670" y="6184924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5400000">
            <a:off x="14694549" y="-2015316"/>
            <a:ext cx="7426906" cy="3737176"/>
            <a:chOff x="0" y="0"/>
            <a:chExt cx="80764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5400000">
            <a:off x="14780806" y="-710801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59" y="0"/>
                </a:lnTo>
                <a:lnTo>
                  <a:pt x="3899059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349536" y="-53246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74058" y="5950643"/>
            <a:ext cx="6594009" cy="89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04"/>
              </a:lnSpc>
              <a:spcBef>
                <a:spcPct val="0"/>
              </a:spcBef>
            </a:pPr>
            <a:r>
              <a:rPr lang="en-US" b="true" sz="5217" spc="-172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CONOCIMIENTOS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74058" y="2565931"/>
            <a:ext cx="16449887" cy="3489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proyecto va a consistir en una aplicación web y/o móvil, desarrollada con</a:t>
            </a:r>
          </a:p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tecnologías actuales. </a:t>
            </a:r>
          </a:p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La aplicación se programara utilizando herramientas como visual Studio Code,</a:t>
            </a:r>
          </a:p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PHP, JavaScript, Base de datos con MySQL, Git hub, etc</a:t>
            </a:r>
          </a:p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desarrollo se realiza dentro del marco escolar, utilizando los recursos</a:t>
            </a:r>
          </a:p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disponibles y respetando los tiempos dados, con el objetivo de tener un prototipo</a:t>
            </a:r>
          </a:p>
          <a:p>
            <a:pPr algn="l">
              <a:lnSpc>
                <a:spcPts val="3491"/>
              </a:lnSpc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funcional para fin de año.</a:t>
            </a:r>
          </a:p>
          <a:p>
            <a:pPr algn="l">
              <a:lnSpc>
                <a:spcPts val="3491"/>
              </a:lnSpc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0391020" y="7117412"/>
            <a:ext cx="1797733" cy="1743450"/>
          </a:xfrm>
          <a:custGeom>
            <a:avLst/>
            <a:gdLst/>
            <a:ahLst/>
            <a:cxnLst/>
            <a:rect r="r" b="b" t="t" l="l"/>
            <a:pathLst>
              <a:path h="1743450" w="1797733">
                <a:moveTo>
                  <a:pt x="0" y="0"/>
                </a:moveTo>
                <a:lnTo>
                  <a:pt x="1797734" y="0"/>
                </a:lnTo>
                <a:lnTo>
                  <a:pt x="1797734" y="1743450"/>
                </a:lnTo>
                <a:lnTo>
                  <a:pt x="0" y="1743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56" r="0" b="-1556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337399" y="6786467"/>
            <a:ext cx="2548796" cy="2471833"/>
          </a:xfrm>
          <a:custGeom>
            <a:avLst/>
            <a:gdLst/>
            <a:ahLst/>
            <a:cxnLst/>
            <a:rect r="r" b="b" t="t" l="l"/>
            <a:pathLst>
              <a:path h="2471833" w="2548796">
                <a:moveTo>
                  <a:pt x="0" y="0"/>
                </a:moveTo>
                <a:lnTo>
                  <a:pt x="2548796" y="0"/>
                </a:lnTo>
                <a:lnTo>
                  <a:pt x="2548796" y="2471833"/>
                </a:lnTo>
                <a:lnTo>
                  <a:pt x="0" y="24718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56" r="0" b="-1556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368250" y="7117412"/>
            <a:ext cx="4467833" cy="1689840"/>
          </a:xfrm>
          <a:custGeom>
            <a:avLst/>
            <a:gdLst/>
            <a:ahLst/>
            <a:cxnLst/>
            <a:rect r="r" b="b" t="t" l="l"/>
            <a:pathLst>
              <a:path h="1689840" w="4467833">
                <a:moveTo>
                  <a:pt x="0" y="0"/>
                </a:moveTo>
                <a:lnTo>
                  <a:pt x="4467832" y="0"/>
                </a:lnTo>
                <a:lnTo>
                  <a:pt x="4467832" y="1689840"/>
                </a:lnTo>
                <a:lnTo>
                  <a:pt x="0" y="168984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556" r="0" b="-1556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188754" y="7438971"/>
            <a:ext cx="2606510" cy="1421890"/>
          </a:xfrm>
          <a:custGeom>
            <a:avLst/>
            <a:gdLst/>
            <a:ahLst/>
            <a:cxnLst/>
            <a:rect r="r" b="b" t="t" l="l"/>
            <a:pathLst>
              <a:path h="1421890" w="2606510">
                <a:moveTo>
                  <a:pt x="0" y="0"/>
                </a:moveTo>
                <a:lnTo>
                  <a:pt x="2606510" y="0"/>
                </a:lnTo>
                <a:lnTo>
                  <a:pt x="2606510" y="1421891"/>
                </a:lnTo>
                <a:lnTo>
                  <a:pt x="0" y="14218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556" r="0" b="-1556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-12167794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5202841" y="-2123381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68250" y="8057418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500"/>
                </a:lnTo>
                <a:lnTo>
                  <a:pt x="0" y="473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4058" y="885825"/>
            <a:ext cx="13475478" cy="132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4"/>
              </a:lnSpc>
              <a:spcBef>
                <a:spcPct val="0"/>
              </a:spcBef>
            </a:pPr>
            <a:r>
              <a:rPr lang="en-US" b="true" sz="7795" u="sng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COMPETENCIA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53670" y="2708353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15936505" y="1188018"/>
            <a:ext cx="1139788" cy="11397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5400000">
            <a:off x="14694549" y="-2015316"/>
            <a:ext cx="7426906" cy="3737176"/>
            <a:chOff x="0" y="0"/>
            <a:chExt cx="807640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5400000">
            <a:off x="14780806" y="-710801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59" y="0"/>
                </a:lnTo>
                <a:lnTo>
                  <a:pt x="3899059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349536" y="-53246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74058" y="2575456"/>
            <a:ext cx="14856277" cy="57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8"/>
              </a:lnSpc>
            </a:pPr>
            <a:r>
              <a:rPr lang="en-US" sz="1941" spc="114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Tras investigar el mercado de las peluquerías y barberías, observamos una fuerte competencia basada principalmente en la presencia en redes sociales, el uso de aplicaciones externas para reservas, y estrategias de marketing visual (como videos, antes y después, y estilos de corte en tendencia).</a:t>
            </a:r>
          </a:p>
          <a:p>
            <a:pPr algn="l">
              <a:lnSpc>
                <a:spcPts val="2718"/>
              </a:lnSpc>
            </a:pPr>
          </a:p>
          <a:p>
            <a:pPr algn="l">
              <a:lnSpc>
                <a:spcPts val="2718"/>
              </a:lnSpc>
            </a:pPr>
            <a:r>
              <a:rPr lang="en-US" sz="1941" spc="114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Locales como Barber Club, Peluquería 22, y cadenas como Jean Pierre o Estudio H destacan por ofrecer servicios modernos y una imagen profesional, pero dependen fuertemente de plataformas pagas para gestionar sus reservas, además de una inversión constante en publicidad y posicionamiento online.</a:t>
            </a:r>
          </a:p>
          <a:p>
            <a:pPr algn="l">
              <a:lnSpc>
                <a:spcPts val="2718"/>
              </a:lnSpc>
            </a:pPr>
          </a:p>
          <a:p>
            <a:pPr algn="l">
              <a:lnSpc>
                <a:spcPts val="2718"/>
              </a:lnSpc>
            </a:pPr>
            <a:r>
              <a:rPr lang="en-US" sz="1941" spc="114" b="true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Nuestra propuesta, en cambio, busca democratizar el acceso tecnológico para negocios más pequeños o en crecimiento. No solo ofrecemos un sistema de turnos digital, sino que lo hacemos de forma personalizada y económica, adaptada a la realidad de peluquerías de barrio, barberos independientes o pequeños emprendimientos.</a:t>
            </a:r>
          </a:p>
          <a:p>
            <a:pPr algn="l">
              <a:lnSpc>
                <a:spcPts val="2718"/>
              </a:lnSpc>
            </a:pPr>
          </a:p>
          <a:p>
            <a:pPr algn="l">
              <a:lnSpc>
                <a:spcPts val="2718"/>
              </a:lnSpc>
            </a:pPr>
            <a:r>
              <a:rPr lang="en-US" b="true" sz="1941" spc="114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 diferencia de la competencia que depende de soluciones externas, nuestro enfoque permite que el negocio tenga control total sobre su agenda, sus clientes, y su identidad digital, sin comisiones, sin suscripciones, y con la posibilidad de seguir creciendo sin depender de terceros.</a:t>
            </a:r>
          </a:p>
          <a:p>
            <a:pPr algn="l">
              <a:lnSpc>
                <a:spcPts val="271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160820" y="-12167794"/>
            <a:ext cx="5966360" cy="19855818"/>
            <a:chOff x="0" y="0"/>
            <a:chExt cx="1571387" cy="52295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1387" cy="5229516"/>
            </a:xfrm>
            <a:custGeom>
              <a:avLst/>
              <a:gdLst/>
              <a:ahLst/>
              <a:cxnLst/>
              <a:rect r="r" b="b" t="t" l="l"/>
              <a:pathLst>
                <a:path h="5229516" w="1571387">
                  <a:moveTo>
                    <a:pt x="0" y="0"/>
                  </a:moveTo>
                  <a:lnTo>
                    <a:pt x="1571387" y="0"/>
                  </a:lnTo>
                  <a:lnTo>
                    <a:pt x="1571387" y="5229516"/>
                  </a:lnTo>
                  <a:lnTo>
                    <a:pt x="0" y="5229516"/>
                  </a:ln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71387" cy="5277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5202841" y="-2123381"/>
            <a:ext cx="8227978" cy="4140271"/>
            <a:chOff x="0" y="0"/>
            <a:chExt cx="80764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68250" y="8057418"/>
            <a:ext cx="4736499" cy="4736499"/>
          </a:xfrm>
          <a:custGeom>
            <a:avLst/>
            <a:gdLst/>
            <a:ahLst/>
            <a:cxnLst/>
            <a:rect r="r" b="b" t="t" l="l"/>
            <a:pathLst>
              <a:path h="4736499" w="4736499">
                <a:moveTo>
                  <a:pt x="0" y="0"/>
                </a:moveTo>
                <a:lnTo>
                  <a:pt x="4736500" y="0"/>
                </a:lnTo>
                <a:lnTo>
                  <a:pt x="4736500" y="4736500"/>
                </a:lnTo>
                <a:lnTo>
                  <a:pt x="0" y="4736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58115" y="1394736"/>
            <a:ext cx="13475478" cy="2707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4"/>
              </a:lnSpc>
              <a:spcBef>
                <a:spcPct val="0"/>
              </a:spcBef>
            </a:pPr>
            <a:r>
              <a:rPr lang="en-US" b="true" sz="7795" u="sng">
                <a:solidFill>
                  <a:srgbClr val="71743C"/>
                </a:solidFill>
                <a:latin typeface="TS Deniz Bold"/>
                <a:ea typeface="TS Deniz Bold"/>
                <a:cs typeface="TS Deniz Bold"/>
                <a:sym typeface="TS Deniz Bold"/>
              </a:rPr>
              <a:t>CESSI VS DISEÑO CURRICULAR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27772" y="4877237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10800000">
            <a:off x="15936505" y="1188018"/>
            <a:ext cx="1139788" cy="113978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8BB8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408160" y="4940635"/>
            <a:ext cx="660687" cy="661890"/>
          </a:xfrm>
          <a:custGeom>
            <a:avLst/>
            <a:gdLst/>
            <a:ahLst/>
            <a:cxnLst/>
            <a:rect r="r" b="b" t="t" l="l"/>
            <a:pathLst>
              <a:path h="661890" w="660687">
                <a:moveTo>
                  <a:pt x="0" y="0"/>
                </a:moveTo>
                <a:lnTo>
                  <a:pt x="660686" y="0"/>
                </a:lnTo>
                <a:lnTo>
                  <a:pt x="660686" y="661890"/>
                </a:lnTo>
                <a:lnTo>
                  <a:pt x="0" y="661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058915" y="-2034868"/>
            <a:ext cx="4009935" cy="4009935"/>
          </a:xfrm>
          <a:custGeom>
            <a:avLst/>
            <a:gdLst/>
            <a:ahLst/>
            <a:cxnLst/>
            <a:rect r="r" b="b" t="t" l="l"/>
            <a:pathLst>
              <a:path h="4009935" w="4009935">
                <a:moveTo>
                  <a:pt x="0" y="0"/>
                </a:moveTo>
                <a:lnTo>
                  <a:pt x="4009935" y="0"/>
                </a:lnTo>
                <a:lnTo>
                  <a:pt x="4009935" y="4009935"/>
                </a:lnTo>
                <a:lnTo>
                  <a:pt x="0" y="4009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5400000">
            <a:off x="14694549" y="-2015316"/>
            <a:ext cx="7426906" cy="3737176"/>
            <a:chOff x="0" y="0"/>
            <a:chExt cx="807640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07640" cy="406400"/>
            </a:xfrm>
            <a:custGeom>
              <a:avLst/>
              <a:gdLst/>
              <a:ahLst/>
              <a:cxnLst/>
              <a:rect r="r" b="b" t="t" l="l"/>
              <a:pathLst>
                <a:path h="406400" w="807640">
                  <a:moveTo>
                    <a:pt x="604440" y="0"/>
                  </a:moveTo>
                  <a:cubicBezTo>
                    <a:pt x="716665" y="0"/>
                    <a:pt x="807640" y="90976"/>
                    <a:pt x="807640" y="203200"/>
                  </a:cubicBezTo>
                  <a:cubicBezTo>
                    <a:pt x="807640" y="315424"/>
                    <a:pt x="716665" y="406400"/>
                    <a:pt x="60444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4D4C4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0764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-5400000">
            <a:off x="14780806" y="-710801"/>
            <a:ext cx="3899060" cy="3899060"/>
          </a:xfrm>
          <a:custGeom>
            <a:avLst/>
            <a:gdLst/>
            <a:ahLst/>
            <a:cxnLst/>
            <a:rect r="r" b="b" t="t" l="l"/>
            <a:pathLst>
              <a:path h="3899060" w="3899060">
                <a:moveTo>
                  <a:pt x="0" y="0"/>
                </a:moveTo>
                <a:lnTo>
                  <a:pt x="3899059" y="0"/>
                </a:lnTo>
                <a:lnTo>
                  <a:pt x="3899059" y="3899060"/>
                </a:lnTo>
                <a:lnTo>
                  <a:pt x="0" y="3899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349536" y="-53246"/>
            <a:ext cx="2761599" cy="2761599"/>
          </a:xfrm>
          <a:custGeom>
            <a:avLst/>
            <a:gdLst/>
            <a:ahLst/>
            <a:cxnLst/>
            <a:rect r="r" b="b" t="t" l="l"/>
            <a:pathLst>
              <a:path h="2761599" w="2761599">
                <a:moveTo>
                  <a:pt x="0" y="0"/>
                </a:moveTo>
                <a:lnTo>
                  <a:pt x="2761599" y="0"/>
                </a:lnTo>
                <a:lnTo>
                  <a:pt x="2761599" y="2761599"/>
                </a:lnTo>
                <a:lnTo>
                  <a:pt x="0" y="27615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588284" y="4473319"/>
            <a:ext cx="3757263" cy="1588522"/>
          </a:xfrm>
          <a:custGeom>
            <a:avLst/>
            <a:gdLst/>
            <a:ahLst/>
            <a:cxnLst/>
            <a:rect r="r" b="b" t="t" l="l"/>
            <a:pathLst>
              <a:path h="1588522" w="3757263">
                <a:moveTo>
                  <a:pt x="0" y="0"/>
                </a:moveTo>
                <a:lnTo>
                  <a:pt x="3757263" y="0"/>
                </a:lnTo>
                <a:lnTo>
                  <a:pt x="3757263" y="1588522"/>
                </a:lnTo>
                <a:lnTo>
                  <a:pt x="0" y="15885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053" r="0" b="-11053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288458" y="5923918"/>
            <a:ext cx="6303750" cy="311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8368" indent="-269184" lvl="1">
              <a:lnSpc>
                <a:spcPts val="3491"/>
              </a:lnSpc>
              <a:buFont typeface="Arial"/>
              <a:buChar char="•"/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Desarrollador de Software/Programador</a:t>
            </a:r>
          </a:p>
          <a:p>
            <a:pPr algn="l" marL="538368" indent="-269184" lvl="1">
              <a:lnSpc>
                <a:spcPts val="3491"/>
              </a:lnSpc>
              <a:buFont typeface="Arial"/>
              <a:buChar char="•"/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Tester / QA (Control de calidad de software)</a:t>
            </a:r>
          </a:p>
          <a:p>
            <a:pPr algn="l" marL="538368" indent="-269184" lvl="1">
              <a:lnSpc>
                <a:spcPts val="3491"/>
              </a:lnSpc>
              <a:buFont typeface="Arial"/>
              <a:buChar char="•"/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Analista Programador</a:t>
            </a:r>
          </a:p>
          <a:p>
            <a:pPr algn="l" marL="538368" indent="-269184" lvl="1">
              <a:lnSpc>
                <a:spcPts val="3491"/>
              </a:lnSpc>
              <a:buFont typeface="Arial"/>
              <a:buChar char="•"/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Soporte Técnico en IT</a:t>
            </a:r>
          </a:p>
          <a:p>
            <a:pPr algn="l" marL="538368" indent="-269184" lvl="1">
              <a:lnSpc>
                <a:spcPts val="3491"/>
              </a:lnSpc>
              <a:buFont typeface="Arial"/>
              <a:buChar char="•"/>
            </a:pPr>
            <a:r>
              <a:rPr lang="en-US" b="true" sz="2493" spc="147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Desarrollador Frontend / Backend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60632" y="5933443"/>
            <a:ext cx="7733503" cy="373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9394" indent="-204697" lvl="1">
              <a:lnSpc>
                <a:spcPts val="2654"/>
              </a:lnSpc>
              <a:buFont typeface="Arial"/>
              <a:buChar char="•"/>
            </a:pPr>
            <a:r>
              <a:rPr lang="en-US" b="true" sz="1896" spc="111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diseño curricular forma a técnicos capaces de desarrollar programas.</a:t>
            </a:r>
          </a:p>
          <a:p>
            <a:pPr algn="l" marL="409394" indent="-204697" lvl="1">
              <a:lnSpc>
                <a:spcPts val="2654"/>
              </a:lnSpc>
              <a:buFont typeface="Arial"/>
              <a:buChar char="•"/>
            </a:pPr>
            <a:r>
              <a:rPr lang="en-US" b="true" sz="1896" spc="111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Se enseña verificación, pruebas y depuración de programas.</a:t>
            </a:r>
          </a:p>
          <a:p>
            <a:pPr algn="l" marL="409394" indent="-204697" lvl="1">
              <a:lnSpc>
                <a:spcPts val="2654"/>
              </a:lnSpc>
              <a:buFont typeface="Arial"/>
              <a:buChar char="•"/>
            </a:pPr>
            <a:r>
              <a:rPr lang="en-US" b="true" sz="1896" spc="111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Aunque más avanzado, el técnico aprende a interpretar requerimientos y participar en el análisis funcional básico de sistemas.</a:t>
            </a:r>
          </a:p>
          <a:p>
            <a:pPr algn="l" marL="409394" indent="-204697" lvl="1">
              <a:lnSpc>
                <a:spcPts val="2654"/>
              </a:lnSpc>
              <a:buFont typeface="Arial"/>
              <a:buChar char="•"/>
            </a:pPr>
            <a:r>
              <a:rPr lang="en-US" b="true" sz="1896" spc="111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técnico puede colaborar en tareas de mantenimiento y soporte en entornos de desarrollo.</a:t>
            </a:r>
          </a:p>
          <a:p>
            <a:pPr algn="l" marL="409394" indent="-204697" lvl="1">
              <a:lnSpc>
                <a:spcPts val="2654"/>
              </a:lnSpc>
              <a:buFont typeface="Arial"/>
              <a:buChar char="•"/>
            </a:pPr>
            <a:r>
              <a:rPr lang="en-US" b="true" sz="1896" spc="111">
                <a:solidFill>
                  <a:srgbClr val="4D4C4C"/>
                </a:solidFill>
                <a:latin typeface="Helios Bold"/>
                <a:ea typeface="Helios Bold"/>
                <a:cs typeface="Helios Bold"/>
                <a:sym typeface="Helios Bold"/>
              </a:rPr>
              <a:t>El diseño curricular incluye fundamentos de diseño de interfaces y desarrollo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30379" y="4753412"/>
            <a:ext cx="6594009" cy="118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  <a:spcBef>
                <a:spcPct val="0"/>
              </a:spcBef>
            </a:pPr>
            <a:r>
              <a:rPr lang="en-US" b="true" sz="7017" spc="-231">
                <a:solidFill>
                  <a:srgbClr val="4D4C4C"/>
                </a:solidFill>
                <a:latin typeface="TS Deniz Bold"/>
                <a:ea typeface="TS Deniz Bold"/>
                <a:cs typeface="TS Deniz Bold"/>
                <a:sym typeface="TS Deniz Bold"/>
              </a:rPr>
              <a:t>DISEÑO CURR.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DAGvOTW2z_I</dc:identifier>
  <dcterms:modified xsi:type="dcterms:W3CDTF">2011-08-01T06:04:30Z</dcterms:modified>
  <cp:revision>1</cp:revision>
  <dc:title>Realizado por:</dc:title>
</cp:coreProperties>
</file>