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1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C1D20436-808D-4BFD-91C0-40FB78BB8666}" type="datetimeFigureOut">
              <a:rPr lang="en-AU" smtClean="0"/>
              <a:pPr/>
              <a:t>22/02/2018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83E8672F-5B59-48C3-9388-EF08A0347038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2640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E0A5-77D0-4D7C-A880-A59100BC3688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9E17-EF28-4952-AA73-B8D4DDFD7D54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6C27-7324-4BAA-B7C9-2E69BE248818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F09E-C905-46F9-9608-F878D4425A76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BCE-15BE-4C3C-B883-71B6C3C23307}" type="datetime1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4B89-A60F-4C2F-822D-8B3C9E3A035E}" type="datetime1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4812-6203-4CFF-B99B-982BC021C358}" type="datetime1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1CCD-94FB-4043-BA23-715A7885E6A0}" type="datetime1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C957-A82A-4642-B515-808C16C8B038}" type="datetime1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639F-CF31-4CFA-8793-3EBA776403DC}" type="datetime1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4CD8C95A-A63D-44A9-A04B-153B3BF54FBA}" type="datetime1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Conceptual </a:t>
            </a:r>
            <a:r>
              <a:rPr lang="en-AU" dirty="0"/>
              <a:t>Database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B0C8-650B-4AAB-9990-ADF7F087B725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6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1.1 </a:t>
            </a:r>
            <a:r>
              <a:rPr lang="en-AU" dirty="0"/>
              <a:t>Entity and Attributes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155397"/>
              </p:ext>
            </p:extLst>
          </p:nvPr>
        </p:nvGraphicFramePr>
        <p:xfrm>
          <a:off x="457200" y="2087882"/>
          <a:ext cx="8229600" cy="2255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248"/>
                <a:gridCol w="4514952"/>
                <a:gridCol w="2438400"/>
              </a:tblGrid>
              <a:tr h="10667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</a:rPr>
                        <a:t>Schema (Intension)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RESEACHER</a:t>
                      </a:r>
                    </a:p>
                    <a:p>
                      <a:pPr algn="ctr"/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Name, </a:t>
                      </a:r>
                      <a:r>
                        <a:rPr lang="en-AU" dirty="0" err="1" smtClean="0">
                          <a:latin typeface="Times New Roman" panose="02020603050405020304" pitchFamily="18" charset="0"/>
                        </a:rPr>
                        <a:t>Payroll_no</a:t>
                      </a:r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en-AU" dirty="0" err="1" smtClean="0">
                          <a:latin typeface="Times New Roman" panose="02020603050405020304" pitchFamily="18" charset="0"/>
                        </a:rPr>
                        <a:t>No_of_students</a:t>
                      </a:r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,</a:t>
                      </a:r>
                    </a:p>
                    <a:p>
                      <a:pPr algn="ctr"/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Keywords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DEPARTMENT</a:t>
                      </a:r>
                    </a:p>
                    <a:p>
                      <a:pPr algn="ctr"/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Name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430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</a:rPr>
                        <a:t>Instances (Extension)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(Dr C.C. Chen, 230-0013, 3, Neural Networks)</a:t>
                      </a:r>
                    </a:p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(Dr R. Wilkinson, 231-0091, 1, Databases)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Computer Science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Psychology</a:t>
                      </a:r>
                    </a:p>
                    <a:p>
                      <a:pPr algn="ctr"/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Management</a:t>
                      </a:r>
                    </a:p>
                    <a:p>
                      <a:pPr algn="ctr"/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3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1.1 </a:t>
            </a:r>
            <a:r>
              <a:rPr lang="en-AU" dirty="0"/>
              <a:t>Entity and Attributes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AU" dirty="0"/>
              <a:t>An entity type usually has a </a:t>
            </a:r>
            <a:r>
              <a:rPr lang="en-AU" i="1" dirty="0"/>
              <a:t>key</a:t>
            </a:r>
            <a:r>
              <a:rPr lang="en-AU" dirty="0"/>
              <a:t>: a set of </a:t>
            </a:r>
            <a:r>
              <a:rPr lang="en-AU" dirty="0" smtClean="0"/>
              <a:t>attributes that </a:t>
            </a:r>
            <a:r>
              <a:rPr lang="en-AU" dirty="0"/>
              <a:t>uniquely identifies an entity. For example: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{</a:t>
            </a:r>
            <a:r>
              <a:rPr lang="en-AU" dirty="0"/>
              <a:t>payroll number} is a key of RESEARCHER,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{</a:t>
            </a:r>
            <a:r>
              <a:rPr lang="en-AU" dirty="0"/>
              <a:t>name} is a key of DEPARTMENT.</a:t>
            </a:r>
          </a:p>
          <a:p>
            <a:pPr>
              <a:lnSpc>
                <a:spcPct val="150000"/>
              </a:lnSpc>
            </a:pPr>
            <a:r>
              <a:rPr lang="en-AU" dirty="0"/>
              <a:t>There may be more than one possible key.</a:t>
            </a:r>
          </a:p>
          <a:p>
            <a:pPr>
              <a:lnSpc>
                <a:spcPct val="150000"/>
              </a:lnSpc>
            </a:pPr>
            <a:r>
              <a:rPr lang="en-AU" dirty="0"/>
              <a:t>An important constraint is the key constraint: </a:t>
            </a:r>
            <a:r>
              <a:rPr lang="en-AU" dirty="0" smtClean="0"/>
              <a:t>in any </a:t>
            </a:r>
            <a:r>
              <a:rPr lang="en-AU" dirty="0"/>
              <a:t>extension of the entity type, there cannot </a:t>
            </a:r>
            <a:r>
              <a:rPr lang="en-AU" dirty="0" smtClean="0"/>
              <a:t>be two </a:t>
            </a:r>
            <a:r>
              <a:rPr lang="en-AU" dirty="0"/>
              <a:t>entities having the same values for their </a:t>
            </a:r>
            <a:r>
              <a:rPr lang="en-AU" dirty="0" smtClean="0"/>
              <a:t>key attributes</a:t>
            </a:r>
            <a:r>
              <a:rPr lang="en-AU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9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1.1 </a:t>
            </a:r>
            <a:r>
              <a:rPr lang="en-AU" dirty="0"/>
              <a:t>Entity and Attributes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AU" dirty="0"/>
              <a:t>We can describe schemata with </a:t>
            </a:r>
            <a:r>
              <a:rPr lang="en-AU" dirty="0" smtClean="0"/>
              <a:t>composite attributes </a:t>
            </a:r>
            <a:r>
              <a:rPr lang="en-AU" dirty="0"/>
              <a:t>using ()’s and with </a:t>
            </a:r>
            <a:r>
              <a:rPr lang="en-AU" dirty="0" smtClean="0"/>
              <a:t>multi-valued attributes </a:t>
            </a:r>
            <a:r>
              <a:rPr lang="en-AU" dirty="0"/>
              <a:t>using {}’s. e.g.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1.1 </a:t>
            </a:r>
            <a:r>
              <a:rPr lang="en-AU" dirty="0"/>
              <a:t>Entity and Attributes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821996"/>
              </p:ext>
            </p:extLst>
          </p:nvPr>
        </p:nvGraphicFramePr>
        <p:xfrm>
          <a:off x="457200" y="1600200"/>
          <a:ext cx="82296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CAR</a:t>
                      </a:r>
                    </a:p>
                    <a:p>
                      <a:pPr algn="ctr"/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Registration(Registration No, State), Make, Model, Year, {Colour}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((ARQ) 595, Vic), Datsun, 120Y, 1972, {green})</a:t>
                      </a:r>
                    </a:p>
                    <a:p>
                      <a:pPr algn="ctr"/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((8HR) 696, WA), Mazda, 929, 1979, {grey, black})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0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1.1 </a:t>
            </a:r>
            <a:r>
              <a:rPr lang="en-AU" dirty="0"/>
              <a:t>Entity and Attributes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Entities and their attributes can also be </a:t>
            </a:r>
            <a:r>
              <a:rPr lang="en-AU" dirty="0" smtClean="0"/>
              <a:t>described with </a:t>
            </a:r>
            <a:r>
              <a:rPr lang="en-AU" dirty="0"/>
              <a:t>Entity-Relationship Diagrams (ERDs). </a:t>
            </a:r>
            <a:r>
              <a:rPr lang="en-AU" dirty="0" smtClean="0"/>
              <a:t>e.g</a:t>
            </a:r>
            <a:r>
              <a:rPr lang="en-AU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364259" y="2895600"/>
            <a:ext cx="5560541" cy="3728651"/>
            <a:chOff x="2364259" y="2895600"/>
            <a:chExt cx="5560541" cy="3728651"/>
          </a:xfrm>
        </p:grpSpPr>
        <p:sp>
          <p:nvSpPr>
            <p:cNvPr id="7" name="Oval 6"/>
            <p:cNvSpPr/>
            <p:nvPr/>
          </p:nvSpPr>
          <p:spPr>
            <a:xfrm>
              <a:off x="2895600" y="2895600"/>
              <a:ext cx="19812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Registration</a:t>
              </a:r>
            </a:p>
            <a:p>
              <a:pPr algn="ctr"/>
              <a:r>
                <a:rPr lang="en-AU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Number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342370" y="3962400"/>
              <a:ext cx="20574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u="sng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Registration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561570" y="2901778"/>
              <a:ext cx="17526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State</a:t>
              </a:r>
              <a:endParaRPr lang="en-AU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364259" y="5766486"/>
              <a:ext cx="1217141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Make</a:t>
              </a:r>
              <a:endParaRPr lang="en-AU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038600" y="5817972"/>
              <a:ext cx="133247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Model</a:t>
              </a:r>
              <a:endParaRPr lang="en-AU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819260" y="5938451"/>
              <a:ext cx="116308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Year</a:t>
              </a:r>
              <a:endParaRPr lang="en-AU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6400800" y="4457700"/>
              <a:ext cx="1524000" cy="1104900"/>
              <a:chOff x="7086600" y="4182762"/>
              <a:chExt cx="1524000" cy="1104900"/>
            </a:xfrm>
          </p:grpSpPr>
          <p:sp>
            <p:nvSpPr>
              <p:cNvPr id="10" name="Donut 9"/>
              <p:cNvSpPr/>
              <p:nvPr/>
            </p:nvSpPr>
            <p:spPr>
              <a:xfrm>
                <a:off x="7086600" y="4182762"/>
                <a:ext cx="1524000" cy="1104900"/>
              </a:xfrm>
              <a:prstGeom prst="donut">
                <a:avLst>
                  <a:gd name="adj" fmla="val 7015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410450" y="4550546"/>
                <a:ext cx="876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>
                    <a:latin typeface="Times New Roman" panose="02020603050405020304" pitchFamily="18" charset="0"/>
                  </a:rPr>
                  <a:t>Colour</a:t>
                </a:r>
                <a:endParaRPr lang="en-AU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4267200" y="4953000"/>
              <a:ext cx="1219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CAR</a:t>
              </a:r>
              <a:endParaRPr lang="en-AU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9" name="Straight Connector 18"/>
            <p:cNvCxnSpPr>
              <a:stCxn id="9" idx="3"/>
              <a:endCxn id="8" idx="0"/>
            </p:cNvCxnSpPr>
            <p:nvPr/>
          </p:nvCxnSpPr>
          <p:spPr>
            <a:xfrm flipH="1">
              <a:off x="5371070" y="3487145"/>
              <a:ext cx="447162" cy="4752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5"/>
              <a:endCxn id="8" idx="0"/>
            </p:cNvCxnSpPr>
            <p:nvPr/>
          </p:nvCxnSpPr>
          <p:spPr>
            <a:xfrm>
              <a:off x="4586660" y="3676089"/>
              <a:ext cx="784410" cy="2863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8" idx="4"/>
              <a:endCxn id="17" idx="0"/>
            </p:cNvCxnSpPr>
            <p:nvPr/>
          </p:nvCxnSpPr>
          <p:spPr>
            <a:xfrm flipH="1">
              <a:off x="4876800" y="4648200"/>
              <a:ext cx="49427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7" idx="1"/>
              <a:endCxn id="11" idx="7"/>
            </p:cNvCxnSpPr>
            <p:nvPr/>
          </p:nvCxnSpPr>
          <p:spPr>
            <a:xfrm flipH="1">
              <a:off x="3403154" y="5181600"/>
              <a:ext cx="864046" cy="685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7" idx="2"/>
              <a:endCxn id="12" idx="0"/>
            </p:cNvCxnSpPr>
            <p:nvPr/>
          </p:nvCxnSpPr>
          <p:spPr>
            <a:xfrm flipH="1">
              <a:off x="4704835" y="5410200"/>
              <a:ext cx="171965" cy="4077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7" idx="3"/>
              <a:endCxn id="13" idx="0"/>
            </p:cNvCxnSpPr>
            <p:nvPr/>
          </p:nvCxnSpPr>
          <p:spPr>
            <a:xfrm>
              <a:off x="5486400" y="5181600"/>
              <a:ext cx="914400" cy="7568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7" idx="3"/>
              <a:endCxn id="10" idx="2"/>
            </p:cNvCxnSpPr>
            <p:nvPr/>
          </p:nvCxnSpPr>
          <p:spPr>
            <a:xfrm flipV="1">
              <a:off x="5486400" y="5010150"/>
              <a:ext cx="914400" cy="1714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515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1.2 </a:t>
            </a:r>
            <a:r>
              <a:rPr lang="en-AU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A </a:t>
            </a:r>
            <a:r>
              <a:rPr lang="en-AU" i="1" dirty="0"/>
              <a:t>relationship</a:t>
            </a:r>
            <a:r>
              <a:rPr lang="en-AU" dirty="0"/>
              <a:t> represents an association </a:t>
            </a:r>
            <a:r>
              <a:rPr lang="en-AU" dirty="0" smtClean="0"/>
              <a:t>between things</a:t>
            </a:r>
            <a:r>
              <a:rPr lang="en-AU" dirty="0"/>
              <a:t>.</a:t>
            </a:r>
          </a:p>
          <a:p>
            <a:pPr>
              <a:lnSpc>
                <a:spcPct val="160000"/>
              </a:lnSpc>
            </a:pPr>
            <a:r>
              <a:rPr lang="en-AU" dirty="0"/>
              <a:t>A </a:t>
            </a:r>
            <a:r>
              <a:rPr lang="en-AU" i="1" dirty="0"/>
              <a:t>relationship</a:t>
            </a:r>
            <a:r>
              <a:rPr lang="en-AU" dirty="0"/>
              <a:t> type </a:t>
            </a:r>
            <a:r>
              <a:rPr lang="en-AU" i="1" dirty="0"/>
              <a:t>R</a:t>
            </a:r>
            <a:r>
              <a:rPr lang="en-AU" dirty="0"/>
              <a:t> among </a:t>
            </a:r>
            <a:r>
              <a:rPr lang="en-AU" i="1" dirty="0"/>
              <a:t>n</a:t>
            </a:r>
            <a:r>
              <a:rPr lang="en-AU" dirty="0"/>
              <a:t> entity </a:t>
            </a:r>
            <a:r>
              <a:rPr lang="en-AU" dirty="0" smtClean="0"/>
              <a:t>types </a:t>
            </a:r>
            <a:r>
              <a:rPr lang="en-AU" i="1" dirty="0" smtClean="0"/>
              <a:t>E</a:t>
            </a:r>
            <a:r>
              <a:rPr lang="en-AU" i="1" baseline="-25000" dirty="0" smtClean="0"/>
              <a:t>1</a:t>
            </a:r>
            <a:r>
              <a:rPr lang="en-AU" i="1" dirty="0" smtClean="0"/>
              <a:t>, </a:t>
            </a:r>
            <a:r>
              <a:rPr lang="en-AU" i="1" dirty="0"/>
              <a:t>. . . , E</a:t>
            </a:r>
            <a:r>
              <a:rPr lang="en-AU" i="1" baseline="-25000" dirty="0"/>
              <a:t>n</a:t>
            </a:r>
            <a:r>
              <a:rPr lang="en-AU" dirty="0"/>
              <a:t> is a set of associations among </a:t>
            </a:r>
            <a:r>
              <a:rPr lang="en-AU" dirty="0" smtClean="0"/>
              <a:t>entities from </a:t>
            </a:r>
            <a:r>
              <a:rPr lang="en-AU" dirty="0"/>
              <a:t>these types.</a:t>
            </a:r>
          </a:p>
          <a:p>
            <a:pPr>
              <a:lnSpc>
                <a:spcPct val="160000"/>
              </a:lnSpc>
            </a:pPr>
            <a:r>
              <a:rPr lang="en-AU" dirty="0"/>
              <a:t>Mathematically, a relationship type </a:t>
            </a:r>
            <a:r>
              <a:rPr lang="en-AU" i="1" dirty="0"/>
              <a:t>R</a:t>
            </a:r>
            <a:r>
              <a:rPr lang="en-AU" dirty="0"/>
              <a:t> among </a:t>
            </a:r>
            <a:r>
              <a:rPr lang="en-AU" dirty="0" smtClean="0"/>
              <a:t>entity types </a:t>
            </a:r>
            <a:r>
              <a:rPr lang="en-AU" i="1" dirty="0" smtClean="0"/>
              <a:t>E</a:t>
            </a:r>
            <a:r>
              <a:rPr lang="en-AU" i="1" baseline="-25000" dirty="0" smtClean="0"/>
              <a:t>1</a:t>
            </a:r>
            <a:r>
              <a:rPr lang="en-AU" i="1" dirty="0" smtClean="0"/>
              <a:t>, </a:t>
            </a:r>
            <a:r>
              <a:rPr lang="en-AU" i="1" dirty="0"/>
              <a:t>. . . , E</a:t>
            </a:r>
            <a:r>
              <a:rPr lang="en-AU" i="1" baseline="-25000" dirty="0"/>
              <a:t>n</a:t>
            </a:r>
            <a:r>
              <a:rPr lang="en-AU" dirty="0"/>
              <a:t> is a subset of </a:t>
            </a:r>
            <a:r>
              <a:rPr lang="en-AU" i="1" dirty="0" smtClean="0"/>
              <a:t>E</a:t>
            </a:r>
            <a:r>
              <a:rPr lang="en-AU" i="1" baseline="-25000" dirty="0" smtClean="0"/>
              <a:t>1</a:t>
            </a:r>
            <a:r>
              <a:rPr lang="en-AU" i="1" dirty="0" smtClean="0"/>
              <a:t> </a:t>
            </a:r>
            <a:r>
              <a:rPr lang="en-AU" i="1" dirty="0"/>
              <a:t>× . . . × E</a:t>
            </a:r>
            <a:r>
              <a:rPr lang="en-AU" i="1" baseline="-25000" dirty="0"/>
              <a:t>n</a:t>
            </a:r>
            <a:r>
              <a:rPr lang="en-AU" dirty="0"/>
              <a:t>.</a:t>
            </a:r>
          </a:p>
          <a:p>
            <a:pPr>
              <a:lnSpc>
                <a:spcPct val="160000"/>
              </a:lnSpc>
            </a:pPr>
            <a:r>
              <a:rPr lang="en-AU" dirty="0"/>
              <a:t>Each instance </a:t>
            </a:r>
            <a:r>
              <a:rPr lang="en-AU" i="1" dirty="0"/>
              <a:t>r = (</a:t>
            </a:r>
            <a:r>
              <a:rPr lang="en-AU" i="1" dirty="0" smtClean="0"/>
              <a:t>e</a:t>
            </a:r>
            <a:r>
              <a:rPr lang="en-AU" i="1" baseline="-25000" dirty="0" smtClean="0"/>
              <a:t>1</a:t>
            </a:r>
            <a:r>
              <a:rPr lang="en-AU" i="1" dirty="0" smtClean="0"/>
              <a:t>, </a:t>
            </a:r>
            <a:r>
              <a:rPr lang="en-AU" i="1" dirty="0"/>
              <a:t>. . . , e</a:t>
            </a:r>
            <a:r>
              <a:rPr lang="en-AU" i="1" baseline="-25000" dirty="0"/>
              <a:t>n</a:t>
            </a:r>
            <a:r>
              <a:rPr lang="en-AU" i="1" dirty="0"/>
              <a:t>)</a:t>
            </a:r>
            <a:r>
              <a:rPr lang="en-AU" dirty="0"/>
              <a:t> in </a:t>
            </a:r>
            <a:r>
              <a:rPr lang="en-AU" i="1" dirty="0"/>
              <a:t>R</a:t>
            </a:r>
            <a:r>
              <a:rPr lang="en-AU" dirty="0"/>
              <a:t> is a relationship.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1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1.2 Relationships</a:t>
            </a:r>
            <a:r>
              <a:rPr lang="en-AU" sz="1800" dirty="0" smtClean="0"/>
              <a:t>(</a:t>
            </a:r>
            <a:r>
              <a:rPr lang="en-AU" sz="1800" dirty="0" err="1" smtClean="0"/>
              <a:t>cont</a:t>
            </a:r>
            <a:r>
              <a:rPr lang="en-AU" sz="1800" dirty="0" smtClean="0"/>
              <a:t>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We say that </a:t>
            </a:r>
            <a:r>
              <a:rPr lang="en-AU" i="1" dirty="0" smtClean="0"/>
              <a:t>E</a:t>
            </a:r>
            <a:r>
              <a:rPr lang="en-AU" i="1" baseline="-25000" dirty="0" smtClean="0"/>
              <a:t>1</a:t>
            </a:r>
            <a:r>
              <a:rPr lang="en-AU" i="1" dirty="0" smtClean="0"/>
              <a:t>, </a:t>
            </a:r>
            <a:r>
              <a:rPr lang="en-AU" i="1" dirty="0"/>
              <a:t>. . . , E</a:t>
            </a:r>
            <a:r>
              <a:rPr lang="en-AU" i="1" baseline="-25000" dirty="0"/>
              <a:t>n</a:t>
            </a:r>
            <a:r>
              <a:rPr lang="en-AU" i="1" dirty="0"/>
              <a:t> </a:t>
            </a:r>
            <a:r>
              <a:rPr lang="en-AU" dirty="0"/>
              <a:t>participate in </a:t>
            </a:r>
            <a:r>
              <a:rPr lang="en-AU" i="1" dirty="0" smtClean="0"/>
              <a:t>R</a:t>
            </a:r>
            <a:r>
              <a:rPr lang="en-AU" dirty="0" smtClean="0"/>
              <a:t>.</a:t>
            </a:r>
          </a:p>
          <a:p>
            <a:pPr>
              <a:lnSpc>
                <a:spcPct val="160000"/>
              </a:lnSpc>
            </a:pPr>
            <a:r>
              <a:rPr lang="en-AU" dirty="0" smtClean="0"/>
              <a:t>Similarly if </a:t>
            </a:r>
            <a:r>
              <a:rPr lang="en-AU" i="1" dirty="0" smtClean="0"/>
              <a:t>r = (e</a:t>
            </a:r>
            <a:r>
              <a:rPr lang="en-AU" i="1" baseline="-25000" dirty="0" smtClean="0"/>
              <a:t>1</a:t>
            </a:r>
            <a:r>
              <a:rPr lang="en-AU" i="1" dirty="0" smtClean="0"/>
              <a:t>, </a:t>
            </a:r>
            <a:r>
              <a:rPr lang="en-AU" i="1" dirty="0"/>
              <a:t>. . . , e</a:t>
            </a:r>
            <a:r>
              <a:rPr lang="en-AU" i="1" baseline="-25000" dirty="0"/>
              <a:t>n</a:t>
            </a:r>
            <a:r>
              <a:rPr lang="en-AU" i="1" dirty="0"/>
              <a:t>)</a:t>
            </a:r>
            <a:r>
              <a:rPr lang="en-AU" dirty="0"/>
              <a:t> is an instance of </a:t>
            </a:r>
            <a:r>
              <a:rPr lang="en-AU" i="1" dirty="0"/>
              <a:t>R</a:t>
            </a:r>
            <a:r>
              <a:rPr lang="en-AU" dirty="0"/>
              <a:t>, </a:t>
            </a:r>
            <a:r>
              <a:rPr lang="en-AU" dirty="0" smtClean="0"/>
              <a:t>we say </a:t>
            </a:r>
            <a:r>
              <a:rPr lang="en-AU" dirty="0"/>
              <a:t>that each </a:t>
            </a:r>
            <a:r>
              <a:rPr lang="en-AU" i="1" dirty="0" err="1" smtClean="0"/>
              <a:t>e</a:t>
            </a:r>
            <a:r>
              <a:rPr lang="en-AU" i="1" baseline="-25000" dirty="0" err="1" smtClean="0"/>
              <a:t>i</a:t>
            </a:r>
            <a:r>
              <a:rPr lang="en-AU" baseline="-25000" dirty="0" smtClean="0"/>
              <a:t> </a:t>
            </a:r>
            <a:r>
              <a:rPr lang="en-AU" dirty="0" smtClean="0"/>
              <a:t>participates </a:t>
            </a:r>
            <a:r>
              <a:rPr lang="en-AU" dirty="0"/>
              <a:t>in </a:t>
            </a:r>
            <a:r>
              <a:rPr lang="en-AU" i="1" dirty="0"/>
              <a:t>r</a:t>
            </a:r>
            <a:r>
              <a:rPr lang="en-AU" dirty="0"/>
              <a:t>.</a:t>
            </a:r>
          </a:p>
          <a:p>
            <a:pPr>
              <a:lnSpc>
                <a:spcPct val="160000"/>
              </a:lnSpc>
            </a:pPr>
            <a:r>
              <a:rPr lang="en-AU" dirty="0"/>
              <a:t>The </a:t>
            </a:r>
            <a:r>
              <a:rPr lang="en-AU" i="1" dirty="0"/>
              <a:t>degree</a:t>
            </a:r>
            <a:r>
              <a:rPr lang="en-AU" dirty="0"/>
              <a:t> of </a:t>
            </a:r>
            <a:r>
              <a:rPr lang="en-AU" i="1" dirty="0"/>
              <a:t>R</a:t>
            </a:r>
            <a:r>
              <a:rPr lang="en-AU" dirty="0"/>
              <a:t> is the number of </a:t>
            </a:r>
            <a:r>
              <a:rPr lang="en-AU" dirty="0" smtClean="0"/>
              <a:t>participating entity </a:t>
            </a:r>
            <a:r>
              <a:rPr lang="en-AU" dirty="0"/>
              <a:t>types. For example,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ENROLMENT could be a ternary (</a:t>
            </a:r>
            <a:r>
              <a:rPr lang="en-AU" dirty="0" smtClean="0"/>
              <a:t>degree 3</a:t>
            </a:r>
            <a:r>
              <a:rPr lang="en-AU" dirty="0"/>
              <a:t>) relationship between </a:t>
            </a:r>
            <a:r>
              <a:rPr lang="en-AU" dirty="0" smtClean="0"/>
              <a:t>RESEARCHER, STUDENT </a:t>
            </a:r>
            <a:r>
              <a:rPr lang="en-AU" dirty="0"/>
              <a:t>and COURSE.</a:t>
            </a:r>
          </a:p>
          <a:p>
            <a:pPr>
              <a:lnSpc>
                <a:spcPct val="160000"/>
              </a:lnSpc>
            </a:pPr>
            <a:r>
              <a:rPr lang="en-AU" dirty="0"/>
              <a:t>We can illustrate this using an </a:t>
            </a:r>
            <a:r>
              <a:rPr lang="en-AU" dirty="0" smtClean="0"/>
              <a:t>occurrence </a:t>
            </a:r>
            <a:r>
              <a:rPr lang="en-AU" dirty="0"/>
              <a:t>diagram: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000"/>
            <a:ext cx="6696075" cy="6179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74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1.2 </a:t>
            </a:r>
            <a:r>
              <a:rPr lang="en-AU" dirty="0"/>
              <a:t>Relationships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Entities and their relationships can also </a:t>
            </a:r>
            <a:r>
              <a:rPr lang="en-AU" dirty="0" smtClean="0"/>
              <a:t>be represented </a:t>
            </a:r>
            <a:r>
              <a:rPr lang="en-AU" dirty="0"/>
              <a:t>using Entity-Relationship diagrams: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lowchart: Decision 5"/>
          <p:cNvSpPr/>
          <p:nvPr/>
        </p:nvSpPr>
        <p:spPr>
          <a:xfrm>
            <a:off x="3048000" y="4191000"/>
            <a:ext cx="2895600" cy="1066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ENROLMENT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6800" y="3505200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RESEARCHER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505200" y="5867400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COURSE</a:t>
            </a:r>
            <a:endParaRPr lang="en-AU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43600" y="3488724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STUDENT</a:t>
            </a:r>
          </a:p>
        </p:txBody>
      </p:sp>
      <p:cxnSp>
        <p:nvCxnSpPr>
          <p:cNvPr id="11" name="Straight Connector 10"/>
          <p:cNvCxnSpPr>
            <a:stCxn id="7" idx="3"/>
          </p:cNvCxnSpPr>
          <p:nvPr/>
        </p:nvCxnSpPr>
        <p:spPr>
          <a:xfrm>
            <a:off x="3048000" y="3771900"/>
            <a:ext cx="838200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1"/>
          </p:cNvCxnSpPr>
          <p:nvPr/>
        </p:nvCxnSpPr>
        <p:spPr>
          <a:xfrm flipH="1">
            <a:off x="5257800" y="3755424"/>
            <a:ext cx="685800" cy="664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2"/>
            <a:endCxn id="8" idx="0"/>
          </p:cNvCxnSpPr>
          <p:nvPr/>
        </p:nvCxnSpPr>
        <p:spPr>
          <a:xfrm>
            <a:off x="4495800" y="5257800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8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1.2 </a:t>
            </a:r>
            <a:r>
              <a:rPr lang="en-AU" dirty="0"/>
              <a:t>Relationships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Each entity type that participates in a </a:t>
            </a:r>
            <a:r>
              <a:rPr lang="en-AU" dirty="0" smtClean="0"/>
              <a:t>relationship plays </a:t>
            </a:r>
            <a:r>
              <a:rPr lang="en-AU" dirty="0"/>
              <a:t>a particular </a:t>
            </a:r>
            <a:r>
              <a:rPr lang="en-AU" i="1" dirty="0"/>
              <a:t>role</a:t>
            </a:r>
            <a:r>
              <a:rPr lang="en-AU" dirty="0"/>
              <a:t> in the relationship.</a:t>
            </a:r>
          </a:p>
          <a:p>
            <a:pPr>
              <a:lnSpc>
                <a:spcPct val="170000"/>
              </a:lnSpc>
            </a:pPr>
            <a:r>
              <a:rPr lang="en-AU" dirty="0"/>
              <a:t>An entity type can play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different </a:t>
            </a:r>
            <a:r>
              <a:rPr lang="en-AU" dirty="0"/>
              <a:t>roles in different relationships, or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more </a:t>
            </a:r>
            <a:r>
              <a:rPr lang="en-AU" dirty="0"/>
              <a:t>than one role in a relationship.</a:t>
            </a:r>
          </a:p>
          <a:p>
            <a:pPr>
              <a:lnSpc>
                <a:spcPct val="170000"/>
              </a:lnSpc>
            </a:pPr>
            <a:r>
              <a:rPr lang="en-AU" dirty="0"/>
              <a:t>A role name can be used to distinguish these.</a:t>
            </a:r>
          </a:p>
          <a:p>
            <a:pPr>
              <a:lnSpc>
                <a:spcPct val="170000"/>
              </a:lnSpc>
            </a:pPr>
            <a:r>
              <a:rPr lang="en-AU" dirty="0"/>
              <a:t>For example, ENROLMENT could be a </a:t>
            </a:r>
            <a:r>
              <a:rPr lang="en-AU" dirty="0" smtClean="0"/>
              <a:t>relationship between </a:t>
            </a:r>
            <a:r>
              <a:rPr lang="en-AU" dirty="0"/>
              <a:t>PERSON(as researcher), </a:t>
            </a:r>
            <a:r>
              <a:rPr lang="en-AU" dirty="0" smtClean="0"/>
              <a:t>PERSON(as student</a:t>
            </a:r>
            <a:r>
              <a:rPr lang="en-AU" dirty="0"/>
              <a:t>) and COURSE as in the diagram below: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1. Conceptual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3562" y="2819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</a:rPr>
              <a:t>Appl</a:t>
            </a:r>
            <a:endParaRPr lang="en-AU" dirty="0"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4800" y="2824450"/>
            <a:ext cx="58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E-R</a:t>
            </a:r>
            <a:endParaRPr lang="en-AU" dirty="0">
              <a:latin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8400" y="2819400"/>
            <a:ext cx="167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Relational DB</a:t>
            </a:r>
            <a:endParaRPr lang="en-AU" dirty="0"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57600" y="434926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Database Design</a:t>
            </a:r>
            <a:endParaRPr lang="en-AU" dirty="0">
              <a:latin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62200" y="3004066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53000" y="3009116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56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1081088"/>
            <a:ext cx="706755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693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1.2 </a:t>
            </a:r>
            <a:r>
              <a:rPr lang="en-AU" dirty="0"/>
              <a:t>Relationships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Or, using an ERD</a:t>
            </a:r>
            <a:r>
              <a:rPr lang="en-AU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AU" dirty="0"/>
              <a:t>This is called a recursive relationship.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9" y="2326273"/>
            <a:ext cx="6272212" cy="2750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4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1.3 </a:t>
            </a:r>
            <a:r>
              <a:rPr lang="en-AU" dirty="0"/>
              <a:t>Weak entity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Some entity types do not have a key of their own.</a:t>
            </a:r>
          </a:p>
          <a:p>
            <a:pPr>
              <a:lnSpc>
                <a:spcPct val="160000"/>
              </a:lnSpc>
            </a:pPr>
            <a:r>
              <a:rPr lang="en-AU" dirty="0"/>
              <a:t>Such entity types are called weak entity types.</a:t>
            </a:r>
          </a:p>
          <a:p>
            <a:pPr>
              <a:lnSpc>
                <a:spcPct val="160000"/>
              </a:lnSpc>
            </a:pPr>
            <a:r>
              <a:rPr lang="en-AU" dirty="0"/>
              <a:t>Entities of a weak entity type can be identified by </a:t>
            </a:r>
            <a:r>
              <a:rPr lang="en-AU" dirty="0" smtClean="0"/>
              <a:t>a partial </a:t>
            </a:r>
            <a:r>
              <a:rPr lang="en-AU" dirty="0"/>
              <a:t>key and by being related to another </a:t>
            </a:r>
            <a:r>
              <a:rPr lang="en-AU" dirty="0" smtClean="0"/>
              <a:t>entity type </a:t>
            </a:r>
            <a:r>
              <a:rPr lang="en-AU" dirty="0"/>
              <a:t>- </a:t>
            </a:r>
            <a:r>
              <a:rPr lang="en-AU" i="1" dirty="0"/>
              <a:t>owner.</a:t>
            </a:r>
          </a:p>
          <a:p>
            <a:pPr>
              <a:lnSpc>
                <a:spcPct val="160000"/>
              </a:lnSpc>
            </a:pPr>
            <a:r>
              <a:rPr lang="en-AU" dirty="0"/>
              <a:t>The relationship type between a weak entity </a:t>
            </a:r>
            <a:r>
              <a:rPr lang="en-AU" dirty="0" smtClean="0"/>
              <a:t>type to </a:t>
            </a:r>
            <a:r>
              <a:rPr lang="en-AU" dirty="0"/>
              <a:t>its owner is the </a:t>
            </a:r>
            <a:r>
              <a:rPr lang="en-AU" i="1" dirty="0"/>
              <a:t>identifying relationship </a:t>
            </a:r>
            <a:r>
              <a:rPr lang="en-AU" dirty="0"/>
              <a:t>of </a:t>
            </a:r>
            <a:r>
              <a:rPr lang="en-AU" dirty="0" smtClean="0"/>
              <a:t>the weak </a:t>
            </a:r>
            <a:r>
              <a:rPr lang="en-AU" dirty="0"/>
              <a:t>entity type.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3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1.3 </a:t>
            </a:r>
            <a:r>
              <a:rPr lang="en-AU" dirty="0"/>
              <a:t>Weak entity </a:t>
            </a:r>
            <a:r>
              <a:rPr lang="en-AU" dirty="0" smtClean="0"/>
              <a:t>types</a:t>
            </a:r>
            <a:r>
              <a:rPr lang="en-AU" sz="1800" dirty="0" smtClean="0"/>
              <a:t>(</a:t>
            </a:r>
            <a:r>
              <a:rPr lang="en-AU" sz="1800" dirty="0" err="1" smtClean="0"/>
              <a:t>cont</a:t>
            </a:r>
            <a:r>
              <a:rPr lang="en-AU" sz="1800" dirty="0" smtClean="0"/>
              <a:t>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For example, a TAX PAYER entity may be </a:t>
            </a:r>
            <a:r>
              <a:rPr lang="en-AU" dirty="0" smtClean="0"/>
              <a:t>related to </a:t>
            </a:r>
            <a:r>
              <a:rPr lang="en-AU" dirty="0"/>
              <a:t>several DEPENDENT, identified by their names.</a:t>
            </a:r>
          </a:p>
          <a:p>
            <a:pPr>
              <a:lnSpc>
                <a:spcPct val="160000"/>
              </a:lnSpc>
            </a:pPr>
            <a:r>
              <a:rPr lang="en-AU" dirty="0"/>
              <a:t>In this example, DEPENDENT is called a </a:t>
            </a:r>
            <a:r>
              <a:rPr lang="en-AU" dirty="0" smtClean="0"/>
              <a:t>weak entity</a:t>
            </a:r>
            <a:r>
              <a:rPr lang="en-AU" dirty="0"/>
              <a:t>, {Name} is a partial key for it. </a:t>
            </a:r>
            <a:r>
              <a:rPr lang="en-AU" dirty="0" smtClean="0"/>
              <a:t>The identifying </a:t>
            </a:r>
            <a:r>
              <a:rPr lang="en-AU" dirty="0"/>
              <a:t>relationship between DEPENDENT </a:t>
            </a:r>
            <a:r>
              <a:rPr lang="en-AU" dirty="0" smtClean="0"/>
              <a:t>and TAX </a:t>
            </a:r>
            <a:r>
              <a:rPr lang="en-AU" dirty="0"/>
              <a:t>PAYER is </a:t>
            </a:r>
            <a:r>
              <a:rPr lang="en-AU" dirty="0" err="1"/>
              <a:t>IS</a:t>
            </a:r>
            <a:r>
              <a:rPr lang="en-AU" dirty="0"/>
              <a:t> DEPENDENT OF. TAX </a:t>
            </a:r>
            <a:r>
              <a:rPr lang="en-AU" dirty="0" smtClean="0"/>
              <a:t>PAYER is </a:t>
            </a:r>
            <a:r>
              <a:rPr lang="en-AU" dirty="0"/>
              <a:t>said to </a:t>
            </a:r>
            <a:r>
              <a:rPr lang="en-AU" i="1" dirty="0"/>
              <a:t>own</a:t>
            </a:r>
            <a:r>
              <a:rPr lang="en-AU" dirty="0"/>
              <a:t> DEPENDENT.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7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1.4 Constraints on relationship types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Relationship types usually have certain </a:t>
            </a:r>
            <a:r>
              <a:rPr lang="en-AU" dirty="0" smtClean="0"/>
              <a:t>constraints that </a:t>
            </a:r>
            <a:r>
              <a:rPr lang="en-AU" dirty="0"/>
              <a:t>limit the possible combinations of </a:t>
            </a:r>
            <a:r>
              <a:rPr lang="en-AU" dirty="0" smtClean="0"/>
              <a:t>entities participating </a:t>
            </a:r>
            <a:r>
              <a:rPr lang="en-AU" dirty="0"/>
              <a:t>in relationship instances.</a:t>
            </a:r>
          </a:p>
          <a:p>
            <a:pPr>
              <a:lnSpc>
                <a:spcPct val="170000"/>
              </a:lnSpc>
            </a:pPr>
            <a:r>
              <a:rPr lang="en-AU" dirty="0"/>
              <a:t>They should reflect the correct factors</a:t>
            </a:r>
          </a:p>
          <a:p>
            <a:pPr>
              <a:lnSpc>
                <a:spcPct val="170000"/>
              </a:lnSpc>
            </a:pPr>
            <a:r>
              <a:rPr lang="en-AU" i="1" dirty="0"/>
              <a:t>Cardinality ratio constraint</a:t>
            </a:r>
            <a:r>
              <a:rPr lang="en-AU" dirty="0"/>
              <a:t>: specifies the number </a:t>
            </a:r>
            <a:r>
              <a:rPr lang="en-AU" dirty="0" smtClean="0"/>
              <a:t>of relationship </a:t>
            </a:r>
            <a:r>
              <a:rPr lang="en-AU" dirty="0"/>
              <a:t>instances an entity can participate in.</a:t>
            </a:r>
          </a:p>
          <a:p>
            <a:pPr>
              <a:lnSpc>
                <a:spcPct val="170000"/>
              </a:lnSpc>
            </a:pPr>
            <a:r>
              <a:rPr lang="en-AU" dirty="0"/>
              <a:t>Example: A research grant supports only </a:t>
            </a:r>
            <a:r>
              <a:rPr lang="en-AU" dirty="0" smtClean="0"/>
              <a:t>one research </a:t>
            </a:r>
            <a:r>
              <a:rPr lang="en-AU" dirty="0"/>
              <a:t>project, but a research project may </a:t>
            </a:r>
            <a:r>
              <a:rPr lang="en-AU" dirty="0" smtClean="0"/>
              <a:t>be supported </a:t>
            </a:r>
            <a:r>
              <a:rPr lang="en-AU" dirty="0"/>
              <a:t>by many grants. PROJECT:GRANT is </a:t>
            </a:r>
            <a:r>
              <a:rPr lang="en-AU" dirty="0" smtClean="0"/>
              <a:t>a 1 </a:t>
            </a:r>
            <a:r>
              <a:rPr lang="en-AU" dirty="0"/>
              <a:t>: N relationship.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5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1.4 </a:t>
            </a:r>
            <a:r>
              <a:rPr lang="en-AU" dirty="0"/>
              <a:t>Constraints on relationship </a:t>
            </a:r>
            <a:r>
              <a:rPr lang="en-AU" dirty="0" smtClean="0"/>
              <a:t>types</a:t>
            </a:r>
            <a:r>
              <a:rPr lang="en-AU" sz="2000" dirty="0" smtClean="0"/>
              <a:t>(</a:t>
            </a:r>
            <a:r>
              <a:rPr lang="en-AU" sz="2000" dirty="0" err="1" smtClean="0"/>
              <a:t>cont</a:t>
            </a:r>
            <a:r>
              <a:rPr lang="en-AU" sz="2000" dirty="0" smtClean="0"/>
              <a:t>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This is illustrated in the occurrence diagram below: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90800"/>
            <a:ext cx="5486400" cy="328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6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1.4 </a:t>
            </a:r>
            <a:r>
              <a:rPr lang="en-AU" dirty="0"/>
              <a:t>Constraints on relationship types</a:t>
            </a:r>
            <a:r>
              <a:rPr lang="en-AU" sz="2000" dirty="0"/>
              <a:t>(</a:t>
            </a:r>
            <a:r>
              <a:rPr lang="en-AU" sz="2000" dirty="0" err="1"/>
              <a:t>cont</a:t>
            </a:r>
            <a:r>
              <a:rPr lang="en-AU" sz="20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We can also show this in an ERD: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lowchart: Decision 5"/>
          <p:cNvSpPr/>
          <p:nvPr/>
        </p:nvSpPr>
        <p:spPr>
          <a:xfrm>
            <a:off x="3200400" y="4114800"/>
            <a:ext cx="2895600" cy="1066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SUPPORTS</a:t>
            </a:r>
            <a:endParaRPr lang="en-AU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4359875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GRANT</a:t>
            </a:r>
            <a:endParaRPr lang="en-AU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81800" y="4306329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PROJECT</a:t>
            </a:r>
            <a:endParaRPr lang="en-AU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stCxn id="7" idx="3"/>
            <a:endCxn id="6" idx="1"/>
          </p:cNvCxnSpPr>
          <p:nvPr/>
        </p:nvCxnSpPr>
        <p:spPr>
          <a:xfrm>
            <a:off x="2514600" y="4626575"/>
            <a:ext cx="685800" cy="21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9" idx="1"/>
            <a:endCxn id="6" idx="3"/>
          </p:cNvCxnSpPr>
          <p:nvPr/>
        </p:nvCxnSpPr>
        <p:spPr>
          <a:xfrm flipH="1">
            <a:off x="6096000" y="4573029"/>
            <a:ext cx="685800" cy="75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67000" y="430632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N</a:t>
            </a:r>
            <a:endParaRPr lang="en-AU" dirty="0">
              <a:latin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47254" y="417520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1</a:t>
            </a:r>
            <a:endParaRPr lang="en-A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7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1.4 </a:t>
            </a:r>
            <a:r>
              <a:rPr lang="en-AU" dirty="0"/>
              <a:t>Constraints on relationship types</a:t>
            </a:r>
            <a:r>
              <a:rPr lang="en-AU" sz="2000" dirty="0"/>
              <a:t>(</a:t>
            </a:r>
            <a:r>
              <a:rPr lang="en-AU" sz="2000" dirty="0" err="1"/>
              <a:t>cont</a:t>
            </a:r>
            <a:r>
              <a:rPr lang="en-AU" sz="20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Example: Consider a database of AFL (</a:t>
            </a:r>
            <a:r>
              <a:rPr lang="en-AU" sz="2800" dirty="0" smtClean="0"/>
              <a:t>here substitute </a:t>
            </a:r>
            <a:r>
              <a:rPr lang="en-AU" sz="2800" dirty="0"/>
              <a:t>your favourite team sport) </a:t>
            </a:r>
            <a:r>
              <a:rPr lang="en-AU" sz="2800" dirty="0" smtClean="0"/>
              <a:t>statistics. The </a:t>
            </a:r>
            <a:r>
              <a:rPr lang="en-AU" sz="2800" dirty="0"/>
              <a:t>relationship of head coaches to clubs is </a:t>
            </a:r>
            <a:r>
              <a:rPr lang="en-AU" sz="2800" dirty="0" smtClean="0"/>
              <a:t>an example </a:t>
            </a:r>
            <a:r>
              <a:rPr lang="en-AU" sz="2800" dirty="0"/>
              <a:t>of a 1 : 1 relationship.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581400"/>
            <a:ext cx="5205413" cy="2852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95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1.4 </a:t>
            </a:r>
            <a:r>
              <a:rPr lang="en-AU" dirty="0"/>
              <a:t>Constraints on relationship types</a:t>
            </a:r>
            <a:r>
              <a:rPr lang="en-AU" sz="2000" dirty="0"/>
              <a:t>(</a:t>
            </a:r>
            <a:r>
              <a:rPr lang="en-AU" sz="2000" dirty="0" err="1"/>
              <a:t>cont</a:t>
            </a:r>
            <a:r>
              <a:rPr lang="en-AU" sz="20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With an ERD: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lowchart: Decision 5"/>
          <p:cNvSpPr/>
          <p:nvPr/>
        </p:nvSpPr>
        <p:spPr>
          <a:xfrm>
            <a:off x="3200400" y="4114800"/>
            <a:ext cx="2895600" cy="1066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COACHES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4359875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EMPLOYEE</a:t>
            </a:r>
          </a:p>
        </p:txBody>
      </p:sp>
      <p:sp>
        <p:nvSpPr>
          <p:cNvPr id="8" name="Rectangle 7"/>
          <p:cNvSpPr/>
          <p:nvPr/>
        </p:nvSpPr>
        <p:spPr>
          <a:xfrm>
            <a:off x="6781800" y="4306329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CLUB</a:t>
            </a:r>
          </a:p>
        </p:txBody>
      </p:sp>
      <p:cxnSp>
        <p:nvCxnSpPr>
          <p:cNvPr id="9" name="Straight Connector 8"/>
          <p:cNvCxnSpPr>
            <a:stCxn id="7" idx="3"/>
            <a:endCxn id="6" idx="1"/>
          </p:cNvCxnSpPr>
          <p:nvPr/>
        </p:nvCxnSpPr>
        <p:spPr>
          <a:xfrm>
            <a:off x="2514600" y="4626575"/>
            <a:ext cx="685800" cy="21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1"/>
            <a:endCxn id="6" idx="3"/>
          </p:cNvCxnSpPr>
          <p:nvPr/>
        </p:nvCxnSpPr>
        <p:spPr>
          <a:xfrm flipH="1">
            <a:off x="6096000" y="4573029"/>
            <a:ext cx="685800" cy="75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67000" y="430632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1</a:t>
            </a:r>
            <a:endParaRPr lang="en-AU" dirty="0"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47254" y="417520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1</a:t>
            </a:r>
            <a:endParaRPr lang="en-A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8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1.4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 on relationship types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An example of an N : M relationship </a:t>
            </a:r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authorship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publications: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2/22/2018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971800"/>
            <a:ext cx="5529262" cy="3181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662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Entity-Relationship </a:t>
            </a:r>
            <a:r>
              <a:rPr lang="en-AU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The Entity-Relationship (ER) model is a </a:t>
            </a:r>
            <a:r>
              <a:rPr lang="en-AU" dirty="0" smtClean="0"/>
              <a:t>high-level conceptual </a:t>
            </a:r>
            <a:r>
              <a:rPr lang="en-AU" dirty="0"/>
              <a:t>data model (Chen in 1966).</a:t>
            </a:r>
          </a:p>
          <a:p>
            <a:pPr>
              <a:lnSpc>
                <a:spcPct val="150000"/>
              </a:lnSpc>
            </a:pPr>
            <a:r>
              <a:rPr lang="en-AU" dirty="0" smtClean="0"/>
              <a:t> ER </a:t>
            </a:r>
            <a:r>
              <a:rPr lang="en-AU" dirty="0"/>
              <a:t>is used mainly as a design tool.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1.4 </a:t>
            </a:r>
            <a:r>
              <a:rPr lang="en-AU" dirty="0"/>
              <a:t>Constraints on relationship types</a:t>
            </a:r>
            <a:r>
              <a:rPr lang="en-AU" sz="2000" dirty="0"/>
              <a:t>(</a:t>
            </a:r>
            <a:r>
              <a:rPr lang="en-AU" sz="2000" dirty="0" err="1"/>
              <a:t>cont</a:t>
            </a:r>
            <a:r>
              <a:rPr lang="en-AU" sz="20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equivalent ERD: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lowchart: Decision 5"/>
          <p:cNvSpPr/>
          <p:nvPr/>
        </p:nvSpPr>
        <p:spPr>
          <a:xfrm>
            <a:off x="3048000" y="3108409"/>
            <a:ext cx="2895600" cy="1066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AUTHOR_OF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3353484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PERSON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629400" y="3299938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PUBLICATION</a:t>
            </a:r>
            <a:endParaRPr lang="en-AU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>
            <a:stCxn id="7" idx="3"/>
            <a:endCxn id="6" idx="1"/>
          </p:cNvCxnSpPr>
          <p:nvPr/>
        </p:nvCxnSpPr>
        <p:spPr>
          <a:xfrm>
            <a:off x="2362200" y="3620184"/>
            <a:ext cx="685800" cy="21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1"/>
            <a:endCxn id="6" idx="3"/>
          </p:cNvCxnSpPr>
          <p:nvPr/>
        </p:nvCxnSpPr>
        <p:spPr>
          <a:xfrm flipH="1">
            <a:off x="5943600" y="3566638"/>
            <a:ext cx="685800" cy="75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4600" y="329993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N</a:t>
            </a:r>
            <a:endParaRPr lang="en-AU" dirty="0"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94854" y="316881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M</a:t>
            </a:r>
            <a:endParaRPr lang="en-A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28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1.2.4 Constraints on relationship types</a:t>
            </a:r>
            <a:r>
              <a:rPr lang="en-AU" sz="2000" dirty="0"/>
              <a:t>(</a:t>
            </a:r>
            <a:r>
              <a:rPr lang="en-AU" sz="2000" dirty="0" err="1"/>
              <a:t>cont</a:t>
            </a:r>
            <a:r>
              <a:rPr lang="en-AU" sz="20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800" dirty="0"/>
              <a:t>Another kind of constraint that can be </a:t>
            </a:r>
            <a:r>
              <a:rPr lang="en-AU" sz="2800" dirty="0" smtClean="0"/>
              <a:t>represented using </a:t>
            </a:r>
            <a:r>
              <a:rPr lang="en-AU" sz="2800" dirty="0"/>
              <a:t>the ER model is a</a:t>
            </a:r>
          </a:p>
          <a:p>
            <a:pPr lvl="1">
              <a:lnSpc>
                <a:spcPct val="150000"/>
              </a:lnSpc>
            </a:pPr>
            <a:r>
              <a:rPr lang="en-AU" sz="2400" i="1" dirty="0" smtClean="0"/>
              <a:t>Participation </a:t>
            </a:r>
            <a:r>
              <a:rPr lang="en-AU" sz="2400" i="1" dirty="0"/>
              <a:t>constraint</a:t>
            </a:r>
            <a:r>
              <a:rPr lang="en-AU" sz="2400" dirty="0"/>
              <a:t>: participation of </a:t>
            </a:r>
            <a:r>
              <a:rPr lang="en-AU" sz="2400" dirty="0" smtClean="0"/>
              <a:t>an entity </a:t>
            </a:r>
            <a:r>
              <a:rPr lang="en-AU" sz="2400" dirty="0"/>
              <a:t>in a relationship can be:</a:t>
            </a:r>
          </a:p>
          <a:p>
            <a:pPr lvl="2">
              <a:lnSpc>
                <a:spcPct val="150000"/>
              </a:lnSpc>
            </a:pPr>
            <a:r>
              <a:rPr lang="en-AU" sz="2000" i="1" dirty="0" smtClean="0"/>
              <a:t>total</a:t>
            </a:r>
            <a:r>
              <a:rPr lang="en-AU" sz="2000" dirty="0"/>
              <a:t>: every entity must participate </a:t>
            </a:r>
            <a:r>
              <a:rPr lang="en-AU" sz="2000" dirty="0" smtClean="0"/>
              <a:t>e.g. every </a:t>
            </a:r>
            <a:r>
              <a:rPr lang="en-AU" sz="2000" dirty="0"/>
              <a:t>publication has an author.</a:t>
            </a:r>
          </a:p>
          <a:p>
            <a:pPr lvl="2">
              <a:lnSpc>
                <a:spcPct val="150000"/>
              </a:lnSpc>
            </a:pPr>
            <a:r>
              <a:rPr lang="en-AU" sz="2000" i="1" dirty="0" smtClean="0"/>
              <a:t>partial</a:t>
            </a:r>
            <a:r>
              <a:rPr lang="en-AU" sz="2000" dirty="0"/>
              <a:t>: not necessarily total. e.g. not </a:t>
            </a:r>
            <a:r>
              <a:rPr lang="en-AU" sz="2000" dirty="0" smtClean="0"/>
              <a:t>every person </a:t>
            </a:r>
            <a:r>
              <a:rPr lang="en-AU" sz="2000" dirty="0"/>
              <a:t>has publications.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1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1.4 </a:t>
            </a:r>
            <a:r>
              <a:rPr lang="en-AU" dirty="0"/>
              <a:t>Constraints on relationship types</a:t>
            </a:r>
            <a:r>
              <a:rPr lang="en-AU" sz="2000" dirty="0"/>
              <a:t>(</a:t>
            </a:r>
            <a:r>
              <a:rPr lang="en-AU" sz="2000" dirty="0" err="1"/>
              <a:t>cont</a:t>
            </a:r>
            <a:r>
              <a:rPr lang="en-AU" sz="20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This can be shown with an ERD like the one below: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lowchart: Decision 5"/>
          <p:cNvSpPr/>
          <p:nvPr/>
        </p:nvSpPr>
        <p:spPr>
          <a:xfrm>
            <a:off x="3048000" y="3108409"/>
            <a:ext cx="2895600" cy="1066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AUTHOR_OF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3353484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PERSON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629400" y="3352800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PUBLICATION</a:t>
            </a:r>
            <a:endParaRPr lang="en-AU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>
            <a:stCxn id="7" idx="3"/>
            <a:endCxn id="6" idx="1"/>
          </p:cNvCxnSpPr>
          <p:nvPr/>
        </p:nvCxnSpPr>
        <p:spPr>
          <a:xfrm>
            <a:off x="2362200" y="3620184"/>
            <a:ext cx="685800" cy="21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1"/>
            <a:endCxn id="6" idx="3"/>
          </p:cNvCxnSpPr>
          <p:nvPr/>
        </p:nvCxnSpPr>
        <p:spPr>
          <a:xfrm flipH="1">
            <a:off x="5943600" y="3619500"/>
            <a:ext cx="685800" cy="22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4600" y="329993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N</a:t>
            </a:r>
            <a:endParaRPr lang="en-AU" dirty="0"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94854" y="316881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M</a:t>
            </a:r>
            <a:endParaRPr lang="en-AU" dirty="0">
              <a:latin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5867400" y="3533002"/>
            <a:ext cx="762000" cy="48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28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1.5 </a:t>
            </a:r>
            <a:r>
              <a:rPr lang="en-AU" dirty="0"/>
              <a:t>Attributes of relationship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AU" dirty="0"/>
              <a:t>Relationship types can have attributes </a:t>
            </a:r>
            <a:r>
              <a:rPr lang="en-AU" dirty="0" smtClean="0"/>
              <a:t>– for example</a:t>
            </a:r>
            <a:r>
              <a:rPr lang="en-AU" dirty="0"/>
              <a:t>,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a researcher may work on several </a:t>
            </a:r>
            <a:r>
              <a:rPr lang="en-AU" dirty="0" smtClean="0"/>
              <a:t>projects. The </a:t>
            </a:r>
            <a:r>
              <a:rPr lang="en-AU" dirty="0"/>
              <a:t>fraction of her time devoted to </a:t>
            </a:r>
            <a:r>
              <a:rPr lang="en-AU" dirty="0" smtClean="0"/>
              <a:t>a particular </a:t>
            </a:r>
            <a:r>
              <a:rPr lang="en-AU" dirty="0"/>
              <a:t>project could be an attribute </a:t>
            </a:r>
            <a:r>
              <a:rPr lang="en-AU" dirty="0" smtClean="0"/>
              <a:t>of the </a:t>
            </a:r>
            <a:r>
              <a:rPr lang="en-AU" dirty="0"/>
              <a:t>WORKS ON relationship type.</a:t>
            </a:r>
          </a:p>
          <a:p>
            <a:pPr>
              <a:lnSpc>
                <a:spcPct val="150000"/>
              </a:lnSpc>
            </a:pPr>
            <a:r>
              <a:rPr lang="en-AU" dirty="0"/>
              <a:t>This can be shown in an ERD as below: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8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1.5 </a:t>
            </a:r>
            <a:r>
              <a:rPr lang="en-AU" dirty="0"/>
              <a:t>Attributes of relationship </a:t>
            </a:r>
            <a:r>
              <a:rPr lang="en-AU" dirty="0" smtClean="0"/>
              <a:t>types</a:t>
            </a:r>
            <a:r>
              <a:rPr lang="en-AU" sz="2000" dirty="0" smtClean="0"/>
              <a:t>(</a:t>
            </a:r>
            <a:r>
              <a:rPr lang="en-AU" sz="2000" dirty="0" err="1" smtClean="0"/>
              <a:t>cont</a:t>
            </a:r>
            <a:r>
              <a:rPr lang="en-AU" sz="2000" dirty="0" smtClean="0"/>
              <a:t>)</a:t>
            </a:r>
            <a:endParaRPr lang="en-AU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5" y="1981200"/>
            <a:ext cx="717232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31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1.5 </a:t>
            </a:r>
            <a:r>
              <a:rPr lang="en-AU" dirty="0"/>
              <a:t>Attributes of relationship types</a:t>
            </a:r>
            <a:r>
              <a:rPr lang="en-AU" sz="2000" dirty="0"/>
              <a:t>(</a:t>
            </a:r>
            <a:r>
              <a:rPr lang="en-AU" sz="2000" dirty="0" err="1"/>
              <a:t>cont</a:t>
            </a:r>
            <a:r>
              <a:rPr lang="en-AU" sz="20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The notation used for ERDs is summarised </a:t>
            </a:r>
            <a:r>
              <a:rPr lang="en-AU" sz="2800" dirty="0" smtClean="0"/>
              <a:t>in </a:t>
            </a:r>
            <a:r>
              <a:rPr lang="en-AU" sz="2800" dirty="0" err="1" smtClean="0"/>
              <a:t>Elmasre</a:t>
            </a:r>
            <a:r>
              <a:rPr lang="en-AU" sz="2800" dirty="0" smtClean="0"/>
              <a:t>/</a:t>
            </a:r>
            <a:r>
              <a:rPr lang="en-AU" sz="2800" dirty="0" err="1" smtClean="0"/>
              <a:t>Navathe</a:t>
            </a:r>
            <a:r>
              <a:rPr lang="en-AU" sz="2800" dirty="0" smtClean="0"/>
              <a:t> </a:t>
            </a:r>
            <a:r>
              <a:rPr lang="en-AU" sz="2800" dirty="0"/>
              <a:t>Figure 3.15.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7000"/>
            <a:ext cx="4786312" cy="3355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547651"/>
            <a:ext cx="4388252" cy="159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798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1.6 </a:t>
            </a:r>
            <a:r>
              <a:rPr lang="da-DK" dirty="0"/>
              <a:t>Enhanced ER (EER) model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800" dirty="0"/>
              <a:t>Designers must use additionally </a:t>
            </a:r>
            <a:r>
              <a:rPr lang="en-AU" sz="2800" dirty="0" smtClean="0"/>
              <a:t>modelling concepts to</a:t>
            </a:r>
            <a:endParaRPr lang="en-AU" sz="2800" dirty="0"/>
          </a:p>
          <a:p>
            <a:pPr lvl="1">
              <a:lnSpc>
                <a:spcPct val="150000"/>
              </a:lnSpc>
            </a:pPr>
            <a:r>
              <a:rPr lang="en-AU" sz="2400" dirty="0" smtClean="0"/>
              <a:t>represent </a:t>
            </a:r>
            <a:r>
              <a:rPr lang="en-AU" sz="2400" dirty="0"/>
              <a:t>the requirements from applications </a:t>
            </a:r>
            <a:r>
              <a:rPr lang="en-AU" sz="2400" dirty="0" smtClean="0"/>
              <a:t>as accurately </a:t>
            </a:r>
            <a:r>
              <a:rPr lang="en-AU" sz="2400" dirty="0"/>
              <a:t>and explicitly as possible.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7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1.6 </a:t>
            </a:r>
            <a:r>
              <a:rPr lang="da-DK" dirty="0"/>
              <a:t>Enhanced ER (EER) </a:t>
            </a:r>
            <a:r>
              <a:rPr lang="da-DK" dirty="0" smtClean="0"/>
              <a:t>model</a:t>
            </a:r>
            <a:r>
              <a:rPr lang="da-DK" sz="2000" dirty="0" smtClean="0"/>
              <a:t>(cont)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AU" dirty="0"/>
              <a:t>There are many extensions to the ER model. </a:t>
            </a:r>
            <a:r>
              <a:rPr lang="en-AU" dirty="0" smtClean="0"/>
              <a:t>We will </a:t>
            </a:r>
            <a:r>
              <a:rPr lang="en-AU" dirty="0"/>
              <a:t>look at one:</a:t>
            </a:r>
          </a:p>
          <a:p>
            <a:pPr lvl="1">
              <a:lnSpc>
                <a:spcPct val="150000"/>
              </a:lnSpc>
            </a:pPr>
            <a:r>
              <a:rPr lang="en-AU" i="1" dirty="0" smtClean="0"/>
              <a:t>Specialisation</a:t>
            </a:r>
            <a:r>
              <a:rPr lang="en-AU" dirty="0"/>
              <a:t>: the process of defining a set </a:t>
            </a:r>
            <a:r>
              <a:rPr lang="en-AU" dirty="0" smtClean="0"/>
              <a:t>of subclasses </a:t>
            </a:r>
            <a:r>
              <a:rPr lang="en-AU" dirty="0"/>
              <a:t>of an entity type; this entity type </a:t>
            </a:r>
            <a:r>
              <a:rPr lang="en-AU" dirty="0" smtClean="0"/>
              <a:t>is called </a:t>
            </a:r>
            <a:r>
              <a:rPr lang="en-AU" dirty="0"/>
              <a:t>the superclass of the specialization.</a:t>
            </a:r>
          </a:p>
          <a:p>
            <a:pPr lvl="1">
              <a:lnSpc>
                <a:spcPct val="150000"/>
              </a:lnSpc>
            </a:pPr>
            <a:r>
              <a:rPr lang="en-AU" i="1" dirty="0" smtClean="0"/>
              <a:t>Generalisation</a:t>
            </a:r>
            <a:r>
              <a:rPr lang="en-AU" dirty="0"/>
              <a:t>: a reverse process </a:t>
            </a:r>
            <a:r>
              <a:rPr lang="en-AU" dirty="0" smtClean="0"/>
              <a:t>of specialisation</a:t>
            </a:r>
            <a:r>
              <a:rPr lang="en-AU" dirty="0"/>
              <a:t>.</a:t>
            </a:r>
          </a:p>
          <a:p>
            <a:pPr>
              <a:lnSpc>
                <a:spcPct val="150000"/>
              </a:lnSpc>
            </a:pPr>
            <a:r>
              <a:rPr lang="en-AU" dirty="0"/>
              <a:t>A subclass inherits all the attributes of </a:t>
            </a:r>
            <a:r>
              <a:rPr lang="en-AU" dirty="0" smtClean="0"/>
              <a:t>the superclasses</a:t>
            </a:r>
            <a:r>
              <a:rPr lang="en-AU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7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1.6 </a:t>
            </a:r>
            <a:r>
              <a:rPr lang="da-DK" dirty="0"/>
              <a:t>Enhanced ER (EER) model</a:t>
            </a:r>
            <a:r>
              <a:rPr lang="da-DK" sz="2000" dirty="0"/>
              <a:t>(cont)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A specialisation involves the following aspects: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Define </a:t>
            </a:r>
            <a:r>
              <a:rPr lang="en-AU" dirty="0"/>
              <a:t>a set of subclasses of an entity type.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Associate </a:t>
            </a:r>
            <a:r>
              <a:rPr lang="en-AU" dirty="0"/>
              <a:t>additional specific attributes </a:t>
            </a:r>
            <a:r>
              <a:rPr lang="en-AU" dirty="0" smtClean="0"/>
              <a:t>with each </a:t>
            </a:r>
            <a:r>
              <a:rPr lang="en-AU" dirty="0"/>
              <a:t>subclass.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Establish </a:t>
            </a:r>
            <a:r>
              <a:rPr lang="en-AU" dirty="0"/>
              <a:t>additional specific relationship </a:t>
            </a:r>
            <a:r>
              <a:rPr lang="en-AU" dirty="0" smtClean="0"/>
              <a:t>types between </a:t>
            </a:r>
            <a:r>
              <a:rPr lang="en-AU" dirty="0"/>
              <a:t>each subclass and other entity </a:t>
            </a:r>
            <a:r>
              <a:rPr lang="en-AU" dirty="0" smtClean="0"/>
              <a:t>types, or </a:t>
            </a:r>
            <a:r>
              <a:rPr lang="en-AU" dirty="0"/>
              <a:t>other subclasses.</a:t>
            </a:r>
          </a:p>
          <a:p>
            <a:pPr>
              <a:lnSpc>
                <a:spcPct val="170000"/>
              </a:lnSpc>
            </a:pPr>
            <a:r>
              <a:rPr lang="en-AU" dirty="0"/>
              <a:t>A subclass may have multiple superclasses.</a:t>
            </a:r>
          </a:p>
          <a:p>
            <a:pPr>
              <a:lnSpc>
                <a:spcPct val="170000"/>
              </a:lnSpc>
            </a:pPr>
            <a:r>
              <a:rPr lang="en-AU" dirty="0"/>
              <a:t>A specialisation: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may </a:t>
            </a:r>
            <a:r>
              <a:rPr lang="en-AU" dirty="0"/>
              <a:t>be either total or partial; and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may </a:t>
            </a:r>
            <a:r>
              <a:rPr lang="en-AU" dirty="0"/>
              <a:t>be either disjoint or overlapping.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4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488"/>
            <a:ext cx="7162800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6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Entity-Relationship Model</a:t>
            </a:r>
            <a:r>
              <a:rPr lang="en-AU" sz="2000" dirty="0" smtClean="0"/>
              <a:t>(</a:t>
            </a:r>
            <a:r>
              <a:rPr lang="en-AU" sz="2000" dirty="0" err="1" smtClean="0"/>
              <a:t>cont</a:t>
            </a:r>
            <a:r>
              <a:rPr lang="en-AU" sz="2000" dirty="0" smtClean="0"/>
              <a:t>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AU" i="1" dirty="0" smtClean="0"/>
              <a:t>Entity </a:t>
            </a:r>
            <a:r>
              <a:rPr lang="en-AU" i="1" dirty="0"/>
              <a:t>type</a:t>
            </a:r>
            <a:r>
              <a:rPr lang="en-AU" dirty="0"/>
              <a:t>: </a:t>
            </a:r>
            <a:r>
              <a:rPr lang="en-AU" dirty="0" smtClean="0"/>
              <a:t>Group of object with the same properties</a:t>
            </a:r>
          </a:p>
          <a:p>
            <a:pPr>
              <a:lnSpc>
                <a:spcPct val="160000"/>
              </a:lnSpc>
            </a:pPr>
            <a:r>
              <a:rPr lang="en-AU" i="1" dirty="0" smtClean="0"/>
              <a:t>Entity</a:t>
            </a:r>
            <a:r>
              <a:rPr lang="en-AU" dirty="0"/>
              <a:t>: member of an entity type - analogous to </a:t>
            </a:r>
            <a:r>
              <a:rPr lang="en-AU" dirty="0" smtClean="0"/>
              <a:t>an object</a:t>
            </a:r>
            <a:r>
              <a:rPr lang="en-AU" dirty="0"/>
              <a:t>.</a:t>
            </a:r>
          </a:p>
          <a:p>
            <a:pPr>
              <a:lnSpc>
                <a:spcPct val="160000"/>
              </a:lnSpc>
            </a:pPr>
            <a:r>
              <a:rPr lang="en-AU" i="1" dirty="0" smtClean="0"/>
              <a:t>Attribute</a:t>
            </a:r>
            <a:r>
              <a:rPr lang="en-AU" dirty="0"/>
              <a:t>: </a:t>
            </a:r>
            <a:r>
              <a:rPr lang="en-AU" dirty="0" smtClean="0"/>
              <a:t>a property of object</a:t>
            </a:r>
            <a:endParaRPr lang="en-AU" dirty="0"/>
          </a:p>
          <a:p>
            <a:pPr>
              <a:lnSpc>
                <a:spcPct val="160000"/>
              </a:lnSpc>
            </a:pPr>
            <a:r>
              <a:rPr lang="en-AU" i="1" dirty="0" smtClean="0"/>
              <a:t>Relationship</a:t>
            </a:r>
            <a:r>
              <a:rPr lang="en-AU" dirty="0"/>
              <a:t>: </a:t>
            </a:r>
            <a:r>
              <a:rPr lang="en-AU" dirty="0" smtClean="0"/>
              <a:t>among objects</a:t>
            </a:r>
            <a:endParaRPr lang="en-AU" dirty="0"/>
          </a:p>
          <a:p>
            <a:pPr lvl="1">
              <a:lnSpc>
                <a:spcPct val="160000"/>
              </a:lnSpc>
            </a:pPr>
            <a:r>
              <a:rPr lang="en-AU" dirty="0" smtClean="0"/>
              <a:t>ER </a:t>
            </a:r>
            <a:r>
              <a:rPr lang="en-AU" dirty="0"/>
              <a:t>can model “n-way” relationship, </a:t>
            </a:r>
            <a:r>
              <a:rPr lang="en-AU" dirty="0" smtClean="0"/>
              <a:t> </a:t>
            </a:r>
            <a:endParaRPr lang="en-AU" dirty="0"/>
          </a:p>
          <a:p>
            <a:pPr lvl="1">
              <a:lnSpc>
                <a:spcPct val="160000"/>
              </a:lnSpc>
            </a:pPr>
            <a:r>
              <a:rPr lang="en-AU" dirty="0" smtClean="0"/>
              <a:t>ER </a:t>
            </a:r>
            <a:r>
              <a:rPr lang="en-AU" dirty="0"/>
              <a:t>models a relationship and its inverse </a:t>
            </a:r>
            <a:r>
              <a:rPr lang="en-AU" dirty="0" smtClean="0"/>
              <a:t> by a single </a:t>
            </a:r>
            <a:r>
              <a:rPr lang="en-AU" dirty="0"/>
              <a:t>relationship.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2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1.7 </a:t>
            </a:r>
            <a:r>
              <a:rPr lang="en-AU" dirty="0"/>
              <a:t>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800" dirty="0" smtClean="0"/>
              <a:t>Faithfulness</a:t>
            </a:r>
            <a:r>
              <a:rPr lang="en-AU" sz="2800" dirty="0"/>
              <a:t>: reflect reality.</a:t>
            </a:r>
          </a:p>
          <a:p>
            <a:pPr>
              <a:lnSpc>
                <a:spcPct val="150000"/>
              </a:lnSpc>
            </a:pPr>
            <a:r>
              <a:rPr lang="en-AU" sz="2800" dirty="0" smtClean="0"/>
              <a:t>Avoid </a:t>
            </a:r>
            <a:r>
              <a:rPr lang="en-AU" sz="2800" dirty="0"/>
              <a:t>redundancy.</a:t>
            </a:r>
          </a:p>
          <a:p>
            <a:pPr>
              <a:lnSpc>
                <a:spcPct val="150000"/>
              </a:lnSpc>
            </a:pPr>
            <a:r>
              <a:rPr lang="en-AU" sz="2800" dirty="0" smtClean="0"/>
              <a:t>Picking </a:t>
            </a:r>
            <a:r>
              <a:rPr lang="en-AU" sz="2800" dirty="0"/>
              <a:t>the right kind of element.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0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1.1 </a:t>
            </a:r>
            <a:r>
              <a:rPr lang="en-AU" dirty="0"/>
              <a:t>Entity and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AU" i="1" dirty="0"/>
              <a:t>Entities</a:t>
            </a:r>
            <a:r>
              <a:rPr lang="en-AU" dirty="0"/>
              <a:t> represent things in the </a:t>
            </a:r>
            <a:r>
              <a:rPr lang="en-AU"/>
              <a:t>real </a:t>
            </a:r>
            <a:r>
              <a:rPr lang="en-AU" smtClean="0"/>
              <a:t>world</a:t>
            </a:r>
            <a:r>
              <a:rPr lang="en-AU" dirty="0"/>
              <a:t>.</a:t>
            </a:r>
          </a:p>
          <a:p>
            <a:pPr>
              <a:lnSpc>
                <a:spcPct val="150000"/>
              </a:lnSpc>
            </a:pPr>
            <a:r>
              <a:rPr lang="en-AU" i="1" dirty="0"/>
              <a:t>Attributes</a:t>
            </a:r>
            <a:r>
              <a:rPr lang="en-AU" dirty="0"/>
              <a:t> describe properties of entities.</a:t>
            </a:r>
          </a:p>
          <a:p>
            <a:pPr>
              <a:lnSpc>
                <a:spcPct val="150000"/>
              </a:lnSpc>
            </a:pPr>
            <a:r>
              <a:rPr lang="en-AU" dirty="0"/>
              <a:t>Attributes may be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simple(atomic</a:t>
            </a:r>
            <a:r>
              <a:rPr lang="en-AU" dirty="0"/>
              <a:t>) e.g. sex = ’Female’, or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composite </a:t>
            </a:r>
            <a:r>
              <a:rPr lang="en-AU" dirty="0"/>
              <a:t>e.g. name consists of title (Dr</a:t>
            </a:r>
            <a:r>
              <a:rPr lang="en-AU" dirty="0" smtClean="0"/>
              <a:t>), Initials </a:t>
            </a:r>
            <a:r>
              <a:rPr lang="en-AU" dirty="0"/>
              <a:t>(C.C.), family name (Chen).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6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1.1 </a:t>
            </a:r>
            <a:r>
              <a:rPr lang="en-AU" dirty="0"/>
              <a:t>Entity and </a:t>
            </a:r>
            <a:r>
              <a:rPr lang="en-AU" dirty="0" smtClean="0"/>
              <a:t>Attributes</a:t>
            </a:r>
            <a:r>
              <a:rPr lang="en-AU" sz="1800" dirty="0" smtClean="0"/>
              <a:t>(</a:t>
            </a:r>
            <a:r>
              <a:rPr lang="en-AU" sz="1800" dirty="0" err="1" smtClean="0"/>
              <a:t>cont</a:t>
            </a:r>
            <a:r>
              <a:rPr lang="en-AU" sz="1800" dirty="0" smtClean="0"/>
              <a:t>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Each entity has values for each attribute.</a:t>
            </a:r>
          </a:p>
          <a:p>
            <a:pPr>
              <a:lnSpc>
                <a:spcPct val="150000"/>
              </a:lnSpc>
            </a:pPr>
            <a:r>
              <a:rPr lang="en-AU" dirty="0"/>
              <a:t>Attributes may be</a:t>
            </a:r>
          </a:p>
          <a:p>
            <a:pPr lvl="1">
              <a:lnSpc>
                <a:spcPct val="150000"/>
              </a:lnSpc>
            </a:pPr>
            <a:r>
              <a:rPr lang="en-AU" i="1" dirty="0" smtClean="0"/>
              <a:t>single-valued</a:t>
            </a:r>
            <a:r>
              <a:rPr lang="en-AU" dirty="0" smtClean="0"/>
              <a:t> </a:t>
            </a:r>
            <a:r>
              <a:rPr lang="en-AU" dirty="0"/>
              <a:t>e.g. student number, name, or</a:t>
            </a:r>
          </a:p>
          <a:p>
            <a:pPr lvl="1">
              <a:lnSpc>
                <a:spcPct val="150000"/>
              </a:lnSpc>
            </a:pPr>
            <a:r>
              <a:rPr lang="en-AU" i="1" dirty="0" smtClean="0"/>
              <a:t>multivalued</a:t>
            </a:r>
            <a:r>
              <a:rPr lang="en-AU" dirty="0" smtClean="0"/>
              <a:t> </a:t>
            </a:r>
            <a:r>
              <a:rPr lang="en-AU" dirty="0"/>
              <a:t>e.g. keywords = neural </a:t>
            </a:r>
            <a:r>
              <a:rPr lang="en-AU" dirty="0" smtClean="0"/>
              <a:t>networks, computer </a:t>
            </a:r>
            <a:r>
              <a:rPr lang="en-AU" dirty="0"/>
              <a:t>graphics, databases.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0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1.1 </a:t>
            </a:r>
            <a:r>
              <a:rPr lang="en-AU" dirty="0"/>
              <a:t>Entity and Attributes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Each simple attribute has a </a:t>
            </a:r>
            <a:r>
              <a:rPr lang="en-AU" i="1" dirty="0"/>
              <a:t>value set (domain</a:t>
            </a:r>
            <a:r>
              <a:rPr lang="en-AU" i="1" dirty="0" smtClean="0"/>
              <a:t>)</a:t>
            </a:r>
            <a:r>
              <a:rPr lang="en-AU" dirty="0" smtClean="0"/>
              <a:t>: the </a:t>
            </a:r>
            <a:r>
              <a:rPr lang="en-AU" dirty="0"/>
              <a:t>set of possible values for that attribute.</a:t>
            </a:r>
          </a:p>
          <a:p>
            <a:pPr>
              <a:lnSpc>
                <a:spcPct val="160000"/>
              </a:lnSpc>
            </a:pPr>
            <a:r>
              <a:rPr lang="en-AU" dirty="0"/>
              <a:t>In a composite attribute </a:t>
            </a:r>
            <a:r>
              <a:rPr lang="en-AU" i="1" dirty="0"/>
              <a:t>A =</a:t>
            </a:r>
            <a:r>
              <a:rPr lang="en-AU" dirty="0"/>
              <a:t> </a:t>
            </a:r>
            <a:r>
              <a:rPr lang="en-AU" i="1" dirty="0"/>
              <a:t>(</a:t>
            </a:r>
            <a:r>
              <a:rPr lang="en-AU" i="1" dirty="0" smtClean="0"/>
              <a:t>A</a:t>
            </a:r>
            <a:r>
              <a:rPr lang="en-AU" i="1" baseline="-25000" dirty="0" smtClean="0"/>
              <a:t>1</a:t>
            </a:r>
            <a:r>
              <a:rPr lang="en-AU" i="1" dirty="0" smtClean="0"/>
              <a:t>, </a:t>
            </a:r>
            <a:r>
              <a:rPr lang="en-AU" i="1" dirty="0"/>
              <a:t>. . . , A</a:t>
            </a:r>
            <a:r>
              <a:rPr lang="en-AU" i="1" baseline="-25000" dirty="0"/>
              <a:t>n</a:t>
            </a:r>
            <a:r>
              <a:rPr lang="en-AU" i="1" dirty="0"/>
              <a:t>)</a:t>
            </a:r>
            <a:r>
              <a:rPr lang="en-AU" dirty="0"/>
              <a:t>, </a:t>
            </a:r>
            <a:r>
              <a:rPr lang="en-AU" dirty="0" smtClean="0"/>
              <a:t>suppose that </a:t>
            </a:r>
            <a:r>
              <a:rPr lang="en-AU" i="1" dirty="0" smtClean="0"/>
              <a:t>V</a:t>
            </a:r>
            <a:r>
              <a:rPr lang="en-AU" i="1" baseline="-25000" dirty="0" smtClean="0"/>
              <a:t>1</a:t>
            </a:r>
            <a:r>
              <a:rPr lang="en-AU" i="1" dirty="0" smtClean="0"/>
              <a:t>, </a:t>
            </a:r>
            <a:r>
              <a:rPr lang="en-AU" i="1" dirty="0"/>
              <a:t>..., </a:t>
            </a:r>
            <a:r>
              <a:rPr lang="en-AU" i="1" dirty="0" err="1"/>
              <a:t>V</a:t>
            </a:r>
            <a:r>
              <a:rPr lang="en-AU" i="1" baseline="-25000" dirty="0" err="1"/>
              <a:t>n</a:t>
            </a:r>
            <a:r>
              <a:rPr lang="en-AU" dirty="0"/>
              <a:t> are the domains of </a:t>
            </a:r>
            <a:r>
              <a:rPr lang="en-AU" i="1" dirty="0" smtClean="0"/>
              <a:t>A</a:t>
            </a:r>
            <a:r>
              <a:rPr lang="en-AU" i="1" baseline="-25000" dirty="0" smtClean="0"/>
              <a:t>1</a:t>
            </a:r>
            <a:r>
              <a:rPr lang="en-AU" i="1" dirty="0" smtClean="0"/>
              <a:t>, </a:t>
            </a:r>
            <a:r>
              <a:rPr lang="en-AU" i="1" dirty="0"/>
              <a:t>. . . , A</a:t>
            </a:r>
            <a:r>
              <a:rPr lang="en-AU" i="1" baseline="-25000" dirty="0"/>
              <a:t>n</a:t>
            </a:r>
            <a:r>
              <a:rPr lang="en-AU" dirty="0"/>
              <a:t>.</a:t>
            </a:r>
          </a:p>
          <a:p>
            <a:pPr>
              <a:lnSpc>
                <a:spcPct val="160000"/>
              </a:lnSpc>
            </a:pPr>
            <a:r>
              <a:rPr lang="en-AU" dirty="0"/>
              <a:t>The domain </a:t>
            </a:r>
            <a:r>
              <a:rPr lang="en-AU" i="1" dirty="0"/>
              <a:t>V</a:t>
            </a:r>
            <a:r>
              <a:rPr lang="en-AU" dirty="0"/>
              <a:t> of </a:t>
            </a:r>
            <a:r>
              <a:rPr lang="en-AU" i="1" dirty="0"/>
              <a:t>A</a:t>
            </a:r>
            <a:r>
              <a:rPr lang="en-AU" dirty="0"/>
              <a:t> is </a:t>
            </a:r>
            <a:r>
              <a:rPr lang="en-AU" i="1" dirty="0" smtClean="0"/>
              <a:t>V</a:t>
            </a:r>
            <a:r>
              <a:rPr lang="en-AU" i="1" baseline="-25000" dirty="0" smtClean="0"/>
              <a:t>1</a:t>
            </a:r>
            <a:r>
              <a:rPr lang="en-AU" i="1" dirty="0" smtClean="0"/>
              <a:t> </a:t>
            </a:r>
            <a:r>
              <a:rPr lang="en-AU" i="1" dirty="0"/>
              <a:t>× . . . × </a:t>
            </a:r>
            <a:r>
              <a:rPr lang="en-AU" i="1" dirty="0" err="1"/>
              <a:t>V</a:t>
            </a:r>
            <a:r>
              <a:rPr lang="en-AU" i="1" baseline="-25000" dirty="0" err="1"/>
              <a:t>n</a:t>
            </a:r>
            <a:r>
              <a:rPr lang="en-AU" dirty="0"/>
              <a:t>. </a:t>
            </a:r>
          </a:p>
          <a:p>
            <a:pPr>
              <a:lnSpc>
                <a:spcPct val="160000"/>
              </a:lnSpc>
            </a:pPr>
            <a:r>
              <a:rPr lang="en-AU" dirty="0"/>
              <a:t>Mathematically, an attribute </a:t>
            </a:r>
            <a:r>
              <a:rPr lang="en-AU" i="1" dirty="0"/>
              <a:t>A</a:t>
            </a:r>
            <a:r>
              <a:rPr lang="en-AU" dirty="0"/>
              <a:t> of an entity type </a:t>
            </a:r>
            <a:r>
              <a:rPr lang="en-AU" i="1" dirty="0" smtClean="0"/>
              <a:t>E</a:t>
            </a:r>
            <a:r>
              <a:rPr lang="en-AU" dirty="0" smtClean="0"/>
              <a:t> is </a:t>
            </a:r>
            <a:r>
              <a:rPr lang="en-AU" dirty="0"/>
              <a:t>a function</a:t>
            </a:r>
          </a:p>
          <a:p>
            <a:pPr marL="0" indent="0" algn="ctr">
              <a:lnSpc>
                <a:spcPct val="160000"/>
              </a:lnSpc>
              <a:buNone/>
            </a:pPr>
            <a:r>
              <a:rPr lang="en-AU" i="1" dirty="0" smtClean="0"/>
              <a:t>A </a:t>
            </a:r>
            <a:r>
              <a:rPr lang="en-AU" i="1" dirty="0"/>
              <a:t>: E → ℘(V ) .</a:t>
            </a:r>
          </a:p>
          <a:p>
            <a:pPr>
              <a:lnSpc>
                <a:spcPct val="160000"/>
              </a:lnSpc>
            </a:pPr>
            <a:r>
              <a:rPr lang="en-AU" dirty="0"/>
              <a:t>where </a:t>
            </a:r>
            <a:r>
              <a:rPr lang="en-AU" i="1" dirty="0"/>
              <a:t>V</a:t>
            </a:r>
            <a:r>
              <a:rPr lang="en-AU" dirty="0"/>
              <a:t> is the domain of </a:t>
            </a:r>
            <a:r>
              <a:rPr lang="en-AU" i="1" dirty="0"/>
              <a:t>A</a:t>
            </a:r>
            <a:r>
              <a:rPr lang="en-AU" dirty="0"/>
              <a:t>, and ℘(V ) is the </a:t>
            </a:r>
            <a:r>
              <a:rPr lang="en-AU" dirty="0" smtClean="0"/>
              <a:t>power set </a:t>
            </a:r>
            <a:r>
              <a:rPr lang="en-AU" dirty="0"/>
              <a:t>of </a:t>
            </a:r>
            <a:r>
              <a:rPr lang="en-AU" i="1" dirty="0"/>
              <a:t>V</a:t>
            </a:r>
            <a:r>
              <a:rPr lang="en-AU" dirty="0"/>
              <a:t> </a:t>
            </a:r>
          </a:p>
          <a:p>
            <a:pPr>
              <a:lnSpc>
                <a:spcPct val="160000"/>
              </a:lnSpc>
            </a:pPr>
            <a:r>
              <a:rPr lang="en-AU" dirty="0"/>
              <a:t>For single-valued attributes, </a:t>
            </a:r>
            <a:r>
              <a:rPr lang="en-AU" i="1" dirty="0"/>
              <a:t>A(e)</a:t>
            </a:r>
            <a:r>
              <a:rPr lang="en-AU" dirty="0"/>
              <a:t> must be </a:t>
            </a:r>
            <a:r>
              <a:rPr lang="en-AU" dirty="0" smtClean="0"/>
              <a:t>a singleton</a:t>
            </a:r>
            <a:r>
              <a:rPr lang="en-AU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0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1.1 </a:t>
            </a:r>
            <a:r>
              <a:rPr lang="en-AU" dirty="0"/>
              <a:t>Entity and Attributes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AU" dirty="0"/>
              <a:t>An attribute can have a null value if, for example: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there </a:t>
            </a:r>
            <a:r>
              <a:rPr lang="en-AU" dirty="0"/>
              <a:t>is no suitable value e.g. a student </a:t>
            </a:r>
            <a:r>
              <a:rPr lang="en-AU" dirty="0" smtClean="0"/>
              <a:t>may have </a:t>
            </a:r>
            <a:r>
              <a:rPr lang="en-AU" dirty="0"/>
              <a:t>no interests: keywords = NULL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the </a:t>
            </a:r>
            <a:r>
              <a:rPr lang="en-AU" dirty="0"/>
              <a:t>true value is not known e.g. the </a:t>
            </a:r>
            <a:r>
              <a:rPr lang="en-AU" dirty="0" smtClean="0"/>
              <a:t>marriage date </a:t>
            </a:r>
            <a:r>
              <a:rPr lang="en-AU" dirty="0"/>
              <a:t>of a person is not known: marriage </a:t>
            </a:r>
            <a:r>
              <a:rPr lang="en-AU" dirty="0" smtClean="0"/>
              <a:t>date = </a:t>
            </a:r>
            <a:r>
              <a:rPr lang="en-AU" dirty="0"/>
              <a:t>NULL.</a:t>
            </a:r>
          </a:p>
          <a:p>
            <a:pPr>
              <a:lnSpc>
                <a:spcPct val="150000"/>
              </a:lnSpc>
            </a:pPr>
            <a:r>
              <a:rPr lang="en-AU" dirty="0"/>
              <a:t>A derived attribute is one whose value can </a:t>
            </a:r>
            <a:r>
              <a:rPr lang="en-AU" dirty="0" smtClean="0"/>
              <a:t>be derived </a:t>
            </a:r>
            <a:r>
              <a:rPr lang="en-AU" dirty="0"/>
              <a:t>from other attributes and entities. </a:t>
            </a:r>
            <a:r>
              <a:rPr lang="en-AU" dirty="0" smtClean="0"/>
              <a:t>e.g. number </a:t>
            </a:r>
            <a:r>
              <a:rPr lang="en-AU" dirty="0"/>
              <a:t>of students.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1.1 </a:t>
            </a:r>
            <a:r>
              <a:rPr lang="en-AU" dirty="0"/>
              <a:t>Entity and Attributes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AU" dirty="0"/>
              <a:t>An </a:t>
            </a:r>
            <a:r>
              <a:rPr lang="en-AU" i="1" dirty="0"/>
              <a:t>entity</a:t>
            </a:r>
            <a:r>
              <a:rPr lang="en-AU" dirty="0"/>
              <a:t> type is a set of entities with the </a:t>
            </a:r>
            <a:r>
              <a:rPr lang="en-AU" dirty="0" smtClean="0"/>
              <a:t>same attributes</a:t>
            </a:r>
            <a:r>
              <a:rPr lang="en-AU" dirty="0"/>
              <a:t>.</a:t>
            </a:r>
          </a:p>
          <a:p>
            <a:pPr>
              <a:lnSpc>
                <a:spcPct val="150000"/>
              </a:lnSpc>
            </a:pPr>
            <a:r>
              <a:rPr lang="en-AU" dirty="0"/>
              <a:t>It is described by an </a:t>
            </a:r>
            <a:r>
              <a:rPr lang="en-AU" i="1" dirty="0"/>
              <a:t>entity</a:t>
            </a:r>
            <a:r>
              <a:rPr lang="en-AU" dirty="0"/>
              <a:t> schema: a name and </a:t>
            </a:r>
            <a:r>
              <a:rPr lang="en-AU" dirty="0" smtClean="0"/>
              <a:t>a list </a:t>
            </a:r>
            <a:r>
              <a:rPr lang="en-AU" dirty="0"/>
              <a:t>of attributes.</a:t>
            </a:r>
          </a:p>
          <a:p>
            <a:pPr>
              <a:lnSpc>
                <a:spcPct val="150000"/>
              </a:lnSpc>
            </a:pPr>
            <a:r>
              <a:rPr lang="en-AU" dirty="0"/>
              <a:t>The set of individual entity </a:t>
            </a:r>
            <a:r>
              <a:rPr lang="en-AU" i="1" dirty="0"/>
              <a:t>instances</a:t>
            </a:r>
            <a:r>
              <a:rPr lang="en-AU" dirty="0"/>
              <a:t> at a </a:t>
            </a:r>
            <a:r>
              <a:rPr lang="en-AU" dirty="0" smtClean="0"/>
              <a:t>particular moment </a:t>
            </a:r>
            <a:r>
              <a:rPr lang="en-AU" dirty="0"/>
              <a:t>in time is called an extension of the </a:t>
            </a:r>
            <a:r>
              <a:rPr lang="en-AU" dirty="0" smtClean="0"/>
              <a:t>entity type</a:t>
            </a:r>
            <a:r>
              <a:rPr lang="en-AU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7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1728</Words>
  <Application>Microsoft Office PowerPoint</Application>
  <PresentationFormat>全屏显示(4:3)</PresentationFormat>
  <Paragraphs>278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3" baseType="lpstr">
      <vt:lpstr>Arial</vt:lpstr>
      <vt:lpstr>Times New Roman</vt:lpstr>
      <vt:lpstr>Office Theme</vt:lpstr>
      <vt:lpstr>Conceptual Database Design</vt:lpstr>
      <vt:lpstr>1. Conceptual Database Design</vt:lpstr>
      <vt:lpstr>Entity-Relationship Model</vt:lpstr>
      <vt:lpstr>Entity-Relationship Model(cont)</vt:lpstr>
      <vt:lpstr>1.1 Entity and Attributes</vt:lpstr>
      <vt:lpstr>1.1 Entity and Attributes(cont)</vt:lpstr>
      <vt:lpstr>1.1 Entity and Attributes(cont)</vt:lpstr>
      <vt:lpstr>1.1 Entity and Attributes(cont)</vt:lpstr>
      <vt:lpstr>1.1 Entity and Attributes(cont)</vt:lpstr>
      <vt:lpstr>1.1 Entity and Attributes(cont)</vt:lpstr>
      <vt:lpstr>1.1 Entity and Attributes(cont)</vt:lpstr>
      <vt:lpstr>1.1 Entity and Attributes(cont)</vt:lpstr>
      <vt:lpstr>1.1 Entity and Attributes(cont)</vt:lpstr>
      <vt:lpstr>1.1 Entity and Attributes(cont)</vt:lpstr>
      <vt:lpstr>1.2 Relationships</vt:lpstr>
      <vt:lpstr>1.2 Relationships(cont)</vt:lpstr>
      <vt:lpstr>PowerPoint 演示文稿</vt:lpstr>
      <vt:lpstr>1.2 Relationships(cont)</vt:lpstr>
      <vt:lpstr>1.2 Relationships(cont)</vt:lpstr>
      <vt:lpstr>PowerPoint 演示文稿</vt:lpstr>
      <vt:lpstr>1.2 Relationships(cont)</vt:lpstr>
      <vt:lpstr>1.3 Weak entity types</vt:lpstr>
      <vt:lpstr>1.3 Weak entity types(cont)</vt:lpstr>
      <vt:lpstr>1.4 Constraints on relationship types</vt:lpstr>
      <vt:lpstr>1.4 Constraints on relationship types(cont)</vt:lpstr>
      <vt:lpstr>1.4 Constraints on relationship types(cont)</vt:lpstr>
      <vt:lpstr>1.4 Constraints on relationship types(cont)</vt:lpstr>
      <vt:lpstr>1.4 Constraints on relationship types(cont)</vt:lpstr>
      <vt:lpstr>1.4 Constraints on relationship types(cont)</vt:lpstr>
      <vt:lpstr>1.4 Constraints on relationship types(cont)</vt:lpstr>
      <vt:lpstr>1.2.4 Constraints on relationship types(cont)</vt:lpstr>
      <vt:lpstr>1.4 Constraints on relationship types(cont)</vt:lpstr>
      <vt:lpstr>1.5 Attributes of relationship types</vt:lpstr>
      <vt:lpstr>1.5 Attributes of relationship types(cont)</vt:lpstr>
      <vt:lpstr>1.5 Attributes of relationship types(cont)</vt:lpstr>
      <vt:lpstr>1.6 Enhanced ER (EER) model</vt:lpstr>
      <vt:lpstr>1.6 Enhanced ER (EER) model(cont)</vt:lpstr>
      <vt:lpstr>1.6 Enhanced ER (EER) model(cont)</vt:lpstr>
      <vt:lpstr>PowerPoint 演示文稿</vt:lpstr>
      <vt:lpstr>1.7 Design Principles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Conceptual Database Design</dc:title>
  <dc:creator>xiaoyangw</dc:creator>
  <cp:lastModifiedBy>王凯</cp:lastModifiedBy>
  <cp:revision>193</cp:revision>
  <dcterms:created xsi:type="dcterms:W3CDTF">2006-08-16T00:00:00Z</dcterms:created>
  <dcterms:modified xsi:type="dcterms:W3CDTF">2018-02-22T12:23:29Z</dcterms:modified>
</cp:coreProperties>
</file>