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16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85" r:id="rId10"/>
    <p:sldId id="293" r:id="rId11"/>
    <p:sldId id="294" r:id="rId12"/>
    <p:sldId id="295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81" r:id="rId21"/>
    <p:sldId id="270" r:id="rId22"/>
    <p:sldId id="282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96" r:id="rId34"/>
  </p:sldIdLst>
  <p:sldSz cx="9144000" cy="6858000" type="screen4x3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9" autoAdjust="0"/>
    <p:restoredTop sz="94131" autoAdjust="0"/>
  </p:normalViewPr>
  <p:slideViewPr>
    <p:cSldViewPr>
      <p:cViewPr varScale="1">
        <p:scale>
          <a:sx n="91" d="100"/>
          <a:sy n="91" d="100"/>
        </p:scale>
        <p:origin x="12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02945B-8AC9-4E00-9443-39FCC59FB289}" type="doc">
      <dgm:prSet loTypeId="urn:microsoft.com/office/officeart/2005/8/layout/radial5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AU"/>
        </a:p>
      </dgm:t>
    </dgm:pt>
    <dgm:pt modelId="{C97A166A-4C7F-4192-B61E-8FC845FDA14F}">
      <dgm:prSet phldrT="[Text]"/>
      <dgm:spPr/>
      <dgm:t>
        <a:bodyPr/>
        <a:lstStyle/>
        <a:p>
          <a:r>
            <a:rPr lang="en-US" b="1">
              <a:latin typeface="Comic Sans MS"/>
              <a:cs typeface="Comic Sans MS"/>
            </a:rPr>
            <a:t>Big Data</a:t>
          </a:r>
          <a:endParaRPr lang="en-AU" b="1" dirty="0">
            <a:latin typeface="Comic Sans MS"/>
            <a:cs typeface="Comic Sans MS"/>
          </a:endParaRPr>
        </a:p>
      </dgm:t>
    </dgm:pt>
    <dgm:pt modelId="{3A87F168-0C7A-4F37-BE8D-53A594533C45}" type="parTrans" cxnId="{0805A9E3-6852-42DB-B584-409A1924D44A}">
      <dgm:prSet/>
      <dgm:spPr/>
      <dgm:t>
        <a:bodyPr/>
        <a:lstStyle/>
        <a:p>
          <a:endParaRPr lang="en-AU"/>
        </a:p>
      </dgm:t>
    </dgm:pt>
    <dgm:pt modelId="{FDA2B1E2-E012-428B-8258-9862ED76B666}" type="sibTrans" cxnId="{0805A9E3-6852-42DB-B584-409A1924D44A}">
      <dgm:prSet/>
      <dgm:spPr/>
      <dgm:t>
        <a:bodyPr/>
        <a:lstStyle/>
        <a:p>
          <a:endParaRPr lang="en-AU"/>
        </a:p>
      </dgm:t>
    </dgm:pt>
    <dgm:pt modelId="{971F560E-7F14-4670-8940-D150C6926180}">
      <dgm:prSet phldrT="[Text]"/>
      <dgm:spPr/>
      <dgm:t>
        <a:bodyPr/>
        <a:lstStyle/>
        <a:p>
          <a:r>
            <a:rPr lang="en-US" b="1" dirty="0">
              <a:solidFill>
                <a:srgbClr val="008000"/>
              </a:solidFill>
              <a:latin typeface="Comic Sans MS"/>
              <a:cs typeface="Comic Sans MS"/>
            </a:rPr>
            <a:t>Volume</a:t>
          </a:r>
          <a:endParaRPr lang="en-AU" b="1" dirty="0">
            <a:solidFill>
              <a:srgbClr val="008000"/>
            </a:solidFill>
            <a:latin typeface="Comic Sans MS"/>
            <a:cs typeface="Comic Sans MS"/>
          </a:endParaRPr>
        </a:p>
      </dgm:t>
    </dgm:pt>
    <dgm:pt modelId="{DC76BF1B-7E7A-4103-9BA0-1A194B96DA16}" type="parTrans" cxnId="{C6C0B258-1B07-4C99-A3FB-5825B792EB86}">
      <dgm:prSet/>
      <dgm:spPr/>
      <dgm:t>
        <a:bodyPr/>
        <a:lstStyle/>
        <a:p>
          <a:endParaRPr lang="en-AU"/>
        </a:p>
      </dgm:t>
    </dgm:pt>
    <dgm:pt modelId="{BBBE3F7D-81F9-496E-8A9F-A3FA7457CAA1}" type="sibTrans" cxnId="{C6C0B258-1B07-4C99-A3FB-5825B792EB86}">
      <dgm:prSet/>
      <dgm:spPr/>
      <dgm:t>
        <a:bodyPr/>
        <a:lstStyle/>
        <a:p>
          <a:endParaRPr lang="en-AU"/>
        </a:p>
      </dgm:t>
    </dgm:pt>
    <dgm:pt modelId="{376F46C2-70ED-4186-B05B-CD90A8E6A960}">
      <dgm:prSet phldrT="[Text]"/>
      <dgm:spPr/>
      <dgm:t>
        <a:bodyPr/>
        <a:lstStyle/>
        <a:p>
          <a:r>
            <a:rPr lang="en-US" b="1" dirty="0">
              <a:solidFill>
                <a:srgbClr val="FF0000"/>
              </a:solidFill>
              <a:latin typeface="Comic Sans MS"/>
              <a:cs typeface="Comic Sans MS"/>
            </a:rPr>
            <a:t>Velocity</a:t>
          </a:r>
          <a:endParaRPr lang="en-AU" b="1" dirty="0">
            <a:solidFill>
              <a:srgbClr val="FF0000"/>
            </a:solidFill>
            <a:latin typeface="Comic Sans MS"/>
            <a:cs typeface="Comic Sans MS"/>
          </a:endParaRPr>
        </a:p>
      </dgm:t>
    </dgm:pt>
    <dgm:pt modelId="{1C2A0D06-1B35-4852-B6BF-BBDE4C6CBCCF}" type="parTrans" cxnId="{F2D3B10A-3340-4EDD-B7B3-9E40AFC9AA8B}">
      <dgm:prSet/>
      <dgm:spPr/>
      <dgm:t>
        <a:bodyPr/>
        <a:lstStyle/>
        <a:p>
          <a:endParaRPr lang="en-AU"/>
        </a:p>
      </dgm:t>
    </dgm:pt>
    <dgm:pt modelId="{5095A4F8-0ECC-4A2B-90C1-F8D42729D79A}" type="sibTrans" cxnId="{F2D3B10A-3340-4EDD-B7B3-9E40AFC9AA8B}">
      <dgm:prSet/>
      <dgm:spPr/>
      <dgm:t>
        <a:bodyPr/>
        <a:lstStyle/>
        <a:p>
          <a:endParaRPr lang="en-AU"/>
        </a:p>
      </dgm:t>
    </dgm:pt>
    <dgm:pt modelId="{CFCA2805-D954-42C6-8B15-719DDF0A36D1}">
      <dgm:prSet phldrT="[Text]"/>
      <dgm:spPr/>
      <dgm:t>
        <a:bodyPr/>
        <a:lstStyle/>
        <a:p>
          <a:r>
            <a:rPr lang="en-US" b="1" dirty="0">
              <a:solidFill>
                <a:srgbClr val="800000"/>
              </a:solidFill>
              <a:latin typeface="Comic Sans MS"/>
              <a:cs typeface="Comic Sans MS"/>
            </a:rPr>
            <a:t>Variety</a:t>
          </a:r>
          <a:endParaRPr lang="en-AU" b="1" dirty="0">
            <a:solidFill>
              <a:srgbClr val="800000"/>
            </a:solidFill>
            <a:latin typeface="Comic Sans MS"/>
            <a:cs typeface="Comic Sans MS"/>
          </a:endParaRPr>
        </a:p>
      </dgm:t>
    </dgm:pt>
    <dgm:pt modelId="{76CD1D58-FB07-4C9B-A6D2-8BCF50779721}" type="parTrans" cxnId="{362BB2F9-7C2F-4BC7-AC96-275429E60C1F}">
      <dgm:prSet/>
      <dgm:spPr/>
      <dgm:t>
        <a:bodyPr/>
        <a:lstStyle/>
        <a:p>
          <a:endParaRPr lang="en-AU"/>
        </a:p>
      </dgm:t>
    </dgm:pt>
    <dgm:pt modelId="{D83B55DC-7EB8-4519-BBF0-E655EA378A65}" type="sibTrans" cxnId="{362BB2F9-7C2F-4BC7-AC96-275429E60C1F}">
      <dgm:prSet/>
      <dgm:spPr/>
      <dgm:t>
        <a:bodyPr/>
        <a:lstStyle/>
        <a:p>
          <a:endParaRPr lang="en-AU"/>
        </a:p>
      </dgm:t>
    </dgm:pt>
    <dgm:pt modelId="{052CFB95-D777-4908-9FE0-6139AED946B3}">
      <dgm:prSet phldrT="[Text]"/>
      <dgm:spPr/>
      <dgm:t>
        <a:bodyPr/>
        <a:lstStyle/>
        <a:p>
          <a:endParaRPr lang="en-AU" dirty="0"/>
        </a:p>
      </dgm:t>
    </dgm:pt>
    <dgm:pt modelId="{7D8B86B6-BA88-4C72-A640-5F19E12E166B}" type="parTrans" cxnId="{32ED7FA3-BA55-4B45-BE88-3D3ABB5B53E4}">
      <dgm:prSet/>
      <dgm:spPr/>
      <dgm:t>
        <a:bodyPr/>
        <a:lstStyle/>
        <a:p>
          <a:endParaRPr lang="en-AU"/>
        </a:p>
      </dgm:t>
    </dgm:pt>
    <dgm:pt modelId="{71AC18EE-3969-4F3B-85E1-2CE097BC63A2}" type="sibTrans" cxnId="{32ED7FA3-BA55-4B45-BE88-3D3ABB5B53E4}">
      <dgm:prSet/>
      <dgm:spPr/>
      <dgm:t>
        <a:bodyPr/>
        <a:lstStyle/>
        <a:p>
          <a:endParaRPr lang="en-AU"/>
        </a:p>
      </dgm:t>
    </dgm:pt>
    <dgm:pt modelId="{7C211D61-ADAF-43BA-8ABB-0A558B68E9BA}">
      <dgm:prSet phldrT="[Text]"/>
      <dgm:spPr/>
      <dgm:t>
        <a:bodyPr/>
        <a:lstStyle/>
        <a:p>
          <a:endParaRPr lang="en-AU" dirty="0"/>
        </a:p>
      </dgm:t>
    </dgm:pt>
    <dgm:pt modelId="{E7C0CD8D-88CA-4758-A22A-2B34E7FC84A9}" type="parTrans" cxnId="{AD6E73C5-EA10-4822-91EE-9CC979702F50}">
      <dgm:prSet/>
      <dgm:spPr/>
      <dgm:t>
        <a:bodyPr/>
        <a:lstStyle/>
        <a:p>
          <a:endParaRPr lang="en-AU"/>
        </a:p>
      </dgm:t>
    </dgm:pt>
    <dgm:pt modelId="{BEFB1AC8-D33E-44EB-91A5-38EE2B2F579C}" type="sibTrans" cxnId="{AD6E73C5-EA10-4822-91EE-9CC979702F50}">
      <dgm:prSet/>
      <dgm:spPr/>
      <dgm:t>
        <a:bodyPr/>
        <a:lstStyle/>
        <a:p>
          <a:endParaRPr lang="en-AU"/>
        </a:p>
      </dgm:t>
    </dgm:pt>
    <dgm:pt modelId="{D68FFE9D-9F92-074F-A4FA-2108FEF6D638}">
      <dgm:prSet phldrT="[Text]"/>
      <dgm:spPr/>
      <dgm:t>
        <a:bodyPr/>
        <a:lstStyle/>
        <a:p>
          <a:r>
            <a:rPr lang="en-AU" b="1" dirty="0">
              <a:solidFill>
                <a:srgbClr val="008000"/>
              </a:solidFill>
              <a:latin typeface="Comic Sans MS"/>
              <a:cs typeface="Comic Sans MS"/>
            </a:rPr>
            <a:t>Petabytes</a:t>
          </a:r>
        </a:p>
      </dgm:t>
    </dgm:pt>
    <dgm:pt modelId="{F1D38EF4-392E-8D4E-AF0D-05138D550EEF}" type="parTrans" cxnId="{A08977E2-7F9F-B546-9C72-27D29D913121}">
      <dgm:prSet/>
      <dgm:spPr/>
      <dgm:t>
        <a:bodyPr/>
        <a:lstStyle/>
        <a:p>
          <a:endParaRPr lang="en-US"/>
        </a:p>
      </dgm:t>
    </dgm:pt>
    <dgm:pt modelId="{286F3366-9374-B04E-A007-EFA6DFCE42A6}" type="sibTrans" cxnId="{A08977E2-7F9F-B546-9C72-27D29D913121}">
      <dgm:prSet/>
      <dgm:spPr/>
      <dgm:t>
        <a:bodyPr/>
        <a:lstStyle/>
        <a:p>
          <a:endParaRPr lang="en-US"/>
        </a:p>
      </dgm:t>
    </dgm:pt>
    <dgm:pt modelId="{E75775F2-F192-6442-840C-3C519122B860}">
      <dgm:prSet phldrT="[Text]"/>
      <dgm:spPr/>
      <dgm:t>
        <a:bodyPr/>
        <a:lstStyle/>
        <a:p>
          <a:r>
            <a:rPr lang="en-AU" b="1" dirty="0">
              <a:solidFill>
                <a:srgbClr val="008000"/>
              </a:solidFill>
              <a:latin typeface="Comic Sans MS"/>
              <a:cs typeface="Comic Sans MS"/>
            </a:rPr>
            <a:t>Records</a:t>
          </a:r>
        </a:p>
      </dgm:t>
    </dgm:pt>
    <dgm:pt modelId="{FC4F6B4B-08DB-FA4D-A896-73113DE34056}" type="parTrans" cxnId="{BA4B00CA-64FB-784D-B134-FC6DCF299066}">
      <dgm:prSet/>
      <dgm:spPr/>
      <dgm:t>
        <a:bodyPr/>
        <a:lstStyle/>
        <a:p>
          <a:endParaRPr lang="en-US"/>
        </a:p>
      </dgm:t>
    </dgm:pt>
    <dgm:pt modelId="{4471F3EC-9D1E-994D-AA40-1917AB7674DA}" type="sibTrans" cxnId="{BA4B00CA-64FB-784D-B134-FC6DCF299066}">
      <dgm:prSet/>
      <dgm:spPr/>
      <dgm:t>
        <a:bodyPr/>
        <a:lstStyle/>
        <a:p>
          <a:endParaRPr lang="en-US"/>
        </a:p>
      </dgm:t>
    </dgm:pt>
    <dgm:pt modelId="{22CA6FA0-191C-FA46-B9B8-29800720232E}">
      <dgm:prSet phldrT="[Text]"/>
      <dgm:spPr/>
      <dgm:t>
        <a:bodyPr/>
        <a:lstStyle/>
        <a:p>
          <a:r>
            <a:rPr lang="en-AU" b="1" dirty="0">
              <a:solidFill>
                <a:srgbClr val="008000"/>
              </a:solidFill>
              <a:latin typeface="Comic Sans MS"/>
              <a:cs typeface="Comic Sans MS"/>
            </a:rPr>
            <a:t>Transactions</a:t>
          </a:r>
        </a:p>
      </dgm:t>
    </dgm:pt>
    <dgm:pt modelId="{876D3560-E783-584A-B8EB-CD7B581D2501}" type="parTrans" cxnId="{82864FB3-EF33-DC40-8701-FE681018D077}">
      <dgm:prSet/>
      <dgm:spPr/>
      <dgm:t>
        <a:bodyPr/>
        <a:lstStyle/>
        <a:p>
          <a:endParaRPr lang="en-US"/>
        </a:p>
      </dgm:t>
    </dgm:pt>
    <dgm:pt modelId="{6BC47FCB-7970-B94F-93FB-B123D6EB51D7}" type="sibTrans" cxnId="{82864FB3-EF33-DC40-8701-FE681018D077}">
      <dgm:prSet/>
      <dgm:spPr/>
      <dgm:t>
        <a:bodyPr/>
        <a:lstStyle/>
        <a:p>
          <a:endParaRPr lang="en-US"/>
        </a:p>
      </dgm:t>
    </dgm:pt>
    <dgm:pt modelId="{058037BB-142F-4348-AE39-AFCC1BFD463C}">
      <dgm:prSet phldrT="[Text]"/>
      <dgm:spPr/>
      <dgm:t>
        <a:bodyPr/>
        <a:lstStyle/>
        <a:p>
          <a:r>
            <a:rPr lang="en-AU" b="1" dirty="0">
              <a:solidFill>
                <a:srgbClr val="FF0000"/>
              </a:solidFill>
              <a:latin typeface="Comic Sans MS"/>
              <a:cs typeface="Comic Sans MS"/>
            </a:rPr>
            <a:t>Batch</a:t>
          </a:r>
        </a:p>
      </dgm:t>
    </dgm:pt>
    <dgm:pt modelId="{566BEB9B-161D-8D4A-9CA2-5162AE5F0DA6}" type="parTrans" cxnId="{76CA8F21-DC88-2D4E-9E9E-EB17B90225CF}">
      <dgm:prSet/>
      <dgm:spPr/>
      <dgm:t>
        <a:bodyPr/>
        <a:lstStyle/>
        <a:p>
          <a:endParaRPr lang="en-US"/>
        </a:p>
      </dgm:t>
    </dgm:pt>
    <dgm:pt modelId="{4452EA99-924F-FD49-BFFD-FFE0C8006A15}" type="sibTrans" cxnId="{76CA8F21-DC88-2D4E-9E9E-EB17B90225CF}">
      <dgm:prSet/>
      <dgm:spPr/>
      <dgm:t>
        <a:bodyPr/>
        <a:lstStyle/>
        <a:p>
          <a:endParaRPr lang="en-US"/>
        </a:p>
      </dgm:t>
    </dgm:pt>
    <dgm:pt modelId="{7A97D53B-0D7A-2E45-92D8-BC5B801B013A}">
      <dgm:prSet phldrT="[Text]"/>
      <dgm:spPr/>
      <dgm:t>
        <a:bodyPr/>
        <a:lstStyle/>
        <a:p>
          <a:r>
            <a:rPr lang="en-AU" b="1" dirty="0">
              <a:solidFill>
                <a:srgbClr val="FF0000"/>
              </a:solidFill>
              <a:latin typeface="Comic Sans MS"/>
              <a:cs typeface="Comic Sans MS"/>
            </a:rPr>
            <a:t>Real time</a:t>
          </a:r>
        </a:p>
      </dgm:t>
    </dgm:pt>
    <dgm:pt modelId="{D238CCF8-B91E-C040-8C0F-D66B6C4FDB70}" type="parTrans" cxnId="{6602C90A-2994-BA48-BE01-F627687ECDFB}">
      <dgm:prSet/>
      <dgm:spPr/>
      <dgm:t>
        <a:bodyPr/>
        <a:lstStyle/>
        <a:p>
          <a:endParaRPr lang="en-US"/>
        </a:p>
      </dgm:t>
    </dgm:pt>
    <dgm:pt modelId="{56B5EE6D-4C46-F54D-829E-015962261319}" type="sibTrans" cxnId="{6602C90A-2994-BA48-BE01-F627687ECDFB}">
      <dgm:prSet/>
      <dgm:spPr/>
      <dgm:t>
        <a:bodyPr/>
        <a:lstStyle/>
        <a:p>
          <a:endParaRPr lang="en-US"/>
        </a:p>
      </dgm:t>
    </dgm:pt>
    <dgm:pt modelId="{5116B99D-8B87-B04C-9B84-C077BC46AAAF}">
      <dgm:prSet phldrT="[Text]"/>
      <dgm:spPr/>
      <dgm:t>
        <a:bodyPr/>
        <a:lstStyle/>
        <a:p>
          <a:r>
            <a:rPr lang="en-AU" b="1" dirty="0">
              <a:solidFill>
                <a:srgbClr val="FF0000"/>
              </a:solidFill>
              <a:latin typeface="Comic Sans MS"/>
              <a:cs typeface="Comic Sans MS"/>
            </a:rPr>
            <a:t>Streaming</a:t>
          </a:r>
        </a:p>
      </dgm:t>
    </dgm:pt>
    <dgm:pt modelId="{95F2BCCB-9DA4-CE41-BBB1-DF7E9FF66490}" type="parTrans" cxnId="{9229629B-DD99-534C-99B9-BA922C81AB81}">
      <dgm:prSet/>
      <dgm:spPr/>
      <dgm:t>
        <a:bodyPr/>
        <a:lstStyle/>
        <a:p>
          <a:endParaRPr lang="en-US"/>
        </a:p>
      </dgm:t>
    </dgm:pt>
    <dgm:pt modelId="{9D7C5EC9-2EA9-2743-9437-81CBE84FE075}" type="sibTrans" cxnId="{9229629B-DD99-534C-99B9-BA922C81AB81}">
      <dgm:prSet/>
      <dgm:spPr/>
      <dgm:t>
        <a:bodyPr/>
        <a:lstStyle/>
        <a:p>
          <a:endParaRPr lang="en-US"/>
        </a:p>
      </dgm:t>
    </dgm:pt>
    <dgm:pt modelId="{1072781E-D94A-2E4B-9123-BE30CA79D746}">
      <dgm:prSet phldrT="[Text]"/>
      <dgm:spPr/>
      <dgm:t>
        <a:bodyPr/>
        <a:lstStyle/>
        <a:p>
          <a:r>
            <a:rPr lang="en-AU" b="1" dirty="0">
              <a:solidFill>
                <a:srgbClr val="800000"/>
              </a:solidFill>
              <a:latin typeface="Comic Sans MS"/>
              <a:cs typeface="Comic Sans MS"/>
            </a:rPr>
            <a:t>Structured</a:t>
          </a:r>
        </a:p>
      </dgm:t>
    </dgm:pt>
    <dgm:pt modelId="{50D29E6A-E206-3342-8BD4-AD7B9F8C34F2}" type="parTrans" cxnId="{F48324CD-C556-5D4D-A871-3FF6EEAB0CD7}">
      <dgm:prSet/>
      <dgm:spPr/>
      <dgm:t>
        <a:bodyPr/>
        <a:lstStyle/>
        <a:p>
          <a:endParaRPr lang="en-US"/>
        </a:p>
      </dgm:t>
    </dgm:pt>
    <dgm:pt modelId="{009B20F8-E101-6C4A-BABB-22FBF7E638F5}" type="sibTrans" cxnId="{F48324CD-C556-5D4D-A871-3FF6EEAB0CD7}">
      <dgm:prSet/>
      <dgm:spPr/>
      <dgm:t>
        <a:bodyPr/>
        <a:lstStyle/>
        <a:p>
          <a:endParaRPr lang="en-US"/>
        </a:p>
      </dgm:t>
    </dgm:pt>
    <dgm:pt modelId="{5D120D93-5040-5E47-9ED5-16CAEC5BC553}">
      <dgm:prSet phldrT="[Text]"/>
      <dgm:spPr/>
      <dgm:t>
        <a:bodyPr/>
        <a:lstStyle/>
        <a:p>
          <a:r>
            <a:rPr lang="en-AU" b="1" dirty="0">
              <a:solidFill>
                <a:srgbClr val="800000"/>
              </a:solidFill>
              <a:latin typeface="Comic Sans MS"/>
              <a:cs typeface="Comic Sans MS"/>
            </a:rPr>
            <a:t>Unstructured</a:t>
          </a:r>
        </a:p>
      </dgm:t>
    </dgm:pt>
    <dgm:pt modelId="{6B862701-5B9C-6E47-B386-1FA825489E5E}" type="parTrans" cxnId="{E3C20598-AA4F-3B45-85FC-925D13BA19F4}">
      <dgm:prSet/>
      <dgm:spPr/>
      <dgm:t>
        <a:bodyPr/>
        <a:lstStyle/>
        <a:p>
          <a:endParaRPr lang="en-US"/>
        </a:p>
      </dgm:t>
    </dgm:pt>
    <dgm:pt modelId="{423C385F-F73C-9042-8B47-35EF6BACA4AF}" type="sibTrans" cxnId="{E3C20598-AA4F-3B45-85FC-925D13BA19F4}">
      <dgm:prSet/>
      <dgm:spPr/>
      <dgm:t>
        <a:bodyPr/>
        <a:lstStyle/>
        <a:p>
          <a:endParaRPr lang="en-US"/>
        </a:p>
      </dgm:t>
    </dgm:pt>
    <dgm:pt modelId="{345519A0-AB89-1743-9259-1C5C44CD7CDB}">
      <dgm:prSet phldrT="[Text]"/>
      <dgm:spPr/>
      <dgm:t>
        <a:bodyPr/>
        <a:lstStyle/>
        <a:p>
          <a:r>
            <a:rPr lang="en-AU" b="1" dirty="0">
              <a:solidFill>
                <a:srgbClr val="800000"/>
              </a:solidFill>
              <a:latin typeface="Comic Sans MS"/>
              <a:cs typeface="Comic Sans MS"/>
            </a:rPr>
            <a:t>Semi-structured</a:t>
          </a:r>
        </a:p>
      </dgm:t>
    </dgm:pt>
    <dgm:pt modelId="{7F6811FB-C840-B041-9288-5B73E0CEB4EE}" type="parTrans" cxnId="{2E60C710-1484-BD4E-8172-DAD31ADD6E26}">
      <dgm:prSet/>
      <dgm:spPr/>
      <dgm:t>
        <a:bodyPr/>
        <a:lstStyle/>
        <a:p>
          <a:endParaRPr lang="en-US"/>
        </a:p>
      </dgm:t>
    </dgm:pt>
    <dgm:pt modelId="{24B51E2B-FACC-D449-A91E-7690A031DED1}" type="sibTrans" cxnId="{2E60C710-1484-BD4E-8172-DAD31ADD6E26}">
      <dgm:prSet/>
      <dgm:spPr/>
      <dgm:t>
        <a:bodyPr/>
        <a:lstStyle/>
        <a:p>
          <a:endParaRPr lang="en-US"/>
        </a:p>
      </dgm:t>
    </dgm:pt>
    <dgm:pt modelId="{7D60AF92-2BFA-495B-9BF5-900CD488087B}" type="pres">
      <dgm:prSet presAssocID="{F802945B-8AC9-4E00-9443-39FCC59FB28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9E50C94-6819-41FC-9AF0-AC23F358CABB}" type="pres">
      <dgm:prSet presAssocID="{C97A166A-4C7F-4192-B61E-8FC845FDA14F}" presName="centerShape" presStyleLbl="node0" presStyleIdx="0" presStyleCnt="1"/>
      <dgm:spPr/>
    </dgm:pt>
    <dgm:pt modelId="{C33D55AB-19FE-4E33-B78A-3782C0DA6EE0}" type="pres">
      <dgm:prSet presAssocID="{DC76BF1B-7E7A-4103-9BA0-1A194B96DA16}" presName="parTrans" presStyleLbl="sibTrans2D1" presStyleIdx="0" presStyleCnt="3"/>
      <dgm:spPr/>
    </dgm:pt>
    <dgm:pt modelId="{557CA66C-167F-4CB5-846E-61DAC21B59A9}" type="pres">
      <dgm:prSet presAssocID="{DC76BF1B-7E7A-4103-9BA0-1A194B96DA16}" presName="connectorText" presStyleLbl="sibTrans2D1" presStyleIdx="0" presStyleCnt="3"/>
      <dgm:spPr/>
    </dgm:pt>
    <dgm:pt modelId="{51E4AC56-6C6F-40B6-B0A0-17866C31A6CB}" type="pres">
      <dgm:prSet presAssocID="{971F560E-7F14-4670-8940-D150C6926180}" presName="node" presStyleLbl="node1" presStyleIdx="0" presStyleCnt="3" custScaleX="109079" custScaleY="109542">
        <dgm:presLayoutVars>
          <dgm:bulletEnabled val="1"/>
        </dgm:presLayoutVars>
      </dgm:prSet>
      <dgm:spPr/>
    </dgm:pt>
    <dgm:pt modelId="{862C084A-52AD-4DD5-BC7F-C181745EAC26}" type="pres">
      <dgm:prSet presAssocID="{1C2A0D06-1B35-4852-B6BF-BBDE4C6CBCCF}" presName="parTrans" presStyleLbl="sibTrans2D1" presStyleIdx="1" presStyleCnt="3"/>
      <dgm:spPr/>
    </dgm:pt>
    <dgm:pt modelId="{9BBBB57C-0F2E-4819-B370-10DF32F9F100}" type="pres">
      <dgm:prSet presAssocID="{1C2A0D06-1B35-4852-B6BF-BBDE4C6CBCCF}" presName="connectorText" presStyleLbl="sibTrans2D1" presStyleIdx="1" presStyleCnt="3"/>
      <dgm:spPr/>
    </dgm:pt>
    <dgm:pt modelId="{9225B123-EF41-4B1B-BCF4-B5859129BCF1}" type="pres">
      <dgm:prSet presAssocID="{376F46C2-70ED-4186-B05B-CD90A8E6A960}" presName="node" presStyleLbl="node1" presStyleIdx="1" presStyleCnt="3" custScaleX="108502" custScaleY="105922">
        <dgm:presLayoutVars>
          <dgm:bulletEnabled val="1"/>
        </dgm:presLayoutVars>
      </dgm:prSet>
      <dgm:spPr/>
    </dgm:pt>
    <dgm:pt modelId="{C823EAB5-C494-4EC7-AAFB-71C76A2315F7}" type="pres">
      <dgm:prSet presAssocID="{76CD1D58-FB07-4C9B-A6D2-8BCF50779721}" presName="parTrans" presStyleLbl="sibTrans2D1" presStyleIdx="2" presStyleCnt="3"/>
      <dgm:spPr/>
    </dgm:pt>
    <dgm:pt modelId="{58DF5544-8761-4D21-B79E-5C2A6B77292A}" type="pres">
      <dgm:prSet presAssocID="{76CD1D58-FB07-4C9B-A6D2-8BCF50779721}" presName="connectorText" presStyleLbl="sibTrans2D1" presStyleIdx="2" presStyleCnt="3"/>
      <dgm:spPr/>
    </dgm:pt>
    <dgm:pt modelId="{01774989-86B5-4985-BC4D-22056C6EA6BB}" type="pres">
      <dgm:prSet presAssocID="{CFCA2805-D954-42C6-8B15-719DDF0A36D1}" presName="node" presStyleLbl="node1" presStyleIdx="2" presStyleCnt="3" custScaleX="108107" custScaleY="111352">
        <dgm:presLayoutVars>
          <dgm:bulletEnabled val="1"/>
        </dgm:presLayoutVars>
      </dgm:prSet>
      <dgm:spPr/>
    </dgm:pt>
  </dgm:ptLst>
  <dgm:cxnLst>
    <dgm:cxn modelId="{F2D3B10A-3340-4EDD-B7B3-9E40AFC9AA8B}" srcId="{C97A166A-4C7F-4192-B61E-8FC845FDA14F}" destId="{376F46C2-70ED-4186-B05B-CD90A8E6A960}" srcOrd="1" destOrd="0" parTransId="{1C2A0D06-1B35-4852-B6BF-BBDE4C6CBCCF}" sibTransId="{5095A4F8-0ECC-4A2B-90C1-F8D42729D79A}"/>
    <dgm:cxn modelId="{6602C90A-2994-BA48-BE01-F627687ECDFB}" srcId="{376F46C2-70ED-4186-B05B-CD90A8E6A960}" destId="{7A97D53B-0D7A-2E45-92D8-BC5B801B013A}" srcOrd="1" destOrd="0" parTransId="{D238CCF8-B91E-C040-8C0F-D66B6C4FDB70}" sibTransId="{56B5EE6D-4C46-F54D-829E-015962261319}"/>
    <dgm:cxn modelId="{14B77A0C-DD14-416D-8E5A-6B62DF9146D9}" type="presOf" srcId="{971F560E-7F14-4670-8940-D150C6926180}" destId="{51E4AC56-6C6F-40B6-B0A0-17866C31A6CB}" srcOrd="0" destOrd="0" presId="urn:microsoft.com/office/officeart/2005/8/layout/radial5"/>
    <dgm:cxn modelId="{2E60C710-1484-BD4E-8172-DAD31ADD6E26}" srcId="{CFCA2805-D954-42C6-8B15-719DDF0A36D1}" destId="{345519A0-AB89-1743-9259-1C5C44CD7CDB}" srcOrd="2" destOrd="0" parTransId="{7F6811FB-C840-B041-9288-5B73E0CEB4EE}" sibTransId="{24B51E2B-FACC-D449-A91E-7690A031DED1}"/>
    <dgm:cxn modelId="{76CA8F21-DC88-2D4E-9E9E-EB17B90225CF}" srcId="{376F46C2-70ED-4186-B05B-CD90A8E6A960}" destId="{058037BB-142F-4348-AE39-AFCC1BFD463C}" srcOrd="0" destOrd="0" parTransId="{566BEB9B-161D-8D4A-9CA2-5162AE5F0DA6}" sibTransId="{4452EA99-924F-FD49-BFFD-FFE0C8006A15}"/>
    <dgm:cxn modelId="{FAEC8422-81D1-4CDE-A084-748E268DECAE}" type="presOf" srcId="{058037BB-142F-4348-AE39-AFCC1BFD463C}" destId="{9225B123-EF41-4B1B-BCF4-B5859129BCF1}" srcOrd="0" destOrd="1" presId="urn:microsoft.com/office/officeart/2005/8/layout/radial5"/>
    <dgm:cxn modelId="{EAFAD030-3F07-4830-A9A6-270EC5AD1AEB}" type="presOf" srcId="{F802945B-8AC9-4E00-9443-39FCC59FB289}" destId="{7D60AF92-2BFA-495B-9BF5-900CD488087B}" srcOrd="0" destOrd="0" presId="urn:microsoft.com/office/officeart/2005/8/layout/radial5"/>
    <dgm:cxn modelId="{8CEB233E-B460-474D-AB67-8113B7FD61F8}" type="presOf" srcId="{DC76BF1B-7E7A-4103-9BA0-1A194B96DA16}" destId="{557CA66C-167F-4CB5-846E-61DAC21B59A9}" srcOrd="1" destOrd="0" presId="urn:microsoft.com/office/officeart/2005/8/layout/radial5"/>
    <dgm:cxn modelId="{064C183F-B309-4BF8-A61C-E131E248E0BB}" type="presOf" srcId="{1C2A0D06-1B35-4852-B6BF-BBDE4C6CBCCF}" destId="{862C084A-52AD-4DD5-BC7F-C181745EAC26}" srcOrd="0" destOrd="0" presId="urn:microsoft.com/office/officeart/2005/8/layout/radial5"/>
    <dgm:cxn modelId="{98E01B43-2669-4DB4-BFF7-260ADC1378DD}" type="presOf" srcId="{CFCA2805-D954-42C6-8B15-719DDF0A36D1}" destId="{01774989-86B5-4985-BC4D-22056C6EA6BB}" srcOrd="0" destOrd="0" presId="urn:microsoft.com/office/officeart/2005/8/layout/radial5"/>
    <dgm:cxn modelId="{B97DE643-13BB-402F-A17F-898AD1C473FF}" type="presOf" srcId="{5D120D93-5040-5E47-9ED5-16CAEC5BC553}" destId="{01774989-86B5-4985-BC4D-22056C6EA6BB}" srcOrd="0" destOrd="2" presId="urn:microsoft.com/office/officeart/2005/8/layout/radial5"/>
    <dgm:cxn modelId="{3E3E2773-6BED-4A2D-9D1C-FB4ED0DAAC1E}" type="presOf" srcId="{DC76BF1B-7E7A-4103-9BA0-1A194B96DA16}" destId="{C33D55AB-19FE-4E33-B78A-3782C0DA6EE0}" srcOrd="0" destOrd="0" presId="urn:microsoft.com/office/officeart/2005/8/layout/radial5"/>
    <dgm:cxn modelId="{1BDF6553-79FD-4169-B249-1B05510F90AA}" type="presOf" srcId="{76CD1D58-FB07-4C9B-A6D2-8BCF50779721}" destId="{58DF5544-8761-4D21-B79E-5C2A6B77292A}" srcOrd="1" destOrd="0" presId="urn:microsoft.com/office/officeart/2005/8/layout/radial5"/>
    <dgm:cxn modelId="{A945BF77-F57C-4F53-9899-D756DEAC48A7}" type="presOf" srcId="{C97A166A-4C7F-4192-B61E-8FC845FDA14F}" destId="{E9E50C94-6819-41FC-9AF0-AC23F358CABB}" srcOrd="0" destOrd="0" presId="urn:microsoft.com/office/officeart/2005/8/layout/radial5"/>
    <dgm:cxn modelId="{C6C0B258-1B07-4C99-A3FB-5825B792EB86}" srcId="{C97A166A-4C7F-4192-B61E-8FC845FDA14F}" destId="{971F560E-7F14-4670-8940-D150C6926180}" srcOrd="0" destOrd="0" parTransId="{DC76BF1B-7E7A-4103-9BA0-1A194B96DA16}" sibTransId="{BBBE3F7D-81F9-496E-8A9F-A3FA7457CAA1}"/>
    <dgm:cxn modelId="{AA240596-4F48-413C-A9FF-303E9290A716}" type="presOf" srcId="{345519A0-AB89-1743-9259-1C5C44CD7CDB}" destId="{01774989-86B5-4985-BC4D-22056C6EA6BB}" srcOrd="0" destOrd="3" presId="urn:microsoft.com/office/officeart/2005/8/layout/radial5"/>
    <dgm:cxn modelId="{E3C20598-AA4F-3B45-85FC-925D13BA19F4}" srcId="{CFCA2805-D954-42C6-8B15-719DDF0A36D1}" destId="{5D120D93-5040-5E47-9ED5-16CAEC5BC553}" srcOrd="1" destOrd="0" parTransId="{6B862701-5B9C-6E47-B386-1FA825489E5E}" sibTransId="{423C385F-F73C-9042-8B47-35EF6BACA4AF}"/>
    <dgm:cxn modelId="{5374AC98-40D2-4B53-976B-8B7138FF4DAB}" type="presOf" srcId="{7A97D53B-0D7A-2E45-92D8-BC5B801B013A}" destId="{9225B123-EF41-4B1B-BCF4-B5859129BCF1}" srcOrd="0" destOrd="2" presId="urn:microsoft.com/office/officeart/2005/8/layout/radial5"/>
    <dgm:cxn modelId="{9229629B-DD99-534C-99B9-BA922C81AB81}" srcId="{376F46C2-70ED-4186-B05B-CD90A8E6A960}" destId="{5116B99D-8B87-B04C-9B84-C077BC46AAAF}" srcOrd="2" destOrd="0" parTransId="{95F2BCCB-9DA4-CE41-BBB1-DF7E9FF66490}" sibTransId="{9D7C5EC9-2EA9-2743-9437-81CBE84FE075}"/>
    <dgm:cxn modelId="{10C5B5A2-2540-4383-B200-7D59E19449A9}" type="presOf" srcId="{E75775F2-F192-6442-840C-3C519122B860}" destId="{51E4AC56-6C6F-40B6-B0A0-17866C31A6CB}" srcOrd="0" destOrd="2" presId="urn:microsoft.com/office/officeart/2005/8/layout/radial5"/>
    <dgm:cxn modelId="{32ED7FA3-BA55-4B45-BE88-3D3ABB5B53E4}" srcId="{F802945B-8AC9-4E00-9443-39FCC59FB289}" destId="{052CFB95-D777-4908-9FE0-6139AED946B3}" srcOrd="1" destOrd="0" parTransId="{7D8B86B6-BA88-4C72-A640-5F19E12E166B}" sibTransId="{71AC18EE-3969-4F3B-85E1-2CE097BC63A2}"/>
    <dgm:cxn modelId="{5089FFAA-A868-4327-ADD6-A81A532FE630}" type="presOf" srcId="{76CD1D58-FB07-4C9B-A6D2-8BCF50779721}" destId="{C823EAB5-C494-4EC7-AAFB-71C76A2315F7}" srcOrd="0" destOrd="0" presId="urn:microsoft.com/office/officeart/2005/8/layout/radial5"/>
    <dgm:cxn modelId="{82864FB3-EF33-DC40-8701-FE681018D077}" srcId="{971F560E-7F14-4670-8940-D150C6926180}" destId="{22CA6FA0-191C-FA46-B9B8-29800720232E}" srcOrd="2" destOrd="0" parTransId="{876D3560-E783-584A-B8EB-CD7B581D2501}" sibTransId="{6BC47FCB-7970-B94F-93FB-B123D6EB51D7}"/>
    <dgm:cxn modelId="{4700B1BC-2233-4500-8480-031DFDBC7F5A}" type="presOf" srcId="{376F46C2-70ED-4186-B05B-CD90A8E6A960}" destId="{9225B123-EF41-4B1B-BCF4-B5859129BCF1}" srcOrd="0" destOrd="0" presId="urn:microsoft.com/office/officeart/2005/8/layout/radial5"/>
    <dgm:cxn modelId="{B9698DC3-0533-4A5E-9C51-0BB93282C805}" type="presOf" srcId="{22CA6FA0-191C-FA46-B9B8-29800720232E}" destId="{51E4AC56-6C6F-40B6-B0A0-17866C31A6CB}" srcOrd="0" destOrd="3" presId="urn:microsoft.com/office/officeart/2005/8/layout/radial5"/>
    <dgm:cxn modelId="{AD6E73C5-EA10-4822-91EE-9CC979702F50}" srcId="{F802945B-8AC9-4E00-9443-39FCC59FB289}" destId="{7C211D61-ADAF-43BA-8ABB-0A558B68E9BA}" srcOrd="2" destOrd="0" parTransId="{E7C0CD8D-88CA-4758-A22A-2B34E7FC84A9}" sibTransId="{BEFB1AC8-D33E-44EB-91A5-38EE2B2F579C}"/>
    <dgm:cxn modelId="{BA4B00CA-64FB-784D-B134-FC6DCF299066}" srcId="{971F560E-7F14-4670-8940-D150C6926180}" destId="{E75775F2-F192-6442-840C-3C519122B860}" srcOrd="1" destOrd="0" parTransId="{FC4F6B4B-08DB-FA4D-A896-73113DE34056}" sibTransId="{4471F3EC-9D1E-994D-AA40-1917AB7674DA}"/>
    <dgm:cxn modelId="{F48324CD-C556-5D4D-A871-3FF6EEAB0CD7}" srcId="{CFCA2805-D954-42C6-8B15-719DDF0A36D1}" destId="{1072781E-D94A-2E4B-9123-BE30CA79D746}" srcOrd="0" destOrd="0" parTransId="{50D29E6A-E206-3342-8BD4-AD7B9F8C34F2}" sibTransId="{009B20F8-E101-6C4A-BABB-22FBF7E638F5}"/>
    <dgm:cxn modelId="{A7D884D0-4692-4D55-941D-BD7525CC5C65}" type="presOf" srcId="{5116B99D-8B87-B04C-9B84-C077BC46AAAF}" destId="{9225B123-EF41-4B1B-BCF4-B5859129BCF1}" srcOrd="0" destOrd="3" presId="urn:microsoft.com/office/officeart/2005/8/layout/radial5"/>
    <dgm:cxn modelId="{3A6770DC-1E1D-4316-A54E-6A245A825634}" type="presOf" srcId="{D68FFE9D-9F92-074F-A4FA-2108FEF6D638}" destId="{51E4AC56-6C6F-40B6-B0A0-17866C31A6CB}" srcOrd="0" destOrd="1" presId="urn:microsoft.com/office/officeart/2005/8/layout/radial5"/>
    <dgm:cxn modelId="{A08977E2-7F9F-B546-9C72-27D29D913121}" srcId="{971F560E-7F14-4670-8940-D150C6926180}" destId="{D68FFE9D-9F92-074F-A4FA-2108FEF6D638}" srcOrd="0" destOrd="0" parTransId="{F1D38EF4-392E-8D4E-AF0D-05138D550EEF}" sibTransId="{286F3366-9374-B04E-A007-EFA6DFCE42A6}"/>
    <dgm:cxn modelId="{0805A9E3-6852-42DB-B584-409A1924D44A}" srcId="{F802945B-8AC9-4E00-9443-39FCC59FB289}" destId="{C97A166A-4C7F-4192-B61E-8FC845FDA14F}" srcOrd="0" destOrd="0" parTransId="{3A87F168-0C7A-4F37-BE8D-53A594533C45}" sibTransId="{FDA2B1E2-E012-428B-8258-9862ED76B666}"/>
    <dgm:cxn modelId="{73303BE6-D910-4D42-8367-B8777D6E52DD}" type="presOf" srcId="{1C2A0D06-1B35-4852-B6BF-BBDE4C6CBCCF}" destId="{9BBBB57C-0F2E-4819-B370-10DF32F9F100}" srcOrd="1" destOrd="0" presId="urn:microsoft.com/office/officeart/2005/8/layout/radial5"/>
    <dgm:cxn modelId="{362BB2F9-7C2F-4BC7-AC96-275429E60C1F}" srcId="{C97A166A-4C7F-4192-B61E-8FC845FDA14F}" destId="{CFCA2805-D954-42C6-8B15-719DDF0A36D1}" srcOrd="2" destOrd="0" parTransId="{76CD1D58-FB07-4C9B-A6D2-8BCF50779721}" sibTransId="{D83B55DC-7EB8-4519-BBF0-E655EA378A65}"/>
    <dgm:cxn modelId="{62DB23FE-10A4-4903-AC7C-4A1B5B9C3933}" type="presOf" srcId="{1072781E-D94A-2E4B-9123-BE30CA79D746}" destId="{01774989-86B5-4985-BC4D-22056C6EA6BB}" srcOrd="0" destOrd="1" presId="urn:microsoft.com/office/officeart/2005/8/layout/radial5"/>
    <dgm:cxn modelId="{EDEE0913-5606-4299-8032-0A22885B125F}" type="presParOf" srcId="{7D60AF92-2BFA-495B-9BF5-900CD488087B}" destId="{E9E50C94-6819-41FC-9AF0-AC23F358CABB}" srcOrd="0" destOrd="0" presId="urn:microsoft.com/office/officeart/2005/8/layout/radial5"/>
    <dgm:cxn modelId="{9CD9FC78-043F-4685-8E94-A90B59DD17D8}" type="presParOf" srcId="{7D60AF92-2BFA-495B-9BF5-900CD488087B}" destId="{C33D55AB-19FE-4E33-B78A-3782C0DA6EE0}" srcOrd="1" destOrd="0" presId="urn:microsoft.com/office/officeart/2005/8/layout/radial5"/>
    <dgm:cxn modelId="{C77D5B3C-73CE-4AA6-A5F3-F746CA4291CF}" type="presParOf" srcId="{C33D55AB-19FE-4E33-B78A-3782C0DA6EE0}" destId="{557CA66C-167F-4CB5-846E-61DAC21B59A9}" srcOrd="0" destOrd="0" presId="urn:microsoft.com/office/officeart/2005/8/layout/radial5"/>
    <dgm:cxn modelId="{63C36E57-7816-4449-ADC3-5CD7255A6D2D}" type="presParOf" srcId="{7D60AF92-2BFA-495B-9BF5-900CD488087B}" destId="{51E4AC56-6C6F-40B6-B0A0-17866C31A6CB}" srcOrd="2" destOrd="0" presId="urn:microsoft.com/office/officeart/2005/8/layout/radial5"/>
    <dgm:cxn modelId="{04FD6520-54B2-405F-B958-FE4F8A2C360A}" type="presParOf" srcId="{7D60AF92-2BFA-495B-9BF5-900CD488087B}" destId="{862C084A-52AD-4DD5-BC7F-C181745EAC26}" srcOrd="3" destOrd="0" presId="urn:microsoft.com/office/officeart/2005/8/layout/radial5"/>
    <dgm:cxn modelId="{72525B9B-5EE9-4B7A-96B3-094C40A61B3F}" type="presParOf" srcId="{862C084A-52AD-4DD5-BC7F-C181745EAC26}" destId="{9BBBB57C-0F2E-4819-B370-10DF32F9F100}" srcOrd="0" destOrd="0" presId="urn:microsoft.com/office/officeart/2005/8/layout/radial5"/>
    <dgm:cxn modelId="{6CC52C2A-0763-4162-91A6-159C71A05E67}" type="presParOf" srcId="{7D60AF92-2BFA-495B-9BF5-900CD488087B}" destId="{9225B123-EF41-4B1B-BCF4-B5859129BCF1}" srcOrd="4" destOrd="0" presId="urn:microsoft.com/office/officeart/2005/8/layout/radial5"/>
    <dgm:cxn modelId="{E69F63EC-3769-46AE-BB01-588CFD6CC299}" type="presParOf" srcId="{7D60AF92-2BFA-495B-9BF5-900CD488087B}" destId="{C823EAB5-C494-4EC7-AAFB-71C76A2315F7}" srcOrd="5" destOrd="0" presId="urn:microsoft.com/office/officeart/2005/8/layout/radial5"/>
    <dgm:cxn modelId="{CCD186D4-DEB6-4005-ADF8-63686A61F6FB}" type="presParOf" srcId="{C823EAB5-C494-4EC7-AAFB-71C76A2315F7}" destId="{58DF5544-8761-4D21-B79E-5C2A6B77292A}" srcOrd="0" destOrd="0" presId="urn:microsoft.com/office/officeart/2005/8/layout/radial5"/>
    <dgm:cxn modelId="{B82F43C2-117D-4AD7-8594-F0ACC4BD0EB7}" type="presParOf" srcId="{7D60AF92-2BFA-495B-9BF5-900CD488087B}" destId="{01774989-86B5-4985-BC4D-22056C6EA6BB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50C94-6819-41FC-9AF0-AC23F358CABB}">
      <dsp:nvSpPr>
        <dsp:cNvPr id="0" name=""/>
        <dsp:cNvSpPr/>
      </dsp:nvSpPr>
      <dsp:spPr>
        <a:xfrm>
          <a:off x="3178731" y="2549914"/>
          <a:ext cx="1416012" cy="14160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>
              <a:latin typeface="Comic Sans MS"/>
              <a:cs typeface="Comic Sans MS"/>
            </a:rPr>
            <a:t>Big Data</a:t>
          </a:r>
          <a:endParaRPr lang="en-AU" sz="2900" b="1" kern="1200" dirty="0">
            <a:latin typeface="Comic Sans MS"/>
            <a:cs typeface="Comic Sans MS"/>
          </a:endParaRPr>
        </a:p>
      </dsp:txBody>
      <dsp:txXfrm>
        <a:off x="3386101" y="2757284"/>
        <a:ext cx="1001272" cy="1001272"/>
      </dsp:txXfrm>
    </dsp:sp>
    <dsp:sp modelId="{C33D55AB-19FE-4E33-B78A-3782C0DA6EE0}">
      <dsp:nvSpPr>
        <dsp:cNvPr id="0" name=""/>
        <dsp:cNvSpPr/>
      </dsp:nvSpPr>
      <dsp:spPr>
        <a:xfrm rot="16200000">
          <a:off x="3686004" y="1890751"/>
          <a:ext cx="401465" cy="5835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700" kern="1200"/>
        </a:p>
      </dsp:txBody>
      <dsp:txXfrm>
        <a:off x="3746224" y="2067685"/>
        <a:ext cx="281026" cy="350140"/>
      </dsp:txXfrm>
    </dsp:sp>
    <dsp:sp modelId="{51E4AC56-6C6F-40B6-B0A0-17866C31A6CB}">
      <dsp:nvSpPr>
        <dsp:cNvPr id="0" name=""/>
        <dsp:cNvSpPr/>
      </dsp:nvSpPr>
      <dsp:spPr>
        <a:xfrm>
          <a:off x="2950632" y="-87721"/>
          <a:ext cx="1872208" cy="188015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rgbClr val="008000"/>
              </a:solidFill>
              <a:latin typeface="Comic Sans MS"/>
              <a:cs typeface="Comic Sans MS"/>
            </a:rPr>
            <a:t>Volume</a:t>
          </a:r>
          <a:endParaRPr lang="en-AU" sz="1700" b="1" kern="1200" dirty="0">
            <a:solidFill>
              <a:srgbClr val="008000"/>
            </a:solidFill>
            <a:latin typeface="Comic Sans MS"/>
            <a:cs typeface="Comic Sans M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b="1" kern="1200" dirty="0">
              <a:solidFill>
                <a:srgbClr val="008000"/>
              </a:solidFill>
              <a:latin typeface="Comic Sans MS"/>
              <a:cs typeface="Comic Sans MS"/>
            </a:rPr>
            <a:t>Petabytes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b="1" kern="1200" dirty="0">
              <a:solidFill>
                <a:srgbClr val="008000"/>
              </a:solidFill>
              <a:latin typeface="Comic Sans MS"/>
              <a:cs typeface="Comic Sans MS"/>
            </a:rPr>
            <a:t>Records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b="1" kern="1200" dirty="0">
              <a:solidFill>
                <a:srgbClr val="008000"/>
              </a:solidFill>
              <a:latin typeface="Comic Sans MS"/>
              <a:cs typeface="Comic Sans MS"/>
            </a:rPr>
            <a:t>Transactions</a:t>
          </a:r>
        </a:p>
      </dsp:txBody>
      <dsp:txXfrm>
        <a:off x="3224811" y="187621"/>
        <a:ext cx="1323850" cy="1329470"/>
      </dsp:txXfrm>
    </dsp:sp>
    <dsp:sp modelId="{862C084A-52AD-4DD5-BC7F-C181745EAC26}">
      <dsp:nvSpPr>
        <dsp:cNvPr id="0" name=""/>
        <dsp:cNvSpPr/>
      </dsp:nvSpPr>
      <dsp:spPr>
        <a:xfrm rot="1800000">
          <a:off x="4619579" y="3507371"/>
          <a:ext cx="409209" cy="5835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700" kern="1200"/>
        </a:p>
      </dsp:txBody>
      <dsp:txXfrm>
        <a:off x="4627803" y="3593394"/>
        <a:ext cx="286446" cy="350140"/>
      </dsp:txXfrm>
    </dsp:sp>
    <dsp:sp modelId="{9225B123-EF41-4B1B-BCF4-B5859129BCF1}">
      <dsp:nvSpPr>
        <dsp:cNvPr id="0" name=""/>
        <dsp:cNvSpPr/>
      </dsp:nvSpPr>
      <dsp:spPr>
        <a:xfrm>
          <a:off x="5038864" y="3551691"/>
          <a:ext cx="1862304" cy="1818022"/>
        </a:xfrm>
        <a:prstGeom prst="ellipse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rgbClr val="FF0000"/>
              </a:solidFill>
              <a:latin typeface="Comic Sans MS"/>
              <a:cs typeface="Comic Sans MS"/>
            </a:rPr>
            <a:t>Velocity</a:t>
          </a:r>
          <a:endParaRPr lang="en-AU" sz="1700" b="1" kern="1200" dirty="0">
            <a:solidFill>
              <a:srgbClr val="FF0000"/>
            </a:solidFill>
            <a:latin typeface="Comic Sans MS"/>
            <a:cs typeface="Comic Sans M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b="1" kern="1200" dirty="0">
              <a:solidFill>
                <a:srgbClr val="FF0000"/>
              </a:solidFill>
              <a:latin typeface="Comic Sans MS"/>
              <a:cs typeface="Comic Sans MS"/>
            </a:rPr>
            <a:t>Batch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b="1" kern="1200" dirty="0">
              <a:solidFill>
                <a:srgbClr val="FF0000"/>
              </a:solidFill>
              <a:latin typeface="Comic Sans MS"/>
              <a:cs typeface="Comic Sans MS"/>
            </a:rPr>
            <a:t>Real time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b="1" kern="1200" dirty="0">
              <a:solidFill>
                <a:srgbClr val="FF0000"/>
              </a:solidFill>
              <a:latin typeface="Comic Sans MS"/>
              <a:cs typeface="Comic Sans MS"/>
            </a:rPr>
            <a:t>Streaming</a:t>
          </a:r>
        </a:p>
      </dsp:txBody>
      <dsp:txXfrm>
        <a:off x="5311592" y="3817934"/>
        <a:ext cx="1316848" cy="1285536"/>
      </dsp:txXfrm>
    </dsp:sp>
    <dsp:sp modelId="{C823EAB5-C494-4EC7-AAFB-71C76A2315F7}">
      <dsp:nvSpPr>
        <dsp:cNvPr id="0" name=""/>
        <dsp:cNvSpPr/>
      </dsp:nvSpPr>
      <dsp:spPr>
        <a:xfrm rot="9000000">
          <a:off x="2750870" y="3505182"/>
          <a:ext cx="404423" cy="5835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700" kern="1200"/>
        </a:p>
      </dsp:txBody>
      <dsp:txXfrm rot="10800000">
        <a:off x="2864070" y="3591564"/>
        <a:ext cx="283096" cy="350140"/>
      </dsp:txXfrm>
    </dsp:sp>
    <dsp:sp modelId="{01774989-86B5-4985-BC4D-22056C6EA6BB}">
      <dsp:nvSpPr>
        <dsp:cNvPr id="0" name=""/>
        <dsp:cNvSpPr/>
      </dsp:nvSpPr>
      <dsp:spPr>
        <a:xfrm>
          <a:off x="875694" y="3505092"/>
          <a:ext cx="1855524" cy="1911221"/>
        </a:xfrm>
        <a:prstGeom prst="ellips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rgbClr val="800000"/>
              </a:solidFill>
              <a:latin typeface="Comic Sans MS"/>
              <a:cs typeface="Comic Sans MS"/>
            </a:rPr>
            <a:t>Variety</a:t>
          </a:r>
          <a:endParaRPr lang="en-AU" sz="1700" b="1" kern="1200" dirty="0">
            <a:solidFill>
              <a:srgbClr val="800000"/>
            </a:solidFill>
            <a:latin typeface="Comic Sans MS"/>
            <a:cs typeface="Comic Sans M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b="1" kern="1200" dirty="0">
              <a:solidFill>
                <a:srgbClr val="800000"/>
              </a:solidFill>
              <a:latin typeface="Comic Sans MS"/>
              <a:cs typeface="Comic Sans MS"/>
            </a:rPr>
            <a:t>Structured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b="1" kern="1200" dirty="0">
              <a:solidFill>
                <a:srgbClr val="800000"/>
              </a:solidFill>
              <a:latin typeface="Comic Sans MS"/>
              <a:cs typeface="Comic Sans MS"/>
            </a:rPr>
            <a:t>Unstructured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b="1" kern="1200" dirty="0">
              <a:solidFill>
                <a:srgbClr val="800000"/>
              </a:solidFill>
              <a:latin typeface="Comic Sans MS"/>
              <a:cs typeface="Comic Sans MS"/>
            </a:rPr>
            <a:t>Semi-structured</a:t>
          </a:r>
        </a:p>
      </dsp:txBody>
      <dsp:txXfrm>
        <a:off x="1147429" y="3784984"/>
        <a:ext cx="1312054" cy="1351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8B34BCA7-5CA2-4B7B-84E2-AB454977A152}" type="datetimeFigureOut">
              <a:rPr lang="en-AU" smtClean="0"/>
              <a:pPr/>
              <a:t>23/02/2018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070250EC-1B47-4C3B-9A2D-957BD9E305B5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5400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商业服务：手机加新浪微博</a:t>
            </a: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74AD51-08C6-4905-A1DD-A0F60E32B79E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3248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250EC-1B47-4C3B-9A2D-957BD9E305B5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47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A98E-C25A-42A7-9AAB-BF44DF925022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1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97AD-EC6B-4E6B-B576-E29E80804F48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9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FFE-ECA2-425B-B88D-67BC02E7D3BF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80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6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27FC-CA30-4B43-B567-0FBD3A2D6A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E032-4A6A-244A-8359-ECCCD22A2D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8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27FC-CA30-4B43-B567-0FBD3A2D6A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E032-4A6A-244A-8359-ECCCD22A2D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457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3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27FC-CA30-4B43-B567-0FBD3A2D6A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E032-4A6A-244A-8359-ECCCD22A2D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16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27FC-CA30-4B43-B567-0FBD3A2D6A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E032-4A6A-244A-8359-ECCCD22A2D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913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4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4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27FC-CA30-4B43-B567-0FBD3A2D6A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E032-4A6A-244A-8359-ECCCD22A2D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7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27FC-CA30-4B43-B567-0FBD3A2D6A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E032-4A6A-244A-8359-ECCCD22A2D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059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27FC-CA30-4B43-B567-0FBD3A2D6A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E032-4A6A-244A-8359-ECCCD22A2D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014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8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27FC-CA30-4B43-B567-0FBD3A2D6A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E032-4A6A-244A-8359-ECCCD22A2D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77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774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27FC-CA30-4B43-B567-0FBD3A2D6A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E032-4A6A-244A-8359-ECCCD22A2D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74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27FC-CA30-4B43-B567-0FBD3A2D6A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E032-4A6A-244A-8359-ECCCD22A2D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249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7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7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27FC-CA30-4B43-B567-0FBD3A2D6A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E032-4A6A-244A-8359-ECCCD22A2D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6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80E5-36F8-4B72-BCF4-E5A215094E1C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9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6A3A-0A80-4523-BEA5-85B895600EA6}" type="datetime1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1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A310-7E4F-4592-A42A-1CA9F5CB1B7A}" type="datetime1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2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3ADB-C819-422F-8860-B5A198782831}" type="datetime1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0AA1-2E9A-463D-9959-DFB50490AEE1}" type="datetime1">
              <a:rPr lang="en-US" smtClean="0"/>
              <a:t>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DB42-A49B-46C2-B3BA-047E5A8F76B5}" type="datetime1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2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C46B-22B0-4B99-BDC2-B675C58FC7EE}" type="datetime1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6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2170B0D8-B317-4C6F-A128-EEBAC4E377D3}" type="datetime1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7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72DD27FC-CA30-4B43-B567-0FBD3A2D6A50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 pitchFamily="34" charset="0"/>
              </a:rPr>
              <a:pPr defTabSz="457200"/>
              <a:t>2/23/2018</a:t>
            </a:fld>
            <a:endParaRPr lang="en-US">
              <a:solidFill>
                <a:prstClr val="black">
                  <a:tint val="75000"/>
                </a:prstClr>
              </a:solidFill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197E032-4A6A-244A-8359-ECCCD22A2D0F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 pitchFamily="34" charset="0"/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10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5" Type="http://schemas.openxmlformats.org/officeDocument/2006/relationships/image" Target="../media/image2.jpeg"/><Relationship Id="rId10" Type="http://schemas.openxmlformats.org/officeDocument/2006/relationships/image" Target="../media/image7.jpe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>
            <a:normAutofit/>
          </a:bodyPr>
          <a:lstStyle/>
          <a:p>
            <a:r>
              <a:rPr lang="en-AU" dirty="0"/>
              <a:t>COMP9311 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362200"/>
            <a:ext cx="6400800" cy="38862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A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Xuemin</a:t>
            </a:r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Office: K17 503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lxue@cse.unsw.edu.au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Ext: 6493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http://www.cs.unsw.edu.au/~lxue</a:t>
            </a:r>
          </a:p>
          <a:p>
            <a:pPr algn="l"/>
            <a:endParaRPr lang="en-A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 home address of 9311: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http://www.cse.unsw.edu.au/~cs9311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7E7B-1DD1-42C9-ACF0-E4F005ED5891}" type="datetime1">
              <a:rPr lang="en-US" smtClean="0"/>
              <a:t>2/23/2018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8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394"/>
            <a:ext cx="7162800" cy="652463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Graph Characteristics</a:t>
            </a:r>
          </a:p>
        </p:txBody>
      </p:sp>
      <p:graphicFrame>
        <p:nvGraphicFramePr>
          <p:cNvPr id="11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223337"/>
              </p:ext>
            </p:extLst>
          </p:nvPr>
        </p:nvGraphicFramePr>
        <p:xfrm>
          <a:off x="838200" y="990600"/>
          <a:ext cx="7776864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976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1" y="76200"/>
            <a:ext cx="7200800" cy="614536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Opportunities</a:t>
            </a:r>
            <a:endParaRPr lang="en-A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31041" y="1981200"/>
            <a:ext cx="3907106" cy="594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399"/>
                </a:solidFill>
                <a:latin typeface="Comic Sans MS"/>
                <a:cs typeface="Comic Sans MS"/>
              </a:rPr>
              <a:t>New Graph Analytics Models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99086" y="2667000"/>
            <a:ext cx="5256584" cy="594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>
                <a:solidFill>
                  <a:srgbClr val="C00000"/>
                </a:solidFill>
                <a:latin typeface="Comic Sans MS"/>
                <a:cs typeface="Comic Sans MS"/>
              </a:rPr>
              <a:t>New Processing Algorithms &amp; Indexing Techniques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99086" y="1371636"/>
            <a:ext cx="5181600" cy="594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>
                <a:solidFill>
                  <a:srgbClr val="003399"/>
                </a:solidFill>
                <a:latin typeface="Comic Sans MS"/>
                <a:cs typeface="Comic Sans MS"/>
              </a:rPr>
              <a:t>New Computing Platform/Architecture</a:t>
            </a:r>
          </a:p>
        </p:txBody>
      </p:sp>
      <p:pic>
        <p:nvPicPr>
          <p:cNvPr id="3" name="Picture 2" descr="data-illustration-computing-co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3581400" cy="48768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2438400" y="228600"/>
            <a:ext cx="3960440" cy="594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200" b="1" dirty="0">
              <a:solidFill>
                <a:srgbClr val="003399"/>
              </a:solidFill>
              <a:latin typeface="Comic Sans MS"/>
              <a:cs typeface="Comic Sans M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514600" y="258097"/>
            <a:ext cx="3619424" cy="594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b="1" dirty="0">
                <a:solidFill>
                  <a:srgbClr val="800000"/>
                </a:solidFill>
                <a:latin typeface="Comic Sans MS"/>
                <a:cs typeface="Comic Sans MS"/>
              </a:rPr>
              <a:t>Major Research Issues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967912" y="3429000"/>
            <a:ext cx="3907106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>
                <a:solidFill>
                  <a:srgbClr val="C00000"/>
                </a:solidFill>
                <a:latin typeface="Comic Sans MS"/>
                <a:cs typeface="Comic Sans MS"/>
              </a:rPr>
              <a:t>Graph Processing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u="sng" dirty="0">
                <a:solidFill>
                  <a:srgbClr val="C00000"/>
                </a:solidFill>
                <a:latin typeface="Comic Sans MS"/>
                <a:cs typeface="Comic Sans MS"/>
              </a:rPr>
              <a:t>Primitive operators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u="sng" dirty="0">
                <a:solidFill>
                  <a:srgbClr val="C00000"/>
                </a:solidFill>
                <a:latin typeface="Comic Sans MS"/>
                <a:cs typeface="Comic Sans MS"/>
              </a:rPr>
              <a:t>Query language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u="sng" dirty="0">
                <a:solidFill>
                  <a:srgbClr val="C00000"/>
                </a:solidFill>
                <a:latin typeface="Comic Sans MS"/>
                <a:cs typeface="Comic Sans MS"/>
              </a:rPr>
              <a:t>Distributed techniques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u="sng" dirty="0">
                <a:solidFill>
                  <a:srgbClr val="C00000"/>
                </a:solidFill>
                <a:latin typeface="Comic Sans MS"/>
                <a:cs typeface="Comic Sans MS"/>
              </a:rPr>
              <a:t>Storage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u="sng" dirty="0" err="1">
                <a:solidFill>
                  <a:srgbClr val="C00000"/>
                </a:solidFill>
                <a:latin typeface="Comic Sans MS"/>
                <a:cs typeface="Comic Sans MS"/>
              </a:rPr>
              <a:t>etc</a:t>
            </a:r>
            <a:endParaRPr lang="en-US" sz="1800" b="1" u="sng" dirty="0">
              <a:solidFill>
                <a:srgbClr val="C00000"/>
              </a:solidFill>
              <a:latin typeface="Comic Sans MS"/>
              <a:cs typeface="Comic Sans MS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3399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54565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Develop a </a:t>
            </a:r>
            <a:r>
              <a:rPr lang="en-AU" i="1" dirty="0"/>
              <a:t>good</a:t>
            </a:r>
            <a:r>
              <a:rPr lang="en-AU" dirty="0"/>
              <a:t> database system: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Effectively organize data (database design).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Efficiently execute users queries (transaction management).</a:t>
            </a:r>
          </a:p>
          <a:p>
            <a:pPr>
              <a:lnSpc>
                <a:spcPct val="150000"/>
              </a:lnSpc>
            </a:pPr>
            <a:r>
              <a:rPr lang="en-AU" dirty="0"/>
              <a:t>These are even more important in modern applications, e.g. internet: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Huge unstructured information is available in the internet.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Must access the information efficiently and effectively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8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What is data?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400" i="1" dirty="0"/>
              <a:t>Data</a:t>
            </a:r>
            <a:r>
              <a:rPr lang="en-AU" sz="2400" dirty="0"/>
              <a:t> - (</a:t>
            </a:r>
            <a:r>
              <a:rPr lang="en-AU" sz="2400" dirty="0" err="1"/>
              <a:t>Elmasri</a:t>
            </a:r>
            <a:r>
              <a:rPr lang="en-AU" sz="2400" dirty="0"/>
              <a:t>/</a:t>
            </a:r>
            <a:r>
              <a:rPr lang="en-AU" sz="2400" dirty="0" err="1"/>
              <a:t>Navathe</a:t>
            </a:r>
            <a:r>
              <a:rPr lang="en-AU" sz="2400" dirty="0"/>
              <a:t>):</a:t>
            </a:r>
          </a:p>
          <a:p>
            <a:pPr lvl="1">
              <a:lnSpc>
                <a:spcPct val="150000"/>
              </a:lnSpc>
            </a:pPr>
            <a:r>
              <a:rPr lang="en-AU" sz="1600" dirty="0"/>
              <a:t>known facts that can be recorded and have explicit meaning . . .</a:t>
            </a:r>
          </a:p>
          <a:p>
            <a:pPr>
              <a:lnSpc>
                <a:spcPct val="150000"/>
              </a:lnSpc>
            </a:pPr>
            <a:r>
              <a:rPr lang="en-AU" sz="2400" i="1" dirty="0"/>
              <a:t>Example</a:t>
            </a:r>
            <a:r>
              <a:rPr lang="en-AU" sz="2400" dirty="0"/>
              <a:t> - a student records database: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Contents - Information identifying students, courses they are enrolled in, results from past courses . .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89091"/>
              </p:ext>
            </p:extLst>
          </p:nvPr>
        </p:nvGraphicFramePr>
        <p:xfrm>
          <a:off x="914400" y="4013200"/>
          <a:ext cx="723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</a:rPr>
                        <a:t>Item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</a:rPr>
                        <a:t>Type of data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</a:rPr>
                        <a:t>Stored</a:t>
                      </a:r>
                      <a:r>
                        <a:rPr lang="en-US" baseline="0" dirty="0">
                          <a:latin typeface="Times New Roman" panose="02020603050405020304" pitchFamily="18" charset="0"/>
                        </a:rPr>
                        <a:t> as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</a:rPr>
                        <a:t>Family</a:t>
                      </a:r>
                      <a:r>
                        <a:rPr lang="en-US" baseline="0" dirty="0">
                          <a:latin typeface="Times New Roman" panose="02020603050405020304" pitchFamily="18" charset="0"/>
                        </a:rPr>
                        <a:t> name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</a:rPr>
                        <a:t>String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</a:rPr>
                        <a:t>Character strings?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</a:rPr>
                        <a:t>Birthdate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</a:rPr>
                        <a:t>Date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</a:rPr>
                        <a:t>3 integers?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</a:rPr>
                        <a:t>Weight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</a:rPr>
                        <a:t>Real number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</a:rPr>
                        <a:t>Floating point number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</a:rPr>
                        <a:t>?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</a:rPr>
                        <a:t>…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55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AU" dirty="0" err="1"/>
              <a:t>Elmasri</a:t>
            </a:r>
            <a:r>
              <a:rPr lang="en-AU" dirty="0"/>
              <a:t>/</a:t>
            </a:r>
            <a:r>
              <a:rPr lang="en-AU" dirty="0" err="1"/>
              <a:t>Navathe</a:t>
            </a:r>
            <a:r>
              <a:rPr lang="en-AU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. . . a collection of related data . . .</a:t>
            </a:r>
          </a:p>
          <a:p>
            <a:pPr>
              <a:lnSpc>
                <a:spcPct val="150000"/>
              </a:lnSpc>
            </a:pPr>
            <a:r>
              <a:rPr lang="en-AU" dirty="0"/>
              <a:t>Data items alone are relatively useless.</a:t>
            </a:r>
          </a:p>
          <a:p>
            <a:pPr>
              <a:lnSpc>
                <a:spcPct val="150000"/>
              </a:lnSpc>
            </a:pPr>
            <a:r>
              <a:rPr lang="en-AU" dirty="0"/>
              <a:t>We need the data to have some structure.</a:t>
            </a:r>
          </a:p>
          <a:p>
            <a:pPr>
              <a:lnSpc>
                <a:spcPct val="150000"/>
              </a:lnSpc>
            </a:pPr>
            <a:r>
              <a:rPr lang="en-AU" dirty="0"/>
              <a:t>Database can be manipulated by a database management system.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11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/>
              <a:t>What is a database management system(DBMS)?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 err="1"/>
              <a:t>Elmasri</a:t>
            </a:r>
            <a:r>
              <a:rPr lang="en-AU" dirty="0"/>
              <a:t>/</a:t>
            </a:r>
            <a:r>
              <a:rPr lang="en-AU" dirty="0" err="1"/>
              <a:t>Navathe</a:t>
            </a:r>
            <a:r>
              <a:rPr lang="en-AU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AU" i="1" dirty="0"/>
              <a:t>DBMS</a:t>
            </a:r>
            <a:r>
              <a:rPr lang="en-AU" dirty="0"/>
              <a:t>: . . . a collection of programs that enables users to create and maintain a database . . .</a:t>
            </a:r>
          </a:p>
          <a:p>
            <a:pPr lvl="1">
              <a:lnSpc>
                <a:spcPct val="150000"/>
              </a:lnSpc>
            </a:pPr>
            <a:r>
              <a:rPr lang="en-AU" i="1" dirty="0"/>
              <a:t>Database system</a:t>
            </a:r>
            <a:r>
              <a:rPr lang="en-AU" dirty="0"/>
              <a:t>: . . . The database and DBMS together . .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25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Database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Database system provides facilities to:</a:t>
            </a:r>
          </a:p>
          <a:p>
            <a:pPr lvl="1">
              <a:lnSpc>
                <a:spcPct val="150000"/>
              </a:lnSpc>
            </a:pPr>
            <a:r>
              <a:rPr lang="en-AU" i="1" dirty="0"/>
              <a:t>Define a database </a:t>
            </a:r>
            <a:r>
              <a:rPr lang="en-AU" dirty="0"/>
              <a:t>- specifying the data items to be stored and their types,</a:t>
            </a:r>
          </a:p>
          <a:p>
            <a:pPr lvl="1">
              <a:lnSpc>
                <a:spcPct val="150000"/>
              </a:lnSpc>
            </a:pPr>
            <a:r>
              <a:rPr lang="en-AU" i="1" dirty="0"/>
              <a:t>Construct a database </a:t>
            </a:r>
            <a:r>
              <a:rPr lang="en-AU" dirty="0"/>
              <a:t>- loading the data items and storing them on some storage medium (usually disk),</a:t>
            </a:r>
          </a:p>
          <a:p>
            <a:pPr lvl="1">
              <a:lnSpc>
                <a:spcPct val="150000"/>
              </a:lnSpc>
            </a:pPr>
            <a:r>
              <a:rPr lang="en-AU" i="1" dirty="0"/>
              <a:t>Manipulate a database</a:t>
            </a:r>
          </a:p>
          <a:p>
            <a:pPr lvl="2">
              <a:lnSpc>
                <a:spcPct val="150000"/>
              </a:lnSpc>
            </a:pPr>
            <a:r>
              <a:rPr lang="en-AU" dirty="0"/>
              <a:t>querying - i.e. retrieving relevant data,</a:t>
            </a:r>
          </a:p>
          <a:p>
            <a:pPr lvl="2">
              <a:lnSpc>
                <a:spcPct val="150000"/>
              </a:lnSpc>
            </a:pPr>
            <a:r>
              <a:rPr lang="en-AU" dirty="0"/>
              <a:t>updating - i.e. adding, deleting or modifying data items:</a:t>
            </a:r>
          </a:p>
          <a:p>
            <a:pPr lvl="3">
              <a:lnSpc>
                <a:spcPct val="150000"/>
              </a:lnSpc>
            </a:pPr>
            <a:r>
              <a:rPr lang="en-AU" dirty="0"/>
              <a:t>from one “correct” state to another “correct” state,</a:t>
            </a:r>
          </a:p>
          <a:p>
            <a:pPr lvl="1">
              <a:lnSpc>
                <a:spcPct val="150000"/>
              </a:lnSpc>
            </a:pPr>
            <a:r>
              <a:rPr lang="en-AU" i="1" dirty="0"/>
              <a:t>reporting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74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Database requirements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Database system must be</a:t>
            </a:r>
          </a:p>
          <a:p>
            <a:pPr lvl="1">
              <a:lnSpc>
                <a:spcPct val="170000"/>
              </a:lnSpc>
            </a:pPr>
            <a:r>
              <a:rPr lang="en-AU" i="1" dirty="0"/>
              <a:t>Timely</a:t>
            </a:r>
            <a:r>
              <a:rPr lang="en-AU" dirty="0"/>
              <a:t> - e.g. an airline database (fast response), a CAD system (must be interactive),</a:t>
            </a:r>
          </a:p>
          <a:p>
            <a:pPr lvl="1">
              <a:lnSpc>
                <a:spcPct val="170000"/>
              </a:lnSpc>
            </a:pPr>
            <a:r>
              <a:rPr lang="en-AU" i="1" dirty="0"/>
              <a:t>Multi-user</a:t>
            </a:r>
            <a:r>
              <a:rPr lang="en-AU" dirty="0"/>
              <a:t> - e.g. trading system,</a:t>
            </a:r>
          </a:p>
          <a:p>
            <a:pPr lvl="1">
              <a:lnSpc>
                <a:spcPct val="170000"/>
              </a:lnSpc>
            </a:pPr>
            <a:r>
              <a:rPr lang="en-AU" i="1" dirty="0"/>
              <a:t>Modifiable</a:t>
            </a:r>
            <a:r>
              <a:rPr lang="en-AU" dirty="0"/>
              <a:t> - must be able to be extended or reorganised, e.g. to cope with new laws, requirements, business conditions,</a:t>
            </a:r>
          </a:p>
          <a:p>
            <a:pPr lvl="1">
              <a:lnSpc>
                <a:spcPct val="170000"/>
              </a:lnSpc>
            </a:pPr>
            <a:r>
              <a:rPr lang="en-AU" i="1" dirty="0"/>
              <a:t>Secure</a:t>
            </a:r>
            <a:r>
              <a:rPr lang="en-AU" dirty="0"/>
              <a:t> - different classes of users may need different levels of access,</a:t>
            </a:r>
          </a:p>
          <a:p>
            <a:pPr lvl="1">
              <a:lnSpc>
                <a:spcPct val="170000"/>
              </a:lnSpc>
            </a:pPr>
            <a:r>
              <a:rPr lang="en-AU" i="1" dirty="0"/>
              <a:t>No redundancy</a:t>
            </a:r>
            <a:r>
              <a:rPr lang="en-AU" dirty="0"/>
              <a:t>,</a:t>
            </a:r>
          </a:p>
          <a:p>
            <a:pPr lvl="1">
              <a:lnSpc>
                <a:spcPct val="170000"/>
              </a:lnSpc>
            </a:pPr>
            <a:r>
              <a:rPr lang="en-AU" i="1" dirty="0"/>
              <a:t>Robust</a:t>
            </a:r>
            <a:r>
              <a:rPr lang="en-AU" dirty="0"/>
              <a:t> - e.g. power failure during an update - must be able to recover to a consistent state.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1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Database requirements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AU" sz="2400" dirty="0"/>
              <a:t>A database system must address these issues and provide solutions - DBMS:</a:t>
            </a:r>
          </a:p>
          <a:p>
            <a:pPr lvl="1">
              <a:lnSpc>
                <a:spcPct val="150000"/>
              </a:lnSpc>
            </a:pPr>
            <a:r>
              <a:rPr lang="en-AU" sz="2000" i="1" dirty="0"/>
              <a:t>a special purpose DBMS</a:t>
            </a:r>
            <a:r>
              <a:rPr lang="en-AU" sz="2000" dirty="0"/>
              <a:t>,</a:t>
            </a:r>
          </a:p>
          <a:p>
            <a:pPr lvl="1">
              <a:lnSpc>
                <a:spcPct val="150000"/>
              </a:lnSpc>
            </a:pPr>
            <a:r>
              <a:rPr lang="en-AU" sz="2000" i="1" dirty="0"/>
              <a:t>a general DBMS.</a:t>
            </a:r>
          </a:p>
          <a:p>
            <a:pPr>
              <a:lnSpc>
                <a:spcPct val="150000"/>
              </a:lnSpc>
            </a:pPr>
            <a:r>
              <a:rPr lang="en-AU" sz="2400" b="1" dirty="0"/>
              <a:t>The DBMS solution vs meta-data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To allow a general DBMS to be applied to a particular database application, we need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AU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5708782"/>
            <a:ext cx="19812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</a:rPr>
              <a:t>meta-data</a:t>
            </a:r>
            <a:endParaRPr lang="en-AU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707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Database requirements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i="1" dirty="0"/>
              <a:t>Meta-data</a:t>
            </a:r>
            <a:r>
              <a:rPr lang="en-AU" dirty="0"/>
              <a:t>: a definition and description of the stored database, such as structure of each file, type and storage format of each data item, constraints etc.</a:t>
            </a:r>
          </a:p>
          <a:p>
            <a:pPr>
              <a:lnSpc>
                <a:spcPct val="150000"/>
              </a:lnSpc>
            </a:pPr>
            <a:r>
              <a:rPr lang="en-AU" dirty="0"/>
              <a:t>Stored in the system </a:t>
            </a:r>
            <a:r>
              <a:rPr lang="en-AU" i="1" dirty="0" err="1"/>
              <a:t>catalog</a:t>
            </a:r>
            <a:r>
              <a:rPr lang="en-AU" dirty="0"/>
              <a:t>.</a:t>
            </a:r>
          </a:p>
          <a:p>
            <a:pPr>
              <a:lnSpc>
                <a:spcPct val="150000"/>
              </a:lnSpc>
            </a:pP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6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Lectures: 18:00 - 21:00 (Mon)</a:t>
            </a:r>
          </a:p>
          <a:p>
            <a:pPr>
              <a:lnSpc>
                <a:spcPct val="150000"/>
              </a:lnSpc>
            </a:pPr>
            <a:r>
              <a:rPr lang="en-US" dirty="0"/>
              <a:t>Location: </a:t>
            </a:r>
            <a:r>
              <a:rPr lang="fr-FR" dirty="0"/>
              <a:t>Central Lecture Block 7 (K-E19-104)</a:t>
            </a:r>
            <a:endParaRPr lang="en-AU" dirty="0"/>
          </a:p>
          <a:p>
            <a:pPr>
              <a:lnSpc>
                <a:spcPct val="150000"/>
              </a:lnSpc>
            </a:pPr>
            <a:r>
              <a:rPr lang="fr-FR" dirty="0" err="1"/>
              <a:t>Lab</a:t>
            </a:r>
            <a:r>
              <a:rPr lang="fr-FR" dirty="0"/>
              <a:t>: </a:t>
            </a:r>
            <a:r>
              <a:rPr lang="fr-FR" dirty="0" err="1"/>
              <a:t>week</a:t>
            </a:r>
            <a:r>
              <a:rPr lang="fr-FR" dirty="0"/>
              <a:t> 2 – 12</a:t>
            </a:r>
          </a:p>
          <a:p>
            <a:pPr>
              <a:lnSpc>
                <a:spcPct val="150000"/>
              </a:lnSpc>
            </a:pPr>
            <a:r>
              <a:rPr lang="fr-FR" dirty="0"/>
              <a:t>Consultation Time: 4:00pm – 5:00pm (Mon)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Place: K17-201B.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AE86-DAC4-4A45-BD60-DE77BA2876F9}" type="datetime1">
              <a:rPr lang="en-US" smtClean="0"/>
              <a:t>2/23/2018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83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Benefits of meta-data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i="1" dirty="0"/>
              <a:t>program-data independence </a:t>
            </a:r>
            <a:r>
              <a:rPr lang="en-AU" dirty="0"/>
              <a:t>- DBMS access programs may be written independent of file structures and storage formats,</a:t>
            </a:r>
          </a:p>
          <a:p>
            <a:pPr>
              <a:lnSpc>
                <a:spcPct val="170000"/>
              </a:lnSpc>
            </a:pPr>
            <a:r>
              <a:rPr lang="en-AU" i="1" dirty="0"/>
              <a:t>data abstraction </a:t>
            </a:r>
            <a:r>
              <a:rPr lang="en-AU" dirty="0"/>
              <a:t>- information hiding.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Users are provided with a </a:t>
            </a:r>
            <a:r>
              <a:rPr lang="en-AU" i="1" dirty="0"/>
              <a:t>conceptual representation </a:t>
            </a:r>
            <a:r>
              <a:rPr lang="en-AU" dirty="0"/>
              <a:t>of the data using a high level </a:t>
            </a:r>
            <a:r>
              <a:rPr lang="en-AU" i="1" dirty="0"/>
              <a:t>data model</a:t>
            </a:r>
            <a:r>
              <a:rPr lang="en-AU" dirty="0"/>
              <a:t>.</a:t>
            </a:r>
          </a:p>
          <a:p>
            <a:pPr>
              <a:lnSpc>
                <a:spcPct val="170000"/>
              </a:lnSpc>
            </a:pPr>
            <a:r>
              <a:rPr lang="en-AU" i="1" dirty="0"/>
              <a:t>support for views </a:t>
            </a:r>
            <a:r>
              <a:rPr lang="en-AU" dirty="0"/>
              <a:t>- different users can have different views of the database. e.g.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salary details may be hidden from some users,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statistical summaries may be derived and appear as stored data for some users.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20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Database personnel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AU" i="1" dirty="0"/>
              <a:t>Database Administrator(DBA)</a:t>
            </a:r>
            <a:r>
              <a:rPr lang="en-AU" dirty="0"/>
              <a:t> - This person is responsible for the centralised control of the database: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authorising access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monitoring usage,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recovery,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identifying the data,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choosing appropriate structures to represent and store the data,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managing definitions of views . .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2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Database personnel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AU" i="1" dirty="0"/>
              <a:t>End user </a:t>
            </a:r>
            <a:r>
              <a:rPr lang="en-AU" dirty="0"/>
              <a:t>- People requiring access to the database for querying, updating, reporting etc.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Naive (parametric) user - typically use the database via “canned transactions” - standardised queries and updates, often through a menu system of some kind,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Online user - has an understanding of the database system. May be capable of designing their own queries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25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Database personnel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i="1" dirty="0"/>
              <a:t>Systems analyst</a:t>
            </a:r>
            <a:r>
              <a:rPr lang="en-AU" dirty="0"/>
              <a:t>: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determine end users requirements,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develop specifications for canned transactions and reports,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may also take part in database design.</a:t>
            </a:r>
          </a:p>
          <a:p>
            <a:pPr>
              <a:lnSpc>
                <a:spcPct val="160000"/>
              </a:lnSpc>
            </a:pPr>
            <a:r>
              <a:rPr lang="en-AU" i="1" dirty="0"/>
              <a:t>Application programmer </a:t>
            </a:r>
            <a:r>
              <a:rPr lang="en-AU" dirty="0"/>
              <a:t>- Implements the specifications given by analyst: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tests,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debugs,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maintains the resulting programs.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969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DBMS concepts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AU" i="1" dirty="0"/>
              <a:t>Data model</a:t>
            </a:r>
            <a:r>
              <a:rPr lang="en-AU" dirty="0"/>
              <a:t>: a set of concepts that is used to describe the allowed structure of a database. i.e. the structure of the meta-data.</a:t>
            </a:r>
          </a:p>
          <a:p>
            <a:pPr>
              <a:lnSpc>
                <a:spcPct val="170000"/>
              </a:lnSpc>
            </a:pPr>
            <a:r>
              <a:rPr lang="en-AU" dirty="0"/>
              <a:t>May be classified as: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High-level or conceptual (e.g. ER model – concerns entities, attributes and relationships)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Implementation or record-based (e.g. Relational, Network, Hierarchical - suggests a physical implementation)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Low-level or physical (concerns record formats, access paths </a:t>
            </a:r>
            <a:r>
              <a:rPr lang="en-AU" dirty="0" err="1"/>
              <a:t>etc</a:t>
            </a:r>
            <a:r>
              <a:rPr lang="en-AU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84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DBMS concepts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AU" i="1" dirty="0"/>
              <a:t>Database Schema: </a:t>
            </a:r>
            <a:r>
              <a:rPr lang="en-AU" dirty="0"/>
              <a:t>An instance of a data model, that is, a description of the structure of a particular database in the formalism of the data model. (Intention)</a:t>
            </a:r>
          </a:p>
          <a:p>
            <a:pPr>
              <a:lnSpc>
                <a:spcPct val="170000"/>
              </a:lnSpc>
            </a:pPr>
            <a:r>
              <a:rPr lang="en-AU" i="1" dirty="0"/>
              <a:t>Database Instance (or State): </a:t>
            </a:r>
            <a:r>
              <a:rPr lang="en-AU" dirty="0"/>
              <a:t>The data in the database at a particular time. (Extension)</a:t>
            </a:r>
          </a:p>
          <a:p>
            <a:pPr>
              <a:lnSpc>
                <a:spcPct val="170000"/>
              </a:lnSpc>
            </a:pPr>
            <a:r>
              <a:rPr lang="en-AU" dirty="0"/>
              <a:t>In these terms: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We define a database by specifying its schema.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The state is then an empty instance of the schema.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To create the initial instance we load in data.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After this, each change in state is an update.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03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/>
              <a:t>ANSI-SPARC three level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ANSI: American National Standard </a:t>
            </a:r>
            <a:r>
              <a:rPr lang="en-AU"/>
              <a:t>Institute.</a:t>
            </a:r>
          </a:p>
          <a:p>
            <a:pPr>
              <a:lnSpc>
                <a:spcPct val="160000"/>
              </a:lnSpc>
            </a:pPr>
            <a:r>
              <a:rPr lang="en-AU"/>
              <a:t>SPARC</a:t>
            </a:r>
            <a:r>
              <a:rPr lang="en-AU" dirty="0"/>
              <a:t>: Standards Planning and Requirements Committee.</a:t>
            </a:r>
          </a:p>
          <a:p>
            <a:pPr>
              <a:lnSpc>
                <a:spcPct val="160000"/>
              </a:lnSpc>
            </a:pPr>
            <a:r>
              <a:rPr lang="en-AU" dirty="0"/>
              <a:t>ANSI-SPARC three level architecture (1975-1977):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The </a:t>
            </a:r>
            <a:r>
              <a:rPr lang="en-AU" i="1" dirty="0"/>
              <a:t>external</a:t>
            </a:r>
            <a:r>
              <a:rPr lang="en-AU" dirty="0"/>
              <a:t> or </a:t>
            </a:r>
            <a:r>
              <a:rPr lang="en-AU" i="1" dirty="0"/>
              <a:t>view</a:t>
            </a:r>
            <a:r>
              <a:rPr lang="en-AU" dirty="0"/>
              <a:t> </a:t>
            </a:r>
            <a:r>
              <a:rPr lang="en-AU" i="1" dirty="0"/>
              <a:t>level</a:t>
            </a:r>
            <a:r>
              <a:rPr lang="en-AU" dirty="0"/>
              <a:t> includes a number of external schemas or user views.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The </a:t>
            </a:r>
            <a:r>
              <a:rPr lang="en-AU" i="1" dirty="0"/>
              <a:t>conceptual level</a:t>
            </a:r>
            <a:r>
              <a:rPr lang="en-AU" dirty="0"/>
              <a:t> has a conceptual schema, which describes the structure of the whole database for a community of users.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The </a:t>
            </a:r>
            <a:r>
              <a:rPr lang="en-AU" i="1" dirty="0"/>
              <a:t>internal level</a:t>
            </a:r>
            <a:r>
              <a:rPr lang="en-AU" dirty="0"/>
              <a:t> has an internal schema, which describes the physical storage structure of the database.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72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41802" y="990599"/>
            <a:ext cx="7315200" cy="5181600"/>
            <a:chOff x="1219200" y="1066800"/>
            <a:chExt cx="8153400" cy="5822092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1219200" y="1066800"/>
              <a:ext cx="2438400" cy="121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EXTERNAL VIEW 1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114800" y="1066800"/>
              <a:ext cx="2438400" cy="121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EXTERNAL VIEW 1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34200" y="1066800"/>
              <a:ext cx="2438400" cy="121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EXTERNAL VIEW 1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114800" y="3505200"/>
              <a:ext cx="2438400" cy="121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CONCEPTUAL VIEW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14800" y="5669692"/>
              <a:ext cx="2438400" cy="121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INTERNAL VIEW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2" name="Curved Connector 11"/>
            <p:cNvCxnSpPr>
              <a:stCxn id="6" idx="2"/>
            </p:cNvCxnSpPr>
            <p:nvPr/>
          </p:nvCxnSpPr>
          <p:spPr>
            <a:xfrm rot="16200000" flipH="1">
              <a:off x="3276600" y="1447800"/>
              <a:ext cx="1219200" cy="2895600"/>
            </a:xfrm>
            <a:prstGeom prst="curvedConnector2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8" idx="2"/>
            </p:cNvCxnSpPr>
            <p:nvPr/>
          </p:nvCxnSpPr>
          <p:spPr>
            <a:xfrm rot="5400000">
              <a:off x="6134100" y="1485900"/>
              <a:ext cx="1219200" cy="2819400"/>
            </a:xfrm>
            <a:prstGeom prst="curvedConnector2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334000" y="2286000"/>
              <a:ext cx="0" cy="12192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0" idx="0"/>
            </p:cNvCxnSpPr>
            <p:nvPr/>
          </p:nvCxnSpPr>
          <p:spPr>
            <a:xfrm>
              <a:off x="5334000" y="4724400"/>
              <a:ext cx="0" cy="94529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723503" y="2572434"/>
              <a:ext cx="3352800" cy="5878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>
                  <a:latin typeface="Times New Roman" panose="02020603050405020304" pitchFamily="18" charset="0"/>
                </a:rPr>
                <a:t>EXTERNAL_TO_CONCEPTUAL</a:t>
              </a:r>
            </a:p>
            <a:p>
              <a:pPr algn="ctr"/>
              <a:r>
                <a:rPr lang="en-AU" sz="1400" dirty="0">
                  <a:latin typeface="Times New Roman" panose="02020603050405020304" pitchFamily="18" charset="0"/>
                </a:rPr>
                <a:t>MAPPINGS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82314" y="4873880"/>
              <a:ext cx="3352800" cy="5878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>
                  <a:latin typeface="Times New Roman" panose="02020603050405020304" pitchFamily="18" charset="0"/>
                </a:rPr>
                <a:t>CONCEPTUAL_TO_INTERNAL</a:t>
              </a:r>
            </a:p>
            <a:p>
              <a:pPr algn="ctr"/>
              <a:r>
                <a:rPr lang="en-AU" sz="1400" dirty="0">
                  <a:latin typeface="Times New Roman" panose="02020603050405020304" pitchFamily="18" charset="0"/>
                </a:rPr>
                <a:t>MAPPINGS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4387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/>
              <a:t>ANSI-SPARC three level architecture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3 levels of abstraction =&gt; 2 levels of data independence:</a:t>
            </a:r>
          </a:p>
          <a:p>
            <a:pPr lvl="1">
              <a:lnSpc>
                <a:spcPct val="160000"/>
              </a:lnSpc>
            </a:pPr>
            <a:r>
              <a:rPr lang="en-AU" i="1" dirty="0"/>
              <a:t>logical data independence</a:t>
            </a:r>
            <a:r>
              <a:rPr lang="en-AU" dirty="0"/>
              <a:t>: the ability to change the conceptual schema without changing external views. Must change the external-to-conceptual mapping though.</a:t>
            </a:r>
          </a:p>
          <a:p>
            <a:pPr lvl="1">
              <a:lnSpc>
                <a:spcPct val="160000"/>
              </a:lnSpc>
            </a:pPr>
            <a:r>
              <a:rPr lang="en-AU" i="1" dirty="0"/>
              <a:t>physical data independence</a:t>
            </a:r>
            <a:r>
              <a:rPr lang="en-AU" dirty="0"/>
              <a:t>: the ability to change physical storage paths and access structures without changing the conceptual view. Must change the conceptual-to-internal mapping though.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7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Database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In the three level architecture:</a:t>
            </a:r>
          </a:p>
          <a:p>
            <a:pPr lvl="1">
              <a:lnSpc>
                <a:spcPct val="160000"/>
              </a:lnSpc>
            </a:pPr>
            <a:r>
              <a:rPr lang="en-AU" i="1" dirty="0"/>
              <a:t>Data definition language (DDL):</a:t>
            </a:r>
            <a:r>
              <a:rPr lang="en-AU" dirty="0"/>
              <a:t> used to define the conceptual schema.</a:t>
            </a:r>
          </a:p>
          <a:p>
            <a:pPr lvl="1">
              <a:lnSpc>
                <a:spcPct val="160000"/>
              </a:lnSpc>
            </a:pPr>
            <a:r>
              <a:rPr lang="en-AU" i="1" dirty="0"/>
              <a:t>View definition language (VDL):</a:t>
            </a:r>
            <a:r>
              <a:rPr lang="en-AU" dirty="0"/>
              <a:t> used to define external schemas.</a:t>
            </a:r>
          </a:p>
          <a:p>
            <a:pPr lvl="1">
              <a:lnSpc>
                <a:spcPct val="160000"/>
              </a:lnSpc>
            </a:pPr>
            <a:r>
              <a:rPr lang="en-AU" i="1" dirty="0"/>
              <a:t>Storage definition language (SDL):</a:t>
            </a:r>
            <a:r>
              <a:rPr lang="en-AU" dirty="0"/>
              <a:t> used to define the internal schemas.</a:t>
            </a:r>
          </a:p>
          <a:p>
            <a:pPr>
              <a:lnSpc>
                <a:spcPct val="160000"/>
              </a:lnSpc>
            </a:pPr>
            <a:r>
              <a:rPr lang="en-AU" dirty="0"/>
              <a:t>In DBMS where conceptual and internal levels are mixed up, DDL is used to define both schemas.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6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3 assignments, 2 projects,  final exam</a:t>
            </a:r>
          </a:p>
          <a:p>
            <a:pPr>
              <a:lnSpc>
                <a:spcPct val="170000"/>
              </a:lnSpc>
            </a:pPr>
            <a:r>
              <a:rPr lang="en-AU" dirty="0"/>
              <a:t>Assignments (50%):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Ass 1: Data Modelling. Relational/Algebra (10%) (week 2-5)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Ass 2: DB design Theory + Transaction + UML (20%)  (week 6-9)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Ass 3: Graph DB (20%)   (week 10-12)</a:t>
            </a:r>
          </a:p>
          <a:p>
            <a:pPr>
              <a:lnSpc>
                <a:spcPct val="170000"/>
              </a:lnSpc>
            </a:pPr>
            <a:r>
              <a:rPr lang="en-AU" b="1" dirty="0"/>
              <a:t>Penalty for later submissions: 0 mark will be given to any later submission</a:t>
            </a:r>
            <a:r>
              <a:rPr lang="en-AU" dirty="0"/>
              <a:t>.</a:t>
            </a:r>
          </a:p>
          <a:p>
            <a:pPr>
              <a:lnSpc>
                <a:spcPct val="170000"/>
              </a:lnSpc>
            </a:pPr>
            <a:r>
              <a:rPr lang="en-AU" dirty="0"/>
              <a:t>Projects (50%)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Proj1: 25%  (due by week 4-7)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Proj2: 25% (due by week 8-11)</a:t>
            </a:r>
          </a:p>
          <a:p>
            <a:pPr>
              <a:lnSpc>
                <a:spcPct val="170000"/>
              </a:lnSpc>
            </a:pPr>
            <a:r>
              <a:rPr lang="en-AU" b="1" dirty="0"/>
              <a:t>Penalty for later submissions: </a:t>
            </a:r>
            <a:r>
              <a:rPr lang="en-AU" i="1" dirty="0"/>
              <a:t>10% reduction for the 1st day, then 30% reduction</a:t>
            </a:r>
            <a:r>
              <a:rPr lang="en-AU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50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Database languages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i="1" dirty="0"/>
              <a:t>Data manipulation language (DML): </a:t>
            </a:r>
            <a:r>
              <a:rPr lang="en-AU" dirty="0"/>
              <a:t>used to construct retrieval requests (queries) and update requests: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Low-level or procedural</a:t>
            </a:r>
          </a:p>
          <a:p>
            <a:pPr lvl="2">
              <a:lnSpc>
                <a:spcPct val="170000"/>
              </a:lnSpc>
            </a:pPr>
            <a:r>
              <a:rPr lang="en-AU" dirty="0"/>
              <a:t>embedded in a general purpose language,</a:t>
            </a:r>
          </a:p>
          <a:p>
            <a:pPr lvl="2">
              <a:lnSpc>
                <a:spcPct val="170000"/>
              </a:lnSpc>
            </a:pPr>
            <a:r>
              <a:rPr lang="en-AU" dirty="0"/>
              <a:t>record at a time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High-level or non-procedural</a:t>
            </a:r>
          </a:p>
          <a:p>
            <a:pPr lvl="2">
              <a:lnSpc>
                <a:spcPct val="170000"/>
              </a:lnSpc>
            </a:pPr>
            <a:r>
              <a:rPr lang="en-AU" dirty="0"/>
              <a:t>interactive and/or embedded</a:t>
            </a:r>
          </a:p>
          <a:p>
            <a:pPr lvl="2">
              <a:lnSpc>
                <a:spcPct val="170000"/>
              </a:lnSpc>
            </a:pPr>
            <a:r>
              <a:rPr lang="en-AU" dirty="0"/>
              <a:t>set at a time/ set oriented.</a:t>
            </a:r>
          </a:p>
          <a:p>
            <a:pPr>
              <a:lnSpc>
                <a:spcPct val="170000"/>
              </a:lnSpc>
            </a:pPr>
            <a:r>
              <a:rPr lang="en-AU" dirty="0"/>
              <a:t>In most current DBMSs, a comprehensive integrated language is used; for example SQL.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74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Database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See Fig2.3 in </a:t>
            </a:r>
            <a:r>
              <a:rPr lang="en-AU" dirty="0" err="1"/>
              <a:t>Elmasri</a:t>
            </a:r>
            <a:r>
              <a:rPr lang="en-AU" dirty="0"/>
              <a:t>/</a:t>
            </a:r>
            <a:r>
              <a:rPr lang="en-AU" dirty="0" err="1"/>
              <a:t>Navathe</a:t>
            </a:r>
            <a:r>
              <a:rPr lang="en-AU" dirty="0"/>
              <a:t>.</a:t>
            </a:r>
          </a:p>
          <a:p>
            <a:pPr>
              <a:lnSpc>
                <a:spcPct val="170000"/>
              </a:lnSpc>
            </a:pPr>
            <a:r>
              <a:rPr lang="en-AU" i="1" dirty="0"/>
              <a:t>Run-time database processor</a:t>
            </a:r>
            <a:r>
              <a:rPr lang="en-AU" dirty="0"/>
              <a:t> - Receives retrieval and update requests and carries them out with the help of the stored data manager.</a:t>
            </a:r>
          </a:p>
          <a:p>
            <a:pPr>
              <a:lnSpc>
                <a:spcPct val="170000"/>
              </a:lnSpc>
            </a:pPr>
            <a:r>
              <a:rPr lang="en-AU" i="1" dirty="0"/>
              <a:t>Stored data manager or file manager</a:t>
            </a:r>
            <a:r>
              <a:rPr lang="en-AU" dirty="0"/>
              <a:t> - Controls access to the DBMS information stored on disk: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may use the OS for disk access,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controls other aspects of data transfer, such as handling buffers.</a:t>
            </a:r>
          </a:p>
          <a:p>
            <a:pPr>
              <a:lnSpc>
                <a:spcPct val="170000"/>
              </a:lnSpc>
            </a:pPr>
            <a:r>
              <a:rPr lang="en-AU" i="1" dirty="0"/>
              <a:t>Pre-compiler</a:t>
            </a:r>
            <a:r>
              <a:rPr lang="en-AU" dirty="0"/>
              <a:t> - Extracts DML commands from the host language program.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These are compiled by the DML compiler, the rest is compiled by the host language compiler, then they are linked to produce executable code with calls to the data manager.</a:t>
            </a:r>
          </a:p>
          <a:p>
            <a:pPr>
              <a:lnSpc>
                <a:spcPct val="170000"/>
              </a:lnSpc>
            </a:pPr>
            <a:r>
              <a:rPr lang="en-AU" i="1" dirty="0"/>
              <a:t>Query processor (or Complier)</a:t>
            </a:r>
            <a:r>
              <a:rPr lang="en-AU" dirty="0"/>
              <a:t> - Parses high-level queries and converts them into calls to be executed by the data manager.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01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0"/>
            <a:ext cx="7010400" cy="64103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95500" y="6244421"/>
            <a:ext cx="56769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</a:rPr>
              <a:t>Component modules of a DBMS and their interactions.</a:t>
            </a:r>
            <a:br>
              <a:rPr lang="en-US" altLang="zh-CN" sz="1600" dirty="0">
                <a:latin typeface="Times New Roman" panose="02020603050405020304" pitchFamily="18" charset="0"/>
              </a:rPr>
            </a:br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160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AU" b="1" dirty="0"/>
                  <a:t>Exam: </a:t>
                </a:r>
                <a:r>
                  <a:rPr lang="en-AU" dirty="0"/>
                  <a:t>100%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AU" dirty="0"/>
                  <a:t>If you are ill on the day of the exam, </a:t>
                </a:r>
                <a:r>
                  <a:rPr lang="en-AU" b="1" dirty="0"/>
                  <a:t>do not attend</a:t>
                </a:r>
                <a:r>
                  <a:rPr lang="en-AU" dirty="0"/>
                  <a:t> the exam.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AU" dirty="0"/>
                  <a:t>I will not accept medical special consideration claims from people who have already attempted the exam.</a:t>
                </a:r>
              </a:p>
              <a:p>
                <a:pPr>
                  <a:lnSpc>
                    <a:spcPct val="150000"/>
                  </a:lnSpc>
                </a:pPr>
                <a:r>
                  <a:rPr lang="en-AU" b="1" dirty="0"/>
                  <a:t>Final Mark by Harmonic Mean: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Final mark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1" i="1">
                            <a:latin typeface="Cambria Math"/>
                          </a:rPr>
                          <m:t>𝟐</m:t>
                        </m:r>
                        <m:r>
                          <a:rPr lang="en-US" sz="2400" b="1" i="1" smtClean="0">
                            <a:latin typeface="Cambria Math"/>
                          </a:rPr>
                          <m:t>∗</m:t>
                        </m:r>
                        <m:d>
                          <m:dPr>
                            <m:ctrlPr>
                              <a:rPr lang="en-AU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1" i="1">
                                <a:latin typeface="Cambria Math"/>
                              </a:rPr>
                              <m:t>𝒂𝒔𝒔</m:t>
                            </m:r>
                            <m:r>
                              <a:rPr lang="en-AU" sz="2400" b="1" i="1">
                                <a:latin typeface="Cambria Math"/>
                              </a:rPr>
                              <m:t>𝟏</m:t>
                            </m:r>
                            <m:r>
                              <a:rPr lang="en-AU" sz="24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AU" sz="2400" b="1" i="1">
                                <a:latin typeface="Cambria Math"/>
                              </a:rPr>
                              <m:t>𝒂𝒔𝒔</m:t>
                            </m:r>
                            <m:r>
                              <a:rPr lang="en-AU" sz="2400" b="1" i="1">
                                <a:latin typeface="Cambria Math"/>
                              </a:rPr>
                              <m:t>𝟐</m:t>
                            </m:r>
                            <m:r>
                              <a:rPr lang="en-AU" sz="24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AU" sz="2400" b="1" i="1">
                                <a:latin typeface="Cambria Math"/>
                              </a:rPr>
                              <m:t>𝒂𝒔𝒔</m:t>
                            </m:r>
                            <m:r>
                              <a:rPr lang="en-AU" sz="2400" b="1" i="1">
                                <a:latin typeface="Cambria Math"/>
                              </a:rPr>
                              <m:t>𝟑</m:t>
                            </m:r>
                            <m:r>
                              <a:rPr lang="en-AU" sz="24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AU" sz="2400" b="1" i="1">
                                <a:latin typeface="Cambria Math"/>
                              </a:rPr>
                              <m:t>𝒑𝒓𝒐𝒋</m:t>
                            </m:r>
                            <m:r>
                              <a:rPr lang="en-AU" sz="2400" b="1" i="1">
                                <a:latin typeface="Cambria Math"/>
                              </a:rPr>
                              <m:t>𝟏</m:t>
                            </m:r>
                            <m:r>
                              <a:rPr lang="en-AU" sz="24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AU" sz="2400" b="1" i="1">
                                <a:latin typeface="Cambria Math"/>
                              </a:rPr>
                              <m:t>𝒑𝒓𝒐𝒋</m:t>
                            </m:r>
                            <m:r>
                              <a:rPr lang="en-AU" sz="24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AU" sz="2400" b="1" i="1"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2400" b="1" i="1" smtClean="0">
                            <a:latin typeface="Cambria Math"/>
                          </a:rPr>
                          <m:t>∗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𝒇𝒊𝒏𝒂𝒍𝒆𝒙𝒂𝒎</m:t>
                        </m:r>
                      </m:num>
                      <m:den>
                        <m:r>
                          <a:rPr lang="en-US" sz="2400" b="1" i="1">
                            <a:latin typeface="Cambria Math"/>
                          </a:rPr>
                          <m:t>𝒂𝒔𝒔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  <m:r>
                          <a:rPr lang="en-US" sz="2400" b="1" i="1">
                            <a:latin typeface="Cambria Math"/>
                          </a:rPr>
                          <m:t>+</m:t>
                        </m:r>
                        <m:r>
                          <a:rPr lang="en-US" sz="2400" b="1" i="1">
                            <a:latin typeface="Cambria Math"/>
                          </a:rPr>
                          <m:t>𝒂𝒔𝒔</m:t>
                        </m:r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  <m:r>
                          <a:rPr lang="en-US" sz="2400" b="1" i="1">
                            <a:latin typeface="Cambria Math"/>
                          </a:rPr>
                          <m:t>+</m:t>
                        </m:r>
                        <m:r>
                          <a:rPr lang="en-US" sz="2400" b="1" i="1">
                            <a:latin typeface="Cambria Math"/>
                          </a:rPr>
                          <m:t>𝒂𝒔𝒔</m:t>
                        </m:r>
                        <m:r>
                          <a:rPr lang="en-US" sz="2400" b="1" i="1">
                            <a:latin typeface="Cambria Math"/>
                          </a:rPr>
                          <m:t>𝟑</m:t>
                        </m:r>
                        <m:r>
                          <a:rPr lang="en-US" sz="2400" b="1" i="1">
                            <a:latin typeface="Cambria Math"/>
                          </a:rPr>
                          <m:t>+</m:t>
                        </m:r>
                        <m:r>
                          <a:rPr lang="en-US" sz="2400" b="1" i="1">
                            <a:latin typeface="Cambria Math"/>
                          </a:rPr>
                          <m:t>𝒑𝒓𝒐𝒋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  <m:r>
                          <a:rPr lang="en-US" sz="2400" b="1" i="1">
                            <a:latin typeface="Cambria Math"/>
                          </a:rPr>
                          <m:t>+</m:t>
                        </m:r>
                        <m:r>
                          <a:rPr lang="en-US" sz="2400" b="1" i="1">
                            <a:latin typeface="Cambria Math"/>
                          </a:rPr>
                          <m:t>𝒑𝒓𝒐𝒋</m:t>
                        </m:r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  <m:r>
                          <a:rPr lang="en-US" sz="2400" b="1" i="1">
                            <a:latin typeface="Cambria Math"/>
                          </a:rPr>
                          <m:t>+</m:t>
                        </m:r>
                        <m:r>
                          <a:rPr lang="en-US" sz="2400" b="1" i="1">
                            <a:latin typeface="Cambria Math"/>
                          </a:rPr>
                          <m:t>𝒇𝒊𝒏𝒂𝒍𝒆𝒙𝒂𝒎</m:t>
                        </m:r>
                      </m:den>
                    </m:f>
                  </m:oMath>
                </a14:m>
                <a:endParaRPr lang="en-AU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r="-17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9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AU" b="1" dirty="0"/>
              <a:t>Text Book:</a:t>
            </a:r>
          </a:p>
          <a:p>
            <a:pPr lvl="1">
              <a:lnSpc>
                <a:spcPct val="160000"/>
              </a:lnSpc>
            </a:pPr>
            <a:r>
              <a:rPr lang="en-AU" dirty="0" err="1"/>
              <a:t>Elmasri</a:t>
            </a:r>
            <a:r>
              <a:rPr lang="en-AU" dirty="0"/>
              <a:t> &amp; </a:t>
            </a:r>
            <a:r>
              <a:rPr lang="en-AU" dirty="0" err="1"/>
              <a:t>Navathe</a:t>
            </a:r>
            <a:r>
              <a:rPr lang="en-AU" dirty="0"/>
              <a:t>, </a:t>
            </a:r>
            <a:r>
              <a:rPr lang="en-AU" i="1" dirty="0"/>
              <a:t>Fundamentals of Database Systems</a:t>
            </a:r>
            <a:r>
              <a:rPr lang="en-AU" dirty="0"/>
              <a:t>, Benjamin/Cummings, 6th Edition, 2010.</a:t>
            </a:r>
          </a:p>
          <a:p>
            <a:pPr>
              <a:lnSpc>
                <a:spcPct val="160000"/>
              </a:lnSpc>
            </a:pPr>
            <a:r>
              <a:rPr lang="en-AU" b="1" dirty="0"/>
              <a:t>Reference Books: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J. D. Ullman &amp; J. </a:t>
            </a:r>
            <a:r>
              <a:rPr lang="en-AU" dirty="0" err="1"/>
              <a:t>Widom</a:t>
            </a:r>
            <a:r>
              <a:rPr lang="en-AU" dirty="0"/>
              <a:t>, </a:t>
            </a:r>
            <a:r>
              <a:rPr lang="en-AU" i="1" dirty="0"/>
              <a:t>A First Course in Database Systems</a:t>
            </a:r>
            <a:r>
              <a:rPr lang="en-AU" dirty="0"/>
              <a:t>, Prentice Hall, 1997.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R. </a:t>
            </a:r>
            <a:r>
              <a:rPr lang="en-AU" dirty="0" err="1"/>
              <a:t>Ramakrishan</a:t>
            </a:r>
            <a:r>
              <a:rPr lang="en-AU" dirty="0"/>
              <a:t>, </a:t>
            </a:r>
            <a:r>
              <a:rPr lang="en-AU" i="1" dirty="0"/>
              <a:t>Database Management Systems</a:t>
            </a:r>
            <a:r>
              <a:rPr lang="en-AU" dirty="0"/>
              <a:t>, </a:t>
            </a:r>
            <a:r>
              <a:rPr lang="en-AU" dirty="0" err="1"/>
              <a:t>McGRAW-HILL</a:t>
            </a:r>
            <a:r>
              <a:rPr lang="en-AU" dirty="0"/>
              <a:t>, 1997.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D. Maier, </a:t>
            </a:r>
            <a:r>
              <a:rPr lang="en-AU" i="1" dirty="0"/>
              <a:t>The Theory of Relational Databases</a:t>
            </a:r>
            <a:r>
              <a:rPr lang="en-AU" dirty="0"/>
              <a:t>, Computer Science Press, 1983.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9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Course Outline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219210"/>
              </p:ext>
            </p:extLst>
          </p:nvPr>
        </p:nvGraphicFramePr>
        <p:xfrm>
          <a:off x="1066800" y="1295400"/>
          <a:ext cx="7315200" cy="516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</a:rPr>
                        <a:t>Time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</a:rPr>
                        <a:t>Contents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Times New Roman" panose="02020603050405020304" pitchFamily="18" charset="0"/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Times New Roman" panose="02020603050405020304" pitchFamily="18" charset="0"/>
                        </a:rPr>
                        <a:t>Subject Introduction, Conceptual DB Design (ER)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Times New Roman" panose="02020603050405020304" pitchFamily="18" charset="0"/>
                        </a:rP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Times New Roman" panose="02020603050405020304" pitchFamily="18" charset="0"/>
                        </a:rPr>
                        <a:t>1) Relational Data Model, 2) ER to Relational Data Model,</a:t>
                      </a:r>
                    </a:p>
                    <a:p>
                      <a:r>
                        <a:rPr lang="en-AU" dirty="0">
                          <a:latin typeface="Times New Roman" panose="02020603050405020304" pitchFamily="18" charset="0"/>
                        </a:rPr>
                        <a:t>3) Relational Algebra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Times New Roman" panose="02020603050405020304" pitchFamily="18" charset="0"/>
                        </a:rPr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Times New Roman" panose="02020603050405020304" pitchFamily="18" charset="0"/>
                        </a:rPr>
                        <a:t>SQL I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Times New Roman" panose="02020603050405020304" pitchFamily="18" charset="0"/>
                        </a:rPr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>
                          <a:latin typeface="Times New Roman" panose="02020603050405020304" pitchFamily="18" charset="0"/>
                        </a:rPr>
                        <a:t>PLpgSQL</a:t>
                      </a:r>
                      <a:r>
                        <a:rPr lang="en-AU" dirty="0">
                          <a:latin typeface="Times New Roman" panose="02020603050405020304" pitchFamily="18" charset="0"/>
                        </a:rPr>
                        <a:t>, Functional 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Times New Roman" panose="02020603050405020304" pitchFamily="18" charset="0"/>
                        </a:rPr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Times New Roman" panose="02020603050405020304" pitchFamily="18" charset="0"/>
                        </a:rPr>
                        <a:t>Normal Forms, Relational DB design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Times New Roman" panose="02020603050405020304" pitchFamily="18" charset="0"/>
                        </a:rPr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</a:rPr>
                        <a:t>Relational DB design 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Times New Roman" panose="02020603050405020304" pitchFamily="18" charset="0"/>
                        </a:rPr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</a:rPr>
                        <a:t>UML;</a:t>
                      </a:r>
                      <a:r>
                        <a:rPr lang="en-US" baseline="0" dirty="0">
                          <a:latin typeface="Times New Roman" panose="02020603050405020304" pitchFamily="18" charset="0"/>
                        </a:rPr>
                        <a:t> Disks, Files, </a:t>
                      </a:r>
                      <a:r>
                        <a:rPr lang="en-US" dirty="0">
                          <a:latin typeface="Times New Roman" panose="02020603050405020304" pitchFamily="18" charset="0"/>
                        </a:rPr>
                        <a:t> 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Times New Roman" panose="02020603050405020304" pitchFamily="18" charset="0"/>
                        </a:rPr>
                        <a:t>Week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</a:rPr>
                        <a:t>Transaction</a:t>
                      </a:r>
                      <a:r>
                        <a:rPr lang="en-US" baseline="0" dirty="0">
                          <a:latin typeface="Times New Roman" panose="02020603050405020304" pitchFamily="18" charset="0"/>
                        </a:rPr>
                        <a:t> Management 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Times New Roman" panose="02020603050405020304" pitchFamily="18" charset="0"/>
                        </a:rPr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</a:rPr>
                        <a:t>Graph</a:t>
                      </a:r>
                      <a:r>
                        <a:rPr lang="en-US" baseline="0" dirty="0">
                          <a:latin typeface="Times New Roman" panose="02020603050405020304" pitchFamily="18" charset="0"/>
                        </a:rPr>
                        <a:t> Data Processing: Overview</a:t>
                      </a:r>
                      <a:endParaRPr lang="en-US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Times New Roman" panose="02020603050405020304" pitchFamily="18" charset="0"/>
                        </a:rPr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</a:rPr>
                        <a:t>Graph Data</a:t>
                      </a:r>
                      <a:r>
                        <a:rPr lang="en-US" baseline="0" dirty="0">
                          <a:latin typeface="Times New Roman" panose="02020603050405020304" pitchFamily="18" charset="0"/>
                        </a:rPr>
                        <a:t> Processing: Cohesive subgraphs</a:t>
                      </a:r>
                      <a:endParaRPr lang="en-US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Times New Roman" panose="02020603050405020304" pitchFamily="18" charset="0"/>
                        </a:rPr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</a:rPr>
                        <a:t>Cloud</a:t>
                      </a:r>
                      <a:r>
                        <a:rPr lang="en-US" baseline="0" dirty="0">
                          <a:latin typeface="Times New Roman" panose="02020603050405020304" pitchFamily="18" charset="0"/>
                        </a:rPr>
                        <a:t> Computing Environment</a:t>
                      </a:r>
                      <a:endParaRPr lang="en-US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Times New Roman" panose="02020603050405020304" pitchFamily="18" charset="0"/>
                        </a:rPr>
                        <a:t>Week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</a:rPr>
                        <a:t>Revision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9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Database Applications: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Banking System,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Stock Market,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Transportation,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Social Network,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Marine Data Analysis,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Criminal Analysis and Control,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 Now, BIG DATA....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5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21" name="Text Box 5"/>
          <p:cNvSpPr txBox="1">
            <a:spLocks noChangeArrowheads="1"/>
          </p:cNvSpPr>
          <p:nvPr/>
        </p:nvSpPr>
        <p:spPr bwMode="auto">
          <a:xfrm>
            <a:off x="475541" y="1492732"/>
            <a:ext cx="29534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altLang="zh-CN" b="1" dirty="0">
                <a:ea typeface="黑体" pitchFamily="2" charset="-122"/>
              </a:rPr>
              <a:t>Intelligent Transportation</a:t>
            </a:r>
            <a:endParaRPr lang="zh-CN" altLang="en-US" b="1" dirty="0">
              <a:ea typeface="黑体" pitchFamily="2" charset="-122"/>
            </a:endParaRPr>
          </a:p>
        </p:txBody>
      </p:sp>
      <p:sp>
        <p:nvSpPr>
          <p:cNvPr id="700423" name="Text Box 7"/>
          <p:cNvSpPr txBox="1">
            <a:spLocks noChangeArrowheads="1"/>
          </p:cNvSpPr>
          <p:nvPr/>
        </p:nvSpPr>
        <p:spPr bwMode="auto">
          <a:xfrm>
            <a:off x="914400" y="5701258"/>
            <a:ext cx="16764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altLang="zh-CN" sz="2000" b="1">
                <a:ea typeface="黑体" pitchFamily="2" charset="-122"/>
              </a:rPr>
              <a:t>Public Health</a:t>
            </a:r>
            <a:endParaRPr lang="en-US" altLang="zh-CN" sz="2000" b="1" dirty="0">
              <a:ea typeface="黑体" pitchFamily="2" charset="-122"/>
            </a:endParaRPr>
          </a:p>
        </p:txBody>
      </p:sp>
      <p:sp>
        <p:nvSpPr>
          <p:cNvPr id="700424" name="Text Box 8"/>
          <p:cNvSpPr txBox="1">
            <a:spLocks noChangeArrowheads="1"/>
          </p:cNvSpPr>
          <p:nvPr/>
        </p:nvSpPr>
        <p:spPr bwMode="auto">
          <a:xfrm>
            <a:off x="3456015" y="5693995"/>
            <a:ext cx="208823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altLang="zh-CN" sz="2000" b="1" dirty="0">
                <a:ea typeface="黑体" pitchFamily="2" charset="-122"/>
              </a:rPr>
              <a:t>Modern Military</a:t>
            </a:r>
            <a:endParaRPr lang="en-US" altLang="zh-CN" sz="2000" b="1" dirty="0">
              <a:ea typeface="黑体" pitchFamily="2" charset="-122"/>
            </a:endParaRPr>
          </a:p>
        </p:txBody>
      </p:sp>
      <p:sp>
        <p:nvSpPr>
          <p:cNvPr id="700425" name="Text Box 9"/>
          <p:cNvSpPr txBox="1">
            <a:spLocks noChangeArrowheads="1"/>
          </p:cNvSpPr>
          <p:nvPr/>
        </p:nvSpPr>
        <p:spPr bwMode="auto">
          <a:xfrm>
            <a:off x="6069903" y="5715000"/>
            <a:ext cx="254711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altLang="zh-CN" sz="2000" b="1" dirty="0">
                <a:ea typeface="黑体" pitchFamily="2" charset="-122"/>
              </a:rPr>
              <a:t>Tourism Development</a:t>
            </a:r>
            <a:endParaRPr lang="zh-CN" altLang="en-US" sz="2000" b="1" dirty="0">
              <a:ea typeface="黑体" pitchFamily="2" charset="-122"/>
            </a:endParaRPr>
          </a:p>
        </p:txBody>
      </p:sp>
      <p:sp>
        <p:nvSpPr>
          <p:cNvPr id="700435" name="Text Box 19"/>
          <p:cNvSpPr txBox="1">
            <a:spLocks noChangeArrowheads="1"/>
          </p:cNvSpPr>
          <p:nvPr/>
        </p:nvSpPr>
        <p:spPr bwMode="auto">
          <a:xfrm>
            <a:off x="3564168" y="1488790"/>
            <a:ext cx="208597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altLang="zh-CN" sz="2000" b="1" dirty="0">
                <a:ea typeface="黑体" pitchFamily="2" charset="-122"/>
              </a:rPr>
              <a:t>Business Services</a:t>
            </a:r>
            <a:endParaRPr lang="en-US" altLang="zh-CN" sz="2000" b="1" dirty="0">
              <a:ea typeface="宋体" pitchFamily="2" charset="-122"/>
            </a:endParaRPr>
          </a:p>
        </p:txBody>
      </p:sp>
      <p:pic>
        <p:nvPicPr>
          <p:cNvPr id="31" name="Picture 7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40412" y="3829250"/>
            <a:ext cx="2520000" cy="180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33" name="Picture 66" descr="天气预报-2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440" y="3829250"/>
            <a:ext cx="2520000" cy="180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35" name="Picture 70" descr="936918_ss21-hires_thumb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4108" y="3829250"/>
            <a:ext cx="2520000" cy="1800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36" name="Picture 58" descr="Reverse-Engineering"/>
          <p:cNvPicPr>
            <a:picLocks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506252" y="1921038"/>
            <a:ext cx="2515152" cy="1800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38" name="图片 2" descr="http://news.xinhuanet.com/life/2007-04/29/xinsrc_18204042908332183219712.jpg"/>
          <p:cNvPicPr>
            <a:picLocks noChangeArrowheads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6029346" y="1921238"/>
            <a:ext cx="2486187" cy="1800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grpSp>
        <p:nvGrpSpPr>
          <p:cNvPr id="42" name="组合 41"/>
          <p:cNvGrpSpPr/>
          <p:nvPr/>
        </p:nvGrpSpPr>
        <p:grpSpPr>
          <a:xfrm>
            <a:off x="3240132" y="1921038"/>
            <a:ext cx="2520000" cy="1775593"/>
            <a:chOff x="3419872" y="2024844"/>
            <a:chExt cx="2520000" cy="1775593"/>
          </a:xfrm>
        </p:grpSpPr>
        <p:pic>
          <p:nvPicPr>
            <p:cNvPr id="37" name="图片 36" descr="1299490619COE1ENjy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19872" y="2024844"/>
              <a:ext cx="2520000" cy="1775593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 flipH="1">
              <a:off x="5328084" y="2096852"/>
              <a:ext cx="398505" cy="382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flipH="1">
              <a:off x="3599892" y="2181176"/>
              <a:ext cx="387360" cy="383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6300472" y="1484784"/>
            <a:ext cx="208597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altLang="zh-CN" sz="2000" b="1" dirty="0">
                <a:ea typeface="黑体" pitchFamily="2" charset="-122"/>
              </a:rPr>
              <a:t>Natural Disasters</a:t>
            </a:r>
            <a:endParaRPr lang="en-US" altLang="zh-CN" sz="2000" b="1" dirty="0">
              <a:ea typeface="黑体" pitchFamily="2" charset="-122"/>
            </a:endParaRPr>
          </a:p>
        </p:txBody>
      </p:sp>
      <p:sp>
        <p:nvSpPr>
          <p:cNvPr id="2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>
              <a:defRPr/>
            </a:pPr>
            <a:fld id="{7A16E606-1646-4DFD-A6A0-CEFE53CA3067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12" y="260238"/>
            <a:ext cx="82296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630743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557" y="930097"/>
            <a:ext cx="3198985" cy="274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75" y="38"/>
            <a:ext cx="4724400" cy="652463"/>
          </a:xfrm>
        </p:spPr>
        <p:txBody>
          <a:bodyPr/>
          <a:lstStyle/>
          <a:p>
            <a:r>
              <a:rPr lang="en-US" sz="3600" dirty="0">
                <a:solidFill>
                  <a:srgbClr val="FFFFCC"/>
                </a:solidFill>
                <a:latin typeface="Comic Sans MS"/>
                <a:cs typeface="Comic Sans MS"/>
              </a:rPr>
              <a:t>Every where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6680" y="3508882"/>
            <a:ext cx="3496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12700">
                  <a:solidFill>
                    <a:srgbClr val="464646">
                      <a:satMod val="155000"/>
                    </a:srgb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mic Sans MS"/>
                <a:cs typeface="Comic Sans MS"/>
              </a:rPr>
              <a:t>Beta-Catenin  Biological Network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70674" y="3672085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12700">
                  <a:solidFill>
                    <a:srgbClr val="464646">
                      <a:satMod val="155000"/>
                    </a:srgb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mic Sans MS"/>
                <a:cs typeface="Comic Sans MS"/>
              </a:rPr>
              <a:t>Web Graph</a:t>
            </a:r>
          </a:p>
        </p:txBody>
      </p:sp>
      <p:pic>
        <p:nvPicPr>
          <p:cNvPr id="1028" name="Picture 4" descr="“internet of things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269" y="4283010"/>
            <a:ext cx="3625973" cy="181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“social network”的图片搜索结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4091974" cy="192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“biological network”的图片搜索结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2938"/>
            <a:ext cx="3595431" cy="220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904999" y="6095997"/>
            <a:ext cx="1694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12700">
                  <a:solidFill>
                    <a:srgbClr val="464646">
                      <a:satMod val="155000"/>
                    </a:srgb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mic Sans MS"/>
                <a:cs typeface="Comic Sans MS"/>
              </a:rPr>
              <a:t>Social Network</a:t>
            </a:r>
          </a:p>
        </p:txBody>
      </p:sp>
    </p:spTree>
    <p:extLst>
      <p:ext uri="{BB962C8B-B14F-4D97-AF65-F5344CB8AC3E}">
        <p14:creationId xmlns:p14="http://schemas.microsoft.com/office/powerpoint/2010/main" val="174733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4|0.3|0.3|0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1667</TotalTime>
  <Words>2007</Words>
  <Application>Microsoft Office PowerPoint</Application>
  <PresentationFormat>全屏显示(4:3)</PresentationFormat>
  <Paragraphs>321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黑体</vt:lpstr>
      <vt:lpstr>宋体</vt:lpstr>
      <vt:lpstr>Arial</vt:lpstr>
      <vt:lpstr>Calibri</vt:lpstr>
      <vt:lpstr>Cambria Math</vt:lpstr>
      <vt:lpstr>Comic Sans MS</vt:lpstr>
      <vt:lpstr>Times New Roman</vt:lpstr>
      <vt:lpstr>Wingdings</vt:lpstr>
      <vt:lpstr>Office Theme</vt:lpstr>
      <vt:lpstr>1_Office Theme</vt:lpstr>
      <vt:lpstr>COMP9311 Database Systems</vt:lpstr>
      <vt:lpstr>Course Information</vt:lpstr>
      <vt:lpstr>Course Information(cont)</vt:lpstr>
      <vt:lpstr>Course Information(cont)</vt:lpstr>
      <vt:lpstr>Course Information(cont)</vt:lpstr>
      <vt:lpstr>Course Outline</vt:lpstr>
      <vt:lpstr>Introduction</vt:lpstr>
      <vt:lpstr>PowerPoint 演示文稿</vt:lpstr>
      <vt:lpstr>Every where</vt:lpstr>
      <vt:lpstr>Big Graph Characteristics</vt:lpstr>
      <vt:lpstr>Challenges and Opportunities</vt:lpstr>
      <vt:lpstr>Introduction(cont)</vt:lpstr>
      <vt:lpstr>What is data?</vt:lpstr>
      <vt:lpstr>What is a database?</vt:lpstr>
      <vt:lpstr>What is a database management system(DBMS)?</vt:lpstr>
      <vt:lpstr>Database requirements</vt:lpstr>
      <vt:lpstr>Database requirements(cont)</vt:lpstr>
      <vt:lpstr>Database requirements(cont)</vt:lpstr>
      <vt:lpstr>Database requirements(cont)</vt:lpstr>
      <vt:lpstr>Benefits of meta-data</vt:lpstr>
      <vt:lpstr>Database personnel</vt:lpstr>
      <vt:lpstr>Database personnel(cont)</vt:lpstr>
      <vt:lpstr>Database personnel(cont)</vt:lpstr>
      <vt:lpstr>DBMS concepts</vt:lpstr>
      <vt:lpstr>DBMS concepts(cont)</vt:lpstr>
      <vt:lpstr>ANSI-SPARC three level architecture</vt:lpstr>
      <vt:lpstr>PowerPoint 演示文稿</vt:lpstr>
      <vt:lpstr>ANSI-SPARC three level architecture(cont)</vt:lpstr>
      <vt:lpstr>Database languages</vt:lpstr>
      <vt:lpstr>Database languages(cont)</vt:lpstr>
      <vt:lpstr>Database components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COMP3311 Database Systems</dc:title>
  <dc:creator>xiaoyangw</dc:creator>
  <cp:lastModifiedBy>Kai Wang</cp:lastModifiedBy>
  <cp:revision>248</cp:revision>
  <cp:lastPrinted>2014-03-02T06:50:32Z</cp:lastPrinted>
  <dcterms:created xsi:type="dcterms:W3CDTF">2006-08-16T00:00:00Z</dcterms:created>
  <dcterms:modified xsi:type="dcterms:W3CDTF">2018-02-23T00:36:47Z</dcterms:modified>
</cp:coreProperties>
</file>