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65" r:id="rId3"/>
    <p:sldId id="400" r:id="rId4"/>
    <p:sldId id="403" r:id="rId5"/>
    <p:sldId id="407" r:id="rId6"/>
    <p:sldId id="405" r:id="rId7"/>
    <p:sldId id="411" r:id="rId8"/>
    <p:sldId id="490" r:id="rId9"/>
    <p:sldId id="491" r:id="rId10"/>
    <p:sldId id="489" r:id="rId11"/>
    <p:sldId id="406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20" r:id="rId20"/>
    <p:sldId id="419" r:id="rId21"/>
    <p:sldId id="487" r:id="rId22"/>
    <p:sldId id="488" r:id="rId23"/>
    <p:sldId id="445" r:id="rId24"/>
    <p:sldId id="446" r:id="rId25"/>
    <p:sldId id="454" r:id="rId26"/>
    <p:sldId id="447" r:id="rId27"/>
    <p:sldId id="448" r:id="rId28"/>
    <p:sldId id="449" r:id="rId29"/>
    <p:sldId id="450" r:id="rId30"/>
    <p:sldId id="451" r:id="rId31"/>
    <p:sldId id="452" r:id="rId32"/>
    <p:sldId id="453" r:id="rId33"/>
    <p:sldId id="455" r:id="rId34"/>
    <p:sldId id="456" r:id="rId35"/>
    <p:sldId id="458" r:id="rId36"/>
    <p:sldId id="287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BA00"/>
    <a:srgbClr val="DEE303"/>
    <a:srgbClr val="FFCC00"/>
    <a:srgbClr val="17D1FD"/>
    <a:srgbClr val="DDD9C3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 autoAdjust="0"/>
    <p:restoredTop sz="88543" autoAdjust="0"/>
  </p:normalViewPr>
  <p:slideViewPr>
    <p:cSldViewPr>
      <p:cViewPr>
        <p:scale>
          <a:sx n="100" d="100"/>
          <a:sy n="100" d="100"/>
        </p:scale>
        <p:origin x="19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68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AB564E-8DD3-43C2-AFB7-223388810126}" type="datetime1">
              <a:rPr lang="en-US"/>
              <a:pPr>
                <a:defRPr/>
              </a:pPr>
              <a:t>5/17/18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4D22AB-8B33-4A9A-9D43-0254551D12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11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5E1AD7B-4542-4831-83D1-A3C1C197997B}" type="datetime1">
              <a:rPr lang="en-US"/>
              <a:pPr>
                <a:defRPr/>
              </a:pPr>
              <a:t>5/17/18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C233987-0B2C-4326-939F-C61AF8914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690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98B3621-77D5-47E5-BA3A-02C3D42AD78D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This is the outline</a:t>
            </a:r>
            <a:r>
              <a:rPr lang="en-AU" baseline="0" dirty="0" smtClean="0"/>
              <a:t> of today’s talk.  Background of our work, our approach, our two proposed advanced filters, experimental study.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3987-0B2C-4326-939F-C61AF89149B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</a:t>
            </a:r>
            <a:r>
              <a:rPr lang="en-US" baseline="0" dirty="0" smtClean="0"/>
              <a:t> introduce that there are two kinds of graph pattern matching:  in graph database and in a single large graph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3987-0B2C-4326-939F-C61AF89149B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10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</a:t>
            </a:r>
            <a:r>
              <a:rPr lang="en-US" baseline="0" dirty="0" smtClean="0"/>
              <a:t> introduce that there are two kinds of graph pattern matching:  in graph database and in a single large graph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mention that we are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first talk about the first case in the following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3987-0B2C-4326-939F-C61AF89149B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1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the</a:t>
            </a:r>
            <a:r>
              <a:rPr lang="en-US" baseline="0" dirty="0" smtClean="0"/>
              <a:t> formal definition of the problem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3987-0B2C-4326-939F-C61AF89149B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96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EFDE1DFD-5930-4AC5-87A0-681B34D8B090}" type="slidenum">
              <a:rPr lang="en-AU" altLang="en-US" smtClean="0"/>
              <a:pPr eaLnBrk="1" hangingPunct="1"/>
              <a:t>9</a:t>
            </a:fld>
            <a:endParaRPr lang="en-AU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3987-0B2C-4326-939F-C61AF89149B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11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Once discriminative fragments are select, </a:t>
            </a:r>
            <a:r>
              <a:rPr lang="en-AU" baseline="0" dirty="0" smtClean="0"/>
              <a:t> the </a:t>
            </a:r>
            <a:r>
              <a:rPr lang="en-AU" baseline="0" dirty="0" err="1" smtClean="0"/>
              <a:t>gindex</a:t>
            </a:r>
            <a:r>
              <a:rPr lang="en-AU" baseline="0" dirty="0" smtClean="0"/>
              <a:t> is constructed over the fragments.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3987-0B2C-4326-939F-C61AF89149B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99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QuickSI</a:t>
            </a:r>
            <a:r>
              <a:rPr lang="en-US" baseline="0" dirty="0" smtClean="0"/>
              <a:t> about 30 mins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Main content is QI-sequence and Swift-Index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3987-0B2C-4326-939F-C61AF89149B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91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d.unsw.edu.au\oneunsw\PVS\MS\All Staff\Branding\Branding - Never Stand Still\Templates\Faculty and Unit Bands\RGB - for screen - med quality, 600 ppi\ENG bann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9147175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392488" y="3340800"/>
            <a:ext cx="4283968" cy="288032"/>
          </a:xfrm>
          <a:prstGeom prst="rect">
            <a:avLst/>
          </a:prstGeom>
        </p:spPr>
        <p:txBody>
          <a:bodyPr/>
          <a:lstStyle>
            <a:lvl1pPr>
              <a:buNone/>
              <a:defRPr sz="12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592000" y="1772469"/>
            <a:ext cx="5688012" cy="576411"/>
          </a:xfrm>
          <a:prstGeom prst="rect">
            <a:avLst/>
          </a:prstGeom>
        </p:spPr>
        <p:txBody>
          <a:bodyPr/>
          <a:lstStyle>
            <a:lvl1pPr>
              <a:buNone/>
              <a:defRPr baseline="0">
                <a:latin typeface="Sommet"/>
                <a:cs typeface="Aharoni" pitchFamily="2" charset="-79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92000" y="2322000"/>
            <a:ext cx="5689600" cy="4318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607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X:\Brand Guidelines\2010 Branding - Never Stand Still\Templates\Faculty and Unit Bands\RGB - for screen - med quality, 600 ppi\ENG foot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9813"/>
            <a:ext cx="91471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95288" y="6381750"/>
            <a:ext cx="431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  <a:defRPr/>
            </a:pPr>
            <a:fld id="{A18BA003-E257-4D14-AB01-41CAFAB4B57B}" type="slidenum">
              <a:rPr lang="en-US" sz="1400" b="1" smtClean="0">
                <a:latin typeface="Sommet bold"/>
              </a:rPr>
              <a:pPr eaLnBrk="1" hangingPunct="1">
                <a:spcBef>
                  <a:spcPct val="20000"/>
                </a:spcBef>
                <a:buFont typeface="Arial" pitchFamily="34" charset="0"/>
                <a:buNone/>
                <a:defRPr/>
              </a:pPr>
              <a:t>‹#›</a:t>
            </a:fld>
            <a:endParaRPr lang="en-US" sz="1400" b="1" dirty="0" smtClean="0">
              <a:latin typeface="Sommet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2088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algn="l">
              <a:defRPr sz="36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098"/>
            <a:ext cx="8229600" cy="4606232"/>
          </a:xfrm>
          <a:prstGeom prst="rect">
            <a:avLst/>
          </a:prstGeom>
        </p:spPr>
        <p:txBody>
          <a:bodyPr/>
          <a:lstStyle>
            <a:lvl1pPr>
              <a:buNone/>
              <a:defRPr sz="1400" baseline="0">
                <a:latin typeface="+mn-lt"/>
                <a:cs typeface="Microsoft Sans Serif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290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X:\Brand Guidelines\2010 Branding - Never Stand Still\Templates\Faculty and Unit Bands\RGB - for screen - med quality, 600 ppi\ENG bann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3068638"/>
            <a:ext cx="9147175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592000" y="3356645"/>
            <a:ext cx="5688012" cy="576411"/>
          </a:xfrm>
          <a:prstGeom prst="rect">
            <a:avLst/>
          </a:prstGeom>
        </p:spPr>
        <p:txBody>
          <a:bodyPr/>
          <a:lstStyle>
            <a:lvl1pPr>
              <a:buNone/>
              <a:defRPr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2592000" y="3906176"/>
            <a:ext cx="5689600" cy="4318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707904" y="4924800"/>
            <a:ext cx="4283968" cy="288032"/>
          </a:xfrm>
          <a:prstGeom prst="rect">
            <a:avLst/>
          </a:prstGeom>
        </p:spPr>
        <p:txBody>
          <a:bodyPr/>
          <a:lstStyle>
            <a:lvl1pPr>
              <a:buNone/>
              <a:defRPr sz="12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628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X:\Brand Guidelines\2010 Branding - Never Stand Still\Templates\Faculty and Unit Bands\RGB - for screen - med quality, 600 ppi\ENG foot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9813"/>
            <a:ext cx="91471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5325"/>
            <a:ext cx="4038600" cy="430993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  <a:cs typeface="Microsoft Sans Serif" pitchFamily="34" charset="0"/>
              </a:defRPr>
            </a:lvl1pPr>
            <a:lvl2pPr>
              <a:defRPr sz="1800">
                <a:latin typeface="+mn-lt"/>
                <a:cs typeface="Microsoft Sans Serif" pitchFamily="34" charset="0"/>
              </a:defRPr>
            </a:lvl2pPr>
            <a:lvl3pPr>
              <a:defRPr sz="1600">
                <a:latin typeface="+mn-lt"/>
                <a:cs typeface="Microsoft Sans Serif" pitchFamily="34" charset="0"/>
              </a:defRPr>
            </a:lvl3pPr>
            <a:lvl4pPr>
              <a:defRPr sz="1400">
                <a:latin typeface="+mn-lt"/>
                <a:cs typeface="Microsoft Sans Serif" pitchFamily="34" charset="0"/>
              </a:defRPr>
            </a:lvl4pPr>
            <a:lvl5pPr>
              <a:defRPr sz="1400">
                <a:latin typeface="+mn-lt"/>
                <a:cs typeface="Microsoft Sans Serif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  <a:cs typeface="Microsoft Sans Serif" pitchFamily="34" charset="0"/>
              </a:defRPr>
            </a:lvl1pPr>
            <a:lvl2pPr>
              <a:defRPr sz="1800">
                <a:latin typeface="+mn-lt"/>
                <a:cs typeface="Microsoft Sans Serif" pitchFamily="34" charset="0"/>
              </a:defRPr>
            </a:lvl2pPr>
            <a:lvl3pPr>
              <a:defRPr sz="1600">
                <a:latin typeface="+mn-lt"/>
                <a:cs typeface="Microsoft Sans Serif" pitchFamily="34" charset="0"/>
              </a:defRPr>
            </a:lvl3pPr>
            <a:lvl4pPr>
              <a:defRPr sz="1400">
                <a:latin typeface="+mn-lt"/>
                <a:cs typeface="Microsoft Sans Serif" pitchFamily="34" charset="0"/>
              </a:defRPr>
            </a:lvl4pPr>
            <a:lvl5pPr>
              <a:defRPr sz="1400">
                <a:latin typeface="+mn-lt"/>
                <a:cs typeface="Microsoft Sans Serif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>
            <a:lvl1pPr algn="l">
              <a:defRPr sz="3000" baseline="0">
                <a:latin typeface="Sommet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855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X:\Brand Guidelines\2010 Branding - Never Stand Still\Templates\Faculty and Unit Bands\RGB - for screen - med quality, 600 ppi\ENG foot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9813"/>
            <a:ext cx="91471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latin typeface="+mn-lt"/>
                <a:cs typeface="Microsoft Sans Serif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30389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  <a:cs typeface="Microsoft Sans Serif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latin typeface="+mn-lt"/>
                <a:cs typeface="Microsoft Sans Serif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630389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  <a:cs typeface="Microsoft Sans Serif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>
            <a:lvl1pPr algn="l">
              <a:defRPr sz="3000" baseline="0">
                <a:latin typeface="Sommet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056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X:\Brand Guidelines\2010 Branding - Never Stand Still\Templates\Faculty and Unit Bands\RGB - for screen - med quality, 600 ppi\ENG foot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9813"/>
            <a:ext cx="91471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475200"/>
            <a:ext cx="8229600" cy="793560"/>
          </a:xfrm>
          <a:prstGeom prst="rect">
            <a:avLst/>
          </a:prstGeom>
        </p:spPr>
        <p:txBody>
          <a:bodyPr/>
          <a:lstStyle>
            <a:lvl1pPr algn="l">
              <a:defRPr sz="3000">
                <a:latin typeface="Sommet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8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X:\Brand Guidelines\2010 Branding - Never Stand Still\Templates\Faculty and Unit Bands\RGB - for screen - med quality, 600 ppi\ENG foot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9813"/>
            <a:ext cx="91471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79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X:\Brand Guidelines\2010 Branding - Never Stand Still\Templates\Faculty and Unit Bands\RGB - for screen - med quality, 600 ppi\ENG foot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9813"/>
            <a:ext cx="91471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latin typeface="Sommet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532214"/>
          </a:xfrm>
          <a:prstGeom prst="rect">
            <a:avLst/>
          </a:prstGeom>
        </p:spPr>
        <p:txBody>
          <a:bodyPr/>
          <a:lstStyle>
            <a:lvl1pPr>
              <a:defRPr sz="3000">
                <a:latin typeface="+mn-lt"/>
                <a:cs typeface="Microsoft Sans Serif" pitchFamily="34" charset="0"/>
              </a:defRPr>
            </a:lvl1pPr>
            <a:lvl2pPr>
              <a:defRPr sz="2000">
                <a:latin typeface="+mn-lt"/>
                <a:cs typeface="Microsoft Sans Serif" pitchFamily="34" charset="0"/>
              </a:defRPr>
            </a:lvl2pPr>
            <a:lvl3pPr>
              <a:defRPr sz="1800">
                <a:latin typeface="+mn-lt"/>
                <a:cs typeface="Microsoft Sans Serif" pitchFamily="34" charset="0"/>
              </a:defRPr>
            </a:lvl3pPr>
            <a:lvl4pPr>
              <a:defRPr sz="1600">
                <a:latin typeface="+mn-lt"/>
                <a:cs typeface="Microsoft Sans Serif" pitchFamily="34" charset="0"/>
              </a:defRPr>
            </a:lvl4pPr>
            <a:lvl5pPr>
              <a:defRPr sz="1600">
                <a:latin typeface="+mn-lt"/>
                <a:cs typeface="Microsoft Sans Serif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370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  <a:cs typeface="Microsoft Sans Serif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37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X:\Brand Guidelines\2010 Branding - Never Stand Still\Templates\Faculty and Unit Bands\RGB - for screen - med quality, 600 ppi\ENG foot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9813"/>
            <a:ext cx="91471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latin typeface="Sommet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n-lt"/>
                <a:cs typeface="Microsoft Sans Serif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437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icrosoft Sans Serif" pitchFamily="34" charset="0"/>
                <a:cs typeface="Microsoft Sans Serif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946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  <a:ea typeface="MS PGothic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0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8.wmf"/><Relationship Id="rId6" Type="http://schemas.openxmlformats.org/officeDocument/2006/relationships/image" Target="../media/image1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56125" y="3340100"/>
            <a:ext cx="4283075" cy="2889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dirty="0" smtClean="0">
                <a:latin typeface="Century Gothic" panose="020B0502020202020204" pitchFamily="34" charset="0"/>
                <a:ea typeface="ＭＳ Ｐゴシック" pitchFamily="-84" charset="-128"/>
              </a:rPr>
              <a:t>Computer Science and Engineering</a:t>
            </a:r>
          </a:p>
        </p:txBody>
      </p:sp>
      <p:sp>
        <p:nvSpPr>
          <p:cNvPr id="10245" name="Text Placeholder 2"/>
          <p:cNvSpPr>
            <a:spLocks noGrp="1"/>
          </p:cNvSpPr>
          <p:nvPr>
            <p:ph type="body" sz="quarter" idx="10"/>
          </p:nvPr>
        </p:nvSpPr>
        <p:spPr bwMode="auto">
          <a:xfrm>
            <a:off x="1703387" y="1828800"/>
            <a:ext cx="7440613" cy="152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AU" b="1" dirty="0" smtClean="0">
                <a:latin typeface="+mn-lt"/>
              </a:rPr>
              <a:t>Section 2: Graph Pattern Matching</a:t>
            </a:r>
            <a:endParaRPr lang="en-AU" altLang="en-US" b="1" dirty="0">
              <a:latin typeface="+mn-lt"/>
            </a:endParaRPr>
          </a:p>
          <a:p>
            <a:pPr algn="ctr"/>
            <a:endParaRPr lang="en-AU" altLang="en-US" b="1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cs typeface="Microsoft Sans Serif" pitchFamily="34" charset="0"/>
              </a:rPr>
              <a:t>G-Index Overview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dirty="0">
                <a:cs typeface="Microsoft Sans Serif" pitchFamily="34" charset="0"/>
              </a:rPr>
              <a:t>Index Construction</a:t>
            </a:r>
          </a:p>
          <a:p>
            <a:pPr marL="1200150" lvl="3" indent="-342900">
              <a:buFont typeface="Wingdings" panose="05000000000000000000" pitchFamily="2" charset="2"/>
              <a:buChar char="Ø"/>
            </a:pPr>
            <a:r>
              <a:rPr lang="en-US" dirty="0" smtClean="0"/>
              <a:t>build an inverted index on the graph feature set F</a:t>
            </a:r>
          </a:p>
          <a:p>
            <a:pPr marL="1200150" lvl="3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1200150" lvl="3" indent="-342900"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marL="342900" lvl="2" indent="-342900"/>
            <a:r>
              <a:rPr lang="en-US" dirty="0">
                <a:cs typeface="Microsoft Sans Serif" pitchFamily="34" charset="0"/>
              </a:rPr>
              <a:t>Query Processing</a:t>
            </a:r>
          </a:p>
          <a:p>
            <a:pPr marL="1200150" lvl="3" indent="-342900">
              <a:buFont typeface="+mj-lt"/>
              <a:buAutoNum type="arabicParenR"/>
            </a:pPr>
            <a:r>
              <a:rPr lang="en-US" sz="1800" dirty="0" smtClean="0"/>
              <a:t>Search: query the index to compute the candidate set </a:t>
            </a:r>
          </a:p>
          <a:p>
            <a:pPr marL="1200150" lvl="3" indent="-342900">
              <a:buFont typeface="+mj-lt"/>
              <a:buAutoNum type="arabicParenR"/>
            </a:pPr>
            <a:r>
              <a:rPr lang="en-US" sz="1800" dirty="0" smtClean="0"/>
              <a:t>Verification: perform subgraph isomorphism test </a:t>
            </a:r>
          </a:p>
          <a:p>
            <a:pPr marL="742950" lvl="2" indent="-34290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695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098"/>
            <a:ext cx="8229600" cy="180110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Frequency</a:t>
            </a:r>
          </a:p>
          <a:p>
            <a:pPr marL="457200" lvl="1" indent="0">
              <a:buNone/>
            </a:pPr>
            <a:r>
              <a:rPr lang="en-US" sz="2000" dirty="0" smtClean="0"/>
              <a:t>Given a graph database D, the </a:t>
            </a:r>
            <a:r>
              <a:rPr lang="en-US" sz="2000" i="1" dirty="0" smtClean="0"/>
              <a:t>frequency </a:t>
            </a:r>
            <a:r>
              <a:rPr lang="en-US" sz="2000" dirty="0" smtClean="0"/>
              <a:t>of g, denoted as </a:t>
            </a:r>
          </a:p>
          <a:p>
            <a:pPr marL="457200" lvl="1" indent="0">
              <a:buNone/>
            </a:pPr>
            <a:r>
              <a:rPr lang="en-US" sz="2000" dirty="0" smtClean="0"/>
              <a:t>                  </a:t>
            </a:r>
            <a:r>
              <a:rPr lang="en-US" sz="2000" dirty="0" err="1" smtClean="0"/>
              <a:t>freq</a:t>
            </a:r>
            <a:r>
              <a:rPr lang="en-US" sz="2000" dirty="0" smtClean="0"/>
              <a:t>(g) = |D</a:t>
            </a:r>
            <a:r>
              <a:rPr lang="en-US" sz="2000" baseline="-25000" dirty="0" smtClean="0"/>
              <a:t>g</a:t>
            </a:r>
            <a:r>
              <a:rPr lang="en-US" sz="2000" dirty="0" smtClean="0"/>
              <a:t>|</a:t>
            </a:r>
          </a:p>
          <a:p>
            <a:pPr marL="457200" lvl="1" indent="0">
              <a:buNone/>
            </a:pPr>
            <a:r>
              <a:rPr lang="en-US" sz="2000" dirty="0" smtClean="0"/>
              <a:t>, is the number of graphs in D, which contain g as a subgraph.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3105150"/>
            <a:ext cx="51720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5181600"/>
            <a:ext cx="7712881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 smtClean="0">
                <a:latin typeface="Sommet bold"/>
                <a:cs typeface="+mn-cs"/>
              </a:rPr>
              <a:t>For t</a:t>
            </a: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cs typeface="+mn-cs"/>
              </a:rPr>
              <a:t>he graph “c-c”,</a:t>
            </a:r>
            <a:r>
              <a:rPr kumimoji="0" lang="en-U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cs typeface="+mn-cs"/>
              </a:rPr>
              <a:t> its frequency in the database consisting of the above three graphs, is 3.</a:t>
            </a:r>
            <a:endParaRPr kumimoji="0" lang="en-AU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15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098"/>
            <a:ext cx="8229600" cy="126770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Frequent graph</a:t>
            </a:r>
          </a:p>
          <a:p>
            <a:pPr marL="400050" lvl="1" indent="0">
              <a:buNone/>
            </a:pPr>
            <a:r>
              <a:rPr lang="en-US" sz="1800" dirty="0" smtClean="0"/>
              <a:t>A graph/pattern g is </a:t>
            </a:r>
            <a:r>
              <a:rPr lang="en-US" sz="1800" i="1" dirty="0" smtClean="0"/>
              <a:t>frequent</a:t>
            </a:r>
            <a:r>
              <a:rPr lang="en-US" sz="1800" dirty="0" smtClean="0"/>
              <a:t> if its </a:t>
            </a:r>
            <a:r>
              <a:rPr lang="en-US" sz="1800" dirty="0" smtClean="0"/>
              <a:t>occurrence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发生</a:t>
            </a:r>
            <a:r>
              <a:rPr lang="en-US" altLang="zh-CN" sz="1800" dirty="0" smtClean="0"/>
              <a:t>)</a:t>
            </a:r>
            <a:r>
              <a:rPr lang="en-US" sz="1800" dirty="0" smtClean="0"/>
              <a:t> </a:t>
            </a:r>
            <a:r>
              <a:rPr lang="en-US" sz="1800" dirty="0" smtClean="0"/>
              <a:t>frequency is no less </a:t>
            </a:r>
            <a:r>
              <a:rPr lang="en-US" sz="1800" dirty="0" smtClean="0"/>
              <a:t>th</a:t>
            </a:r>
            <a:r>
              <a:rPr lang="en-US" altLang="zh-CN" sz="1800" dirty="0" smtClean="0"/>
              <a:t>a</a:t>
            </a:r>
            <a:r>
              <a:rPr lang="en-US" sz="1800" dirty="0" smtClean="0"/>
              <a:t>n </a:t>
            </a:r>
            <a:r>
              <a:rPr lang="en-US" sz="1800" dirty="0" smtClean="0"/>
              <a:t>a minimum </a:t>
            </a:r>
            <a:r>
              <a:rPr lang="en-US" sz="1800" dirty="0"/>
              <a:t>frequency </a:t>
            </a:r>
            <a:r>
              <a:rPr lang="en-US" sz="1800" dirty="0" smtClean="0"/>
              <a:t>threshold</a:t>
            </a:r>
            <a:r>
              <a:rPr lang="zh-CN" altLang="en-US" sz="1800" dirty="0"/>
              <a:t>（ 阈 ）</a:t>
            </a:r>
            <a:r>
              <a:rPr lang="en-US" sz="1800" dirty="0" smtClean="0"/>
              <a:t>, </a:t>
            </a:r>
            <a:r>
              <a:rPr lang="en-US" sz="1800" i="1" dirty="0" err="1" smtClean="0"/>
              <a:t>minFreq</a:t>
            </a:r>
            <a:r>
              <a:rPr lang="en-US" sz="1800" dirty="0" smtClean="0"/>
              <a:t>.</a:t>
            </a:r>
          </a:p>
          <a:p>
            <a:pPr marL="400050" lvl="1" indent="0">
              <a:buNone/>
            </a:pPr>
            <a:endParaRPr lang="en-US" sz="1800" dirty="0" smtClean="0"/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None/>
            </a:pPr>
            <a:endParaRPr lang="en-US" sz="1800" dirty="0" smtClean="0"/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None/>
            </a:pPr>
            <a:endParaRPr lang="en-US" sz="1800" dirty="0" smtClean="0"/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None/>
            </a:pPr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 smtClean="0"/>
              <a:t>If </a:t>
            </a:r>
            <a:r>
              <a:rPr lang="en-US" sz="1800" i="1" dirty="0" err="1" smtClean="0"/>
              <a:t>minFreq</a:t>
            </a:r>
            <a:r>
              <a:rPr lang="en-US" sz="1800" i="1" dirty="0" smtClean="0"/>
              <a:t> </a:t>
            </a:r>
            <a:r>
              <a:rPr lang="en-US" sz="1800" dirty="0" smtClean="0"/>
              <a:t>is set to 2, then pattern “c-c”, “c-c-c” and “c-c-c-c” are </a:t>
            </a:r>
            <a:r>
              <a:rPr lang="en-US" sz="1800" i="1" dirty="0" smtClean="0"/>
              <a:t>frequent</a:t>
            </a:r>
            <a:r>
              <a:rPr lang="en-US" sz="1800" dirty="0" smtClean="0"/>
              <a:t>.</a:t>
            </a:r>
            <a:endParaRPr lang="en-US" sz="1800" i="1" dirty="0"/>
          </a:p>
          <a:p>
            <a:pPr marL="400050" lvl="1" indent="0">
              <a:buNone/>
            </a:pPr>
            <a:endParaRPr lang="en-US" sz="1800" i="1" dirty="0"/>
          </a:p>
          <a:p>
            <a:pPr marL="857250" lvl="2" indent="0">
              <a:buNone/>
            </a:pPr>
            <a:endParaRPr lang="en-A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2819400"/>
            <a:ext cx="51720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3400" y="5620536"/>
            <a:ext cx="8552341" cy="62786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lvl="1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Can you locate all frequent patterns with </a:t>
            </a:r>
            <a:r>
              <a:rPr lang="en-US" i="1" dirty="0" err="1"/>
              <a:t>minFreq</a:t>
            </a:r>
            <a:r>
              <a:rPr lang="en-US" dirty="0"/>
              <a:t>=2 in the above given database?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A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Uniform </a:t>
            </a:r>
            <a:r>
              <a:rPr lang="en-US" sz="2400" i="1" dirty="0" err="1" smtClean="0"/>
              <a:t>minFreq</a:t>
            </a:r>
            <a:r>
              <a:rPr lang="en-US" sz="2400" dirty="0" smtClean="0"/>
              <a:t> is infeasible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sz="1800" dirty="0" smtClean="0"/>
              <a:t>In a completely connected graph with 10 vertices, there are 45 1-edge subgraphs, 360 2-edge ones and more than 1,1814,400 8-edge ones.</a:t>
            </a:r>
          </a:p>
          <a:p>
            <a:pPr marL="685800" lvl="1"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cs typeface="Microsoft Sans Serif" pitchFamily="34" charset="0"/>
              </a:rPr>
              <a:t>It’s more appropriate to have 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sz="1800" dirty="0" smtClean="0"/>
              <a:t>Low minimum frequency (threshold) on small fragments (for effectiveness)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sz="1800" dirty="0" smtClean="0"/>
              <a:t>High minimum </a:t>
            </a:r>
            <a:r>
              <a:rPr lang="en-US" sz="1800" dirty="0"/>
              <a:t>frequency </a:t>
            </a:r>
            <a:r>
              <a:rPr lang="en-US" sz="1800" dirty="0" smtClean="0"/>
              <a:t>(threshold) on large fragments (for compactness)</a:t>
            </a:r>
          </a:p>
          <a:p>
            <a:pPr marL="685800"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cs typeface="Microsoft Sans Serif" pitchFamily="34" charset="0"/>
              </a:rPr>
              <a:t>Size-Increasing </a:t>
            </a:r>
            <a:r>
              <a:rPr lang="en-US" sz="2400" dirty="0" smtClean="0">
                <a:cs typeface="Microsoft Sans Serif" pitchFamily="34" charset="0"/>
              </a:rPr>
              <a:t>Frequency</a:t>
            </a:r>
            <a:endParaRPr lang="en-US" sz="2400" dirty="0">
              <a:cs typeface="Microsoft Sans Serif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Pattern g is </a:t>
            </a:r>
            <a:r>
              <a:rPr lang="en-US" sz="1800" i="1" dirty="0" smtClean="0"/>
              <a:t>frequent</a:t>
            </a:r>
            <a:r>
              <a:rPr lang="en-US" sz="1800" dirty="0" smtClean="0"/>
              <a:t> if and only if </a:t>
            </a:r>
            <a:r>
              <a:rPr lang="en-US" sz="1800" dirty="0" err="1" smtClean="0"/>
              <a:t>freq</a:t>
            </a:r>
            <a:r>
              <a:rPr lang="en-US" sz="1800" dirty="0" smtClean="0"/>
              <a:t>(g) ≥ f (size (g)), where </a:t>
            </a:r>
            <a:r>
              <a:rPr lang="en-US" sz="1800" dirty="0" err="1" smtClean="0"/>
              <a:t>freq</a:t>
            </a:r>
            <a:r>
              <a:rPr lang="en-US" sz="1800" dirty="0" smtClean="0"/>
              <a:t> is the occurrence frequency and f (x) is an increasing function.</a:t>
            </a:r>
          </a:p>
          <a:p>
            <a:pPr marL="857250" lvl="2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205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Discriminative</a:t>
            </a:r>
            <a:r>
              <a:rPr lang="en-US" altLang="zh-CN" dirty="0" smtClean="0"/>
              <a:t>(</a:t>
            </a:r>
            <a:r>
              <a:rPr lang="zh-CN" altLang="en-US" dirty="0" smtClean="0"/>
              <a:t>判别</a:t>
            </a:r>
            <a:r>
              <a:rPr lang="en-US" altLang="zh-CN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Fragment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Do we need to index every frequent fragment?</a:t>
            </a:r>
          </a:p>
          <a:p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AU" sz="1600" dirty="0" smtClean="0"/>
              <a:t>All </a:t>
            </a:r>
            <a:r>
              <a:rPr lang="en-AU" sz="1600" dirty="0"/>
              <a:t>the graphs in the sample database </a:t>
            </a:r>
            <a:r>
              <a:rPr lang="en-AU" sz="1600" dirty="0" smtClean="0"/>
              <a:t>contain </a:t>
            </a:r>
            <a:r>
              <a:rPr lang="en-AU" sz="1600" dirty="0"/>
              <a:t>carbon-chains: c, </a:t>
            </a:r>
            <a:r>
              <a:rPr lang="en-AU" sz="1600" dirty="0" smtClean="0"/>
              <a:t>c-c</a:t>
            </a:r>
            <a:r>
              <a:rPr lang="en-AU" sz="1600" dirty="0"/>
              <a:t>, </a:t>
            </a:r>
            <a:r>
              <a:rPr lang="en-AU" sz="1600" dirty="0" smtClean="0"/>
              <a:t>c-c-c</a:t>
            </a:r>
            <a:r>
              <a:rPr lang="en-AU" sz="1600" dirty="0"/>
              <a:t>, and </a:t>
            </a:r>
            <a:r>
              <a:rPr lang="en-AU" sz="1600" dirty="0" smtClean="0"/>
              <a:t>c-c-c-c. Fragments c-c</a:t>
            </a:r>
            <a:r>
              <a:rPr lang="en-AU" sz="1600" dirty="0"/>
              <a:t>, </a:t>
            </a:r>
            <a:r>
              <a:rPr lang="en-AU" sz="1600" dirty="0" smtClean="0"/>
              <a:t>c-c-c</a:t>
            </a:r>
            <a:r>
              <a:rPr lang="en-AU" sz="1600" dirty="0"/>
              <a:t>, and </a:t>
            </a:r>
            <a:r>
              <a:rPr lang="en-AU" sz="1600" dirty="0" smtClean="0"/>
              <a:t>c-c-c-c </a:t>
            </a:r>
            <a:r>
              <a:rPr lang="en-AU" sz="1600" dirty="0"/>
              <a:t>do not provide </a:t>
            </a:r>
            <a:r>
              <a:rPr lang="en-AU" sz="1600" dirty="0" smtClean="0"/>
              <a:t>more indexing </a:t>
            </a:r>
            <a:r>
              <a:rPr lang="en-AU" sz="1600" dirty="0"/>
              <a:t>power than fragment </a:t>
            </a:r>
            <a:r>
              <a:rPr lang="en-AU" sz="1600" dirty="0" smtClean="0"/>
              <a:t>c. Thus</a:t>
            </a:r>
            <a:r>
              <a:rPr lang="en-AU" sz="1600" dirty="0"/>
              <a:t>, they </a:t>
            </a:r>
            <a:r>
              <a:rPr lang="en-AU" sz="1600" dirty="0" smtClean="0"/>
              <a:t>are useless for indexing.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Redundant fragment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/>
              <a:t>Fragment x is redundant with respect to feature set F if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2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/>
              <a:t>c-c, c-c-c, and c-c-c-c are </a:t>
            </a:r>
            <a:r>
              <a:rPr lang="en-US" sz="2000" dirty="0" smtClean="0"/>
              <a:t>redundant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冗</a:t>
            </a:r>
            <a:r>
              <a:rPr lang="en-US" altLang="zh-CN" sz="2000" dirty="0" smtClean="0"/>
              <a:t>)</a:t>
            </a:r>
            <a:r>
              <a:rPr lang="en-US" sz="2000" dirty="0" smtClean="0"/>
              <a:t> </a:t>
            </a:r>
            <a:r>
              <a:rPr lang="en-US" sz="2000" dirty="0" smtClean="0"/>
              <a:t>in the above example.</a:t>
            </a:r>
            <a:endParaRPr lang="en-US" sz="2000" dirty="0"/>
          </a:p>
          <a:p>
            <a:endParaRPr lang="en-US" dirty="0" smtClean="0"/>
          </a:p>
          <a:p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26388"/>
            <a:ext cx="4343400" cy="135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4" descr="C:\Users\lin\Downloads\equati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876800"/>
            <a:ext cx="3544888" cy="69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81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01" y="5717892"/>
            <a:ext cx="981075" cy="31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343400"/>
            <a:ext cx="244197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Discriminative Fragment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1660"/>
            <a:ext cx="8229600" cy="460623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Discriminative fragment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	Fragment x is discriminative with respect to feature set F if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In the previous example, graph (a), graph (b) and the carbon ring in graph (c) are discriminative fragments.</a:t>
            </a:r>
            <a:endParaRPr lang="en-US" sz="18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Discriminative </a:t>
            </a:r>
            <a:r>
              <a:rPr lang="en-US" sz="2400" dirty="0" smtClean="0"/>
              <a:t>ratio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endParaRPr lang="en-US" dirty="0" smtClean="0"/>
          </a:p>
          <a:p>
            <a:r>
              <a:rPr lang="en-US" b="1" dirty="0" smtClean="0"/>
              <a:t>      </a:t>
            </a:r>
            <a:endParaRPr lang="en-A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410200"/>
            <a:ext cx="8305800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dirty="0"/>
              <a:t>where          is the set of graphs containing x and                   </a:t>
            </a:r>
            <a:endParaRPr lang="en-US" sz="1600" dirty="0" smtClean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dirty="0"/>
              <a:t> </a:t>
            </a:r>
            <a:r>
              <a:rPr lang="en-US" sz="1600" dirty="0" smtClean="0"/>
              <a:t>              is </a:t>
            </a:r>
            <a:r>
              <a:rPr lang="en-US" sz="1600" dirty="0"/>
              <a:t>the set of graphs which contain the </a:t>
            </a:r>
            <a:r>
              <a:rPr lang="en-US" sz="1600" dirty="0" smtClean="0"/>
              <a:t>proper subgraphs </a:t>
            </a:r>
            <a:r>
              <a:rPr lang="en-US" sz="1600" dirty="0"/>
              <a:t>of x in the feature set </a:t>
            </a:r>
            <a:endParaRPr lang="en-AU" sz="1600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A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134" y="5423923"/>
            <a:ext cx="413085" cy="32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1" name="Picture 53" descr="C:\Users\lin\Downloads\equation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3008114" cy="51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4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Discriminative Fragment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2400" dirty="0" smtClean="0"/>
                  <a:t>Use 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          to </a:t>
                </a:r>
                <a:r>
                  <a:rPr lang="en-US" sz="2400" dirty="0"/>
                  <a:t>mine discriminative </a:t>
                </a:r>
                <a:r>
                  <a:rPr lang="en-US" sz="2400" dirty="0" smtClean="0"/>
                  <a:t>fragments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2400" dirty="0" smtClean="0"/>
                  <a:t>Example with             = 1.5</a:t>
                </a:r>
              </a:p>
              <a:p>
                <a:pPr>
                  <a:buFont typeface="Arial" pitchFamily="34" charset="0"/>
                  <a:buChar char="•"/>
                </a:pPr>
                <a:endParaRPr lang="en-US" sz="2400" dirty="0"/>
              </a:p>
              <a:p>
                <a:pPr>
                  <a:buFont typeface="Arial" pitchFamily="34" charset="0"/>
                  <a:buChar char="•"/>
                </a:pPr>
                <a:endParaRPr lang="en-US" sz="2400" dirty="0" smtClean="0"/>
              </a:p>
              <a:p>
                <a:pPr>
                  <a:buFont typeface="Arial" pitchFamily="34" charset="0"/>
                  <a:buChar char="•"/>
                </a:pPr>
                <a:endParaRPr lang="en-US" sz="2400" dirty="0"/>
              </a:p>
              <a:p>
                <a:pPr>
                  <a:buFont typeface="Arial" pitchFamily="34" charset="0"/>
                  <a:buChar char="•"/>
                </a:pPr>
                <a:endParaRPr lang="en-US" sz="2400" dirty="0" smtClean="0"/>
              </a:p>
              <a:p>
                <a:pPr>
                  <a:buFont typeface="Arial" pitchFamily="34" charset="0"/>
                  <a:buChar char="•"/>
                </a:pPr>
                <a:endParaRPr lang="en-US" sz="2400" dirty="0"/>
              </a:p>
              <a:p>
                <a:pPr marL="0" indent="0"/>
                <a:r>
                  <a:rPr lang="en-US" sz="2400" dirty="0" smtClean="0"/>
                  <a:t>       Given              , its discriminative ratio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400" dirty="0" smtClean="0"/>
                  <a:t> = 2 &gt;  </a:t>
                </a:r>
              </a:p>
              <a:p>
                <a:pPr marL="0" indent="0"/>
                <a:r>
                  <a:rPr lang="en-US" sz="2400" dirty="0"/>
                  <a:t> </a:t>
                </a:r>
                <a:r>
                  <a:rPr lang="en-US" sz="2400" dirty="0" smtClean="0"/>
                  <a:t>       Thus, we add it into the feature set F.</a:t>
                </a:r>
              </a:p>
              <a:p>
                <a:pPr>
                  <a:buFont typeface="Arial" pitchFamily="34" charset="0"/>
                  <a:buChar char="•"/>
                </a:pPr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9620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96" y="2190750"/>
            <a:ext cx="4343400" cy="135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92914" y="3569612"/>
            <a:ext cx="148149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Graph database D</a:t>
            </a:r>
            <a:endParaRPr kumimoji="0" lang="en-A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86000"/>
            <a:ext cx="10668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661106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19800" y="3569612"/>
            <a:ext cx="1681999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400" b="1" dirty="0" smtClean="0">
                <a:latin typeface="Sommet bold"/>
                <a:cs typeface="+mn-cs"/>
              </a:rPr>
              <a:t>Current feature set F</a:t>
            </a:r>
            <a:endParaRPr kumimoji="0" lang="en-A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69827" y="3261835"/>
            <a:ext cx="28084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400" b="1" dirty="0" smtClean="0">
                <a:latin typeface="Sommet bold"/>
                <a:cs typeface="+mn-cs"/>
              </a:rPr>
              <a:t>f</a:t>
            </a:r>
            <a:r>
              <a:rPr lang="en-US" sz="1400" b="1" baseline="-25000" dirty="0" smtClean="0">
                <a:latin typeface="Sommet bold"/>
                <a:cs typeface="+mn-cs"/>
              </a:rPr>
              <a:t>1</a:t>
            </a:r>
            <a:endParaRPr kumimoji="0" lang="en-A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01799" y="3163788"/>
            <a:ext cx="31771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400" b="1" dirty="0" smtClean="0">
                <a:latin typeface="Sommet bold"/>
                <a:cs typeface="+mn-cs"/>
              </a:rPr>
              <a:t>f</a:t>
            </a:r>
            <a:r>
              <a:rPr lang="en-US" sz="1400" b="1" baseline="-25000" dirty="0">
                <a:latin typeface="Sommet bold"/>
                <a:cs typeface="+mn-cs"/>
              </a:rPr>
              <a:t>2</a:t>
            </a:r>
            <a:endParaRPr kumimoji="0" lang="en-A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828800"/>
            <a:ext cx="9620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14800"/>
            <a:ext cx="10001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799" y="4591050"/>
            <a:ext cx="9620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6743700" y="4267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02664" y="3997896"/>
            <a:ext cx="3861160" cy="44627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1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Both</a:t>
            </a:r>
            <a:r>
              <a:rPr kumimoji="0" lang="en-US" sz="115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f</a:t>
            </a:r>
            <a:r>
              <a:rPr kumimoji="0" lang="en-US" sz="115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1</a:t>
            </a:r>
            <a:r>
              <a:rPr kumimoji="0" lang="en-US" sz="115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and f</a:t>
            </a:r>
            <a:r>
              <a:rPr kumimoji="0" lang="en-US" sz="115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2</a:t>
            </a:r>
            <a:r>
              <a:rPr kumimoji="0" lang="en-US" sz="115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contain the subgraphs of </a:t>
            </a:r>
            <a:r>
              <a:rPr lang="en-US" sz="1150" b="1" dirty="0" smtClean="0">
                <a:latin typeface="Sommet bold"/>
                <a:cs typeface="+mn-cs"/>
              </a:rPr>
              <a:t>this pattern</a:t>
            </a:r>
            <a:endParaRPr kumimoji="0" lang="en-AU" sz="115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72200" y="5544852"/>
            <a:ext cx="2260555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1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Only graph(c) contains this pattern</a:t>
            </a:r>
            <a:endParaRPr kumimoji="0" lang="en-AU" sz="115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62750" y="512445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6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G-Index Construction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Once discriminative fragments are </a:t>
            </a:r>
            <a:r>
              <a:rPr lang="en-US" sz="2400" dirty="0" smtClean="0"/>
              <a:t>selected, we construct </a:t>
            </a:r>
            <a:r>
              <a:rPr lang="en-US" sz="2400" dirty="0"/>
              <a:t>G</a:t>
            </a:r>
            <a:r>
              <a:rPr lang="en-US" sz="2400" dirty="0" smtClean="0"/>
              <a:t>-Index using the following two steps: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Graph </a:t>
            </a:r>
            <a:r>
              <a:rPr lang="en-US" sz="2000" dirty="0" err="1" smtClean="0"/>
              <a:t>Sequentialization</a:t>
            </a:r>
            <a:r>
              <a:rPr lang="en-US" dirty="0" smtClean="0"/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sz="1800" dirty="0"/>
              <a:t>T</a:t>
            </a:r>
            <a:r>
              <a:rPr lang="en-US" sz="1800" dirty="0" smtClean="0"/>
              <a:t>ransfer each discriminative fragment into a sequence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Build G-Index Tree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Store all sequences of discriminative fragments into a prefix tree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lvl="1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07751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/>
            <a:r>
              <a:rPr lang="en-US" sz="3600" kern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Graph </a:t>
            </a:r>
            <a:r>
              <a:rPr lang="en-US" sz="3600" kern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Sequentialization</a:t>
            </a:r>
            <a:r>
              <a:rPr lang="zh-CN" altLang="en-US" sz="3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（顺序化）</a:t>
            </a:r>
            <a:r>
              <a:rPr lang="en-US" sz="3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kern="1200" dirty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3600" kern="12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AU" sz="36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098"/>
            <a:ext cx="8534400" cy="460623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DFS Code </a:t>
            </a:r>
            <a:r>
              <a:rPr lang="en-US" sz="2400" dirty="0" smtClean="0"/>
              <a:t>Generation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DFS Coding translates a graph into an unique edge sequence, by performing a depth first search (DFS) in a graph.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519" y="2571750"/>
            <a:ext cx="3360681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62524" y="2743200"/>
            <a:ext cx="3914775" cy="6340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b="1" dirty="0" smtClean="0">
                <a:latin typeface="Sommet bold"/>
                <a:cs typeface="+mn-cs"/>
              </a:rPr>
              <a:t>Bold edges are the edges of DFS tree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b="1" dirty="0" smtClean="0">
                <a:latin typeface="Sommet bold"/>
                <a:cs typeface="+mn-cs"/>
              </a:rPr>
              <a:t> originated from the node v</a:t>
            </a:r>
            <a:r>
              <a:rPr lang="en-US" sz="1600" b="1" baseline="-25000" dirty="0" smtClean="0">
                <a:latin typeface="Sommet bold"/>
                <a:cs typeface="+mn-cs"/>
              </a:rPr>
              <a:t>0</a:t>
            </a:r>
            <a:r>
              <a:rPr lang="en-US" sz="1600" b="1" dirty="0" smtClean="0">
                <a:latin typeface="Sommet bold"/>
                <a:cs typeface="+mn-cs"/>
              </a:rPr>
              <a:t>.</a:t>
            </a:r>
            <a:endParaRPr kumimoji="0" lang="en-AU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673" y="5022271"/>
            <a:ext cx="4586127" cy="6340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b="1" dirty="0" smtClean="0">
                <a:latin typeface="Sommet bold"/>
                <a:cs typeface="+mn-cs"/>
              </a:rPr>
              <a:t>The DFS Code corresponding to the DFS tree in (b) is 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AU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cs typeface="+mn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083" y="5034392"/>
            <a:ext cx="3952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65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err="1"/>
              <a:t>Sequentialization</a:t>
            </a:r>
            <a:r>
              <a:rPr lang="en-US" dirty="0"/>
              <a:t> </a:t>
            </a: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DFS Code </a:t>
            </a:r>
            <a:r>
              <a:rPr lang="en-US" sz="2400" dirty="0" smtClean="0"/>
              <a:t>Generation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Represent each edge by a 5-tuple</a:t>
            </a:r>
          </a:p>
          <a:p>
            <a:pPr lvl="2"/>
            <a:r>
              <a:rPr lang="en-US" sz="1600" dirty="0"/>
              <a:t> </a:t>
            </a:r>
            <a:r>
              <a:rPr lang="en-US" sz="1600" dirty="0" smtClean="0"/>
              <a:t> and    </a:t>
            </a:r>
            <a:r>
              <a:rPr lang="en-US" sz="1600" dirty="0" err="1" smtClean="0"/>
              <a:t>and</a:t>
            </a:r>
            <a:r>
              <a:rPr lang="en-US" sz="1600" dirty="0" smtClean="0"/>
              <a:t> id of v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 and </a:t>
            </a:r>
            <a:r>
              <a:rPr lang="en-US" sz="1600" dirty="0" err="1" smtClean="0"/>
              <a:t>v</a:t>
            </a:r>
            <a:r>
              <a:rPr lang="en-US" sz="1600" baseline="-25000" dirty="0" err="1" smtClean="0"/>
              <a:t>j</a:t>
            </a:r>
            <a:endParaRPr lang="en-US" sz="1600" baseline="-25000" dirty="0" smtClean="0"/>
          </a:p>
          <a:p>
            <a:pPr lvl="2"/>
            <a:r>
              <a:rPr lang="en-US" sz="1600" dirty="0" smtClean="0"/>
              <a:t>   and     are the labels of </a:t>
            </a:r>
            <a:r>
              <a:rPr lang="en-US" sz="1600" dirty="0"/>
              <a:t>v</a:t>
            </a:r>
            <a:r>
              <a:rPr lang="en-US" sz="1600" baseline="-25000" dirty="0"/>
              <a:t>i</a:t>
            </a:r>
            <a:r>
              <a:rPr lang="en-US" sz="1600" dirty="0"/>
              <a:t> and </a:t>
            </a:r>
            <a:r>
              <a:rPr lang="en-US" sz="1600" dirty="0" err="1"/>
              <a:t>v</a:t>
            </a:r>
            <a:r>
              <a:rPr lang="en-US" sz="1600" baseline="-25000" dirty="0" err="1"/>
              <a:t>j</a:t>
            </a:r>
            <a:endParaRPr lang="en-US" sz="1600" baseline="-25000" dirty="0"/>
          </a:p>
          <a:p>
            <a:pPr lvl="2"/>
            <a:r>
              <a:rPr lang="en-US" sz="1600" dirty="0" smtClean="0"/>
              <a:t>           is the label of the edge connecting </a:t>
            </a:r>
            <a:r>
              <a:rPr lang="en-US" sz="1600" dirty="0"/>
              <a:t>v</a:t>
            </a:r>
            <a:r>
              <a:rPr lang="en-US" sz="1600" baseline="-25000" dirty="0"/>
              <a:t>i</a:t>
            </a:r>
            <a:r>
              <a:rPr lang="en-US" sz="1600" dirty="0"/>
              <a:t> and </a:t>
            </a:r>
            <a:r>
              <a:rPr lang="en-US" sz="1600" dirty="0" err="1" smtClean="0"/>
              <a:t>v</a:t>
            </a:r>
            <a:r>
              <a:rPr lang="en-US" sz="1600" baseline="-25000" dirty="0" err="1" smtClean="0"/>
              <a:t>j</a:t>
            </a:r>
            <a:endParaRPr lang="en-US" sz="1600" baseline="-25000" dirty="0" smtClean="0"/>
          </a:p>
          <a:p>
            <a:pPr lvl="2"/>
            <a:endParaRPr lang="en-US" sz="1600" baseline="-25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The previous DFS code can be represented </a:t>
            </a:r>
            <a:r>
              <a:rPr lang="en-US" sz="2000" dirty="0" smtClean="0"/>
              <a:t>as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cs typeface="Microsoft Sans Serif" pitchFamily="34" charset="0"/>
              </a:rPr>
              <a:t>Canonical</a:t>
            </a:r>
            <a:r>
              <a:rPr lang="zh-CN" altLang="en-US" sz="2400" dirty="0" smtClean="0">
                <a:cs typeface="Microsoft Sans Serif" pitchFamily="34" charset="0"/>
              </a:rPr>
              <a:t>（典范）</a:t>
            </a:r>
            <a:r>
              <a:rPr lang="en-US" sz="2400" dirty="0" smtClean="0">
                <a:cs typeface="Microsoft Sans Serif" pitchFamily="34" charset="0"/>
              </a:rPr>
              <a:t> </a:t>
            </a:r>
            <a:r>
              <a:rPr lang="en-US" sz="2400" dirty="0">
                <a:cs typeface="Microsoft Sans Serif" pitchFamily="34" charset="0"/>
              </a:rPr>
              <a:t>label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 The minimum DFS code among all of g’s DFS code, denoted by </a:t>
            </a:r>
            <a:r>
              <a:rPr lang="en-US" sz="2000" dirty="0" err="1" smtClean="0"/>
              <a:t>dfs</a:t>
            </a:r>
            <a:r>
              <a:rPr lang="en-US" sz="2000" dirty="0" smtClean="0"/>
              <a:t>(g) based on the </a:t>
            </a:r>
            <a:r>
              <a:rPr lang="en-AU" sz="2000" dirty="0" smtClean="0"/>
              <a:t>lexicographic order.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If two fragments are the same, they must share the same canonical label.</a:t>
            </a:r>
            <a:endParaRPr lang="en-US" sz="2000" dirty="0"/>
          </a:p>
          <a:p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1800225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105025"/>
            <a:ext cx="114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52650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2476500"/>
            <a:ext cx="2381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57450"/>
            <a:ext cx="2857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2724150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3733800"/>
            <a:ext cx="2714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3705225"/>
            <a:ext cx="48101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28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 bwMode="auto">
          <a:xfrm>
            <a:off x="468000" y="468000"/>
            <a:ext cx="8229600" cy="79216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AU" altLang="en-US" dirty="0" smtClean="0">
                <a:ea typeface="MS PGothic" pitchFamily="34" charset="-128"/>
              </a:rPr>
              <a:t>Outline of Section 2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95401"/>
            <a:ext cx="8229600" cy="49529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 smtClean="0"/>
              <a:t>Introduction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 smtClean="0"/>
              <a:t>Given a set of graphs and a pattern graph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altLang="en-US" sz="2000" b="1" dirty="0" smtClean="0"/>
              <a:t>G-Index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FG-Index (brief)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altLang="en-US" sz="2000" b="1" dirty="0" err="1" smtClean="0"/>
              <a:t>QuickSI</a:t>
            </a:r>
            <a:endParaRPr lang="en-US" alt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All-matching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altLang="en-US" sz="2000" b="1" dirty="0" err="1" smtClean="0"/>
              <a:t>TurboISO</a:t>
            </a:r>
            <a:endParaRPr lang="en-US" altLang="en-US" sz="2000" b="1" dirty="0" smtClean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altLang="en-US" sz="2000" b="1" dirty="0" smtClean="0"/>
              <a:t>CFL-Match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Distributed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Similarity All-matching</a:t>
            </a:r>
            <a:endParaRPr lang="en-AU" altLang="en-US" sz="2400" dirty="0"/>
          </a:p>
          <a:p>
            <a:pPr marL="0" indent="0"/>
            <a:endParaRPr lang="en-AU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98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20" y="2590800"/>
            <a:ext cx="636518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/>
            <a:r>
              <a:rPr lang="en-US" sz="3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Build G-Index Tree </a:t>
            </a:r>
            <a:r>
              <a:rPr lang="en-US" sz="3600" kern="1200" dirty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3600" kern="12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AU" sz="36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G-Index Tree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a prefix </a:t>
            </a:r>
            <a:r>
              <a:rPr lang="en-US" sz="2000" dirty="0" smtClean="0"/>
              <a:t>tree</a:t>
            </a:r>
            <a:r>
              <a:rPr lang="en-US" altLang="zh-CN" sz="2000" dirty="0" smtClean="0"/>
              <a:t>(</a:t>
            </a:r>
            <a:r>
              <a:rPr lang="zh-CN" altLang="en-US" sz="2000" smtClean="0"/>
              <a:t>前缀树</a:t>
            </a:r>
            <a:r>
              <a:rPr lang="en-US" altLang="zh-CN" sz="2000" smtClean="0"/>
              <a:t>)</a:t>
            </a:r>
            <a:r>
              <a:rPr lang="en-US" sz="2000" smtClean="0"/>
              <a:t>that </a:t>
            </a:r>
            <a:r>
              <a:rPr lang="en-US" sz="2000" dirty="0" smtClean="0"/>
              <a:t>store the canonical labels of discriminative fragments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Each node corresponds to a ID-list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Some redundant fragments are also stored in the G-Index Tree as intermediate nodes (white nodes). </a:t>
            </a:r>
            <a:endParaRPr lang="en-A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178912" y="2895600"/>
            <a:ext cx="94288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b="1" dirty="0">
                <a:latin typeface="Sommet bold"/>
                <a:cs typeface="+mn-cs"/>
              </a:rPr>
              <a:t>f</a:t>
            </a:r>
            <a:r>
              <a:rPr kumimoji="0" lang="en-US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cs typeface="+mn-cs"/>
              </a:rPr>
              <a:t>1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cs typeface="+mn-cs"/>
              </a:rPr>
              <a:t> = &lt;e</a:t>
            </a:r>
            <a:r>
              <a:rPr kumimoji="0" lang="en-US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cs typeface="+mn-cs"/>
              </a:rPr>
              <a:t>1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cs typeface="+mn-cs"/>
              </a:rPr>
              <a:t>&gt;</a:t>
            </a:r>
            <a:endParaRPr kumimoji="0" lang="en-AU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8912" y="3417332"/>
            <a:ext cx="126989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b="1" dirty="0" smtClean="0">
                <a:latin typeface="Sommet bold"/>
                <a:cs typeface="+mn-cs"/>
              </a:rPr>
              <a:t>f</a:t>
            </a:r>
            <a:r>
              <a:rPr lang="en-US" b="1" baseline="-25000" dirty="0">
                <a:latin typeface="Sommet bold"/>
                <a:cs typeface="+mn-cs"/>
              </a:rPr>
              <a:t>2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cs typeface="+mn-cs"/>
              </a:rPr>
              <a:t> = &lt;e</a:t>
            </a:r>
            <a:r>
              <a:rPr kumimoji="0" lang="en-US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cs typeface="+mn-cs"/>
              </a:rPr>
              <a:t>1, 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cs typeface="+mn-cs"/>
              </a:rPr>
              <a:t>e</a:t>
            </a:r>
            <a:r>
              <a:rPr lang="en-US" b="1" baseline="-25000" dirty="0" smtClean="0">
                <a:latin typeface="Sommet bold"/>
                <a:cs typeface="+mn-cs"/>
              </a:rPr>
              <a:t>2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cs typeface="+mn-cs"/>
              </a:rPr>
              <a:t>&gt;</a:t>
            </a:r>
            <a:endParaRPr kumimoji="0" lang="en-AU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8912" y="3848100"/>
            <a:ext cx="158408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b="1" dirty="0" smtClean="0">
                <a:latin typeface="Sommet bold"/>
                <a:cs typeface="+mn-cs"/>
              </a:rPr>
              <a:t>f</a:t>
            </a:r>
            <a:r>
              <a:rPr lang="en-US" b="1" baseline="-25000" dirty="0" smtClean="0">
                <a:latin typeface="Sommet bold"/>
                <a:cs typeface="+mn-cs"/>
              </a:rPr>
              <a:t>3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cs typeface="+mn-cs"/>
              </a:rPr>
              <a:t> = &lt;e</a:t>
            </a:r>
            <a:r>
              <a:rPr kumimoji="0" lang="en-US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cs typeface="+mn-cs"/>
              </a:rPr>
              <a:t>1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cs typeface="+mn-cs"/>
              </a:rPr>
              <a:t>,</a:t>
            </a:r>
            <a:r>
              <a:rPr kumimoji="0" lang="en-US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cs typeface="+mn-cs"/>
              </a:rPr>
              <a:t> 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cs typeface="+mn-cs"/>
              </a:rPr>
              <a:t>e</a:t>
            </a:r>
            <a:r>
              <a:rPr lang="en-US" b="1" baseline="-25000" dirty="0" smtClean="0">
                <a:latin typeface="Sommet bold"/>
                <a:cs typeface="+mn-cs"/>
              </a:rPr>
              <a:t>2</a:t>
            </a:r>
            <a:r>
              <a:rPr lang="en-US" b="1" dirty="0" smtClean="0">
                <a:latin typeface="Sommet bold"/>
                <a:cs typeface="+mn-cs"/>
              </a:rPr>
              <a:t>, e</a:t>
            </a:r>
            <a:r>
              <a:rPr lang="en-US" b="1" baseline="-25000" dirty="0" smtClean="0">
                <a:latin typeface="Sommet bold"/>
                <a:cs typeface="+mn-cs"/>
              </a:rPr>
              <a:t>3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cs typeface="+mn-cs"/>
              </a:rPr>
              <a:t>&gt;</a:t>
            </a:r>
            <a:endParaRPr kumimoji="0" lang="en-AU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24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G-Index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447800" y="1374577"/>
            <a:ext cx="1247775" cy="64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Query q</a:t>
            </a:r>
            <a:endParaRPr lang="en-AU" sz="1600" dirty="0"/>
          </a:p>
        </p:txBody>
      </p:sp>
      <p:sp>
        <p:nvSpPr>
          <p:cNvPr id="6" name="Rectangle 5"/>
          <p:cNvSpPr/>
          <p:nvPr/>
        </p:nvSpPr>
        <p:spPr>
          <a:xfrm>
            <a:off x="5181600" y="3127177"/>
            <a:ext cx="1433064" cy="64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Candidate Set C</a:t>
            </a:r>
            <a:endParaRPr lang="en-AU" dirty="0"/>
          </a:p>
        </p:txBody>
      </p:sp>
      <p:cxnSp>
        <p:nvCxnSpPr>
          <p:cNvPr id="7" name="Straight Arrow Connector 6"/>
          <p:cNvCxnSpPr>
            <a:endCxn id="23" idx="3"/>
          </p:cNvCxnSpPr>
          <p:nvPr/>
        </p:nvCxnSpPr>
        <p:spPr>
          <a:xfrm flipH="1" flipV="1">
            <a:off x="2705100" y="3444033"/>
            <a:ext cx="2476500" cy="7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64011" y="2291722"/>
            <a:ext cx="1403589" cy="56630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Insect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ID-lists of 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found fragments</a:t>
            </a:r>
            <a:endParaRPr kumimoji="0" lang="en-A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>
            <a:stCxn id="5" idx="3"/>
            <a:endCxn id="10" idx="1"/>
          </p:cNvCxnSpPr>
          <p:nvPr/>
        </p:nvCxnSpPr>
        <p:spPr>
          <a:xfrm>
            <a:off x="2695575" y="1698577"/>
            <a:ext cx="24860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81600" y="1374577"/>
            <a:ext cx="1433064" cy="64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G-Index</a:t>
            </a:r>
            <a:endParaRPr lang="en-A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478790" y="3121223"/>
            <a:ext cx="101701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Verification</a:t>
            </a:r>
            <a:endParaRPr kumimoji="0" lang="en-A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06214" y="1254322"/>
            <a:ext cx="203517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Search with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all fragments</a:t>
            </a:r>
            <a:endParaRPr kumimoji="0" lang="en-A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57325" y="3120033"/>
            <a:ext cx="1247775" cy="64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Result</a:t>
            </a:r>
            <a:endParaRPr lang="en-AU" sz="1600" dirty="0"/>
          </a:p>
        </p:txBody>
      </p:sp>
      <p:cxnSp>
        <p:nvCxnSpPr>
          <p:cNvPr id="26" name="Straight Arrow Connector 25"/>
          <p:cNvCxnSpPr>
            <a:stCxn id="10" idx="2"/>
            <a:endCxn id="6" idx="0"/>
          </p:cNvCxnSpPr>
          <p:nvPr/>
        </p:nvCxnSpPr>
        <p:spPr>
          <a:xfrm>
            <a:off x="5898132" y="2022577"/>
            <a:ext cx="0" cy="110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2400" y="4202668"/>
            <a:ext cx="904125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cs typeface="+mn-cs"/>
              </a:rPr>
              <a:t>1)</a:t>
            </a:r>
            <a:r>
              <a:rPr lang="en-US" dirty="0"/>
              <a:t> Enumerate all its fragments of q up to maximum size and locate them in the G-Index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6800" y="4736068"/>
            <a:ext cx="854592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2) Intersect </a:t>
            </a:r>
            <a:r>
              <a:rPr lang="en-US" dirty="0"/>
              <a:t>the </a:t>
            </a:r>
            <a:r>
              <a:rPr lang="en-US" dirty="0" smtClean="0"/>
              <a:t>ID-lists </a:t>
            </a:r>
            <a:r>
              <a:rPr lang="en-US" dirty="0"/>
              <a:t>associated with </a:t>
            </a:r>
            <a:r>
              <a:rPr lang="en-US" dirty="0" smtClean="0"/>
              <a:t>found fragments </a:t>
            </a:r>
            <a:r>
              <a:rPr lang="en-US" dirty="0"/>
              <a:t>to obtain candidate set C.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400" y="5345668"/>
            <a:ext cx="313906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b="1" dirty="0">
                <a:latin typeface="Sommet bold"/>
                <a:cs typeface="+mn-cs"/>
              </a:rPr>
              <a:t>3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cs typeface="+mn-cs"/>
              </a:rPr>
              <a:t>)</a:t>
            </a:r>
            <a:r>
              <a:rPr lang="en-US" dirty="0"/>
              <a:t> Verify the candidate set </a:t>
            </a:r>
            <a:r>
              <a:rPr lang="en-US" dirty="0" smtClean="0"/>
              <a:t>C.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715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/>
      <p:bldP spid="12" grpId="0"/>
      <p:bldP spid="19" grpId="0"/>
      <p:bldP spid="23" grpId="0" animBg="1"/>
      <p:bldP spid="29" grpId="0"/>
      <p:bldP spid="30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Rules for Query G-Index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Apriori</a:t>
            </a:r>
            <a:r>
              <a:rPr lang="en-US" sz="2400" dirty="0"/>
              <a:t> Pruning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If </a:t>
            </a:r>
            <a:r>
              <a:rPr lang="en-US" sz="2000" dirty="0"/>
              <a:t>a </a:t>
            </a:r>
            <a:r>
              <a:rPr lang="en-US" sz="2000" dirty="0" smtClean="0"/>
              <a:t>fragment </a:t>
            </a:r>
            <a:r>
              <a:rPr lang="en-US" sz="2000" dirty="0"/>
              <a:t>is not in the </a:t>
            </a:r>
            <a:r>
              <a:rPr lang="en-US" sz="2000" dirty="0" smtClean="0"/>
              <a:t>G-Index </a:t>
            </a:r>
            <a:r>
              <a:rPr lang="en-US" sz="2000" dirty="0"/>
              <a:t>tree, we need not check its super-graphs any more</a:t>
            </a:r>
            <a:r>
              <a:rPr lang="en-U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0" lvl="1" indent="0">
              <a:buNone/>
            </a:pPr>
            <a:endParaRPr lang="en-US" sz="2400" dirty="0">
              <a:cs typeface="Microsoft Sans Serif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cs typeface="Microsoft Sans Serif" pitchFamily="34" charset="0"/>
              </a:rPr>
              <a:t>Maximum Discriminative </a:t>
            </a:r>
            <a:r>
              <a:rPr lang="en-US" sz="2400" dirty="0" smtClean="0">
                <a:cs typeface="Microsoft Sans Serif" pitchFamily="34" charset="0"/>
              </a:rPr>
              <a:t>Fragments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If a query q has two fragments,               </a:t>
            </a:r>
            <a:r>
              <a:rPr lang="en-US" sz="2000" dirty="0" smtClean="0"/>
              <a:t>, </a:t>
            </a:r>
            <a:r>
              <a:rPr lang="en-US" sz="2000" dirty="0"/>
              <a:t>it is not necessary to intersect         </a:t>
            </a:r>
            <a:r>
              <a:rPr lang="en-US" sz="2000" dirty="0" smtClean="0"/>
              <a:t>with         , as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Less intersections of ID lists</a:t>
            </a:r>
            <a:endParaRPr lang="en-AU" sz="2000" dirty="0"/>
          </a:p>
          <a:p>
            <a:pPr marL="742950" lvl="2" indent="-342900"/>
            <a:endParaRPr lang="en-US" sz="2000" dirty="0">
              <a:cs typeface="Microsoft Sans Serif" pitchFamily="34" charset="0"/>
            </a:endParaRPr>
          </a:p>
          <a:p>
            <a:endParaRPr lang="en-AU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4086225"/>
            <a:ext cx="962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4433887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4400548"/>
            <a:ext cx="4191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991100"/>
            <a:ext cx="3409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74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QuickSI</a:t>
            </a:r>
            <a:r>
              <a:rPr lang="en-US" dirty="0" smtClean="0"/>
              <a:t> (VLDB2008)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An Efficient algorithm for Testing Subgraph Isomorphism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Proposed for taming verification hardness (NP-complete)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A synchronized depth-first traversal technique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Three novel pruning techniques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66044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Ullmann 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First proposed subgraph isomorphism testing.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Random matching order   +   Backtracking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72518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QI-Sequence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 sequence that represents a rooted spanning tree for q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Basic spanning entries,       records basic 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Extra entries,        records degree/back edges.</a:t>
            </a:r>
            <a:endParaRPr lang="en-AU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819275"/>
            <a:ext cx="3143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2171700"/>
            <a:ext cx="428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28900"/>
            <a:ext cx="29718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0" y="2505075"/>
            <a:ext cx="32956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800" y="5758279"/>
            <a:ext cx="254935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A possible QI-sequence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for q</a:t>
            </a:r>
            <a:endParaRPr kumimoji="0" lang="en-AU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200" y="3962400"/>
            <a:ext cx="287258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q</a:t>
            </a:r>
            <a:endParaRPr kumimoji="0" lang="en-AU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500872"/>
            <a:ext cx="4094519" cy="136652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cs typeface="+mn-cs"/>
              </a:rPr>
              <a:t>Three pruning techniques in QI-sequence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cs typeface="+mn-cs"/>
              </a:rPr>
              <a:t>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cs typeface="+mn-cs"/>
              </a:rPr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</a:pPr>
            <a:r>
              <a:rPr lang="en-US" b="1" dirty="0" smtClean="0">
                <a:latin typeface="Sommet bold"/>
                <a:cs typeface="+mn-cs"/>
              </a:rPr>
              <a:t>Connected search order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cs typeface="+mn-cs"/>
              </a:rPr>
              <a:t>Degree constraint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</a:pPr>
            <a:r>
              <a:rPr lang="en-US" b="1" noProof="0" dirty="0" smtClean="0">
                <a:latin typeface="Sommet bold"/>
                <a:cs typeface="+mn-cs"/>
              </a:rPr>
              <a:t>Extra(back) edge constraint</a:t>
            </a:r>
            <a:endParaRPr kumimoji="0" lang="en-AU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62650" y="3486150"/>
            <a:ext cx="2286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5486400" y="3638550"/>
            <a:ext cx="47625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91025" y="3533001"/>
            <a:ext cx="1042401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Check Degree</a:t>
            </a:r>
            <a:endParaRPr kumimoji="0" lang="en-AU" sz="1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991225" y="5381625"/>
            <a:ext cx="2286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5514975" y="5534025"/>
            <a:ext cx="47625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11232" y="5428476"/>
            <a:ext cx="125136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Check Back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Edge</a:t>
            </a:r>
            <a:endParaRPr kumimoji="0" lang="en-AU" sz="1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91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5" grpId="0"/>
      <p:bldP spid="6" grpId="0" animBg="1"/>
      <p:bldP spid="9" grpId="0"/>
      <p:bldP spid="16" grpId="0" animBg="1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QuickSI</a:t>
            </a:r>
            <a:r>
              <a:rPr lang="en-US" dirty="0" smtClean="0"/>
              <a:t> Example</a:t>
            </a:r>
            <a:endParaRPr lang="en-AU" dirty="0"/>
          </a:p>
        </p:txBody>
      </p:sp>
      <p:cxnSp>
        <p:nvCxnSpPr>
          <p:cNvPr id="82" name="AutoShape 4"/>
          <p:cNvCxnSpPr>
            <a:cxnSpLocks noChangeShapeType="1"/>
            <a:stCxn id="92" idx="1"/>
          </p:cNvCxnSpPr>
          <p:nvPr/>
        </p:nvCxnSpPr>
        <p:spPr bwMode="auto">
          <a:xfrm flipH="1" flipV="1">
            <a:off x="4495800" y="22860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AutoShape 5"/>
          <p:cNvSpPr>
            <a:spLocks noChangeArrowheads="1"/>
          </p:cNvSpPr>
          <p:nvPr/>
        </p:nvSpPr>
        <p:spPr bwMode="auto">
          <a:xfrm>
            <a:off x="64008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84" name="AutoShape 6"/>
          <p:cNvCxnSpPr>
            <a:cxnSpLocks noChangeShapeType="1"/>
          </p:cNvCxnSpPr>
          <p:nvPr/>
        </p:nvCxnSpPr>
        <p:spPr bwMode="auto">
          <a:xfrm>
            <a:off x="4191000" y="22098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AutoShape 7"/>
          <p:cNvSpPr>
            <a:spLocks noChangeArrowheads="1"/>
          </p:cNvSpPr>
          <p:nvPr/>
        </p:nvSpPr>
        <p:spPr bwMode="auto">
          <a:xfrm>
            <a:off x="4419600" y="2133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6" name="AutoShape 8"/>
          <p:cNvSpPr>
            <a:spLocks noChangeArrowheads="1"/>
          </p:cNvSpPr>
          <p:nvPr/>
        </p:nvSpPr>
        <p:spPr bwMode="auto">
          <a:xfrm>
            <a:off x="4038600" y="2133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87" name="AutoShape 9"/>
          <p:cNvCxnSpPr>
            <a:cxnSpLocks noChangeShapeType="1"/>
            <a:stCxn id="85" idx="0"/>
            <a:endCxn id="89" idx="1"/>
          </p:cNvCxnSpPr>
          <p:nvPr/>
        </p:nvCxnSpPr>
        <p:spPr bwMode="auto">
          <a:xfrm flipV="1">
            <a:off x="4495800" y="19050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AutoShape 10"/>
          <p:cNvSpPr>
            <a:spLocks noChangeArrowheads="1"/>
          </p:cNvSpPr>
          <p:nvPr/>
        </p:nvSpPr>
        <p:spPr bwMode="auto">
          <a:xfrm>
            <a:off x="5105400" y="1828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9" name="AutoShape 11"/>
          <p:cNvSpPr>
            <a:spLocks noChangeArrowheads="1"/>
          </p:cNvSpPr>
          <p:nvPr/>
        </p:nvSpPr>
        <p:spPr bwMode="auto">
          <a:xfrm>
            <a:off x="4724400" y="1828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90" name="AutoShape 12"/>
          <p:cNvCxnSpPr>
            <a:cxnSpLocks noChangeShapeType="1"/>
          </p:cNvCxnSpPr>
          <p:nvPr/>
        </p:nvCxnSpPr>
        <p:spPr bwMode="auto">
          <a:xfrm>
            <a:off x="4876800" y="19050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AutoShape 13"/>
          <p:cNvSpPr>
            <a:spLocks noChangeArrowheads="1"/>
          </p:cNvSpPr>
          <p:nvPr/>
        </p:nvSpPr>
        <p:spPr bwMode="auto">
          <a:xfrm>
            <a:off x="5105400" y="2438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2" name="AutoShape 14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93" name="AutoShape 15"/>
          <p:cNvCxnSpPr>
            <a:cxnSpLocks noChangeShapeType="1"/>
          </p:cNvCxnSpPr>
          <p:nvPr/>
        </p:nvCxnSpPr>
        <p:spPr bwMode="auto">
          <a:xfrm>
            <a:off x="4876800" y="25146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AutoShape 16"/>
          <p:cNvSpPr>
            <a:spLocks noChangeArrowheads="1"/>
          </p:cNvSpPr>
          <p:nvPr/>
        </p:nvSpPr>
        <p:spPr bwMode="auto">
          <a:xfrm>
            <a:off x="5410200" y="2133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95" name="AutoShape 17"/>
          <p:cNvCxnSpPr>
            <a:cxnSpLocks noChangeShapeType="1"/>
          </p:cNvCxnSpPr>
          <p:nvPr/>
        </p:nvCxnSpPr>
        <p:spPr bwMode="auto">
          <a:xfrm flipV="1">
            <a:off x="5257800" y="22860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AutoShape 18"/>
          <p:cNvCxnSpPr>
            <a:cxnSpLocks noChangeShapeType="1"/>
          </p:cNvCxnSpPr>
          <p:nvPr/>
        </p:nvCxnSpPr>
        <p:spPr bwMode="auto">
          <a:xfrm flipH="1" flipV="1">
            <a:off x="5257800" y="19050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AutoShape 19"/>
          <p:cNvCxnSpPr>
            <a:cxnSpLocks noChangeShapeType="1"/>
            <a:stCxn id="106" idx="1"/>
          </p:cNvCxnSpPr>
          <p:nvPr/>
        </p:nvCxnSpPr>
        <p:spPr bwMode="auto">
          <a:xfrm flipH="1" flipV="1">
            <a:off x="29718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AutoShape 20"/>
          <p:cNvCxnSpPr>
            <a:cxnSpLocks noChangeShapeType="1"/>
          </p:cNvCxnSpPr>
          <p:nvPr/>
        </p:nvCxnSpPr>
        <p:spPr bwMode="auto">
          <a:xfrm>
            <a:off x="2667000" y="38100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AutoShape 21"/>
          <p:cNvSpPr>
            <a:spLocks noChangeArrowheads="1"/>
          </p:cNvSpPr>
          <p:nvPr/>
        </p:nvSpPr>
        <p:spPr bwMode="auto">
          <a:xfrm>
            <a:off x="2895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0" name="AutoShape 22"/>
          <p:cNvSpPr>
            <a:spLocks noChangeArrowheads="1"/>
          </p:cNvSpPr>
          <p:nvPr/>
        </p:nvSpPr>
        <p:spPr bwMode="auto">
          <a:xfrm>
            <a:off x="2514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01" name="AutoShape 23"/>
          <p:cNvCxnSpPr>
            <a:cxnSpLocks noChangeShapeType="1"/>
            <a:stCxn id="99" idx="0"/>
            <a:endCxn id="103" idx="1"/>
          </p:cNvCxnSpPr>
          <p:nvPr/>
        </p:nvCxnSpPr>
        <p:spPr bwMode="auto">
          <a:xfrm flipV="1">
            <a:off x="2971800" y="3505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AutoShape 24"/>
          <p:cNvSpPr>
            <a:spLocks noChangeArrowheads="1"/>
          </p:cNvSpPr>
          <p:nvPr/>
        </p:nvSpPr>
        <p:spPr bwMode="auto">
          <a:xfrm>
            <a:off x="35814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3" name="AutoShape 25"/>
          <p:cNvSpPr>
            <a:spLocks noChangeArrowheads="1"/>
          </p:cNvSpPr>
          <p:nvPr/>
        </p:nvSpPr>
        <p:spPr bwMode="auto">
          <a:xfrm>
            <a:off x="32004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04" name="AutoShape 26"/>
          <p:cNvCxnSpPr>
            <a:cxnSpLocks noChangeShapeType="1"/>
          </p:cNvCxnSpPr>
          <p:nvPr/>
        </p:nvCxnSpPr>
        <p:spPr bwMode="auto">
          <a:xfrm>
            <a:off x="3352800" y="35052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AutoShape 27"/>
          <p:cNvSpPr>
            <a:spLocks noChangeArrowheads="1"/>
          </p:cNvSpPr>
          <p:nvPr/>
        </p:nvSpPr>
        <p:spPr bwMode="auto">
          <a:xfrm>
            <a:off x="35814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6" name="AutoShape 28"/>
          <p:cNvSpPr>
            <a:spLocks noChangeArrowheads="1"/>
          </p:cNvSpPr>
          <p:nvPr/>
        </p:nvSpPr>
        <p:spPr bwMode="auto">
          <a:xfrm>
            <a:off x="32004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07" name="AutoShape 29"/>
          <p:cNvCxnSpPr>
            <a:cxnSpLocks noChangeShapeType="1"/>
          </p:cNvCxnSpPr>
          <p:nvPr/>
        </p:nvCxnSpPr>
        <p:spPr bwMode="auto">
          <a:xfrm>
            <a:off x="3352800" y="41148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AutoShape 30"/>
          <p:cNvCxnSpPr>
            <a:cxnSpLocks noChangeShapeType="1"/>
            <a:stCxn id="105" idx="0"/>
          </p:cNvCxnSpPr>
          <p:nvPr/>
        </p:nvCxnSpPr>
        <p:spPr bwMode="auto">
          <a:xfrm flipV="1">
            <a:off x="3657600" y="35814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AutoShape 31"/>
          <p:cNvCxnSpPr>
            <a:cxnSpLocks noChangeShapeType="1"/>
            <a:stCxn id="118" idx="1"/>
          </p:cNvCxnSpPr>
          <p:nvPr/>
        </p:nvCxnSpPr>
        <p:spPr bwMode="auto">
          <a:xfrm flipH="1" flipV="1">
            <a:off x="44958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AutoShape 32"/>
          <p:cNvCxnSpPr>
            <a:cxnSpLocks noChangeShapeType="1"/>
          </p:cNvCxnSpPr>
          <p:nvPr/>
        </p:nvCxnSpPr>
        <p:spPr bwMode="auto">
          <a:xfrm>
            <a:off x="4191000" y="38100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AutoShape 33"/>
          <p:cNvSpPr>
            <a:spLocks noChangeArrowheads="1"/>
          </p:cNvSpPr>
          <p:nvPr/>
        </p:nvSpPr>
        <p:spPr bwMode="auto">
          <a:xfrm>
            <a:off x="4419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2" name="AutoShape 34"/>
          <p:cNvSpPr>
            <a:spLocks noChangeArrowheads="1"/>
          </p:cNvSpPr>
          <p:nvPr/>
        </p:nvSpPr>
        <p:spPr bwMode="auto">
          <a:xfrm>
            <a:off x="4038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13" name="AutoShape 35"/>
          <p:cNvCxnSpPr>
            <a:cxnSpLocks noChangeShapeType="1"/>
            <a:stCxn id="111" idx="0"/>
            <a:endCxn id="115" idx="1"/>
          </p:cNvCxnSpPr>
          <p:nvPr/>
        </p:nvCxnSpPr>
        <p:spPr bwMode="auto">
          <a:xfrm flipV="1">
            <a:off x="4495800" y="3505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AutoShape 36"/>
          <p:cNvSpPr>
            <a:spLocks noChangeArrowheads="1"/>
          </p:cNvSpPr>
          <p:nvPr/>
        </p:nvSpPr>
        <p:spPr bwMode="auto">
          <a:xfrm>
            <a:off x="51054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5" name="AutoShape 37"/>
          <p:cNvSpPr>
            <a:spLocks noChangeArrowheads="1"/>
          </p:cNvSpPr>
          <p:nvPr/>
        </p:nvSpPr>
        <p:spPr bwMode="auto">
          <a:xfrm>
            <a:off x="47244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16" name="AutoShape 38"/>
          <p:cNvCxnSpPr>
            <a:cxnSpLocks noChangeShapeType="1"/>
          </p:cNvCxnSpPr>
          <p:nvPr/>
        </p:nvCxnSpPr>
        <p:spPr bwMode="auto">
          <a:xfrm>
            <a:off x="4876800" y="35052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AutoShape 39"/>
          <p:cNvSpPr>
            <a:spLocks noChangeArrowheads="1"/>
          </p:cNvSpPr>
          <p:nvPr/>
        </p:nvSpPr>
        <p:spPr bwMode="auto">
          <a:xfrm>
            <a:off x="51054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8" name="AutoShape 40"/>
          <p:cNvSpPr>
            <a:spLocks noChangeArrowheads="1"/>
          </p:cNvSpPr>
          <p:nvPr/>
        </p:nvSpPr>
        <p:spPr bwMode="auto">
          <a:xfrm>
            <a:off x="47244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19" name="AutoShape 41"/>
          <p:cNvCxnSpPr>
            <a:cxnSpLocks noChangeShapeType="1"/>
          </p:cNvCxnSpPr>
          <p:nvPr/>
        </p:nvCxnSpPr>
        <p:spPr bwMode="auto">
          <a:xfrm>
            <a:off x="4876800" y="41148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AutoShape 42"/>
          <p:cNvSpPr>
            <a:spLocks noChangeArrowheads="1"/>
          </p:cNvSpPr>
          <p:nvPr/>
        </p:nvSpPr>
        <p:spPr bwMode="auto">
          <a:xfrm>
            <a:off x="54102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21" name="AutoShape 43"/>
          <p:cNvCxnSpPr>
            <a:cxnSpLocks noChangeShapeType="1"/>
          </p:cNvCxnSpPr>
          <p:nvPr/>
        </p:nvCxnSpPr>
        <p:spPr bwMode="auto">
          <a:xfrm flipV="1">
            <a:off x="52578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AutoShape 44"/>
          <p:cNvCxnSpPr>
            <a:cxnSpLocks noChangeShapeType="1"/>
          </p:cNvCxnSpPr>
          <p:nvPr/>
        </p:nvCxnSpPr>
        <p:spPr bwMode="auto">
          <a:xfrm flipH="1" flipV="1">
            <a:off x="5257800" y="3505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AutoShape 45"/>
          <p:cNvCxnSpPr>
            <a:cxnSpLocks noChangeShapeType="1"/>
          </p:cNvCxnSpPr>
          <p:nvPr/>
        </p:nvCxnSpPr>
        <p:spPr bwMode="auto">
          <a:xfrm>
            <a:off x="4191000" y="32004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AutoShape 46"/>
          <p:cNvSpPr>
            <a:spLocks noChangeArrowheads="1"/>
          </p:cNvSpPr>
          <p:nvPr/>
        </p:nvSpPr>
        <p:spPr bwMode="auto">
          <a:xfrm>
            <a:off x="4419600" y="31242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5" name="AutoShape 47"/>
          <p:cNvSpPr>
            <a:spLocks noChangeArrowheads="1"/>
          </p:cNvSpPr>
          <p:nvPr/>
        </p:nvSpPr>
        <p:spPr bwMode="auto">
          <a:xfrm>
            <a:off x="4038600" y="31242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26" name="AutoShape 48"/>
          <p:cNvCxnSpPr>
            <a:cxnSpLocks noChangeShapeType="1"/>
          </p:cNvCxnSpPr>
          <p:nvPr/>
        </p:nvCxnSpPr>
        <p:spPr bwMode="auto">
          <a:xfrm flipH="1" flipV="1">
            <a:off x="4572000" y="32004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AutoShape 49"/>
          <p:cNvCxnSpPr>
            <a:cxnSpLocks noChangeShapeType="1"/>
            <a:stCxn id="132" idx="1"/>
            <a:endCxn id="128" idx="3"/>
          </p:cNvCxnSpPr>
          <p:nvPr/>
        </p:nvCxnSpPr>
        <p:spPr bwMode="auto">
          <a:xfrm flipH="1" flipV="1">
            <a:off x="69342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" name="AutoShape 50"/>
          <p:cNvSpPr>
            <a:spLocks noChangeArrowheads="1"/>
          </p:cNvSpPr>
          <p:nvPr/>
        </p:nvSpPr>
        <p:spPr bwMode="auto">
          <a:xfrm>
            <a:off x="6781800" y="3810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9" name="AutoShape 51"/>
          <p:cNvSpPr>
            <a:spLocks noChangeArrowheads="1"/>
          </p:cNvSpPr>
          <p:nvPr/>
        </p:nvSpPr>
        <p:spPr bwMode="auto">
          <a:xfrm>
            <a:off x="6400800" y="3581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30" name="AutoShape 52"/>
          <p:cNvCxnSpPr>
            <a:cxnSpLocks noChangeShapeType="1"/>
          </p:cNvCxnSpPr>
          <p:nvPr/>
        </p:nvCxnSpPr>
        <p:spPr bwMode="auto">
          <a:xfrm flipV="1">
            <a:off x="6934200" y="36576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1" name="AutoShape 53"/>
          <p:cNvSpPr>
            <a:spLocks noChangeArrowheads="1"/>
          </p:cNvSpPr>
          <p:nvPr/>
        </p:nvSpPr>
        <p:spPr bwMode="auto">
          <a:xfrm>
            <a:off x="7162800" y="3581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2" name="AutoShape 54"/>
          <p:cNvSpPr>
            <a:spLocks noChangeArrowheads="1"/>
          </p:cNvSpPr>
          <p:nvPr/>
        </p:nvSpPr>
        <p:spPr bwMode="auto">
          <a:xfrm>
            <a:off x="71628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33" name="AutoShape 55"/>
          <p:cNvCxnSpPr>
            <a:cxnSpLocks noChangeShapeType="1"/>
            <a:stCxn id="128" idx="1"/>
          </p:cNvCxnSpPr>
          <p:nvPr/>
        </p:nvCxnSpPr>
        <p:spPr bwMode="auto">
          <a:xfrm flipH="1" flipV="1">
            <a:off x="6553200" y="36576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AutoShape 56"/>
          <p:cNvCxnSpPr>
            <a:cxnSpLocks noChangeShapeType="1"/>
            <a:stCxn id="83" idx="3"/>
            <a:endCxn id="128" idx="1"/>
          </p:cNvCxnSpPr>
          <p:nvPr/>
        </p:nvCxnSpPr>
        <p:spPr bwMode="auto">
          <a:xfrm flipV="1">
            <a:off x="65532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6" name="Group 60"/>
          <p:cNvGrpSpPr>
            <a:grpSpLocks/>
          </p:cNvGrpSpPr>
          <p:nvPr/>
        </p:nvGrpSpPr>
        <p:grpSpPr bwMode="auto">
          <a:xfrm>
            <a:off x="2895600" y="2514600"/>
            <a:ext cx="4005263" cy="2043113"/>
            <a:chOff x="1824" y="1584"/>
            <a:chExt cx="2523" cy="1287"/>
          </a:xfrm>
        </p:grpSpPr>
        <p:sp>
          <p:nvSpPr>
            <p:cNvPr id="137" name="Text Box 61"/>
            <p:cNvSpPr txBox="1">
              <a:spLocks noChangeArrowheads="1"/>
            </p:cNvSpPr>
            <p:nvPr/>
          </p:nvSpPr>
          <p:spPr bwMode="auto">
            <a:xfrm>
              <a:off x="2928" y="158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q</a:t>
              </a:r>
            </a:p>
          </p:txBody>
        </p:sp>
        <p:sp>
          <p:nvSpPr>
            <p:cNvPr id="138" name="Text Box 62"/>
            <p:cNvSpPr txBox="1">
              <a:spLocks noChangeArrowheads="1"/>
            </p:cNvSpPr>
            <p:nvPr/>
          </p:nvSpPr>
          <p:spPr bwMode="auto">
            <a:xfrm>
              <a:off x="1824" y="2640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g</a:t>
              </a:r>
              <a:r>
                <a:rPr lang="en-US" altLang="en-US" i="1" baseline="-25000"/>
                <a:t>1</a:t>
              </a:r>
            </a:p>
          </p:txBody>
        </p:sp>
        <p:sp>
          <p:nvSpPr>
            <p:cNvPr id="139" name="Text Box 63"/>
            <p:cNvSpPr txBox="1">
              <a:spLocks noChangeArrowheads="1"/>
            </p:cNvSpPr>
            <p:nvPr/>
          </p:nvSpPr>
          <p:spPr bwMode="auto">
            <a:xfrm>
              <a:off x="2880" y="2640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g</a:t>
              </a:r>
              <a:r>
                <a:rPr lang="en-US" altLang="en-US" i="1" baseline="-25000"/>
                <a:t>2</a:t>
              </a:r>
            </a:p>
          </p:txBody>
        </p:sp>
        <p:sp>
          <p:nvSpPr>
            <p:cNvPr id="140" name="Text Box 64"/>
            <p:cNvSpPr txBox="1">
              <a:spLocks noChangeArrowheads="1"/>
            </p:cNvSpPr>
            <p:nvPr/>
          </p:nvSpPr>
          <p:spPr bwMode="auto">
            <a:xfrm>
              <a:off x="4080" y="2640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g</a:t>
              </a:r>
              <a:r>
                <a:rPr lang="en-US" altLang="en-US" i="1" baseline="-25000"/>
                <a:t>3</a:t>
              </a:r>
            </a:p>
          </p:txBody>
        </p:sp>
      </p:grpSp>
      <p:sp>
        <p:nvSpPr>
          <p:cNvPr id="141" name="Text Box 66"/>
          <p:cNvSpPr txBox="1">
            <a:spLocks noChangeArrowheads="1"/>
          </p:cNvSpPr>
          <p:nvPr/>
        </p:nvSpPr>
        <p:spPr bwMode="auto">
          <a:xfrm>
            <a:off x="400050" y="1676400"/>
            <a:ext cx="3048000" cy="6413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Synchronized Depth-First Traversal</a:t>
            </a:r>
          </a:p>
        </p:txBody>
      </p:sp>
      <p:sp>
        <p:nvSpPr>
          <p:cNvPr id="142" name="AutoShape 67"/>
          <p:cNvSpPr>
            <a:spLocks noChangeArrowheads="1"/>
          </p:cNvSpPr>
          <p:nvPr/>
        </p:nvSpPr>
        <p:spPr bwMode="auto">
          <a:xfrm rot="5400000" flipV="1">
            <a:off x="4743450" y="28956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3" name="Text Box 68"/>
          <p:cNvSpPr txBox="1">
            <a:spLocks noChangeArrowheads="1"/>
          </p:cNvSpPr>
          <p:nvPr/>
        </p:nvSpPr>
        <p:spPr bwMode="auto">
          <a:xfrm>
            <a:off x="441325" y="4832350"/>
            <a:ext cx="83978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>
                <a:latin typeface="Verdana" pitchFamily="34" charset="0"/>
              </a:rPr>
              <a:t>Determine </a:t>
            </a:r>
            <a:r>
              <a:rPr lang="en-US" altLang="en-US" dirty="0" smtClean="0">
                <a:latin typeface="Verdana" pitchFamily="34" charset="0"/>
              </a:rPr>
              <a:t>the </a:t>
            </a:r>
            <a:r>
              <a:rPr lang="en-US" altLang="en-US" dirty="0">
                <a:latin typeface="Verdana" pitchFamily="34" charset="0"/>
              </a:rPr>
              <a:t>access order in </a:t>
            </a:r>
            <a:r>
              <a:rPr lang="en-US" altLang="en-US" i="1" dirty="0">
                <a:latin typeface="Verdana" pitchFamily="34" charset="0"/>
              </a:rPr>
              <a:t>q</a:t>
            </a:r>
            <a:endParaRPr lang="en-US" altLang="en-US" dirty="0">
              <a:latin typeface="Verdana" pitchFamily="34" charset="0"/>
            </a:endParaRPr>
          </a:p>
          <a:p>
            <a:pPr>
              <a:buFontTx/>
              <a:buAutoNum type="arabicPeriod"/>
            </a:pPr>
            <a:r>
              <a:rPr lang="en-US" altLang="en-US" dirty="0">
                <a:latin typeface="Verdana" pitchFamily="34" charset="0"/>
              </a:rPr>
              <a:t>Detect corresponding subgraphs in g</a:t>
            </a:r>
            <a:r>
              <a:rPr lang="en-US" altLang="en-US" baseline="-25000" dirty="0">
                <a:latin typeface="Verdana" pitchFamily="34" charset="0"/>
              </a:rPr>
              <a:t>1</a:t>
            </a:r>
            <a:r>
              <a:rPr lang="en-US" altLang="en-US" dirty="0">
                <a:latin typeface="Verdana" pitchFamily="34" charset="0"/>
              </a:rPr>
              <a:t>, g</a:t>
            </a:r>
            <a:r>
              <a:rPr lang="en-US" altLang="en-US" baseline="-25000" dirty="0">
                <a:latin typeface="Verdana" pitchFamily="34" charset="0"/>
              </a:rPr>
              <a:t>2</a:t>
            </a:r>
            <a:r>
              <a:rPr lang="en-US" altLang="en-US" dirty="0">
                <a:latin typeface="Verdana" pitchFamily="34" charset="0"/>
              </a:rPr>
              <a:t> which can be mapped to the currently traversed vertices.</a:t>
            </a:r>
          </a:p>
        </p:txBody>
      </p:sp>
      <p:sp>
        <p:nvSpPr>
          <p:cNvPr id="144" name="Text Box 86"/>
          <p:cNvSpPr txBox="1">
            <a:spLocks noChangeArrowheads="1"/>
          </p:cNvSpPr>
          <p:nvPr/>
        </p:nvSpPr>
        <p:spPr bwMode="auto">
          <a:xfrm>
            <a:off x="3962400" y="20574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45" name="Text Box 88"/>
          <p:cNvSpPr txBox="1">
            <a:spLocks noChangeArrowheads="1"/>
          </p:cNvSpPr>
          <p:nvPr/>
        </p:nvSpPr>
        <p:spPr bwMode="auto">
          <a:xfrm>
            <a:off x="3962400" y="30480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46" name="Text Box 89"/>
          <p:cNvSpPr txBox="1">
            <a:spLocks noChangeArrowheads="1"/>
          </p:cNvSpPr>
          <p:nvPr/>
        </p:nvSpPr>
        <p:spPr bwMode="auto">
          <a:xfrm>
            <a:off x="4343400" y="20574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47" name="Text Box 90"/>
          <p:cNvSpPr txBox="1">
            <a:spLocks noChangeArrowheads="1"/>
          </p:cNvSpPr>
          <p:nvPr/>
        </p:nvSpPr>
        <p:spPr bwMode="auto">
          <a:xfrm>
            <a:off x="4343400" y="30480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48" name="Text Box 91"/>
          <p:cNvSpPr txBox="1">
            <a:spLocks noChangeArrowheads="1"/>
          </p:cNvSpPr>
          <p:nvPr/>
        </p:nvSpPr>
        <p:spPr bwMode="auto">
          <a:xfrm>
            <a:off x="4648200" y="33528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49" name="Text Box 92"/>
          <p:cNvSpPr txBox="1">
            <a:spLocks noChangeArrowheads="1"/>
          </p:cNvSpPr>
          <p:nvPr/>
        </p:nvSpPr>
        <p:spPr bwMode="auto">
          <a:xfrm>
            <a:off x="5029200" y="33528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50" name="Text Box 93"/>
          <p:cNvSpPr txBox="1">
            <a:spLocks noChangeArrowheads="1"/>
          </p:cNvSpPr>
          <p:nvPr/>
        </p:nvSpPr>
        <p:spPr bwMode="auto">
          <a:xfrm>
            <a:off x="5334000" y="36576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51" name="Text Box 94"/>
          <p:cNvSpPr txBox="1">
            <a:spLocks noChangeArrowheads="1"/>
          </p:cNvSpPr>
          <p:nvPr/>
        </p:nvSpPr>
        <p:spPr bwMode="auto">
          <a:xfrm>
            <a:off x="5029200" y="39624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52" name="Text Box 95"/>
          <p:cNvSpPr txBox="1">
            <a:spLocks noChangeArrowheads="1"/>
          </p:cNvSpPr>
          <p:nvPr/>
        </p:nvSpPr>
        <p:spPr bwMode="auto">
          <a:xfrm>
            <a:off x="4648200" y="39624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153" name="Text Box 96"/>
          <p:cNvSpPr txBox="1">
            <a:spLocks noChangeArrowheads="1"/>
          </p:cNvSpPr>
          <p:nvPr/>
        </p:nvSpPr>
        <p:spPr bwMode="auto">
          <a:xfrm>
            <a:off x="4648200" y="17526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54" name="Text Box 97"/>
          <p:cNvSpPr txBox="1">
            <a:spLocks noChangeArrowheads="1"/>
          </p:cNvSpPr>
          <p:nvPr/>
        </p:nvSpPr>
        <p:spPr bwMode="auto">
          <a:xfrm>
            <a:off x="5029200" y="17526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55" name="Text Box 98"/>
          <p:cNvSpPr txBox="1">
            <a:spLocks noChangeArrowheads="1"/>
          </p:cNvSpPr>
          <p:nvPr/>
        </p:nvSpPr>
        <p:spPr bwMode="auto">
          <a:xfrm>
            <a:off x="5334000" y="20574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56" name="Text Box 99"/>
          <p:cNvSpPr txBox="1">
            <a:spLocks noChangeArrowheads="1"/>
          </p:cNvSpPr>
          <p:nvPr/>
        </p:nvSpPr>
        <p:spPr bwMode="auto">
          <a:xfrm>
            <a:off x="5029200" y="23622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57" name="Text Box 100"/>
          <p:cNvSpPr txBox="1">
            <a:spLocks noChangeArrowheads="1"/>
          </p:cNvSpPr>
          <p:nvPr/>
        </p:nvSpPr>
        <p:spPr bwMode="auto">
          <a:xfrm>
            <a:off x="4648200" y="23622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158" name="Text Box 101"/>
          <p:cNvSpPr txBox="1">
            <a:spLocks noChangeArrowheads="1"/>
          </p:cNvSpPr>
          <p:nvPr/>
        </p:nvSpPr>
        <p:spPr bwMode="auto">
          <a:xfrm>
            <a:off x="458788" y="3124200"/>
            <a:ext cx="1465262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Forwarding</a:t>
            </a:r>
          </a:p>
        </p:txBody>
      </p:sp>
      <p:sp>
        <p:nvSpPr>
          <p:cNvPr id="159" name="Text Box 102"/>
          <p:cNvSpPr txBox="1">
            <a:spLocks noChangeArrowheads="1"/>
          </p:cNvSpPr>
          <p:nvPr/>
        </p:nvSpPr>
        <p:spPr bwMode="auto">
          <a:xfrm>
            <a:off x="457200" y="3810000"/>
            <a:ext cx="1660525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Backtracking</a:t>
            </a:r>
          </a:p>
        </p:txBody>
      </p:sp>
    </p:spTree>
    <p:extLst>
      <p:ext uri="{BB962C8B-B14F-4D97-AF65-F5344CB8AC3E}">
        <p14:creationId xmlns:p14="http://schemas.microsoft.com/office/powerpoint/2010/main" val="183436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QuickSI</a:t>
            </a:r>
            <a:r>
              <a:rPr lang="en-US" dirty="0"/>
              <a:t> Example</a:t>
            </a:r>
            <a:endParaRPr lang="en-AU" dirty="0"/>
          </a:p>
        </p:txBody>
      </p:sp>
      <p:cxnSp>
        <p:nvCxnSpPr>
          <p:cNvPr id="4" name="AutoShape 3"/>
          <p:cNvCxnSpPr>
            <a:cxnSpLocks noChangeShapeType="1"/>
            <a:stCxn id="14" idx="1"/>
          </p:cNvCxnSpPr>
          <p:nvPr/>
        </p:nvCxnSpPr>
        <p:spPr bwMode="auto">
          <a:xfrm flipH="1" flipV="1">
            <a:off x="4495800" y="22860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4008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6" name="AutoShape 5"/>
          <p:cNvCxnSpPr>
            <a:cxnSpLocks noChangeShapeType="1"/>
          </p:cNvCxnSpPr>
          <p:nvPr/>
        </p:nvCxnSpPr>
        <p:spPr bwMode="auto">
          <a:xfrm>
            <a:off x="4191000" y="22098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419600" y="2133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38600" y="2133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9" name="AutoShape 8"/>
          <p:cNvCxnSpPr>
            <a:cxnSpLocks noChangeShapeType="1"/>
            <a:stCxn id="7" idx="0"/>
            <a:endCxn id="11" idx="1"/>
          </p:cNvCxnSpPr>
          <p:nvPr/>
        </p:nvCxnSpPr>
        <p:spPr bwMode="auto">
          <a:xfrm flipV="1">
            <a:off x="4495800" y="19050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5105400" y="1828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4724400" y="1828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2" name="AutoShape 11"/>
          <p:cNvCxnSpPr>
            <a:cxnSpLocks noChangeShapeType="1"/>
          </p:cNvCxnSpPr>
          <p:nvPr/>
        </p:nvCxnSpPr>
        <p:spPr bwMode="auto">
          <a:xfrm>
            <a:off x="4876800" y="19050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5105400" y="2438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5" name="AutoShape 14"/>
          <p:cNvCxnSpPr>
            <a:cxnSpLocks noChangeShapeType="1"/>
          </p:cNvCxnSpPr>
          <p:nvPr/>
        </p:nvCxnSpPr>
        <p:spPr bwMode="auto">
          <a:xfrm>
            <a:off x="4876800" y="25146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5410200" y="2133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7" name="AutoShape 16"/>
          <p:cNvCxnSpPr>
            <a:cxnSpLocks noChangeShapeType="1"/>
          </p:cNvCxnSpPr>
          <p:nvPr/>
        </p:nvCxnSpPr>
        <p:spPr bwMode="auto">
          <a:xfrm flipV="1">
            <a:off x="5257800" y="22860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7"/>
          <p:cNvCxnSpPr>
            <a:cxnSpLocks noChangeShapeType="1"/>
          </p:cNvCxnSpPr>
          <p:nvPr/>
        </p:nvCxnSpPr>
        <p:spPr bwMode="auto">
          <a:xfrm flipH="1" flipV="1">
            <a:off x="5257800" y="19050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8"/>
          <p:cNvCxnSpPr>
            <a:cxnSpLocks noChangeShapeType="1"/>
            <a:stCxn id="28" idx="1"/>
          </p:cNvCxnSpPr>
          <p:nvPr/>
        </p:nvCxnSpPr>
        <p:spPr bwMode="auto">
          <a:xfrm flipH="1" flipV="1">
            <a:off x="29718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9"/>
          <p:cNvCxnSpPr>
            <a:cxnSpLocks noChangeShapeType="1"/>
          </p:cNvCxnSpPr>
          <p:nvPr/>
        </p:nvCxnSpPr>
        <p:spPr bwMode="auto">
          <a:xfrm>
            <a:off x="2667000" y="38100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2895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2514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23" name="AutoShape 22"/>
          <p:cNvCxnSpPr>
            <a:cxnSpLocks noChangeShapeType="1"/>
            <a:stCxn id="21" idx="0"/>
            <a:endCxn id="25" idx="1"/>
          </p:cNvCxnSpPr>
          <p:nvPr/>
        </p:nvCxnSpPr>
        <p:spPr bwMode="auto">
          <a:xfrm flipV="1">
            <a:off x="2971800" y="3505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AutoShape 23"/>
          <p:cNvSpPr>
            <a:spLocks noChangeArrowheads="1"/>
          </p:cNvSpPr>
          <p:nvPr/>
        </p:nvSpPr>
        <p:spPr bwMode="auto">
          <a:xfrm>
            <a:off x="35814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32004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26" name="AutoShape 25"/>
          <p:cNvCxnSpPr>
            <a:cxnSpLocks noChangeShapeType="1"/>
          </p:cNvCxnSpPr>
          <p:nvPr/>
        </p:nvCxnSpPr>
        <p:spPr bwMode="auto">
          <a:xfrm>
            <a:off x="3352800" y="35052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AutoShape 26"/>
          <p:cNvSpPr>
            <a:spLocks noChangeArrowheads="1"/>
          </p:cNvSpPr>
          <p:nvPr/>
        </p:nvSpPr>
        <p:spPr bwMode="auto">
          <a:xfrm>
            <a:off x="35814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" name="AutoShape 27"/>
          <p:cNvSpPr>
            <a:spLocks noChangeArrowheads="1"/>
          </p:cNvSpPr>
          <p:nvPr/>
        </p:nvSpPr>
        <p:spPr bwMode="auto">
          <a:xfrm>
            <a:off x="32004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29" name="AutoShape 28"/>
          <p:cNvCxnSpPr>
            <a:cxnSpLocks noChangeShapeType="1"/>
          </p:cNvCxnSpPr>
          <p:nvPr/>
        </p:nvCxnSpPr>
        <p:spPr bwMode="auto">
          <a:xfrm>
            <a:off x="3352800" y="41148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29"/>
          <p:cNvCxnSpPr>
            <a:cxnSpLocks noChangeShapeType="1"/>
            <a:stCxn id="27" idx="0"/>
          </p:cNvCxnSpPr>
          <p:nvPr/>
        </p:nvCxnSpPr>
        <p:spPr bwMode="auto">
          <a:xfrm flipV="1">
            <a:off x="3657600" y="35814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30"/>
          <p:cNvCxnSpPr>
            <a:cxnSpLocks noChangeShapeType="1"/>
            <a:stCxn id="40" idx="1"/>
          </p:cNvCxnSpPr>
          <p:nvPr/>
        </p:nvCxnSpPr>
        <p:spPr bwMode="auto">
          <a:xfrm flipH="1" flipV="1">
            <a:off x="44958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31"/>
          <p:cNvCxnSpPr>
            <a:cxnSpLocks noChangeShapeType="1"/>
          </p:cNvCxnSpPr>
          <p:nvPr/>
        </p:nvCxnSpPr>
        <p:spPr bwMode="auto">
          <a:xfrm>
            <a:off x="4191000" y="38100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AutoShape 32"/>
          <p:cNvSpPr>
            <a:spLocks noChangeArrowheads="1"/>
          </p:cNvSpPr>
          <p:nvPr/>
        </p:nvSpPr>
        <p:spPr bwMode="auto">
          <a:xfrm>
            <a:off x="4419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" name="AutoShape 33"/>
          <p:cNvSpPr>
            <a:spLocks noChangeArrowheads="1"/>
          </p:cNvSpPr>
          <p:nvPr/>
        </p:nvSpPr>
        <p:spPr bwMode="auto">
          <a:xfrm>
            <a:off x="4038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35" name="AutoShape 34"/>
          <p:cNvCxnSpPr>
            <a:cxnSpLocks noChangeShapeType="1"/>
            <a:stCxn id="33" idx="0"/>
            <a:endCxn id="37" idx="1"/>
          </p:cNvCxnSpPr>
          <p:nvPr/>
        </p:nvCxnSpPr>
        <p:spPr bwMode="auto">
          <a:xfrm flipV="1">
            <a:off x="4495800" y="3505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AutoShape 35"/>
          <p:cNvSpPr>
            <a:spLocks noChangeArrowheads="1"/>
          </p:cNvSpPr>
          <p:nvPr/>
        </p:nvSpPr>
        <p:spPr bwMode="auto">
          <a:xfrm>
            <a:off x="51054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" name="AutoShape 36"/>
          <p:cNvSpPr>
            <a:spLocks noChangeArrowheads="1"/>
          </p:cNvSpPr>
          <p:nvPr/>
        </p:nvSpPr>
        <p:spPr bwMode="auto">
          <a:xfrm>
            <a:off x="47244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38" name="AutoShape 37"/>
          <p:cNvCxnSpPr>
            <a:cxnSpLocks noChangeShapeType="1"/>
          </p:cNvCxnSpPr>
          <p:nvPr/>
        </p:nvCxnSpPr>
        <p:spPr bwMode="auto">
          <a:xfrm>
            <a:off x="4876800" y="35052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AutoShape 38"/>
          <p:cNvSpPr>
            <a:spLocks noChangeArrowheads="1"/>
          </p:cNvSpPr>
          <p:nvPr/>
        </p:nvSpPr>
        <p:spPr bwMode="auto">
          <a:xfrm>
            <a:off x="51054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0" name="AutoShape 39"/>
          <p:cNvSpPr>
            <a:spLocks noChangeArrowheads="1"/>
          </p:cNvSpPr>
          <p:nvPr/>
        </p:nvSpPr>
        <p:spPr bwMode="auto">
          <a:xfrm>
            <a:off x="47244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41" name="AutoShape 40"/>
          <p:cNvCxnSpPr>
            <a:cxnSpLocks noChangeShapeType="1"/>
          </p:cNvCxnSpPr>
          <p:nvPr/>
        </p:nvCxnSpPr>
        <p:spPr bwMode="auto">
          <a:xfrm>
            <a:off x="4876800" y="41148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AutoShape 41"/>
          <p:cNvSpPr>
            <a:spLocks noChangeArrowheads="1"/>
          </p:cNvSpPr>
          <p:nvPr/>
        </p:nvSpPr>
        <p:spPr bwMode="auto">
          <a:xfrm>
            <a:off x="54102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43" name="AutoShape 42"/>
          <p:cNvCxnSpPr>
            <a:cxnSpLocks noChangeShapeType="1"/>
          </p:cNvCxnSpPr>
          <p:nvPr/>
        </p:nvCxnSpPr>
        <p:spPr bwMode="auto">
          <a:xfrm flipV="1">
            <a:off x="52578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43"/>
          <p:cNvCxnSpPr>
            <a:cxnSpLocks noChangeShapeType="1"/>
          </p:cNvCxnSpPr>
          <p:nvPr/>
        </p:nvCxnSpPr>
        <p:spPr bwMode="auto">
          <a:xfrm flipH="1" flipV="1">
            <a:off x="5257800" y="3505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44"/>
          <p:cNvCxnSpPr>
            <a:cxnSpLocks noChangeShapeType="1"/>
          </p:cNvCxnSpPr>
          <p:nvPr/>
        </p:nvCxnSpPr>
        <p:spPr bwMode="auto">
          <a:xfrm>
            <a:off x="4191000" y="32004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AutoShape 45"/>
          <p:cNvSpPr>
            <a:spLocks noChangeArrowheads="1"/>
          </p:cNvSpPr>
          <p:nvPr/>
        </p:nvSpPr>
        <p:spPr bwMode="auto">
          <a:xfrm>
            <a:off x="4419600" y="31242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7" name="AutoShape 46"/>
          <p:cNvSpPr>
            <a:spLocks noChangeArrowheads="1"/>
          </p:cNvSpPr>
          <p:nvPr/>
        </p:nvSpPr>
        <p:spPr bwMode="auto">
          <a:xfrm>
            <a:off x="4038600" y="31242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48" name="AutoShape 47"/>
          <p:cNvCxnSpPr>
            <a:cxnSpLocks noChangeShapeType="1"/>
          </p:cNvCxnSpPr>
          <p:nvPr/>
        </p:nvCxnSpPr>
        <p:spPr bwMode="auto">
          <a:xfrm flipH="1" flipV="1">
            <a:off x="4572000" y="32004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48"/>
          <p:cNvCxnSpPr>
            <a:cxnSpLocks noChangeShapeType="1"/>
            <a:stCxn id="54" idx="1"/>
            <a:endCxn id="50" idx="3"/>
          </p:cNvCxnSpPr>
          <p:nvPr/>
        </p:nvCxnSpPr>
        <p:spPr bwMode="auto">
          <a:xfrm flipH="1" flipV="1">
            <a:off x="69342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AutoShape 49"/>
          <p:cNvSpPr>
            <a:spLocks noChangeArrowheads="1"/>
          </p:cNvSpPr>
          <p:nvPr/>
        </p:nvSpPr>
        <p:spPr bwMode="auto">
          <a:xfrm>
            <a:off x="6781800" y="3810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1" name="AutoShape 50"/>
          <p:cNvSpPr>
            <a:spLocks noChangeArrowheads="1"/>
          </p:cNvSpPr>
          <p:nvPr/>
        </p:nvSpPr>
        <p:spPr bwMode="auto">
          <a:xfrm>
            <a:off x="6400800" y="3581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52" name="AutoShape 51"/>
          <p:cNvCxnSpPr>
            <a:cxnSpLocks noChangeShapeType="1"/>
          </p:cNvCxnSpPr>
          <p:nvPr/>
        </p:nvCxnSpPr>
        <p:spPr bwMode="auto">
          <a:xfrm flipV="1">
            <a:off x="6934200" y="36576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AutoShape 52"/>
          <p:cNvSpPr>
            <a:spLocks noChangeArrowheads="1"/>
          </p:cNvSpPr>
          <p:nvPr/>
        </p:nvSpPr>
        <p:spPr bwMode="auto">
          <a:xfrm>
            <a:off x="7162800" y="3581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4" name="AutoShape 53"/>
          <p:cNvSpPr>
            <a:spLocks noChangeArrowheads="1"/>
          </p:cNvSpPr>
          <p:nvPr/>
        </p:nvSpPr>
        <p:spPr bwMode="auto">
          <a:xfrm>
            <a:off x="71628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55" name="AutoShape 54"/>
          <p:cNvCxnSpPr>
            <a:cxnSpLocks noChangeShapeType="1"/>
            <a:stCxn id="50" idx="1"/>
          </p:cNvCxnSpPr>
          <p:nvPr/>
        </p:nvCxnSpPr>
        <p:spPr bwMode="auto">
          <a:xfrm flipH="1" flipV="1">
            <a:off x="6553200" y="36576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55"/>
          <p:cNvCxnSpPr>
            <a:cxnSpLocks noChangeShapeType="1"/>
            <a:stCxn id="5" idx="3"/>
            <a:endCxn id="50" idx="1"/>
          </p:cNvCxnSpPr>
          <p:nvPr/>
        </p:nvCxnSpPr>
        <p:spPr bwMode="auto">
          <a:xfrm flipV="1">
            <a:off x="65532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7" name="Group 57"/>
          <p:cNvGrpSpPr>
            <a:grpSpLocks/>
          </p:cNvGrpSpPr>
          <p:nvPr/>
        </p:nvGrpSpPr>
        <p:grpSpPr bwMode="auto">
          <a:xfrm>
            <a:off x="2895600" y="2514600"/>
            <a:ext cx="4005263" cy="2043113"/>
            <a:chOff x="1824" y="1584"/>
            <a:chExt cx="2523" cy="1287"/>
          </a:xfrm>
        </p:grpSpPr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2928" y="158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q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1824" y="2640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g</a:t>
              </a:r>
              <a:r>
                <a:rPr lang="en-US" altLang="en-US" i="1" baseline="-25000"/>
                <a:t>1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2880" y="2640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g</a:t>
              </a:r>
              <a:r>
                <a:rPr lang="en-US" altLang="en-US" i="1" baseline="-25000"/>
                <a:t>2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4080" y="2640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g</a:t>
              </a:r>
              <a:r>
                <a:rPr lang="en-US" altLang="en-US" i="1" baseline="-25000"/>
                <a:t>3</a:t>
              </a:r>
            </a:p>
          </p:txBody>
        </p:sp>
      </p:grpSp>
      <p:sp>
        <p:nvSpPr>
          <p:cNvPr id="62" name="Text Box 65"/>
          <p:cNvSpPr txBox="1">
            <a:spLocks noChangeArrowheads="1"/>
          </p:cNvSpPr>
          <p:nvPr/>
        </p:nvSpPr>
        <p:spPr bwMode="auto">
          <a:xfrm>
            <a:off x="3962400" y="20574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3" name="Text Box 66"/>
          <p:cNvSpPr txBox="1">
            <a:spLocks noChangeArrowheads="1"/>
          </p:cNvSpPr>
          <p:nvPr/>
        </p:nvSpPr>
        <p:spPr bwMode="auto">
          <a:xfrm>
            <a:off x="3962400" y="30480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4" name="Text Box 67"/>
          <p:cNvSpPr txBox="1">
            <a:spLocks noChangeArrowheads="1"/>
          </p:cNvSpPr>
          <p:nvPr/>
        </p:nvSpPr>
        <p:spPr bwMode="auto">
          <a:xfrm>
            <a:off x="4343400" y="20574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65" name="Text Box 68"/>
          <p:cNvSpPr txBox="1">
            <a:spLocks noChangeArrowheads="1"/>
          </p:cNvSpPr>
          <p:nvPr/>
        </p:nvSpPr>
        <p:spPr bwMode="auto">
          <a:xfrm>
            <a:off x="4343400" y="30480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66" name="Text Box 69"/>
          <p:cNvSpPr txBox="1">
            <a:spLocks noChangeArrowheads="1"/>
          </p:cNvSpPr>
          <p:nvPr/>
        </p:nvSpPr>
        <p:spPr bwMode="auto">
          <a:xfrm>
            <a:off x="4648200" y="33528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67" name="Text Box 70"/>
          <p:cNvSpPr txBox="1">
            <a:spLocks noChangeArrowheads="1"/>
          </p:cNvSpPr>
          <p:nvPr/>
        </p:nvSpPr>
        <p:spPr bwMode="auto">
          <a:xfrm>
            <a:off x="4343400" y="36576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68" name="Text Box 71"/>
          <p:cNvSpPr txBox="1">
            <a:spLocks noChangeArrowheads="1"/>
          </p:cNvSpPr>
          <p:nvPr/>
        </p:nvSpPr>
        <p:spPr bwMode="auto">
          <a:xfrm>
            <a:off x="4648200" y="39624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69" name="Text Box 72"/>
          <p:cNvSpPr txBox="1">
            <a:spLocks noChangeArrowheads="1"/>
          </p:cNvSpPr>
          <p:nvPr/>
        </p:nvSpPr>
        <p:spPr bwMode="auto">
          <a:xfrm>
            <a:off x="5029200" y="39624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70" name="Text Box 73"/>
          <p:cNvSpPr txBox="1">
            <a:spLocks noChangeArrowheads="1"/>
          </p:cNvSpPr>
          <p:nvPr/>
        </p:nvSpPr>
        <p:spPr bwMode="auto">
          <a:xfrm>
            <a:off x="5334000" y="36576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71" name="Text Box 74"/>
          <p:cNvSpPr txBox="1">
            <a:spLocks noChangeArrowheads="1"/>
          </p:cNvSpPr>
          <p:nvPr/>
        </p:nvSpPr>
        <p:spPr bwMode="auto">
          <a:xfrm>
            <a:off x="4648200" y="17526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72" name="Text Box 75"/>
          <p:cNvSpPr txBox="1">
            <a:spLocks noChangeArrowheads="1"/>
          </p:cNvSpPr>
          <p:nvPr/>
        </p:nvSpPr>
        <p:spPr bwMode="auto">
          <a:xfrm>
            <a:off x="5029200" y="17526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73" name="Text Box 76"/>
          <p:cNvSpPr txBox="1">
            <a:spLocks noChangeArrowheads="1"/>
          </p:cNvSpPr>
          <p:nvPr/>
        </p:nvSpPr>
        <p:spPr bwMode="auto">
          <a:xfrm>
            <a:off x="5334000" y="20574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74" name="Text Box 77"/>
          <p:cNvSpPr txBox="1">
            <a:spLocks noChangeArrowheads="1"/>
          </p:cNvSpPr>
          <p:nvPr/>
        </p:nvSpPr>
        <p:spPr bwMode="auto">
          <a:xfrm>
            <a:off x="5029200" y="23622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75" name="Text Box 78"/>
          <p:cNvSpPr txBox="1">
            <a:spLocks noChangeArrowheads="1"/>
          </p:cNvSpPr>
          <p:nvPr/>
        </p:nvSpPr>
        <p:spPr bwMode="auto">
          <a:xfrm>
            <a:off x="4648200" y="23622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76" name="Text Box 79"/>
          <p:cNvSpPr txBox="1">
            <a:spLocks noChangeArrowheads="1"/>
          </p:cNvSpPr>
          <p:nvPr/>
        </p:nvSpPr>
        <p:spPr bwMode="auto">
          <a:xfrm>
            <a:off x="441325" y="4832350"/>
            <a:ext cx="83978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 smtClean="0">
                <a:latin typeface="Verdana" pitchFamily="34" charset="0"/>
              </a:rPr>
              <a:t>Determine the access </a:t>
            </a:r>
            <a:r>
              <a:rPr lang="en-US" altLang="en-US" dirty="0">
                <a:latin typeface="Verdana" pitchFamily="34" charset="0"/>
              </a:rPr>
              <a:t>order of </a:t>
            </a:r>
            <a:r>
              <a:rPr lang="en-US" altLang="en-US" i="1" dirty="0">
                <a:latin typeface="Verdana" pitchFamily="34" charset="0"/>
              </a:rPr>
              <a:t>q</a:t>
            </a:r>
            <a:endParaRPr lang="en-US" altLang="en-US" dirty="0">
              <a:latin typeface="Verdana" pitchFamily="34" charset="0"/>
            </a:endParaRPr>
          </a:p>
          <a:p>
            <a:pPr>
              <a:buFontTx/>
              <a:buAutoNum type="arabicPeriod"/>
            </a:pPr>
            <a:r>
              <a:rPr lang="en-US" altLang="en-US" dirty="0">
                <a:latin typeface="Verdana" pitchFamily="34" charset="0"/>
              </a:rPr>
              <a:t>Detect corresponding subgraphs in g</a:t>
            </a:r>
            <a:r>
              <a:rPr lang="en-US" altLang="en-US" baseline="-25000" dirty="0">
                <a:latin typeface="Verdana" pitchFamily="34" charset="0"/>
              </a:rPr>
              <a:t>1</a:t>
            </a:r>
            <a:r>
              <a:rPr lang="en-US" altLang="en-US" dirty="0">
                <a:latin typeface="Verdana" pitchFamily="34" charset="0"/>
              </a:rPr>
              <a:t>, g</a:t>
            </a:r>
            <a:r>
              <a:rPr lang="en-US" altLang="en-US" baseline="-25000" dirty="0">
                <a:latin typeface="Verdana" pitchFamily="34" charset="0"/>
              </a:rPr>
              <a:t>2</a:t>
            </a:r>
            <a:r>
              <a:rPr lang="en-US" altLang="en-US" dirty="0">
                <a:latin typeface="Verdana" pitchFamily="34" charset="0"/>
              </a:rPr>
              <a:t> which can be mapped to the currently traversed vertices.</a:t>
            </a:r>
          </a:p>
        </p:txBody>
      </p:sp>
      <p:sp>
        <p:nvSpPr>
          <p:cNvPr id="78" name="Text Box 82"/>
          <p:cNvSpPr txBox="1">
            <a:spLocks noChangeArrowheads="1"/>
          </p:cNvSpPr>
          <p:nvPr/>
        </p:nvSpPr>
        <p:spPr bwMode="auto">
          <a:xfrm>
            <a:off x="400050" y="1676400"/>
            <a:ext cx="3048000" cy="6413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Synchronized Depth-First Traversal</a:t>
            </a:r>
          </a:p>
        </p:txBody>
      </p:sp>
      <p:sp>
        <p:nvSpPr>
          <p:cNvPr id="79" name="AutoShape 83"/>
          <p:cNvSpPr>
            <a:spLocks noChangeArrowheads="1"/>
          </p:cNvSpPr>
          <p:nvPr/>
        </p:nvSpPr>
        <p:spPr bwMode="auto">
          <a:xfrm rot="5400000" flipV="1">
            <a:off x="4743450" y="28956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0" name="Text Box 84"/>
          <p:cNvSpPr txBox="1">
            <a:spLocks noChangeArrowheads="1"/>
          </p:cNvSpPr>
          <p:nvPr/>
        </p:nvSpPr>
        <p:spPr bwMode="auto">
          <a:xfrm>
            <a:off x="458788" y="3124200"/>
            <a:ext cx="1465262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Forwarding</a:t>
            </a:r>
          </a:p>
        </p:txBody>
      </p:sp>
      <p:sp>
        <p:nvSpPr>
          <p:cNvPr id="81" name="Text Box 85"/>
          <p:cNvSpPr txBox="1">
            <a:spLocks noChangeArrowheads="1"/>
          </p:cNvSpPr>
          <p:nvPr/>
        </p:nvSpPr>
        <p:spPr bwMode="auto">
          <a:xfrm>
            <a:off x="457200" y="3810000"/>
            <a:ext cx="1660525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Backtracking</a:t>
            </a:r>
          </a:p>
        </p:txBody>
      </p:sp>
    </p:spTree>
    <p:extLst>
      <p:ext uri="{BB962C8B-B14F-4D97-AF65-F5344CB8AC3E}">
        <p14:creationId xmlns:p14="http://schemas.microsoft.com/office/powerpoint/2010/main" val="150872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80" grpId="0" animBg="1"/>
      <p:bldP spid="80" grpId="1" animBg="1"/>
      <p:bldP spid="8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QuickSI</a:t>
            </a:r>
            <a:r>
              <a:rPr lang="en-US" dirty="0"/>
              <a:t> Example</a:t>
            </a:r>
            <a:endParaRPr lang="en-AU" dirty="0"/>
          </a:p>
        </p:txBody>
      </p:sp>
      <p:cxnSp>
        <p:nvCxnSpPr>
          <p:cNvPr id="4" name="AutoShape 3"/>
          <p:cNvCxnSpPr>
            <a:cxnSpLocks noChangeShapeType="1"/>
            <a:stCxn id="14" idx="1"/>
          </p:cNvCxnSpPr>
          <p:nvPr/>
        </p:nvCxnSpPr>
        <p:spPr bwMode="auto">
          <a:xfrm flipH="1" flipV="1">
            <a:off x="4495800" y="22860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4008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6" name="AutoShape 5"/>
          <p:cNvCxnSpPr>
            <a:cxnSpLocks noChangeShapeType="1"/>
          </p:cNvCxnSpPr>
          <p:nvPr/>
        </p:nvCxnSpPr>
        <p:spPr bwMode="auto">
          <a:xfrm>
            <a:off x="4191000" y="22098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419600" y="2133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38600" y="2133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9" name="AutoShape 8"/>
          <p:cNvCxnSpPr>
            <a:cxnSpLocks noChangeShapeType="1"/>
            <a:stCxn id="7" idx="0"/>
            <a:endCxn id="11" idx="1"/>
          </p:cNvCxnSpPr>
          <p:nvPr/>
        </p:nvCxnSpPr>
        <p:spPr bwMode="auto">
          <a:xfrm flipV="1">
            <a:off x="4495800" y="19050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5105400" y="1828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4724400" y="1828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2" name="AutoShape 11"/>
          <p:cNvCxnSpPr>
            <a:cxnSpLocks noChangeShapeType="1"/>
          </p:cNvCxnSpPr>
          <p:nvPr/>
        </p:nvCxnSpPr>
        <p:spPr bwMode="auto">
          <a:xfrm>
            <a:off x="4876800" y="19050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5105400" y="2438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5" name="AutoShape 14"/>
          <p:cNvCxnSpPr>
            <a:cxnSpLocks noChangeShapeType="1"/>
          </p:cNvCxnSpPr>
          <p:nvPr/>
        </p:nvCxnSpPr>
        <p:spPr bwMode="auto">
          <a:xfrm>
            <a:off x="4876800" y="25146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5410200" y="2133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7" name="AutoShape 16"/>
          <p:cNvCxnSpPr>
            <a:cxnSpLocks noChangeShapeType="1"/>
          </p:cNvCxnSpPr>
          <p:nvPr/>
        </p:nvCxnSpPr>
        <p:spPr bwMode="auto">
          <a:xfrm flipV="1">
            <a:off x="5257800" y="22860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7"/>
          <p:cNvCxnSpPr>
            <a:cxnSpLocks noChangeShapeType="1"/>
          </p:cNvCxnSpPr>
          <p:nvPr/>
        </p:nvCxnSpPr>
        <p:spPr bwMode="auto">
          <a:xfrm flipH="1" flipV="1">
            <a:off x="5257800" y="19050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8"/>
          <p:cNvCxnSpPr>
            <a:cxnSpLocks noChangeShapeType="1"/>
            <a:stCxn id="28" idx="1"/>
          </p:cNvCxnSpPr>
          <p:nvPr/>
        </p:nvCxnSpPr>
        <p:spPr bwMode="auto">
          <a:xfrm flipH="1" flipV="1">
            <a:off x="29718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9"/>
          <p:cNvCxnSpPr>
            <a:cxnSpLocks noChangeShapeType="1"/>
          </p:cNvCxnSpPr>
          <p:nvPr/>
        </p:nvCxnSpPr>
        <p:spPr bwMode="auto">
          <a:xfrm>
            <a:off x="2667000" y="38100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2895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2514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23" name="AutoShape 22"/>
          <p:cNvCxnSpPr>
            <a:cxnSpLocks noChangeShapeType="1"/>
            <a:stCxn id="21" idx="0"/>
            <a:endCxn id="25" idx="1"/>
          </p:cNvCxnSpPr>
          <p:nvPr/>
        </p:nvCxnSpPr>
        <p:spPr bwMode="auto">
          <a:xfrm flipV="1">
            <a:off x="2971800" y="3505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AutoShape 23"/>
          <p:cNvSpPr>
            <a:spLocks noChangeArrowheads="1"/>
          </p:cNvSpPr>
          <p:nvPr/>
        </p:nvSpPr>
        <p:spPr bwMode="auto">
          <a:xfrm>
            <a:off x="35814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32004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26" name="AutoShape 25"/>
          <p:cNvCxnSpPr>
            <a:cxnSpLocks noChangeShapeType="1"/>
          </p:cNvCxnSpPr>
          <p:nvPr/>
        </p:nvCxnSpPr>
        <p:spPr bwMode="auto">
          <a:xfrm>
            <a:off x="3352800" y="35052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AutoShape 26"/>
          <p:cNvSpPr>
            <a:spLocks noChangeArrowheads="1"/>
          </p:cNvSpPr>
          <p:nvPr/>
        </p:nvSpPr>
        <p:spPr bwMode="auto">
          <a:xfrm>
            <a:off x="35814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" name="AutoShape 27"/>
          <p:cNvSpPr>
            <a:spLocks noChangeArrowheads="1"/>
          </p:cNvSpPr>
          <p:nvPr/>
        </p:nvSpPr>
        <p:spPr bwMode="auto">
          <a:xfrm>
            <a:off x="32004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29" name="AutoShape 28"/>
          <p:cNvCxnSpPr>
            <a:cxnSpLocks noChangeShapeType="1"/>
          </p:cNvCxnSpPr>
          <p:nvPr/>
        </p:nvCxnSpPr>
        <p:spPr bwMode="auto">
          <a:xfrm>
            <a:off x="3352800" y="41148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29"/>
          <p:cNvCxnSpPr>
            <a:cxnSpLocks noChangeShapeType="1"/>
            <a:stCxn id="27" idx="0"/>
          </p:cNvCxnSpPr>
          <p:nvPr/>
        </p:nvCxnSpPr>
        <p:spPr bwMode="auto">
          <a:xfrm flipV="1">
            <a:off x="3657600" y="35814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30"/>
          <p:cNvCxnSpPr>
            <a:cxnSpLocks noChangeShapeType="1"/>
            <a:stCxn id="40" idx="1"/>
          </p:cNvCxnSpPr>
          <p:nvPr/>
        </p:nvCxnSpPr>
        <p:spPr bwMode="auto">
          <a:xfrm flipH="1" flipV="1">
            <a:off x="44958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31"/>
          <p:cNvCxnSpPr>
            <a:cxnSpLocks noChangeShapeType="1"/>
          </p:cNvCxnSpPr>
          <p:nvPr/>
        </p:nvCxnSpPr>
        <p:spPr bwMode="auto">
          <a:xfrm>
            <a:off x="4191000" y="38100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AutoShape 32"/>
          <p:cNvSpPr>
            <a:spLocks noChangeArrowheads="1"/>
          </p:cNvSpPr>
          <p:nvPr/>
        </p:nvSpPr>
        <p:spPr bwMode="auto">
          <a:xfrm>
            <a:off x="4419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" name="AutoShape 33"/>
          <p:cNvSpPr>
            <a:spLocks noChangeArrowheads="1"/>
          </p:cNvSpPr>
          <p:nvPr/>
        </p:nvSpPr>
        <p:spPr bwMode="auto">
          <a:xfrm>
            <a:off x="4038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35" name="AutoShape 34"/>
          <p:cNvCxnSpPr>
            <a:cxnSpLocks noChangeShapeType="1"/>
            <a:stCxn id="33" idx="0"/>
            <a:endCxn id="37" idx="1"/>
          </p:cNvCxnSpPr>
          <p:nvPr/>
        </p:nvCxnSpPr>
        <p:spPr bwMode="auto">
          <a:xfrm flipV="1">
            <a:off x="4495800" y="3505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AutoShape 35"/>
          <p:cNvSpPr>
            <a:spLocks noChangeArrowheads="1"/>
          </p:cNvSpPr>
          <p:nvPr/>
        </p:nvSpPr>
        <p:spPr bwMode="auto">
          <a:xfrm>
            <a:off x="51054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" name="AutoShape 36"/>
          <p:cNvSpPr>
            <a:spLocks noChangeArrowheads="1"/>
          </p:cNvSpPr>
          <p:nvPr/>
        </p:nvSpPr>
        <p:spPr bwMode="auto">
          <a:xfrm>
            <a:off x="47244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38" name="AutoShape 37"/>
          <p:cNvCxnSpPr>
            <a:cxnSpLocks noChangeShapeType="1"/>
          </p:cNvCxnSpPr>
          <p:nvPr/>
        </p:nvCxnSpPr>
        <p:spPr bwMode="auto">
          <a:xfrm>
            <a:off x="4876800" y="35052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AutoShape 38"/>
          <p:cNvSpPr>
            <a:spLocks noChangeArrowheads="1"/>
          </p:cNvSpPr>
          <p:nvPr/>
        </p:nvSpPr>
        <p:spPr bwMode="auto">
          <a:xfrm>
            <a:off x="51054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0" name="AutoShape 39"/>
          <p:cNvSpPr>
            <a:spLocks noChangeArrowheads="1"/>
          </p:cNvSpPr>
          <p:nvPr/>
        </p:nvSpPr>
        <p:spPr bwMode="auto">
          <a:xfrm>
            <a:off x="47244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41" name="AutoShape 40"/>
          <p:cNvCxnSpPr>
            <a:cxnSpLocks noChangeShapeType="1"/>
          </p:cNvCxnSpPr>
          <p:nvPr/>
        </p:nvCxnSpPr>
        <p:spPr bwMode="auto">
          <a:xfrm>
            <a:off x="4876800" y="41148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AutoShape 41"/>
          <p:cNvSpPr>
            <a:spLocks noChangeArrowheads="1"/>
          </p:cNvSpPr>
          <p:nvPr/>
        </p:nvSpPr>
        <p:spPr bwMode="auto">
          <a:xfrm>
            <a:off x="54102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43" name="AutoShape 42"/>
          <p:cNvCxnSpPr>
            <a:cxnSpLocks noChangeShapeType="1"/>
          </p:cNvCxnSpPr>
          <p:nvPr/>
        </p:nvCxnSpPr>
        <p:spPr bwMode="auto">
          <a:xfrm flipV="1">
            <a:off x="52578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43"/>
          <p:cNvCxnSpPr>
            <a:cxnSpLocks noChangeShapeType="1"/>
          </p:cNvCxnSpPr>
          <p:nvPr/>
        </p:nvCxnSpPr>
        <p:spPr bwMode="auto">
          <a:xfrm flipH="1" flipV="1">
            <a:off x="5257800" y="3505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44"/>
          <p:cNvCxnSpPr>
            <a:cxnSpLocks noChangeShapeType="1"/>
          </p:cNvCxnSpPr>
          <p:nvPr/>
        </p:nvCxnSpPr>
        <p:spPr bwMode="auto">
          <a:xfrm>
            <a:off x="4191000" y="32004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AutoShape 45"/>
          <p:cNvSpPr>
            <a:spLocks noChangeArrowheads="1"/>
          </p:cNvSpPr>
          <p:nvPr/>
        </p:nvSpPr>
        <p:spPr bwMode="auto">
          <a:xfrm>
            <a:off x="4419600" y="31242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7" name="AutoShape 46"/>
          <p:cNvSpPr>
            <a:spLocks noChangeArrowheads="1"/>
          </p:cNvSpPr>
          <p:nvPr/>
        </p:nvSpPr>
        <p:spPr bwMode="auto">
          <a:xfrm>
            <a:off x="4038600" y="31242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48" name="AutoShape 47"/>
          <p:cNvCxnSpPr>
            <a:cxnSpLocks noChangeShapeType="1"/>
          </p:cNvCxnSpPr>
          <p:nvPr/>
        </p:nvCxnSpPr>
        <p:spPr bwMode="auto">
          <a:xfrm flipH="1" flipV="1">
            <a:off x="4572000" y="32004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48"/>
          <p:cNvCxnSpPr>
            <a:cxnSpLocks noChangeShapeType="1"/>
            <a:stCxn id="54" idx="1"/>
            <a:endCxn id="50" idx="3"/>
          </p:cNvCxnSpPr>
          <p:nvPr/>
        </p:nvCxnSpPr>
        <p:spPr bwMode="auto">
          <a:xfrm flipH="1" flipV="1">
            <a:off x="69342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AutoShape 49"/>
          <p:cNvSpPr>
            <a:spLocks noChangeArrowheads="1"/>
          </p:cNvSpPr>
          <p:nvPr/>
        </p:nvSpPr>
        <p:spPr bwMode="auto">
          <a:xfrm>
            <a:off x="6781800" y="3810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1" name="AutoShape 50"/>
          <p:cNvSpPr>
            <a:spLocks noChangeArrowheads="1"/>
          </p:cNvSpPr>
          <p:nvPr/>
        </p:nvSpPr>
        <p:spPr bwMode="auto">
          <a:xfrm>
            <a:off x="6400800" y="3581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52" name="AutoShape 51"/>
          <p:cNvCxnSpPr>
            <a:cxnSpLocks noChangeShapeType="1"/>
          </p:cNvCxnSpPr>
          <p:nvPr/>
        </p:nvCxnSpPr>
        <p:spPr bwMode="auto">
          <a:xfrm flipV="1">
            <a:off x="6934200" y="36576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AutoShape 52"/>
          <p:cNvSpPr>
            <a:spLocks noChangeArrowheads="1"/>
          </p:cNvSpPr>
          <p:nvPr/>
        </p:nvSpPr>
        <p:spPr bwMode="auto">
          <a:xfrm>
            <a:off x="7162800" y="3581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4" name="AutoShape 53"/>
          <p:cNvSpPr>
            <a:spLocks noChangeArrowheads="1"/>
          </p:cNvSpPr>
          <p:nvPr/>
        </p:nvSpPr>
        <p:spPr bwMode="auto">
          <a:xfrm>
            <a:off x="71628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55" name="AutoShape 54"/>
          <p:cNvCxnSpPr>
            <a:cxnSpLocks noChangeShapeType="1"/>
            <a:stCxn id="50" idx="1"/>
          </p:cNvCxnSpPr>
          <p:nvPr/>
        </p:nvCxnSpPr>
        <p:spPr bwMode="auto">
          <a:xfrm flipH="1" flipV="1">
            <a:off x="6553200" y="36576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55"/>
          <p:cNvCxnSpPr>
            <a:cxnSpLocks noChangeShapeType="1"/>
            <a:stCxn id="5" idx="3"/>
            <a:endCxn id="50" idx="1"/>
          </p:cNvCxnSpPr>
          <p:nvPr/>
        </p:nvCxnSpPr>
        <p:spPr bwMode="auto">
          <a:xfrm flipV="1">
            <a:off x="65532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7" name="Group 57"/>
          <p:cNvGrpSpPr>
            <a:grpSpLocks/>
          </p:cNvGrpSpPr>
          <p:nvPr/>
        </p:nvGrpSpPr>
        <p:grpSpPr bwMode="auto">
          <a:xfrm>
            <a:off x="2895600" y="2514600"/>
            <a:ext cx="4005263" cy="2043113"/>
            <a:chOff x="1824" y="1584"/>
            <a:chExt cx="2523" cy="1287"/>
          </a:xfrm>
        </p:grpSpPr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2928" y="158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q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1824" y="2640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g</a:t>
              </a:r>
              <a:r>
                <a:rPr lang="en-US" altLang="en-US" i="1" baseline="-25000"/>
                <a:t>1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2880" y="2640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g</a:t>
              </a:r>
              <a:r>
                <a:rPr lang="en-US" altLang="en-US" i="1" baseline="-25000"/>
                <a:t>2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4080" y="2640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g</a:t>
              </a:r>
              <a:r>
                <a:rPr lang="en-US" altLang="en-US" i="1" baseline="-25000"/>
                <a:t>3</a:t>
              </a:r>
            </a:p>
          </p:txBody>
        </p:sp>
      </p:grpSp>
      <p:sp>
        <p:nvSpPr>
          <p:cNvPr id="62" name="Text Box 65"/>
          <p:cNvSpPr txBox="1">
            <a:spLocks noChangeArrowheads="1"/>
          </p:cNvSpPr>
          <p:nvPr/>
        </p:nvSpPr>
        <p:spPr bwMode="auto">
          <a:xfrm>
            <a:off x="3962400" y="20574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3" name="Text Box 66"/>
          <p:cNvSpPr txBox="1">
            <a:spLocks noChangeArrowheads="1"/>
          </p:cNvSpPr>
          <p:nvPr/>
        </p:nvSpPr>
        <p:spPr bwMode="auto">
          <a:xfrm>
            <a:off x="3962400" y="36576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4" name="Text Box 67"/>
          <p:cNvSpPr txBox="1">
            <a:spLocks noChangeArrowheads="1"/>
          </p:cNvSpPr>
          <p:nvPr/>
        </p:nvSpPr>
        <p:spPr bwMode="auto">
          <a:xfrm>
            <a:off x="4343400" y="20574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65" name="Text Box 68"/>
          <p:cNvSpPr txBox="1">
            <a:spLocks noChangeArrowheads="1"/>
          </p:cNvSpPr>
          <p:nvPr/>
        </p:nvSpPr>
        <p:spPr bwMode="auto">
          <a:xfrm>
            <a:off x="4343400" y="36576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66" name="Text Box 69"/>
          <p:cNvSpPr txBox="1">
            <a:spLocks noChangeArrowheads="1"/>
          </p:cNvSpPr>
          <p:nvPr/>
        </p:nvSpPr>
        <p:spPr bwMode="auto">
          <a:xfrm>
            <a:off x="4648200" y="33528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67" name="Text Box 70"/>
          <p:cNvSpPr txBox="1">
            <a:spLocks noChangeArrowheads="1"/>
          </p:cNvSpPr>
          <p:nvPr/>
        </p:nvSpPr>
        <p:spPr bwMode="auto">
          <a:xfrm>
            <a:off x="5029200" y="33528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68" name="Text Box 71"/>
          <p:cNvSpPr txBox="1">
            <a:spLocks noChangeArrowheads="1"/>
          </p:cNvSpPr>
          <p:nvPr/>
        </p:nvSpPr>
        <p:spPr bwMode="auto">
          <a:xfrm>
            <a:off x="5334000" y="36576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69" name="Text Box 72"/>
          <p:cNvSpPr txBox="1">
            <a:spLocks noChangeArrowheads="1"/>
          </p:cNvSpPr>
          <p:nvPr/>
        </p:nvSpPr>
        <p:spPr bwMode="auto">
          <a:xfrm>
            <a:off x="5029200" y="39624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70" name="Text Box 73"/>
          <p:cNvSpPr txBox="1">
            <a:spLocks noChangeArrowheads="1"/>
          </p:cNvSpPr>
          <p:nvPr/>
        </p:nvSpPr>
        <p:spPr bwMode="auto">
          <a:xfrm>
            <a:off x="4648200" y="39624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71" name="Text Box 74"/>
          <p:cNvSpPr txBox="1">
            <a:spLocks noChangeArrowheads="1"/>
          </p:cNvSpPr>
          <p:nvPr/>
        </p:nvSpPr>
        <p:spPr bwMode="auto">
          <a:xfrm>
            <a:off x="4648200" y="17526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72" name="Text Box 75"/>
          <p:cNvSpPr txBox="1">
            <a:spLocks noChangeArrowheads="1"/>
          </p:cNvSpPr>
          <p:nvPr/>
        </p:nvSpPr>
        <p:spPr bwMode="auto">
          <a:xfrm>
            <a:off x="5029200" y="17526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73" name="Text Box 76"/>
          <p:cNvSpPr txBox="1">
            <a:spLocks noChangeArrowheads="1"/>
          </p:cNvSpPr>
          <p:nvPr/>
        </p:nvSpPr>
        <p:spPr bwMode="auto">
          <a:xfrm>
            <a:off x="5334000" y="20574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74" name="Text Box 77"/>
          <p:cNvSpPr txBox="1">
            <a:spLocks noChangeArrowheads="1"/>
          </p:cNvSpPr>
          <p:nvPr/>
        </p:nvSpPr>
        <p:spPr bwMode="auto">
          <a:xfrm>
            <a:off x="5029200" y="23622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75" name="Text Box 78"/>
          <p:cNvSpPr txBox="1">
            <a:spLocks noChangeArrowheads="1"/>
          </p:cNvSpPr>
          <p:nvPr/>
        </p:nvSpPr>
        <p:spPr bwMode="auto">
          <a:xfrm>
            <a:off x="4648200" y="23622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76" name="Text Box 79"/>
          <p:cNvSpPr txBox="1">
            <a:spLocks noChangeArrowheads="1"/>
          </p:cNvSpPr>
          <p:nvPr/>
        </p:nvSpPr>
        <p:spPr bwMode="auto">
          <a:xfrm>
            <a:off x="441325" y="4832350"/>
            <a:ext cx="83978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>
                <a:latin typeface="Verdana" pitchFamily="34" charset="0"/>
              </a:rPr>
              <a:t>Determine the access order of </a:t>
            </a:r>
            <a:r>
              <a:rPr lang="en-US" altLang="en-US" i="1">
                <a:latin typeface="Verdana" pitchFamily="34" charset="0"/>
              </a:rPr>
              <a:t>q</a:t>
            </a:r>
            <a:endParaRPr lang="en-US" altLang="en-US">
              <a:latin typeface="Verdana" pitchFamily="34" charset="0"/>
            </a:endParaRPr>
          </a:p>
          <a:p>
            <a:pPr>
              <a:buFontTx/>
              <a:buAutoNum type="arabicPeriod"/>
            </a:pPr>
            <a:r>
              <a:rPr lang="en-US" altLang="en-US">
                <a:latin typeface="Verdana" pitchFamily="34" charset="0"/>
              </a:rPr>
              <a:t>Detect corresponding subgraphs in g</a:t>
            </a:r>
            <a:r>
              <a:rPr lang="en-US" altLang="en-US" baseline="-25000">
                <a:latin typeface="Verdana" pitchFamily="34" charset="0"/>
              </a:rPr>
              <a:t>1</a:t>
            </a:r>
            <a:r>
              <a:rPr lang="en-US" altLang="en-US">
                <a:latin typeface="Verdana" pitchFamily="34" charset="0"/>
              </a:rPr>
              <a:t>, g</a:t>
            </a:r>
            <a:r>
              <a:rPr lang="en-US" altLang="en-US" baseline="-25000">
                <a:latin typeface="Verdana" pitchFamily="34" charset="0"/>
              </a:rPr>
              <a:t>2</a:t>
            </a:r>
            <a:r>
              <a:rPr lang="en-US" altLang="en-US">
                <a:latin typeface="Verdana" pitchFamily="34" charset="0"/>
              </a:rPr>
              <a:t> which can be mapped to the currently traversed vertices.</a:t>
            </a:r>
          </a:p>
        </p:txBody>
      </p:sp>
      <p:sp>
        <p:nvSpPr>
          <p:cNvPr id="78" name="Text Box 82"/>
          <p:cNvSpPr txBox="1">
            <a:spLocks noChangeArrowheads="1"/>
          </p:cNvSpPr>
          <p:nvPr/>
        </p:nvSpPr>
        <p:spPr bwMode="auto">
          <a:xfrm>
            <a:off x="400050" y="1676400"/>
            <a:ext cx="3048000" cy="6413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Synchronized Depth-First Traversal</a:t>
            </a:r>
          </a:p>
        </p:txBody>
      </p:sp>
      <p:sp>
        <p:nvSpPr>
          <p:cNvPr id="79" name="AutoShape 83"/>
          <p:cNvSpPr>
            <a:spLocks noChangeArrowheads="1"/>
          </p:cNvSpPr>
          <p:nvPr/>
        </p:nvSpPr>
        <p:spPr bwMode="auto">
          <a:xfrm rot="5400000" flipV="1">
            <a:off x="4743450" y="28956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0" name="Text Box 84"/>
          <p:cNvSpPr txBox="1">
            <a:spLocks noChangeArrowheads="1"/>
          </p:cNvSpPr>
          <p:nvPr/>
        </p:nvSpPr>
        <p:spPr bwMode="auto">
          <a:xfrm>
            <a:off x="458788" y="3124200"/>
            <a:ext cx="1465262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Forwarding</a:t>
            </a:r>
          </a:p>
        </p:txBody>
      </p:sp>
    </p:spTree>
    <p:extLst>
      <p:ext uri="{BB962C8B-B14F-4D97-AF65-F5344CB8AC3E}">
        <p14:creationId xmlns:p14="http://schemas.microsoft.com/office/powerpoint/2010/main" val="145470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8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QuickSI</a:t>
            </a:r>
            <a:r>
              <a:rPr lang="en-US" dirty="0" smtClean="0"/>
              <a:t> </a:t>
            </a:r>
            <a:r>
              <a:rPr lang="en-US" dirty="0"/>
              <a:t>Example</a:t>
            </a:r>
            <a:endParaRPr lang="en-AU" dirty="0"/>
          </a:p>
        </p:txBody>
      </p:sp>
      <p:cxnSp>
        <p:nvCxnSpPr>
          <p:cNvPr id="5" name="AutoShape 3"/>
          <p:cNvCxnSpPr>
            <a:cxnSpLocks noChangeShapeType="1"/>
            <a:stCxn id="15" idx="1"/>
          </p:cNvCxnSpPr>
          <p:nvPr/>
        </p:nvCxnSpPr>
        <p:spPr bwMode="auto">
          <a:xfrm flipH="1" flipV="1">
            <a:off x="4495800" y="22860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4008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7" name="AutoShape 5"/>
          <p:cNvCxnSpPr>
            <a:cxnSpLocks noChangeShapeType="1"/>
          </p:cNvCxnSpPr>
          <p:nvPr/>
        </p:nvCxnSpPr>
        <p:spPr bwMode="auto">
          <a:xfrm>
            <a:off x="4191000" y="22098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419600" y="2133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038600" y="2133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0" name="AutoShape 8"/>
          <p:cNvCxnSpPr>
            <a:cxnSpLocks noChangeShapeType="1"/>
            <a:stCxn id="8" idx="0"/>
            <a:endCxn id="12" idx="1"/>
          </p:cNvCxnSpPr>
          <p:nvPr/>
        </p:nvCxnSpPr>
        <p:spPr bwMode="auto">
          <a:xfrm flipV="1">
            <a:off x="4495800" y="19050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5105400" y="1828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724400" y="1828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3" name="AutoShape 11"/>
          <p:cNvCxnSpPr>
            <a:cxnSpLocks noChangeShapeType="1"/>
          </p:cNvCxnSpPr>
          <p:nvPr/>
        </p:nvCxnSpPr>
        <p:spPr bwMode="auto">
          <a:xfrm>
            <a:off x="4876800" y="19050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5105400" y="2438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6" name="AutoShape 14"/>
          <p:cNvCxnSpPr>
            <a:cxnSpLocks noChangeShapeType="1"/>
          </p:cNvCxnSpPr>
          <p:nvPr/>
        </p:nvCxnSpPr>
        <p:spPr bwMode="auto">
          <a:xfrm>
            <a:off x="4876800" y="25146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5410200" y="2133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8" name="AutoShape 16"/>
          <p:cNvCxnSpPr>
            <a:cxnSpLocks noChangeShapeType="1"/>
          </p:cNvCxnSpPr>
          <p:nvPr/>
        </p:nvCxnSpPr>
        <p:spPr bwMode="auto">
          <a:xfrm flipV="1">
            <a:off x="5257800" y="22860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7"/>
          <p:cNvCxnSpPr>
            <a:cxnSpLocks noChangeShapeType="1"/>
          </p:cNvCxnSpPr>
          <p:nvPr/>
        </p:nvCxnSpPr>
        <p:spPr bwMode="auto">
          <a:xfrm flipH="1" flipV="1">
            <a:off x="5257800" y="19050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8"/>
          <p:cNvCxnSpPr>
            <a:cxnSpLocks noChangeShapeType="1"/>
            <a:stCxn id="29" idx="1"/>
          </p:cNvCxnSpPr>
          <p:nvPr/>
        </p:nvCxnSpPr>
        <p:spPr bwMode="auto">
          <a:xfrm flipH="1" flipV="1">
            <a:off x="29718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19"/>
          <p:cNvCxnSpPr>
            <a:cxnSpLocks noChangeShapeType="1"/>
          </p:cNvCxnSpPr>
          <p:nvPr/>
        </p:nvCxnSpPr>
        <p:spPr bwMode="auto">
          <a:xfrm>
            <a:off x="2667000" y="38100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2895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2514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24" name="AutoShape 22"/>
          <p:cNvCxnSpPr>
            <a:cxnSpLocks noChangeShapeType="1"/>
            <a:stCxn id="22" idx="0"/>
            <a:endCxn id="26" idx="1"/>
          </p:cNvCxnSpPr>
          <p:nvPr/>
        </p:nvCxnSpPr>
        <p:spPr bwMode="auto">
          <a:xfrm flipV="1">
            <a:off x="2971800" y="3505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35814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32004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27" name="AutoShape 25"/>
          <p:cNvCxnSpPr>
            <a:cxnSpLocks noChangeShapeType="1"/>
          </p:cNvCxnSpPr>
          <p:nvPr/>
        </p:nvCxnSpPr>
        <p:spPr bwMode="auto">
          <a:xfrm>
            <a:off x="3352800" y="35052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AutoShape 26"/>
          <p:cNvSpPr>
            <a:spLocks noChangeArrowheads="1"/>
          </p:cNvSpPr>
          <p:nvPr/>
        </p:nvSpPr>
        <p:spPr bwMode="auto">
          <a:xfrm>
            <a:off x="35814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32004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3352800" y="41148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29"/>
          <p:cNvCxnSpPr>
            <a:cxnSpLocks noChangeShapeType="1"/>
            <a:stCxn id="28" idx="0"/>
          </p:cNvCxnSpPr>
          <p:nvPr/>
        </p:nvCxnSpPr>
        <p:spPr bwMode="auto">
          <a:xfrm flipV="1">
            <a:off x="3657600" y="35814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30"/>
          <p:cNvCxnSpPr>
            <a:cxnSpLocks noChangeShapeType="1"/>
            <a:stCxn id="41" idx="1"/>
          </p:cNvCxnSpPr>
          <p:nvPr/>
        </p:nvCxnSpPr>
        <p:spPr bwMode="auto">
          <a:xfrm flipH="1" flipV="1">
            <a:off x="44958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4191000" y="38100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AutoShape 32"/>
          <p:cNvSpPr>
            <a:spLocks noChangeArrowheads="1"/>
          </p:cNvSpPr>
          <p:nvPr/>
        </p:nvSpPr>
        <p:spPr bwMode="auto">
          <a:xfrm>
            <a:off x="4419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5" name="AutoShape 33"/>
          <p:cNvSpPr>
            <a:spLocks noChangeArrowheads="1"/>
          </p:cNvSpPr>
          <p:nvPr/>
        </p:nvSpPr>
        <p:spPr bwMode="auto">
          <a:xfrm>
            <a:off x="4038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36" name="AutoShape 34"/>
          <p:cNvCxnSpPr>
            <a:cxnSpLocks noChangeShapeType="1"/>
            <a:stCxn id="34" idx="0"/>
            <a:endCxn id="38" idx="1"/>
          </p:cNvCxnSpPr>
          <p:nvPr/>
        </p:nvCxnSpPr>
        <p:spPr bwMode="auto">
          <a:xfrm flipV="1">
            <a:off x="4495800" y="3505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AutoShape 35"/>
          <p:cNvSpPr>
            <a:spLocks noChangeArrowheads="1"/>
          </p:cNvSpPr>
          <p:nvPr/>
        </p:nvSpPr>
        <p:spPr bwMode="auto">
          <a:xfrm>
            <a:off x="51054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8" name="AutoShape 36"/>
          <p:cNvSpPr>
            <a:spLocks noChangeArrowheads="1"/>
          </p:cNvSpPr>
          <p:nvPr/>
        </p:nvSpPr>
        <p:spPr bwMode="auto">
          <a:xfrm>
            <a:off x="47244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39" name="AutoShape 37"/>
          <p:cNvCxnSpPr>
            <a:cxnSpLocks noChangeShapeType="1"/>
          </p:cNvCxnSpPr>
          <p:nvPr/>
        </p:nvCxnSpPr>
        <p:spPr bwMode="auto">
          <a:xfrm>
            <a:off x="4876800" y="35052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AutoShape 38"/>
          <p:cNvSpPr>
            <a:spLocks noChangeArrowheads="1"/>
          </p:cNvSpPr>
          <p:nvPr/>
        </p:nvSpPr>
        <p:spPr bwMode="auto">
          <a:xfrm>
            <a:off x="51054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" name="AutoShape 39"/>
          <p:cNvSpPr>
            <a:spLocks noChangeArrowheads="1"/>
          </p:cNvSpPr>
          <p:nvPr/>
        </p:nvSpPr>
        <p:spPr bwMode="auto">
          <a:xfrm>
            <a:off x="47244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42" name="AutoShape 40"/>
          <p:cNvCxnSpPr>
            <a:cxnSpLocks noChangeShapeType="1"/>
          </p:cNvCxnSpPr>
          <p:nvPr/>
        </p:nvCxnSpPr>
        <p:spPr bwMode="auto">
          <a:xfrm>
            <a:off x="4876800" y="41148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AutoShape 41"/>
          <p:cNvSpPr>
            <a:spLocks noChangeArrowheads="1"/>
          </p:cNvSpPr>
          <p:nvPr/>
        </p:nvSpPr>
        <p:spPr bwMode="auto">
          <a:xfrm>
            <a:off x="54102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44" name="AutoShape 42"/>
          <p:cNvCxnSpPr>
            <a:cxnSpLocks noChangeShapeType="1"/>
          </p:cNvCxnSpPr>
          <p:nvPr/>
        </p:nvCxnSpPr>
        <p:spPr bwMode="auto">
          <a:xfrm flipV="1">
            <a:off x="52578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43"/>
          <p:cNvCxnSpPr>
            <a:cxnSpLocks noChangeShapeType="1"/>
          </p:cNvCxnSpPr>
          <p:nvPr/>
        </p:nvCxnSpPr>
        <p:spPr bwMode="auto">
          <a:xfrm flipH="1" flipV="1">
            <a:off x="5257800" y="3505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44"/>
          <p:cNvCxnSpPr>
            <a:cxnSpLocks noChangeShapeType="1"/>
          </p:cNvCxnSpPr>
          <p:nvPr/>
        </p:nvCxnSpPr>
        <p:spPr bwMode="auto">
          <a:xfrm>
            <a:off x="4191000" y="32004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AutoShape 45"/>
          <p:cNvSpPr>
            <a:spLocks noChangeArrowheads="1"/>
          </p:cNvSpPr>
          <p:nvPr/>
        </p:nvSpPr>
        <p:spPr bwMode="auto">
          <a:xfrm>
            <a:off x="4419600" y="31242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8" name="AutoShape 46"/>
          <p:cNvSpPr>
            <a:spLocks noChangeArrowheads="1"/>
          </p:cNvSpPr>
          <p:nvPr/>
        </p:nvSpPr>
        <p:spPr bwMode="auto">
          <a:xfrm>
            <a:off x="4038600" y="31242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49" name="AutoShape 47"/>
          <p:cNvCxnSpPr>
            <a:cxnSpLocks noChangeShapeType="1"/>
          </p:cNvCxnSpPr>
          <p:nvPr/>
        </p:nvCxnSpPr>
        <p:spPr bwMode="auto">
          <a:xfrm flipH="1" flipV="1">
            <a:off x="4572000" y="32004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48"/>
          <p:cNvCxnSpPr>
            <a:cxnSpLocks noChangeShapeType="1"/>
            <a:stCxn id="55" idx="1"/>
            <a:endCxn id="51" idx="3"/>
          </p:cNvCxnSpPr>
          <p:nvPr/>
        </p:nvCxnSpPr>
        <p:spPr bwMode="auto">
          <a:xfrm flipH="1" flipV="1">
            <a:off x="69342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AutoShape 49"/>
          <p:cNvSpPr>
            <a:spLocks noChangeArrowheads="1"/>
          </p:cNvSpPr>
          <p:nvPr/>
        </p:nvSpPr>
        <p:spPr bwMode="auto">
          <a:xfrm>
            <a:off x="6781800" y="3810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2" name="AutoShape 50"/>
          <p:cNvSpPr>
            <a:spLocks noChangeArrowheads="1"/>
          </p:cNvSpPr>
          <p:nvPr/>
        </p:nvSpPr>
        <p:spPr bwMode="auto">
          <a:xfrm>
            <a:off x="6400800" y="3581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53" name="AutoShape 51"/>
          <p:cNvCxnSpPr>
            <a:cxnSpLocks noChangeShapeType="1"/>
          </p:cNvCxnSpPr>
          <p:nvPr/>
        </p:nvCxnSpPr>
        <p:spPr bwMode="auto">
          <a:xfrm flipV="1">
            <a:off x="6934200" y="36576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AutoShape 52"/>
          <p:cNvSpPr>
            <a:spLocks noChangeArrowheads="1"/>
          </p:cNvSpPr>
          <p:nvPr/>
        </p:nvSpPr>
        <p:spPr bwMode="auto">
          <a:xfrm>
            <a:off x="7162800" y="3581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5" name="AutoShape 53"/>
          <p:cNvSpPr>
            <a:spLocks noChangeArrowheads="1"/>
          </p:cNvSpPr>
          <p:nvPr/>
        </p:nvSpPr>
        <p:spPr bwMode="auto">
          <a:xfrm>
            <a:off x="71628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56" name="AutoShape 54"/>
          <p:cNvCxnSpPr>
            <a:cxnSpLocks noChangeShapeType="1"/>
            <a:stCxn id="51" idx="1"/>
          </p:cNvCxnSpPr>
          <p:nvPr/>
        </p:nvCxnSpPr>
        <p:spPr bwMode="auto">
          <a:xfrm flipH="1" flipV="1">
            <a:off x="6553200" y="36576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55"/>
          <p:cNvCxnSpPr>
            <a:cxnSpLocks noChangeShapeType="1"/>
            <a:stCxn id="6" idx="3"/>
            <a:endCxn id="51" idx="1"/>
          </p:cNvCxnSpPr>
          <p:nvPr/>
        </p:nvCxnSpPr>
        <p:spPr bwMode="auto">
          <a:xfrm flipV="1">
            <a:off x="65532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" name="Group 57"/>
          <p:cNvGrpSpPr>
            <a:grpSpLocks/>
          </p:cNvGrpSpPr>
          <p:nvPr/>
        </p:nvGrpSpPr>
        <p:grpSpPr bwMode="auto">
          <a:xfrm>
            <a:off x="2895600" y="2514600"/>
            <a:ext cx="4005263" cy="2043113"/>
            <a:chOff x="1824" y="1584"/>
            <a:chExt cx="2523" cy="1287"/>
          </a:xfrm>
        </p:grpSpPr>
        <p:sp>
          <p:nvSpPr>
            <p:cNvPr id="59" name="Text Box 58"/>
            <p:cNvSpPr txBox="1">
              <a:spLocks noChangeArrowheads="1"/>
            </p:cNvSpPr>
            <p:nvPr/>
          </p:nvSpPr>
          <p:spPr bwMode="auto">
            <a:xfrm>
              <a:off x="2928" y="158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q</a:t>
              </a:r>
            </a:p>
          </p:txBody>
        </p:sp>
        <p:sp>
          <p:nvSpPr>
            <p:cNvPr id="60" name="Text Box 59"/>
            <p:cNvSpPr txBox="1">
              <a:spLocks noChangeArrowheads="1"/>
            </p:cNvSpPr>
            <p:nvPr/>
          </p:nvSpPr>
          <p:spPr bwMode="auto">
            <a:xfrm>
              <a:off x="1824" y="2640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g</a:t>
              </a:r>
              <a:r>
                <a:rPr lang="en-US" altLang="en-US" i="1" baseline="-25000"/>
                <a:t>1</a:t>
              </a:r>
            </a:p>
          </p:txBody>
        </p:sp>
        <p:sp>
          <p:nvSpPr>
            <p:cNvPr id="61" name="Text Box 60"/>
            <p:cNvSpPr txBox="1">
              <a:spLocks noChangeArrowheads="1"/>
            </p:cNvSpPr>
            <p:nvPr/>
          </p:nvSpPr>
          <p:spPr bwMode="auto">
            <a:xfrm>
              <a:off x="2880" y="2640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g</a:t>
              </a:r>
              <a:r>
                <a:rPr lang="en-US" altLang="en-US" i="1" baseline="-25000"/>
                <a:t>2</a:t>
              </a:r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4080" y="2640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g</a:t>
              </a:r>
              <a:r>
                <a:rPr lang="en-US" altLang="en-US" i="1" baseline="-25000"/>
                <a:t>3</a:t>
              </a:r>
            </a:p>
          </p:txBody>
        </p:sp>
      </p:grpSp>
      <p:sp>
        <p:nvSpPr>
          <p:cNvPr id="63" name="Text Box 64"/>
          <p:cNvSpPr txBox="1">
            <a:spLocks noChangeArrowheads="1"/>
          </p:cNvSpPr>
          <p:nvPr/>
        </p:nvSpPr>
        <p:spPr bwMode="auto">
          <a:xfrm>
            <a:off x="457200" y="4800600"/>
            <a:ext cx="83978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>
                <a:latin typeface="Verdana" pitchFamily="34" charset="0"/>
              </a:rPr>
              <a:t>Determine the access order for </a:t>
            </a:r>
            <a:r>
              <a:rPr lang="en-US" altLang="en-US" i="1">
                <a:latin typeface="Verdana" pitchFamily="34" charset="0"/>
              </a:rPr>
              <a:t>q. </a:t>
            </a:r>
          </a:p>
          <a:p>
            <a:pPr>
              <a:buFontTx/>
              <a:buAutoNum type="arabicPeriod"/>
            </a:pPr>
            <a:r>
              <a:rPr lang="en-US" altLang="en-US">
                <a:latin typeface="Verdana" pitchFamily="34" charset="0"/>
              </a:rPr>
              <a:t>Detect corresponding subgraphs in g</a:t>
            </a:r>
            <a:r>
              <a:rPr lang="en-US" altLang="en-US" baseline="-25000">
                <a:latin typeface="Verdana" pitchFamily="34" charset="0"/>
              </a:rPr>
              <a:t>1</a:t>
            </a:r>
            <a:r>
              <a:rPr lang="en-US" altLang="en-US">
                <a:latin typeface="Verdana" pitchFamily="34" charset="0"/>
              </a:rPr>
              <a:t>, g</a:t>
            </a:r>
            <a:r>
              <a:rPr lang="en-US" altLang="en-US" baseline="-25000">
                <a:latin typeface="Verdana" pitchFamily="34" charset="0"/>
              </a:rPr>
              <a:t>2</a:t>
            </a:r>
            <a:r>
              <a:rPr lang="en-US" altLang="en-US">
                <a:latin typeface="Verdana" pitchFamily="34" charset="0"/>
              </a:rPr>
              <a:t> which can match the currently traversed vertices.</a:t>
            </a:r>
          </a:p>
        </p:txBody>
      </p:sp>
      <p:sp>
        <p:nvSpPr>
          <p:cNvPr id="64" name="Text Box 65"/>
          <p:cNvSpPr txBox="1">
            <a:spLocks noChangeArrowheads="1"/>
          </p:cNvSpPr>
          <p:nvPr/>
        </p:nvSpPr>
        <p:spPr bwMode="auto">
          <a:xfrm>
            <a:off x="4343400" y="20574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5" name="Text Box 66"/>
          <p:cNvSpPr txBox="1">
            <a:spLocks noChangeArrowheads="1"/>
          </p:cNvSpPr>
          <p:nvPr/>
        </p:nvSpPr>
        <p:spPr bwMode="auto">
          <a:xfrm>
            <a:off x="4343400" y="30480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6" name="Text Box 81"/>
          <p:cNvSpPr txBox="1">
            <a:spLocks noChangeArrowheads="1"/>
          </p:cNvSpPr>
          <p:nvPr/>
        </p:nvSpPr>
        <p:spPr bwMode="auto">
          <a:xfrm>
            <a:off x="4648200" y="33528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7" name="Text Box 82"/>
          <p:cNvSpPr txBox="1">
            <a:spLocks noChangeArrowheads="1"/>
          </p:cNvSpPr>
          <p:nvPr/>
        </p:nvSpPr>
        <p:spPr bwMode="auto">
          <a:xfrm>
            <a:off x="5029200" y="33528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8" name="Text Box 83"/>
          <p:cNvSpPr txBox="1">
            <a:spLocks noChangeArrowheads="1"/>
          </p:cNvSpPr>
          <p:nvPr/>
        </p:nvSpPr>
        <p:spPr bwMode="auto">
          <a:xfrm>
            <a:off x="5334000" y="36576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9" name="Text Box 84"/>
          <p:cNvSpPr txBox="1">
            <a:spLocks noChangeArrowheads="1"/>
          </p:cNvSpPr>
          <p:nvPr/>
        </p:nvSpPr>
        <p:spPr bwMode="auto">
          <a:xfrm>
            <a:off x="4343400" y="36576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70" name="Text Box 85"/>
          <p:cNvSpPr txBox="1">
            <a:spLocks noChangeArrowheads="1"/>
          </p:cNvSpPr>
          <p:nvPr/>
        </p:nvSpPr>
        <p:spPr bwMode="auto">
          <a:xfrm>
            <a:off x="4648200" y="39624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71" name="Text Box 86"/>
          <p:cNvSpPr txBox="1">
            <a:spLocks noChangeArrowheads="1"/>
          </p:cNvSpPr>
          <p:nvPr/>
        </p:nvSpPr>
        <p:spPr bwMode="auto">
          <a:xfrm>
            <a:off x="5029200" y="39624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72" name="Text Box 87"/>
          <p:cNvSpPr txBox="1">
            <a:spLocks noChangeArrowheads="1"/>
          </p:cNvSpPr>
          <p:nvPr/>
        </p:nvSpPr>
        <p:spPr bwMode="auto">
          <a:xfrm>
            <a:off x="3962400" y="2057400"/>
            <a:ext cx="320675" cy="2746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73" name="Text Box 88"/>
          <p:cNvSpPr txBox="1">
            <a:spLocks noChangeArrowheads="1"/>
          </p:cNvSpPr>
          <p:nvPr/>
        </p:nvSpPr>
        <p:spPr bwMode="auto">
          <a:xfrm>
            <a:off x="3962400" y="3048000"/>
            <a:ext cx="320675" cy="2746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74" name="Text Box 89"/>
          <p:cNvSpPr txBox="1">
            <a:spLocks noChangeArrowheads="1"/>
          </p:cNvSpPr>
          <p:nvPr/>
        </p:nvSpPr>
        <p:spPr bwMode="auto">
          <a:xfrm>
            <a:off x="3962400" y="3657600"/>
            <a:ext cx="320675" cy="2746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75" name="Text Box 94"/>
          <p:cNvSpPr txBox="1">
            <a:spLocks noChangeArrowheads="1"/>
          </p:cNvSpPr>
          <p:nvPr/>
        </p:nvSpPr>
        <p:spPr bwMode="auto">
          <a:xfrm>
            <a:off x="5943600" y="1111250"/>
            <a:ext cx="2971800" cy="6413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Access infrequent labels </a:t>
            </a:r>
          </a:p>
          <a:p>
            <a:r>
              <a:rPr lang="en-US" altLang="en-US"/>
              <a:t>as early as possible</a:t>
            </a:r>
          </a:p>
        </p:txBody>
      </p:sp>
      <p:sp>
        <p:nvSpPr>
          <p:cNvPr id="77" name="Text Box 98"/>
          <p:cNvSpPr txBox="1">
            <a:spLocks noChangeArrowheads="1"/>
          </p:cNvSpPr>
          <p:nvPr/>
        </p:nvSpPr>
        <p:spPr bwMode="auto">
          <a:xfrm>
            <a:off x="400050" y="1676400"/>
            <a:ext cx="3048000" cy="6413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Synchronized Depth-First Traversal</a:t>
            </a:r>
          </a:p>
        </p:txBody>
      </p:sp>
      <p:sp>
        <p:nvSpPr>
          <p:cNvPr id="78" name="AutoShape 99"/>
          <p:cNvSpPr>
            <a:spLocks noChangeArrowheads="1"/>
          </p:cNvSpPr>
          <p:nvPr/>
        </p:nvSpPr>
        <p:spPr bwMode="auto">
          <a:xfrm rot="5400000" flipV="1">
            <a:off x="4743450" y="28956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1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Introduction</a:t>
            </a:r>
            <a:r>
              <a:rPr lang="en-AU" altLang="en-US" dirty="0"/>
              <a:t/>
            </a:r>
            <a:br>
              <a:rPr lang="en-AU" altLang="en-US" dirty="0"/>
            </a:br>
            <a:endParaRPr lang="en-AU" sz="2400" dirty="0">
              <a:latin typeface="+mn-lt"/>
              <a:ea typeface="MS PGothic" pitchFamily="34" charset="-128"/>
              <a:cs typeface="Microsoft Sans Serif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106" y="3733801"/>
            <a:ext cx="52006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3358" y="5257801"/>
            <a:ext cx="124906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 graph</a:t>
            </a:r>
            <a:endParaRPr kumimoji="0" lang="en-A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04796" y="5257801"/>
            <a:ext cx="173637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400" b="1" dirty="0" smtClean="0">
                <a:latin typeface="+mn-lt"/>
                <a:cs typeface="+mn-cs"/>
              </a:rPr>
              <a:t>Gr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aph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Database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D</a:t>
            </a:r>
            <a:endParaRPr kumimoji="0" lang="en-A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323097"/>
            <a:ext cx="8229600" cy="46062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Microsoft Sans Serif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Graph Pattern Matching </a:t>
            </a:r>
            <a:r>
              <a:rPr lang="en-US" sz="2400" dirty="0" smtClean="0"/>
              <a:t>is an important problem in the graph theory.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106" y="3733800"/>
            <a:ext cx="52006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86200"/>
            <a:ext cx="17049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404796" y="5257801"/>
            <a:ext cx="173637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400" b="1" dirty="0" smtClean="0">
                <a:latin typeface="+mn-lt"/>
                <a:cs typeface="+mn-cs"/>
              </a:rPr>
              <a:t>Gr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aph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Database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D</a:t>
            </a:r>
            <a:endParaRPr kumimoji="0" lang="en-A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2209800"/>
            <a:ext cx="8229600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Microsoft Sans Serif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Two categories: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2633058"/>
            <a:ext cx="8229600" cy="79594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Microsoft Sans Serif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 smtClean="0"/>
              <a:t>1. Graph Pattern Matching in Graph Database D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sz="2000" dirty="0" smtClean="0"/>
              <a:t>     </a:t>
            </a:r>
            <a:r>
              <a:rPr lang="en-US" sz="1600" dirty="0" smtClean="0"/>
              <a:t>Given a query pattern, find all graphs in the database D containing this pattern.</a:t>
            </a:r>
          </a:p>
          <a:p>
            <a:pPr marL="457200" lvl="1" indent="0">
              <a:buFont typeface="Arial" pitchFamily="34" charset="0"/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0445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QuickSI</a:t>
            </a:r>
            <a:r>
              <a:rPr lang="en-US" dirty="0"/>
              <a:t> Example</a:t>
            </a:r>
            <a:endParaRPr lang="en-AU" dirty="0"/>
          </a:p>
        </p:txBody>
      </p:sp>
      <p:sp>
        <p:nvSpPr>
          <p:cNvPr id="4" name="AutoShape 98"/>
          <p:cNvSpPr>
            <a:spLocks noChangeArrowheads="1"/>
          </p:cNvSpPr>
          <p:nvPr/>
        </p:nvSpPr>
        <p:spPr bwMode="auto">
          <a:xfrm rot="19216874" flipH="1">
            <a:off x="3067050" y="2895600"/>
            <a:ext cx="1066800" cy="3048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" name="Text Box 99"/>
          <p:cNvSpPr txBox="1">
            <a:spLocks noChangeArrowheads="1"/>
          </p:cNvSpPr>
          <p:nvPr/>
        </p:nvSpPr>
        <p:spPr bwMode="auto">
          <a:xfrm>
            <a:off x="400050" y="1676400"/>
            <a:ext cx="3048000" cy="6413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Synchronized Depth-First Traversal</a:t>
            </a:r>
          </a:p>
        </p:txBody>
      </p:sp>
      <p:sp>
        <p:nvSpPr>
          <p:cNvPr id="6" name="AutoShape 100"/>
          <p:cNvSpPr>
            <a:spLocks noChangeArrowheads="1"/>
          </p:cNvSpPr>
          <p:nvPr/>
        </p:nvSpPr>
        <p:spPr bwMode="auto">
          <a:xfrm rot="5400000" flipV="1">
            <a:off x="4743450" y="28956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8" name="AutoShape 3"/>
          <p:cNvCxnSpPr>
            <a:cxnSpLocks noChangeShapeType="1"/>
            <a:stCxn id="18" idx="1"/>
          </p:cNvCxnSpPr>
          <p:nvPr/>
        </p:nvCxnSpPr>
        <p:spPr bwMode="auto">
          <a:xfrm flipH="1" flipV="1">
            <a:off x="4495800" y="22860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64008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0" name="AutoShape 5"/>
          <p:cNvCxnSpPr>
            <a:cxnSpLocks noChangeShapeType="1"/>
          </p:cNvCxnSpPr>
          <p:nvPr/>
        </p:nvCxnSpPr>
        <p:spPr bwMode="auto">
          <a:xfrm>
            <a:off x="4191000" y="22098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419600" y="2133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038600" y="2133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3" name="AutoShape 8"/>
          <p:cNvCxnSpPr>
            <a:cxnSpLocks noChangeShapeType="1"/>
            <a:stCxn id="11" idx="0"/>
            <a:endCxn id="15" idx="1"/>
          </p:cNvCxnSpPr>
          <p:nvPr/>
        </p:nvCxnSpPr>
        <p:spPr bwMode="auto">
          <a:xfrm flipV="1">
            <a:off x="4495800" y="19050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5105400" y="1828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4724400" y="1828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6" name="AutoShape 11"/>
          <p:cNvCxnSpPr>
            <a:cxnSpLocks noChangeShapeType="1"/>
          </p:cNvCxnSpPr>
          <p:nvPr/>
        </p:nvCxnSpPr>
        <p:spPr bwMode="auto">
          <a:xfrm>
            <a:off x="4876800" y="19050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5105400" y="2438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9" name="AutoShape 14"/>
          <p:cNvCxnSpPr>
            <a:cxnSpLocks noChangeShapeType="1"/>
          </p:cNvCxnSpPr>
          <p:nvPr/>
        </p:nvCxnSpPr>
        <p:spPr bwMode="auto">
          <a:xfrm>
            <a:off x="4876800" y="25146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5410200" y="2133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21" name="AutoShape 16"/>
          <p:cNvCxnSpPr>
            <a:cxnSpLocks noChangeShapeType="1"/>
          </p:cNvCxnSpPr>
          <p:nvPr/>
        </p:nvCxnSpPr>
        <p:spPr bwMode="auto">
          <a:xfrm flipV="1">
            <a:off x="5257800" y="22860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17"/>
          <p:cNvCxnSpPr>
            <a:cxnSpLocks noChangeShapeType="1"/>
          </p:cNvCxnSpPr>
          <p:nvPr/>
        </p:nvCxnSpPr>
        <p:spPr bwMode="auto">
          <a:xfrm flipH="1" flipV="1">
            <a:off x="5257800" y="19050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18"/>
          <p:cNvCxnSpPr>
            <a:cxnSpLocks noChangeShapeType="1"/>
            <a:stCxn id="32" idx="1"/>
          </p:cNvCxnSpPr>
          <p:nvPr/>
        </p:nvCxnSpPr>
        <p:spPr bwMode="auto">
          <a:xfrm flipH="1" flipV="1">
            <a:off x="29718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19"/>
          <p:cNvCxnSpPr>
            <a:cxnSpLocks noChangeShapeType="1"/>
          </p:cNvCxnSpPr>
          <p:nvPr/>
        </p:nvCxnSpPr>
        <p:spPr bwMode="auto">
          <a:xfrm>
            <a:off x="2667000" y="38100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AutoShape 20"/>
          <p:cNvSpPr>
            <a:spLocks noChangeArrowheads="1"/>
          </p:cNvSpPr>
          <p:nvPr/>
        </p:nvSpPr>
        <p:spPr bwMode="auto">
          <a:xfrm>
            <a:off x="2895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6" name="AutoShape 21"/>
          <p:cNvSpPr>
            <a:spLocks noChangeArrowheads="1"/>
          </p:cNvSpPr>
          <p:nvPr/>
        </p:nvSpPr>
        <p:spPr bwMode="auto">
          <a:xfrm>
            <a:off x="2514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27" name="AutoShape 22"/>
          <p:cNvCxnSpPr>
            <a:cxnSpLocks noChangeShapeType="1"/>
            <a:stCxn id="25" idx="0"/>
            <a:endCxn id="29" idx="1"/>
          </p:cNvCxnSpPr>
          <p:nvPr/>
        </p:nvCxnSpPr>
        <p:spPr bwMode="auto">
          <a:xfrm flipV="1">
            <a:off x="2971800" y="3505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AutoShape 23"/>
          <p:cNvSpPr>
            <a:spLocks noChangeArrowheads="1"/>
          </p:cNvSpPr>
          <p:nvPr/>
        </p:nvSpPr>
        <p:spPr bwMode="auto">
          <a:xfrm>
            <a:off x="35814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" name="AutoShape 24"/>
          <p:cNvSpPr>
            <a:spLocks noChangeArrowheads="1"/>
          </p:cNvSpPr>
          <p:nvPr/>
        </p:nvSpPr>
        <p:spPr bwMode="auto">
          <a:xfrm>
            <a:off x="32004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30" name="AutoShape 25"/>
          <p:cNvCxnSpPr>
            <a:cxnSpLocks noChangeShapeType="1"/>
          </p:cNvCxnSpPr>
          <p:nvPr/>
        </p:nvCxnSpPr>
        <p:spPr bwMode="auto">
          <a:xfrm>
            <a:off x="3352800" y="35052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AutoShape 26"/>
          <p:cNvSpPr>
            <a:spLocks noChangeArrowheads="1"/>
          </p:cNvSpPr>
          <p:nvPr/>
        </p:nvSpPr>
        <p:spPr bwMode="auto">
          <a:xfrm>
            <a:off x="35814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" name="AutoShape 27"/>
          <p:cNvSpPr>
            <a:spLocks noChangeArrowheads="1"/>
          </p:cNvSpPr>
          <p:nvPr/>
        </p:nvSpPr>
        <p:spPr bwMode="auto">
          <a:xfrm>
            <a:off x="32004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33" name="AutoShape 28"/>
          <p:cNvCxnSpPr>
            <a:cxnSpLocks noChangeShapeType="1"/>
          </p:cNvCxnSpPr>
          <p:nvPr/>
        </p:nvCxnSpPr>
        <p:spPr bwMode="auto">
          <a:xfrm>
            <a:off x="3352800" y="41148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29"/>
          <p:cNvCxnSpPr>
            <a:cxnSpLocks noChangeShapeType="1"/>
            <a:stCxn id="31" idx="0"/>
          </p:cNvCxnSpPr>
          <p:nvPr/>
        </p:nvCxnSpPr>
        <p:spPr bwMode="auto">
          <a:xfrm flipV="1">
            <a:off x="3657600" y="35814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30"/>
          <p:cNvCxnSpPr>
            <a:cxnSpLocks noChangeShapeType="1"/>
            <a:stCxn id="44" idx="1"/>
          </p:cNvCxnSpPr>
          <p:nvPr/>
        </p:nvCxnSpPr>
        <p:spPr bwMode="auto">
          <a:xfrm flipH="1" flipV="1">
            <a:off x="44958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31"/>
          <p:cNvCxnSpPr>
            <a:cxnSpLocks noChangeShapeType="1"/>
          </p:cNvCxnSpPr>
          <p:nvPr/>
        </p:nvCxnSpPr>
        <p:spPr bwMode="auto">
          <a:xfrm>
            <a:off x="4191000" y="38100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AutoShape 32"/>
          <p:cNvSpPr>
            <a:spLocks noChangeArrowheads="1"/>
          </p:cNvSpPr>
          <p:nvPr/>
        </p:nvSpPr>
        <p:spPr bwMode="auto">
          <a:xfrm>
            <a:off x="4419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8" name="AutoShape 33"/>
          <p:cNvSpPr>
            <a:spLocks noChangeArrowheads="1"/>
          </p:cNvSpPr>
          <p:nvPr/>
        </p:nvSpPr>
        <p:spPr bwMode="auto">
          <a:xfrm>
            <a:off x="4038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39" name="AutoShape 34"/>
          <p:cNvCxnSpPr>
            <a:cxnSpLocks noChangeShapeType="1"/>
            <a:stCxn id="37" idx="0"/>
            <a:endCxn id="41" idx="1"/>
          </p:cNvCxnSpPr>
          <p:nvPr/>
        </p:nvCxnSpPr>
        <p:spPr bwMode="auto">
          <a:xfrm flipV="1">
            <a:off x="4495800" y="3505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AutoShape 35"/>
          <p:cNvSpPr>
            <a:spLocks noChangeArrowheads="1"/>
          </p:cNvSpPr>
          <p:nvPr/>
        </p:nvSpPr>
        <p:spPr bwMode="auto">
          <a:xfrm>
            <a:off x="51054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" name="AutoShape 36"/>
          <p:cNvSpPr>
            <a:spLocks noChangeArrowheads="1"/>
          </p:cNvSpPr>
          <p:nvPr/>
        </p:nvSpPr>
        <p:spPr bwMode="auto">
          <a:xfrm>
            <a:off x="47244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42" name="AutoShape 37"/>
          <p:cNvCxnSpPr>
            <a:cxnSpLocks noChangeShapeType="1"/>
          </p:cNvCxnSpPr>
          <p:nvPr/>
        </p:nvCxnSpPr>
        <p:spPr bwMode="auto">
          <a:xfrm>
            <a:off x="4876800" y="35052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AutoShape 38"/>
          <p:cNvSpPr>
            <a:spLocks noChangeArrowheads="1"/>
          </p:cNvSpPr>
          <p:nvPr/>
        </p:nvSpPr>
        <p:spPr bwMode="auto">
          <a:xfrm>
            <a:off x="51054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" name="AutoShape 39"/>
          <p:cNvSpPr>
            <a:spLocks noChangeArrowheads="1"/>
          </p:cNvSpPr>
          <p:nvPr/>
        </p:nvSpPr>
        <p:spPr bwMode="auto">
          <a:xfrm>
            <a:off x="47244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45" name="AutoShape 40"/>
          <p:cNvCxnSpPr>
            <a:cxnSpLocks noChangeShapeType="1"/>
          </p:cNvCxnSpPr>
          <p:nvPr/>
        </p:nvCxnSpPr>
        <p:spPr bwMode="auto">
          <a:xfrm>
            <a:off x="4876800" y="41148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AutoShape 41"/>
          <p:cNvSpPr>
            <a:spLocks noChangeArrowheads="1"/>
          </p:cNvSpPr>
          <p:nvPr/>
        </p:nvSpPr>
        <p:spPr bwMode="auto">
          <a:xfrm>
            <a:off x="54102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47" name="AutoShape 42"/>
          <p:cNvCxnSpPr>
            <a:cxnSpLocks noChangeShapeType="1"/>
          </p:cNvCxnSpPr>
          <p:nvPr/>
        </p:nvCxnSpPr>
        <p:spPr bwMode="auto">
          <a:xfrm flipV="1">
            <a:off x="52578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43"/>
          <p:cNvCxnSpPr>
            <a:cxnSpLocks noChangeShapeType="1"/>
          </p:cNvCxnSpPr>
          <p:nvPr/>
        </p:nvCxnSpPr>
        <p:spPr bwMode="auto">
          <a:xfrm flipH="1" flipV="1">
            <a:off x="5257800" y="3505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44"/>
          <p:cNvCxnSpPr>
            <a:cxnSpLocks noChangeShapeType="1"/>
          </p:cNvCxnSpPr>
          <p:nvPr/>
        </p:nvCxnSpPr>
        <p:spPr bwMode="auto">
          <a:xfrm>
            <a:off x="4191000" y="32004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AutoShape 45"/>
          <p:cNvSpPr>
            <a:spLocks noChangeArrowheads="1"/>
          </p:cNvSpPr>
          <p:nvPr/>
        </p:nvSpPr>
        <p:spPr bwMode="auto">
          <a:xfrm>
            <a:off x="4419600" y="31242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1" name="AutoShape 46"/>
          <p:cNvSpPr>
            <a:spLocks noChangeArrowheads="1"/>
          </p:cNvSpPr>
          <p:nvPr/>
        </p:nvSpPr>
        <p:spPr bwMode="auto">
          <a:xfrm>
            <a:off x="4038600" y="31242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52" name="AutoShape 47"/>
          <p:cNvCxnSpPr>
            <a:cxnSpLocks noChangeShapeType="1"/>
          </p:cNvCxnSpPr>
          <p:nvPr/>
        </p:nvCxnSpPr>
        <p:spPr bwMode="auto">
          <a:xfrm flipH="1" flipV="1">
            <a:off x="4572000" y="32004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48"/>
          <p:cNvCxnSpPr>
            <a:cxnSpLocks noChangeShapeType="1"/>
            <a:stCxn id="58" idx="1"/>
            <a:endCxn id="54" idx="3"/>
          </p:cNvCxnSpPr>
          <p:nvPr/>
        </p:nvCxnSpPr>
        <p:spPr bwMode="auto">
          <a:xfrm flipH="1" flipV="1">
            <a:off x="69342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AutoShape 49"/>
          <p:cNvSpPr>
            <a:spLocks noChangeArrowheads="1"/>
          </p:cNvSpPr>
          <p:nvPr/>
        </p:nvSpPr>
        <p:spPr bwMode="auto">
          <a:xfrm>
            <a:off x="6781800" y="3810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5" name="AutoShape 50"/>
          <p:cNvSpPr>
            <a:spLocks noChangeArrowheads="1"/>
          </p:cNvSpPr>
          <p:nvPr/>
        </p:nvSpPr>
        <p:spPr bwMode="auto">
          <a:xfrm>
            <a:off x="6400800" y="3581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56" name="AutoShape 51"/>
          <p:cNvCxnSpPr>
            <a:cxnSpLocks noChangeShapeType="1"/>
          </p:cNvCxnSpPr>
          <p:nvPr/>
        </p:nvCxnSpPr>
        <p:spPr bwMode="auto">
          <a:xfrm flipV="1">
            <a:off x="6934200" y="36576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AutoShape 52"/>
          <p:cNvSpPr>
            <a:spLocks noChangeArrowheads="1"/>
          </p:cNvSpPr>
          <p:nvPr/>
        </p:nvSpPr>
        <p:spPr bwMode="auto">
          <a:xfrm>
            <a:off x="7162800" y="3581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8" name="AutoShape 53"/>
          <p:cNvSpPr>
            <a:spLocks noChangeArrowheads="1"/>
          </p:cNvSpPr>
          <p:nvPr/>
        </p:nvSpPr>
        <p:spPr bwMode="auto">
          <a:xfrm>
            <a:off x="71628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59" name="AutoShape 54"/>
          <p:cNvCxnSpPr>
            <a:cxnSpLocks noChangeShapeType="1"/>
            <a:stCxn id="54" idx="1"/>
          </p:cNvCxnSpPr>
          <p:nvPr/>
        </p:nvCxnSpPr>
        <p:spPr bwMode="auto">
          <a:xfrm flipH="1" flipV="1">
            <a:off x="6553200" y="36576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55"/>
          <p:cNvCxnSpPr>
            <a:cxnSpLocks noChangeShapeType="1"/>
            <a:stCxn id="9" idx="3"/>
            <a:endCxn id="54" idx="1"/>
          </p:cNvCxnSpPr>
          <p:nvPr/>
        </p:nvCxnSpPr>
        <p:spPr bwMode="auto">
          <a:xfrm flipV="1">
            <a:off x="65532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" name="Group 57"/>
          <p:cNvGrpSpPr>
            <a:grpSpLocks/>
          </p:cNvGrpSpPr>
          <p:nvPr/>
        </p:nvGrpSpPr>
        <p:grpSpPr bwMode="auto">
          <a:xfrm>
            <a:off x="2895600" y="2514600"/>
            <a:ext cx="4005263" cy="2043113"/>
            <a:chOff x="1824" y="1584"/>
            <a:chExt cx="2523" cy="1287"/>
          </a:xfrm>
        </p:grpSpPr>
        <p:sp>
          <p:nvSpPr>
            <p:cNvPr id="62" name="Text Box 58"/>
            <p:cNvSpPr txBox="1">
              <a:spLocks noChangeArrowheads="1"/>
            </p:cNvSpPr>
            <p:nvPr/>
          </p:nvSpPr>
          <p:spPr bwMode="auto">
            <a:xfrm>
              <a:off x="2928" y="158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q</a:t>
              </a:r>
            </a:p>
          </p:txBody>
        </p:sp>
        <p:sp>
          <p:nvSpPr>
            <p:cNvPr id="63" name="Text Box 59"/>
            <p:cNvSpPr txBox="1">
              <a:spLocks noChangeArrowheads="1"/>
            </p:cNvSpPr>
            <p:nvPr/>
          </p:nvSpPr>
          <p:spPr bwMode="auto">
            <a:xfrm>
              <a:off x="1824" y="2640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g</a:t>
              </a:r>
              <a:r>
                <a:rPr lang="en-US" altLang="en-US" i="1" baseline="-25000"/>
                <a:t>1</a:t>
              </a: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2880" y="2640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g</a:t>
              </a:r>
              <a:r>
                <a:rPr lang="en-US" altLang="en-US" i="1" baseline="-25000"/>
                <a:t>2</a:t>
              </a:r>
            </a:p>
          </p:txBody>
        </p:sp>
        <p:sp>
          <p:nvSpPr>
            <p:cNvPr id="65" name="Text Box 61"/>
            <p:cNvSpPr txBox="1">
              <a:spLocks noChangeArrowheads="1"/>
            </p:cNvSpPr>
            <p:nvPr/>
          </p:nvSpPr>
          <p:spPr bwMode="auto">
            <a:xfrm>
              <a:off x="4080" y="2640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g</a:t>
              </a:r>
              <a:r>
                <a:rPr lang="en-US" altLang="en-US" i="1" baseline="-25000"/>
                <a:t>3</a:t>
              </a:r>
            </a:p>
          </p:txBody>
        </p:sp>
      </p:grpSp>
      <p:sp>
        <p:nvSpPr>
          <p:cNvPr id="66" name="Text Box 65"/>
          <p:cNvSpPr txBox="1">
            <a:spLocks noChangeArrowheads="1"/>
          </p:cNvSpPr>
          <p:nvPr/>
        </p:nvSpPr>
        <p:spPr bwMode="auto">
          <a:xfrm>
            <a:off x="3962400" y="20574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7" name="Text Box 66"/>
          <p:cNvSpPr txBox="1">
            <a:spLocks noChangeArrowheads="1"/>
          </p:cNvSpPr>
          <p:nvPr/>
        </p:nvSpPr>
        <p:spPr bwMode="auto">
          <a:xfrm>
            <a:off x="3962400" y="30480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8" name="Text Box 68"/>
          <p:cNvSpPr txBox="1">
            <a:spLocks noChangeArrowheads="1"/>
          </p:cNvSpPr>
          <p:nvPr/>
        </p:nvSpPr>
        <p:spPr bwMode="auto">
          <a:xfrm>
            <a:off x="4648200" y="1752600"/>
            <a:ext cx="320675" cy="2746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69" name="Text Box 71"/>
          <p:cNvSpPr txBox="1">
            <a:spLocks noChangeArrowheads="1"/>
          </p:cNvSpPr>
          <p:nvPr/>
        </p:nvSpPr>
        <p:spPr bwMode="auto">
          <a:xfrm>
            <a:off x="3962400" y="36576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70" name="Text Box 81"/>
          <p:cNvSpPr txBox="1">
            <a:spLocks noChangeArrowheads="1"/>
          </p:cNvSpPr>
          <p:nvPr/>
        </p:nvSpPr>
        <p:spPr bwMode="auto">
          <a:xfrm>
            <a:off x="4648200" y="3352800"/>
            <a:ext cx="320675" cy="2746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71" name="Text Box 82"/>
          <p:cNvSpPr txBox="1">
            <a:spLocks noChangeArrowheads="1"/>
          </p:cNvSpPr>
          <p:nvPr/>
        </p:nvSpPr>
        <p:spPr bwMode="auto">
          <a:xfrm>
            <a:off x="5029200" y="3352800"/>
            <a:ext cx="320675" cy="2746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72" name="Text Box 83"/>
          <p:cNvSpPr txBox="1">
            <a:spLocks noChangeArrowheads="1"/>
          </p:cNvSpPr>
          <p:nvPr/>
        </p:nvSpPr>
        <p:spPr bwMode="auto">
          <a:xfrm>
            <a:off x="5334000" y="3657600"/>
            <a:ext cx="320675" cy="2746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73" name="Text Box 84"/>
          <p:cNvSpPr txBox="1">
            <a:spLocks noChangeArrowheads="1"/>
          </p:cNvSpPr>
          <p:nvPr/>
        </p:nvSpPr>
        <p:spPr bwMode="auto">
          <a:xfrm>
            <a:off x="5029200" y="3962400"/>
            <a:ext cx="320675" cy="2746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74" name="Text Box 85"/>
          <p:cNvSpPr txBox="1">
            <a:spLocks noChangeArrowheads="1"/>
          </p:cNvSpPr>
          <p:nvPr/>
        </p:nvSpPr>
        <p:spPr bwMode="auto">
          <a:xfrm>
            <a:off x="4648200" y="3962400"/>
            <a:ext cx="320675" cy="2746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75" name="Text Box 86"/>
          <p:cNvSpPr txBox="1">
            <a:spLocks noChangeArrowheads="1"/>
          </p:cNvSpPr>
          <p:nvPr/>
        </p:nvSpPr>
        <p:spPr bwMode="auto">
          <a:xfrm>
            <a:off x="457200" y="2362200"/>
            <a:ext cx="3881438" cy="6413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Sparse Graph!</a:t>
            </a:r>
          </a:p>
          <a:p>
            <a:r>
              <a:rPr lang="en-US" altLang="en-US"/>
              <a:t>2x5=10 possible matching pairs</a:t>
            </a:r>
          </a:p>
        </p:txBody>
      </p:sp>
      <p:sp>
        <p:nvSpPr>
          <p:cNvPr id="76" name="Text Box 89"/>
          <p:cNvSpPr txBox="1">
            <a:spLocks noChangeArrowheads="1"/>
          </p:cNvSpPr>
          <p:nvPr/>
        </p:nvSpPr>
        <p:spPr bwMode="auto">
          <a:xfrm>
            <a:off x="457200" y="4800600"/>
            <a:ext cx="83978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>
                <a:latin typeface="Verdana" pitchFamily="34" charset="0"/>
              </a:rPr>
              <a:t>Determine the access order for </a:t>
            </a:r>
            <a:r>
              <a:rPr lang="en-US" altLang="en-US" i="1">
                <a:latin typeface="Verdana" pitchFamily="34" charset="0"/>
              </a:rPr>
              <a:t>q. </a:t>
            </a:r>
          </a:p>
          <a:p>
            <a:pPr>
              <a:buFontTx/>
              <a:buAutoNum type="arabicPeriod"/>
            </a:pPr>
            <a:r>
              <a:rPr lang="en-US" altLang="en-US">
                <a:latin typeface="Verdana" pitchFamily="34" charset="0"/>
              </a:rPr>
              <a:t>Detecting corresponding subgraphs in g</a:t>
            </a:r>
            <a:r>
              <a:rPr lang="en-US" altLang="en-US" baseline="-25000">
                <a:latin typeface="Verdana" pitchFamily="34" charset="0"/>
              </a:rPr>
              <a:t>1</a:t>
            </a:r>
            <a:r>
              <a:rPr lang="en-US" altLang="en-US">
                <a:latin typeface="Verdana" pitchFamily="34" charset="0"/>
              </a:rPr>
              <a:t>, g</a:t>
            </a:r>
            <a:r>
              <a:rPr lang="en-US" altLang="en-US" baseline="-25000">
                <a:latin typeface="Verdana" pitchFamily="34" charset="0"/>
              </a:rPr>
              <a:t>2</a:t>
            </a:r>
            <a:r>
              <a:rPr lang="en-US" altLang="en-US">
                <a:latin typeface="Verdana" pitchFamily="34" charset="0"/>
              </a:rPr>
              <a:t> which can match the currently traversed vertices. </a:t>
            </a:r>
          </a:p>
        </p:txBody>
      </p:sp>
      <p:sp>
        <p:nvSpPr>
          <p:cNvPr id="77" name="Text Box 90"/>
          <p:cNvSpPr txBox="1">
            <a:spLocks noChangeArrowheads="1"/>
          </p:cNvSpPr>
          <p:nvPr/>
        </p:nvSpPr>
        <p:spPr bwMode="auto">
          <a:xfrm>
            <a:off x="5943600" y="1111250"/>
            <a:ext cx="2971800" cy="6413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Access infrequent labels </a:t>
            </a:r>
          </a:p>
          <a:p>
            <a:r>
              <a:rPr lang="en-US" altLang="en-US"/>
              <a:t>as early as possible</a:t>
            </a:r>
          </a:p>
        </p:txBody>
      </p:sp>
      <p:sp>
        <p:nvSpPr>
          <p:cNvPr id="78" name="Text Box 91"/>
          <p:cNvSpPr txBox="1">
            <a:spLocks noChangeArrowheads="1"/>
          </p:cNvSpPr>
          <p:nvPr/>
        </p:nvSpPr>
        <p:spPr bwMode="auto">
          <a:xfrm>
            <a:off x="5943600" y="1905000"/>
            <a:ext cx="2971800" cy="36671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Retain connectivity</a:t>
            </a:r>
          </a:p>
        </p:txBody>
      </p:sp>
    </p:spTree>
    <p:extLst>
      <p:ext uri="{BB962C8B-B14F-4D97-AF65-F5344CB8AC3E}">
        <p14:creationId xmlns:p14="http://schemas.microsoft.com/office/powerpoint/2010/main" val="360334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QuickSI</a:t>
            </a:r>
            <a:r>
              <a:rPr lang="en-US" dirty="0"/>
              <a:t> Example</a:t>
            </a:r>
            <a:endParaRPr lang="en-AU" dirty="0"/>
          </a:p>
        </p:txBody>
      </p:sp>
      <p:sp>
        <p:nvSpPr>
          <p:cNvPr id="4" name="AutoShape 95"/>
          <p:cNvSpPr>
            <a:spLocks noChangeArrowheads="1"/>
          </p:cNvSpPr>
          <p:nvPr/>
        </p:nvSpPr>
        <p:spPr bwMode="auto">
          <a:xfrm rot="19216874" flipH="1">
            <a:off x="3076575" y="2921000"/>
            <a:ext cx="984250" cy="304800"/>
          </a:xfrm>
          <a:prstGeom prst="rightArrow">
            <a:avLst>
              <a:gd name="adj1" fmla="val 50000"/>
              <a:gd name="adj2" fmla="val 80729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6" name="AutoShape 3"/>
          <p:cNvCxnSpPr>
            <a:cxnSpLocks noChangeShapeType="1"/>
            <a:stCxn id="16" idx="1"/>
          </p:cNvCxnSpPr>
          <p:nvPr/>
        </p:nvCxnSpPr>
        <p:spPr bwMode="auto">
          <a:xfrm flipH="1" flipV="1">
            <a:off x="4495800" y="22860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4008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8" name="AutoShape 5"/>
          <p:cNvCxnSpPr>
            <a:cxnSpLocks noChangeShapeType="1"/>
          </p:cNvCxnSpPr>
          <p:nvPr/>
        </p:nvCxnSpPr>
        <p:spPr bwMode="auto">
          <a:xfrm>
            <a:off x="4191000" y="22098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419600" y="2133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038600" y="2133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1" name="AutoShape 8"/>
          <p:cNvCxnSpPr>
            <a:cxnSpLocks noChangeShapeType="1"/>
            <a:stCxn id="9" idx="0"/>
            <a:endCxn id="13" idx="1"/>
          </p:cNvCxnSpPr>
          <p:nvPr/>
        </p:nvCxnSpPr>
        <p:spPr bwMode="auto">
          <a:xfrm flipV="1">
            <a:off x="4495800" y="19050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5105400" y="1828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4724400" y="1828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4" name="AutoShape 11"/>
          <p:cNvCxnSpPr>
            <a:cxnSpLocks noChangeShapeType="1"/>
          </p:cNvCxnSpPr>
          <p:nvPr/>
        </p:nvCxnSpPr>
        <p:spPr bwMode="auto">
          <a:xfrm>
            <a:off x="4876800" y="19050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5105400" y="2438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7" name="AutoShape 14"/>
          <p:cNvCxnSpPr>
            <a:cxnSpLocks noChangeShapeType="1"/>
          </p:cNvCxnSpPr>
          <p:nvPr/>
        </p:nvCxnSpPr>
        <p:spPr bwMode="auto">
          <a:xfrm>
            <a:off x="4876800" y="25146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5410200" y="2133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9" name="AutoShape 16"/>
          <p:cNvCxnSpPr>
            <a:cxnSpLocks noChangeShapeType="1"/>
          </p:cNvCxnSpPr>
          <p:nvPr/>
        </p:nvCxnSpPr>
        <p:spPr bwMode="auto">
          <a:xfrm flipV="1">
            <a:off x="5257800" y="22860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</p:cNvCxnSpPr>
          <p:nvPr/>
        </p:nvCxnSpPr>
        <p:spPr bwMode="auto">
          <a:xfrm flipH="1" flipV="1">
            <a:off x="5257800" y="19050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18"/>
          <p:cNvCxnSpPr>
            <a:cxnSpLocks noChangeShapeType="1"/>
            <a:stCxn id="30" idx="1"/>
          </p:cNvCxnSpPr>
          <p:nvPr/>
        </p:nvCxnSpPr>
        <p:spPr bwMode="auto">
          <a:xfrm flipH="1" flipV="1">
            <a:off x="29718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19"/>
          <p:cNvCxnSpPr>
            <a:cxnSpLocks noChangeShapeType="1"/>
          </p:cNvCxnSpPr>
          <p:nvPr/>
        </p:nvCxnSpPr>
        <p:spPr bwMode="auto">
          <a:xfrm>
            <a:off x="2667000" y="38100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2895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2514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25" name="AutoShape 22"/>
          <p:cNvCxnSpPr>
            <a:cxnSpLocks noChangeShapeType="1"/>
            <a:stCxn id="23" idx="0"/>
            <a:endCxn id="27" idx="1"/>
          </p:cNvCxnSpPr>
          <p:nvPr/>
        </p:nvCxnSpPr>
        <p:spPr bwMode="auto">
          <a:xfrm flipV="1">
            <a:off x="2971800" y="3505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AutoShape 23"/>
          <p:cNvSpPr>
            <a:spLocks noChangeArrowheads="1"/>
          </p:cNvSpPr>
          <p:nvPr/>
        </p:nvSpPr>
        <p:spPr bwMode="auto">
          <a:xfrm>
            <a:off x="35814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>
            <a:off x="32004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28" name="AutoShape 25"/>
          <p:cNvCxnSpPr>
            <a:cxnSpLocks noChangeShapeType="1"/>
          </p:cNvCxnSpPr>
          <p:nvPr/>
        </p:nvCxnSpPr>
        <p:spPr bwMode="auto">
          <a:xfrm>
            <a:off x="3352800" y="35052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AutoShape 26"/>
          <p:cNvSpPr>
            <a:spLocks noChangeArrowheads="1"/>
          </p:cNvSpPr>
          <p:nvPr/>
        </p:nvSpPr>
        <p:spPr bwMode="auto">
          <a:xfrm>
            <a:off x="35814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0" name="AutoShape 27"/>
          <p:cNvSpPr>
            <a:spLocks noChangeArrowheads="1"/>
          </p:cNvSpPr>
          <p:nvPr/>
        </p:nvSpPr>
        <p:spPr bwMode="auto">
          <a:xfrm>
            <a:off x="32004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31" name="AutoShape 28"/>
          <p:cNvCxnSpPr>
            <a:cxnSpLocks noChangeShapeType="1"/>
          </p:cNvCxnSpPr>
          <p:nvPr/>
        </p:nvCxnSpPr>
        <p:spPr bwMode="auto">
          <a:xfrm>
            <a:off x="3352800" y="41148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29"/>
          <p:cNvCxnSpPr>
            <a:cxnSpLocks noChangeShapeType="1"/>
            <a:stCxn id="29" idx="0"/>
          </p:cNvCxnSpPr>
          <p:nvPr/>
        </p:nvCxnSpPr>
        <p:spPr bwMode="auto">
          <a:xfrm flipV="1">
            <a:off x="3657600" y="35814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30"/>
          <p:cNvCxnSpPr>
            <a:cxnSpLocks noChangeShapeType="1"/>
            <a:stCxn id="42" idx="1"/>
          </p:cNvCxnSpPr>
          <p:nvPr/>
        </p:nvCxnSpPr>
        <p:spPr bwMode="auto">
          <a:xfrm flipH="1" flipV="1">
            <a:off x="44958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31"/>
          <p:cNvCxnSpPr>
            <a:cxnSpLocks noChangeShapeType="1"/>
          </p:cNvCxnSpPr>
          <p:nvPr/>
        </p:nvCxnSpPr>
        <p:spPr bwMode="auto">
          <a:xfrm>
            <a:off x="4191000" y="38100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AutoShape 32"/>
          <p:cNvSpPr>
            <a:spLocks noChangeArrowheads="1"/>
          </p:cNvSpPr>
          <p:nvPr/>
        </p:nvSpPr>
        <p:spPr bwMode="auto">
          <a:xfrm>
            <a:off x="4419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6" name="AutoShape 33"/>
          <p:cNvSpPr>
            <a:spLocks noChangeArrowheads="1"/>
          </p:cNvSpPr>
          <p:nvPr/>
        </p:nvSpPr>
        <p:spPr bwMode="auto">
          <a:xfrm>
            <a:off x="4038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37" name="AutoShape 34"/>
          <p:cNvCxnSpPr>
            <a:cxnSpLocks noChangeShapeType="1"/>
            <a:stCxn id="35" idx="0"/>
            <a:endCxn id="39" idx="1"/>
          </p:cNvCxnSpPr>
          <p:nvPr/>
        </p:nvCxnSpPr>
        <p:spPr bwMode="auto">
          <a:xfrm flipV="1">
            <a:off x="4495800" y="3505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AutoShape 35"/>
          <p:cNvSpPr>
            <a:spLocks noChangeArrowheads="1"/>
          </p:cNvSpPr>
          <p:nvPr/>
        </p:nvSpPr>
        <p:spPr bwMode="auto">
          <a:xfrm>
            <a:off x="51054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9" name="AutoShape 36"/>
          <p:cNvSpPr>
            <a:spLocks noChangeArrowheads="1"/>
          </p:cNvSpPr>
          <p:nvPr/>
        </p:nvSpPr>
        <p:spPr bwMode="auto">
          <a:xfrm>
            <a:off x="47244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40" name="AutoShape 37"/>
          <p:cNvCxnSpPr>
            <a:cxnSpLocks noChangeShapeType="1"/>
          </p:cNvCxnSpPr>
          <p:nvPr/>
        </p:nvCxnSpPr>
        <p:spPr bwMode="auto">
          <a:xfrm>
            <a:off x="4876800" y="35052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utoShape 38"/>
          <p:cNvSpPr>
            <a:spLocks noChangeArrowheads="1"/>
          </p:cNvSpPr>
          <p:nvPr/>
        </p:nvSpPr>
        <p:spPr bwMode="auto">
          <a:xfrm>
            <a:off x="51054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" name="AutoShape 39"/>
          <p:cNvSpPr>
            <a:spLocks noChangeArrowheads="1"/>
          </p:cNvSpPr>
          <p:nvPr/>
        </p:nvSpPr>
        <p:spPr bwMode="auto">
          <a:xfrm>
            <a:off x="47244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43" name="AutoShape 40"/>
          <p:cNvCxnSpPr>
            <a:cxnSpLocks noChangeShapeType="1"/>
          </p:cNvCxnSpPr>
          <p:nvPr/>
        </p:nvCxnSpPr>
        <p:spPr bwMode="auto">
          <a:xfrm>
            <a:off x="4876800" y="41148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AutoShape 41"/>
          <p:cNvSpPr>
            <a:spLocks noChangeArrowheads="1"/>
          </p:cNvSpPr>
          <p:nvPr/>
        </p:nvSpPr>
        <p:spPr bwMode="auto">
          <a:xfrm>
            <a:off x="54102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45" name="AutoShape 42"/>
          <p:cNvCxnSpPr>
            <a:cxnSpLocks noChangeShapeType="1"/>
          </p:cNvCxnSpPr>
          <p:nvPr/>
        </p:nvCxnSpPr>
        <p:spPr bwMode="auto">
          <a:xfrm flipV="1">
            <a:off x="52578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43"/>
          <p:cNvCxnSpPr>
            <a:cxnSpLocks noChangeShapeType="1"/>
          </p:cNvCxnSpPr>
          <p:nvPr/>
        </p:nvCxnSpPr>
        <p:spPr bwMode="auto">
          <a:xfrm flipH="1" flipV="1">
            <a:off x="5257800" y="3505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44"/>
          <p:cNvCxnSpPr>
            <a:cxnSpLocks noChangeShapeType="1"/>
          </p:cNvCxnSpPr>
          <p:nvPr/>
        </p:nvCxnSpPr>
        <p:spPr bwMode="auto">
          <a:xfrm>
            <a:off x="4191000" y="32004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utoShape 45"/>
          <p:cNvSpPr>
            <a:spLocks noChangeArrowheads="1"/>
          </p:cNvSpPr>
          <p:nvPr/>
        </p:nvSpPr>
        <p:spPr bwMode="auto">
          <a:xfrm>
            <a:off x="4419600" y="31242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9" name="AutoShape 46"/>
          <p:cNvSpPr>
            <a:spLocks noChangeArrowheads="1"/>
          </p:cNvSpPr>
          <p:nvPr/>
        </p:nvSpPr>
        <p:spPr bwMode="auto">
          <a:xfrm>
            <a:off x="4038600" y="31242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50" name="AutoShape 47"/>
          <p:cNvCxnSpPr>
            <a:cxnSpLocks noChangeShapeType="1"/>
          </p:cNvCxnSpPr>
          <p:nvPr/>
        </p:nvCxnSpPr>
        <p:spPr bwMode="auto">
          <a:xfrm flipH="1" flipV="1">
            <a:off x="4572000" y="32004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48"/>
          <p:cNvCxnSpPr>
            <a:cxnSpLocks noChangeShapeType="1"/>
            <a:stCxn id="56" idx="1"/>
            <a:endCxn id="52" idx="3"/>
          </p:cNvCxnSpPr>
          <p:nvPr/>
        </p:nvCxnSpPr>
        <p:spPr bwMode="auto">
          <a:xfrm flipH="1" flipV="1">
            <a:off x="69342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AutoShape 49"/>
          <p:cNvSpPr>
            <a:spLocks noChangeArrowheads="1"/>
          </p:cNvSpPr>
          <p:nvPr/>
        </p:nvSpPr>
        <p:spPr bwMode="auto">
          <a:xfrm>
            <a:off x="6781800" y="3810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3" name="AutoShape 50"/>
          <p:cNvSpPr>
            <a:spLocks noChangeArrowheads="1"/>
          </p:cNvSpPr>
          <p:nvPr/>
        </p:nvSpPr>
        <p:spPr bwMode="auto">
          <a:xfrm>
            <a:off x="6400800" y="3581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54" name="AutoShape 51"/>
          <p:cNvCxnSpPr>
            <a:cxnSpLocks noChangeShapeType="1"/>
          </p:cNvCxnSpPr>
          <p:nvPr/>
        </p:nvCxnSpPr>
        <p:spPr bwMode="auto">
          <a:xfrm flipV="1">
            <a:off x="6934200" y="36576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AutoShape 52"/>
          <p:cNvSpPr>
            <a:spLocks noChangeArrowheads="1"/>
          </p:cNvSpPr>
          <p:nvPr/>
        </p:nvSpPr>
        <p:spPr bwMode="auto">
          <a:xfrm>
            <a:off x="7162800" y="3581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6" name="AutoShape 53"/>
          <p:cNvSpPr>
            <a:spLocks noChangeArrowheads="1"/>
          </p:cNvSpPr>
          <p:nvPr/>
        </p:nvSpPr>
        <p:spPr bwMode="auto">
          <a:xfrm>
            <a:off x="71628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57" name="AutoShape 54"/>
          <p:cNvCxnSpPr>
            <a:cxnSpLocks noChangeShapeType="1"/>
            <a:stCxn id="52" idx="1"/>
          </p:cNvCxnSpPr>
          <p:nvPr/>
        </p:nvCxnSpPr>
        <p:spPr bwMode="auto">
          <a:xfrm flipH="1" flipV="1">
            <a:off x="6553200" y="36576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55"/>
          <p:cNvCxnSpPr>
            <a:cxnSpLocks noChangeShapeType="1"/>
            <a:stCxn id="7" idx="3"/>
            <a:endCxn id="52" idx="1"/>
          </p:cNvCxnSpPr>
          <p:nvPr/>
        </p:nvCxnSpPr>
        <p:spPr bwMode="auto">
          <a:xfrm flipV="1">
            <a:off x="65532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" name="Group 57"/>
          <p:cNvGrpSpPr>
            <a:grpSpLocks/>
          </p:cNvGrpSpPr>
          <p:nvPr/>
        </p:nvGrpSpPr>
        <p:grpSpPr bwMode="auto">
          <a:xfrm>
            <a:off x="2895600" y="2514600"/>
            <a:ext cx="4005263" cy="2043113"/>
            <a:chOff x="1824" y="1584"/>
            <a:chExt cx="2523" cy="1287"/>
          </a:xfrm>
        </p:grpSpPr>
        <p:sp>
          <p:nvSpPr>
            <p:cNvPr id="60" name="Text Box 58"/>
            <p:cNvSpPr txBox="1">
              <a:spLocks noChangeArrowheads="1"/>
            </p:cNvSpPr>
            <p:nvPr/>
          </p:nvSpPr>
          <p:spPr bwMode="auto">
            <a:xfrm>
              <a:off x="2928" y="158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q</a:t>
              </a:r>
            </a:p>
          </p:txBody>
        </p:sp>
        <p:sp>
          <p:nvSpPr>
            <p:cNvPr id="61" name="Text Box 59"/>
            <p:cNvSpPr txBox="1">
              <a:spLocks noChangeArrowheads="1"/>
            </p:cNvSpPr>
            <p:nvPr/>
          </p:nvSpPr>
          <p:spPr bwMode="auto">
            <a:xfrm>
              <a:off x="1824" y="2640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g</a:t>
              </a:r>
              <a:r>
                <a:rPr lang="en-US" altLang="en-US" i="1" baseline="-25000"/>
                <a:t>1</a:t>
              </a:r>
            </a:p>
          </p:txBody>
        </p:sp>
        <p:sp>
          <p:nvSpPr>
            <p:cNvPr id="62" name="Text Box 60"/>
            <p:cNvSpPr txBox="1">
              <a:spLocks noChangeArrowheads="1"/>
            </p:cNvSpPr>
            <p:nvPr/>
          </p:nvSpPr>
          <p:spPr bwMode="auto">
            <a:xfrm>
              <a:off x="2880" y="2640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g</a:t>
              </a:r>
              <a:r>
                <a:rPr lang="en-US" altLang="en-US" i="1" baseline="-25000"/>
                <a:t>2</a:t>
              </a: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4080" y="2640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g</a:t>
              </a:r>
              <a:r>
                <a:rPr lang="en-US" altLang="en-US" i="1" baseline="-25000"/>
                <a:t>3</a:t>
              </a:r>
            </a:p>
          </p:txBody>
        </p:sp>
      </p:grpSp>
      <p:sp>
        <p:nvSpPr>
          <p:cNvPr id="64" name="Text Box 65"/>
          <p:cNvSpPr txBox="1">
            <a:spLocks noChangeArrowheads="1"/>
          </p:cNvSpPr>
          <p:nvPr/>
        </p:nvSpPr>
        <p:spPr bwMode="auto">
          <a:xfrm>
            <a:off x="3962400" y="20574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5" name="Text Box 66"/>
          <p:cNvSpPr txBox="1">
            <a:spLocks noChangeArrowheads="1"/>
          </p:cNvSpPr>
          <p:nvPr/>
        </p:nvSpPr>
        <p:spPr bwMode="auto">
          <a:xfrm>
            <a:off x="3962400" y="30480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6" name="Text Box 67"/>
          <p:cNvSpPr txBox="1">
            <a:spLocks noChangeArrowheads="1"/>
          </p:cNvSpPr>
          <p:nvPr/>
        </p:nvSpPr>
        <p:spPr bwMode="auto">
          <a:xfrm>
            <a:off x="4343400" y="20574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67" name="Text Box 68"/>
          <p:cNvSpPr txBox="1">
            <a:spLocks noChangeArrowheads="1"/>
          </p:cNvSpPr>
          <p:nvPr/>
        </p:nvSpPr>
        <p:spPr bwMode="auto">
          <a:xfrm>
            <a:off x="4343400" y="30480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68" name="Text Box 69"/>
          <p:cNvSpPr txBox="1">
            <a:spLocks noChangeArrowheads="1"/>
          </p:cNvSpPr>
          <p:nvPr/>
        </p:nvSpPr>
        <p:spPr bwMode="auto">
          <a:xfrm>
            <a:off x="4648200" y="33528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69" name="Text Box 70"/>
          <p:cNvSpPr txBox="1">
            <a:spLocks noChangeArrowheads="1"/>
          </p:cNvSpPr>
          <p:nvPr/>
        </p:nvSpPr>
        <p:spPr bwMode="auto">
          <a:xfrm>
            <a:off x="5029200" y="33528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70" name="Text Box 71"/>
          <p:cNvSpPr txBox="1">
            <a:spLocks noChangeArrowheads="1"/>
          </p:cNvSpPr>
          <p:nvPr/>
        </p:nvSpPr>
        <p:spPr bwMode="auto">
          <a:xfrm>
            <a:off x="5334000" y="36576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71" name="Text Box 72"/>
          <p:cNvSpPr txBox="1">
            <a:spLocks noChangeArrowheads="1"/>
          </p:cNvSpPr>
          <p:nvPr/>
        </p:nvSpPr>
        <p:spPr bwMode="auto">
          <a:xfrm>
            <a:off x="5029200" y="39624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72" name="Text Box 73"/>
          <p:cNvSpPr txBox="1">
            <a:spLocks noChangeArrowheads="1"/>
          </p:cNvSpPr>
          <p:nvPr/>
        </p:nvSpPr>
        <p:spPr bwMode="auto">
          <a:xfrm>
            <a:off x="4648200" y="39624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73" name="Text Box 74"/>
          <p:cNvSpPr txBox="1">
            <a:spLocks noChangeArrowheads="1"/>
          </p:cNvSpPr>
          <p:nvPr/>
        </p:nvSpPr>
        <p:spPr bwMode="auto">
          <a:xfrm>
            <a:off x="4648200" y="17526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74" name="Text Box 75"/>
          <p:cNvSpPr txBox="1">
            <a:spLocks noChangeArrowheads="1"/>
          </p:cNvSpPr>
          <p:nvPr/>
        </p:nvSpPr>
        <p:spPr bwMode="auto">
          <a:xfrm>
            <a:off x="5029200" y="17526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75" name="Text Box 76"/>
          <p:cNvSpPr txBox="1">
            <a:spLocks noChangeArrowheads="1"/>
          </p:cNvSpPr>
          <p:nvPr/>
        </p:nvSpPr>
        <p:spPr bwMode="auto">
          <a:xfrm>
            <a:off x="5334000" y="20574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76" name="Text Box 77"/>
          <p:cNvSpPr txBox="1">
            <a:spLocks noChangeArrowheads="1"/>
          </p:cNvSpPr>
          <p:nvPr/>
        </p:nvSpPr>
        <p:spPr bwMode="auto">
          <a:xfrm>
            <a:off x="5029200" y="23622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77" name="Text Box 78"/>
          <p:cNvSpPr txBox="1">
            <a:spLocks noChangeArrowheads="1"/>
          </p:cNvSpPr>
          <p:nvPr/>
        </p:nvSpPr>
        <p:spPr bwMode="auto">
          <a:xfrm>
            <a:off x="4648200" y="23622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78" name="Text Box 80"/>
          <p:cNvSpPr txBox="1">
            <a:spLocks noChangeArrowheads="1"/>
          </p:cNvSpPr>
          <p:nvPr/>
        </p:nvSpPr>
        <p:spPr bwMode="auto">
          <a:xfrm>
            <a:off x="5943600" y="1111250"/>
            <a:ext cx="2971800" cy="6413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Access infrequent labels </a:t>
            </a:r>
          </a:p>
          <a:p>
            <a:r>
              <a:rPr lang="en-US" altLang="en-US"/>
              <a:t>as early as possible</a:t>
            </a:r>
          </a:p>
        </p:txBody>
      </p:sp>
      <p:sp>
        <p:nvSpPr>
          <p:cNvPr id="79" name="Text Box 82"/>
          <p:cNvSpPr txBox="1">
            <a:spLocks noChangeArrowheads="1"/>
          </p:cNvSpPr>
          <p:nvPr/>
        </p:nvSpPr>
        <p:spPr bwMode="auto">
          <a:xfrm>
            <a:off x="5943600" y="2438400"/>
            <a:ext cx="2971800" cy="6413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Effectively use degree information</a:t>
            </a:r>
          </a:p>
        </p:txBody>
      </p:sp>
      <p:sp>
        <p:nvSpPr>
          <p:cNvPr id="80" name="Text Box 83"/>
          <p:cNvSpPr txBox="1">
            <a:spLocks noChangeArrowheads="1"/>
          </p:cNvSpPr>
          <p:nvPr/>
        </p:nvSpPr>
        <p:spPr bwMode="auto">
          <a:xfrm>
            <a:off x="3200400" y="1676400"/>
            <a:ext cx="973138" cy="36671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Deg=3</a:t>
            </a:r>
          </a:p>
        </p:txBody>
      </p:sp>
      <p:sp>
        <p:nvSpPr>
          <p:cNvPr id="81" name="Text Box 84"/>
          <p:cNvSpPr txBox="1">
            <a:spLocks noChangeArrowheads="1"/>
          </p:cNvSpPr>
          <p:nvPr/>
        </p:nvSpPr>
        <p:spPr bwMode="auto">
          <a:xfrm>
            <a:off x="3200400" y="2667000"/>
            <a:ext cx="973138" cy="36671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Deg=2</a:t>
            </a:r>
          </a:p>
        </p:txBody>
      </p:sp>
      <p:cxnSp>
        <p:nvCxnSpPr>
          <p:cNvPr id="82" name="AutoShape 85"/>
          <p:cNvCxnSpPr>
            <a:cxnSpLocks noChangeShapeType="1"/>
            <a:stCxn id="80" idx="3"/>
            <a:endCxn id="66" idx="0"/>
          </p:cNvCxnSpPr>
          <p:nvPr/>
        </p:nvCxnSpPr>
        <p:spPr bwMode="auto">
          <a:xfrm>
            <a:off x="4173538" y="1860550"/>
            <a:ext cx="330200" cy="196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86"/>
          <p:cNvCxnSpPr>
            <a:cxnSpLocks noChangeShapeType="1"/>
            <a:stCxn id="81" idx="3"/>
            <a:endCxn id="67" idx="0"/>
          </p:cNvCxnSpPr>
          <p:nvPr/>
        </p:nvCxnSpPr>
        <p:spPr bwMode="auto">
          <a:xfrm>
            <a:off x="4173538" y="2851150"/>
            <a:ext cx="330200" cy="196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Text Box 87"/>
          <p:cNvSpPr txBox="1">
            <a:spLocks noChangeArrowheads="1"/>
          </p:cNvSpPr>
          <p:nvPr/>
        </p:nvSpPr>
        <p:spPr bwMode="auto">
          <a:xfrm>
            <a:off x="1981200" y="2667000"/>
            <a:ext cx="1143000" cy="3667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FF3300"/>
                </a:solidFill>
                <a:latin typeface="Times New Roman" pitchFamily="18" charset="0"/>
              </a:rPr>
              <a:t>Stop here</a:t>
            </a:r>
          </a:p>
        </p:txBody>
      </p:sp>
      <p:sp>
        <p:nvSpPr>
          <p:cNvPr id="85" name="Text Box 88"/>
          <p:cNvSpPr txBox="1">
            <a:spLocks noChangeArrowheads="1"/>
          </p:cNvSpPr>
          <p:nvPr/>
        </p:nvSpPr>
        <p:spPr bwMode="auto">
          <a:xfrm>
            <a:off x="4343400" y="2057400"/>
            <a:ext cx="320675" cy="2746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86" name="Text Box 89"/>
          <p:cNvSpPr txBox="1">
            <a:spLocks noChangeArrowheads="1"/>
          </p:cNvSpPr>
          <p:nvPr/>
        </p:nvSpPr>
        <p:spPr bwMode="auto">
          <a:xfrm>
            <a:off x="4343400" y="3048000"/>
            <a:ext cx="320675" cy="2746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87" name="Text Box 92"/>
          <p:cNvSpPr txBox="1">
            <a:spLocks noChangeArrowheads="1"/>
          </p:cNvSpPr>
          <p:nvPr/>
        </p:nvSpPr>
        <p:spPr bwMode="auto">
          <a:xfrm>
            <a:off x="457200" y="4800600"/>
            <a:ext cx="83978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>
                <a:latin typeface="Verdana" pitchFamily="34" charset="0"/>
              </a:rPr>
              <a:t>Determine the access order for </a:t>
            </a:r>
            <a:r>
              <a:rPr lang="en-US" altLang="en-US" i="1">
                <a:latin typeface="Verdana" pitchFamily="34" charset="0"/>
              </a:rPr>
              <a:t>q. </a:t>
            </a:r>
          </a:p>
          <a:p>
            <a:pPr>
              <a:buFontTx/>
              <a:buAutoNum type="arabicPeriod"/>
            </a:pPr>
            <a:r>
              <a:rPr lang="en-US" altLang="en-US">
                <a:latin typeface="Verdana" pitchFamily="34" charset="0"/>
              </a:rPr>
              <a:t>Detecting corresponding subgraphs in g</a:t>
            </a:r>
            <a:r>
              <a:rPr lang="en-US" altLang="en-US" baseline="-25000">
                <a:latin typeface="Verdana" pitchFamily="34" charset="0"/>
              </a:rPr>
              <a:t>1</a:t>
            </a:r>
            <a:r>
              <a:rPr lang="en-US" altLang="en-US">
                <a:latin typeface="Verdana" pitchFamily="34" charset="0"/>
              </a:rPr>
              <a:t>, g</a:t>
            </a:r>
            <a:r>
              <a:rPr lang="en-US" altLang="en-US" baseline="-25000">
                <a:latin typeface="Verdana" pitchFamily="34" charset="0"/>
              </a:rPr>
              <a:t>2</a:t>
            </a:r>
            <a:r>
              <a:rPr lang="en-US" altLang="en-US">
                <a:latin typeface="Verdana" pitchFamily="34" charset="0"/>
              </a:rPr>
              <a:t> which can match the currently traversed vertices. </a:t>
            </a:r>
          </a:p>
        </p:txBody>
      </p:sp>
      <p:sp>
        <p:nvSpPr>
          <p:cNvPr id="88" name="Text Box 93"/>
          <p:cNvSpPr txBox="1">
            <a:spLocks noChangeArrowheads="1"/>
          </p:cNvSpPr>
          <p:nvPr/>
        </p:nvSpPr>
        <p:spPr bwMode="auto">
          <a:xfrm>
            <a:off x="5943600" y="1905000"/>
            <a:ext cx="2971800" cy="36671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Retain connectivity</a:t>
            </a:r>
          </a:p>
        </p:txBody>
      </p:sp>
      <p:sp>
        <p:nvSpPr>
          <p:cNvPr id="89" name="Text Box 96"/>
          <p:cNvSpPr txBox="1">
            <a:spLocks noChangeArrowheads="1"/>
          </p:cNvSpPr>
          <p:nvPr/>
        </p:nvSpPr>
        <p:spPr bwMode="auto">
          <a:xfrm>
            <a:off x="400050" y="1676400"/>
            <a:ext cx="2724150" cy="6413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Synchronized Depth-First Traversal</a:t>
            </a:r>
          </a:p>
        </p:txBody>
      </p:sp>
      <p:sp>
        <p:nvSpPr>
          <p:cNvPr id="90" name="AutoShape 97"/>
          <p:cNvSpPr>
            <a:spLocks noChangeArrowheads="1"/>
          </p:cNvSpPr>
          <p:nvPr/>
        </p:nvSpPr>
        <p:spPr bwMode="auto">
          <a:xfrm rot="5400000" flipV="1">
            <a:off x="4727575" y="2911475"/>
            <a:ext cx="609600" cy="273050"/>
          </a:xfrm>
          <a:prstGeom prst="rightArrow">
            <a:avLst>
              <a:gd name="adj1" fmla="val 50000"/>
              <a:gd name="adj2" fmla="val 5581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545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85" grpId="0" animBg="1"/>
      <p:bldP spid="8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QuickSI</a:t>
            </a:r>
            <a:r>
              <a:rPr lang="en-US" dirty="0"/>
              <a:t> Example</a:t>
            </a:r>
            <a:endParaRPr lang="en-AU" dirty="0"/>
          </a:p>
        </p:txBody>
      </p:sp>
      <p:cxnSp>
        <p:nvCxnSpPr>
          <p:cNvPr id="5" name="AutoShape 3"/>
          <p:cNvCxnSpPr>
            <a:cxnSpLocks noChangeShapeType="1"/>
            <a:stCxn id="15" idx="1"/>
          </p:cNvCxnSpPr>
          <p:nvPr/>
        </p:nvCxnSpPr>
        <p:spPr bwMode="auto">
          <a:xfrm flipH="1" flipV="1">
            <a:off x="4495800" y="22860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4008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7" name="AutoShape 5"/>
          <p:cNvCxnSpPr>
            <a:cxnSpLocks noChangeShapeType="1"/>
          </p:cNvCxnSpPr>
          <p:nvPr/>
        </p:nvCxnSpPr>
        <p:spPr bwMode="auto">
          <a:xfrm>
            <a:off x="4191000" y="22098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419600" y="2133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038600" y="2133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0" name="AutoShape 8"/>
          <p:cNvCxnSpPr>
            <a:cxnSpLocks noChangeShapeType="1"/>
            <a:stCxn id="8" idx="0"/>
            <a:endCxn id="12" idx="1"/>
          </p:cNvCxnSpPr>
          <p:nvPr/>
        </p:nvCxnSpPr>
        <p:spPr bwMode="auto">
          <a:xfrm flipV="1">
            <a:off x="4495800" y="19050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5105400" y="1828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724400" y="1828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3" name="AutoShape 11"/>
          <p:cNvCxnSpPr>
            <a:cxnSpLocks noChangeShapeType="1"/>
          </p:cNvCxnSpPr>
          <p:nvPr/>
        </p:nvCxnSpPr>
        <p:spPr bwMode="auto">
          <a:xfrm>
            <a:off x="4876800" y="19050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5105400" y="2438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6" name="AutoShape 14"/>
          <p:cNvCxnSpPr>
            <a:cxnSpLocks noChangeShapeType="1"/>
          </p:cNvCxnSpPr>
          <p:nvPr/>
        </p:nvCxnSpPr>
        <p:spPr bwMode="auto">
          <a:xfrm>
            <a:off x="4876800" y="25146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5410200" y="2133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8" name="AutoShape 16"/>
          <p:cNvCxnSpPr>
            <a:cxnSpLocks noChangeShapeType="1"/>
          </p:cNvCxnSpPr>
          <p:nvPr/>
        </p:nvCxnSpPr>
        <p:spPr bwMode="auto">
          <a:xfrm flipV="1">
            <a:off x="5257800" y="22860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7"/>
          <p:cNvCxnSpPr>
            <a:cxnSpLocks noChangeShapeType="1"/>
          </p:cNvCxnSpPr>
          <p:nvPr/>
        </p:nvCxnSpPr>
        <p:spPr bwMode="auto">
          <a:xfrm flipH="1" flipV="1">
            <a:off x="5257800" y="19050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8"/>
          <p:cNvCxnSpPr>
            <a:cxnSpLocks noChangeShapeType="1"/>
            <a:stCxn id="29" idx="1"/>
          </p:cNvCxnSpPr>
          <p:nvPr/>
        </p:nvCxnSpPr>
        <p:spPr bwMode="auto">
          <a:xfrm flipH="1" flipV="1">
            <a:off x="29718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19"/>
          <p:cNvCxnSpPr>
            <a:cxnSpLocks noChangeShapeType="1"/>
          </p:cNvCxnSpPr>
          <p:nvPr/>
        </p:nvCxnSpPr>
        <p:spPr bwMode="auto">
          <a:xfrm>
            <a:off x="2667000" y="38100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2895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2514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24" name="AutoShape 22"/>
          <p:cNvCxnSpPr>
            <a:cxnSpLocks noChangeShapeType="1"/>
            <a:stCxn id="22" idx="0"/>
            <a:endCxn id="26" idx="1"/>
          </p:cNvCxnSpPr>
          <p:nvPr/>
        </p:nvCxnSpPr>
        <p:spPr bwMode="auto">
          <a:xfrm flipV="1">
            <a:off x="2971800" y="3505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35814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32004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27" name="AutoShape 25"/>
          <p:cNvCxnSpPr>
            <a:cxnSpLocks noChangeShapeType="1"/>
          </p:cNvCxnSpPr>
          <p:nvPr/>
        </p:nvCxnSpPr>
        <p:spPr bwMode="auto">
          <a:xfrm>
            <a:off x="3352800" y="35052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AutoShape 26"/>
          <p:cNvSpPr>
            <a:spLocks noChangeArrowheads="1"/>
          </p:cNvSpPr>
          <p:nvPr/>
        </p:nvSpPr>
        <p:spPr bwMode="auto">
          <a:xfrm>
            <a:off x="35814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32004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3352800" y="41148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29"/>
          <p:cNvCxnSpPr>
            <a:cxnSpLocks noChangeShapeType="1"/>
            <a:stCxn id="28" idx="0"/>
          </p:cNvCxnSpPr>
          <p:nvPr/>
        </p:nvCxnSpPr>
        <p:spPr bwMode="auto">
          <a:xfrm flipV="1">
            <a:off x="3657600" y="35814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30"/>
          <p:cNvCxnSpPr>
            <a:cxnSpLocks noChangeShapeType="1"/>
            <a:stCxn id="41" idx="1"/>
          </p:cNvCxnSpPr>
          <p:nvPr/>
        </p:nvCxnSpPr>
        <p:spPr bwMode="auto">
          <a:xfrm flipH="1" flipV="1">
            <a:off x="44958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4191000" y="38100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AutoShape 32"/>
          <p:cNvSpPr>
            <a:spLocks noChangeArrowheads="1"/>
          </p:cNvSpPr>
          <p:nvPr/>
        </p:nvSpPr>
        <p:spPr bwMode="auto">
          <a:xfrm>
            <a:off x="4419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5" name="AutoShape 33"/>
          <p:cNvSpPr>
            <a:spLocks noChangeArrowheads="1"/>
          </p:cNvSpPr>
          <p:nvPr/>
        </p:nvSpPr>
        <p:spPr bwMode="auto">
          <a:xfrm>
            <a:off x="4038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36" name="AutoShape 34"/>
          <p:cNvCxnSpPr>
            <a:cxnSpLocks noChangeShapeType="1"/>
            <a:stCxn id="34" idx="0"/>
            <a:endCxn id="38" idx="1"/>
          </p:cNvCxnSpPr>
          <p:nvPr/>
        </p:nvCxnSpPr>
        <p:spPr bwMode="auto">
          <a:xfrm flipV="1">
            <a:off x="4495800" y="3505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AutoShape 35"/>
          <p:cNvSpPr>
            <a:spLocks noChangeArrowheads="1"/>
          </p:cNvSpPr>
          <p:nvPr/>
        </p:nvSpPr>
        <p:spPr bwMode="auto">
          <a:xfrm>
            <a:off x="51054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8" name="AutoShape 36"/>
          <p:cNvSpPr>
            <a:spLocks noChangeArrowheads="1"/>
          </p:cNvSpPr>
          <p:nvPr/>
        </p:nvSpPr>
        <p:spPr bwMode="auto">
          <a:xfrm>
            <a:off x="47244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39" name="AutoShape 37"/>
          <p:cNvCxnSpPr>
            <a:cxnSpLocks noChangeShapeType="1"/>
          </p:cNvCxnSpPr>
          <p:nvPr/>
        </p:nvCxnSpPr>
        <p:spPr bwMode="auto">
          <a:xfrm>
            <a:off x="4876800" y="35052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AutoShape 38"/>
          <p:cNvSpPr>
            <a:spLocks noChangeArrowheads="1"/>
          </p:cNvSpPr>
          <p:nvPr/>
        </p:nvSpPr>
        <p:spPr bwMode="auto">
          <a:xfrm>
            <a:off x="51054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" name="AutoShape 39"/>
          <p:cNvSpPr>
            <a:spLocks noChangeArrowheads="1"/>
          </p:cNvSpPr>
          <p:nvPr/>
        </p:nvSpPr>
        <p:spPr bwMode="auto">
          <a:xfrm>
            <a:off x="47244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42" name="AutoShape 40"/>
          <p:cNvCxnSpPr>
            <a:cxnSpLocks noChangeShapeType="1"/>
          </p:cNvCxnSpPr>
          <p:nvPr/>
        </p:nvCxnSpPr>
        <p:spPr bwMode="auto">
          <a:xfrm>
            <a:off x="4876800" y="41148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AutoShape 41"/>
          <p:cNvSpPr>
            <a:spLocks noChangeArrowheads="1"/>
          </p:cNvSpPr>
          <p:nvPr/>
        </p:nvSpPr>
        <p:spPr bwMode="auto">
          <a:xfrm>
            <a:off x="54102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44" name="AutoShape 42"/>
          <p:cNvCxnSpPr>
            <a:cxnSpLocks noChangeShapeType="1"/>
          </p:cNvCxnSpPr>
          <p:nvPr/>
        </p:nvCxnSpPr>
        <p:spPr bwMode="auto">
          <a:xfrm flipV="1">
            <a:off x="52578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43"/>
          <p:cNvCxnSpPr>
            <a:cxnSpLocks noChangeShapeType="1"/>
          </p:cNvCxnSpPr>
          <p:nvPr/>
        </p:nvCxnSpPr>
        <p:spPr bwMode="auto">
          <a:xfrm flipH="1" flipV="1">
            <a:off x="5257800" y="3505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44"/>
          <p:cNvCxnSpPr>
            <a:cxnSpLocks noChangeShapeType="1"/>
          </p:cNvCxnSpPr>
          <p:nvPr/>
        </p:nvCxnSpPr>
        <p:spPr bwMode="auto">
          <a:xfrm>
            <a:off x="4191000" y="32004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AutoShape 45"/>
          <p:cNvSpPr>
            <a:spLocks noChangeArrowheads="1"/>
          </p:cNvSpPr>
          <p:nvPr/>
        </p:nvSpPr>
        <p:spPr bwMode="auto">
          <a:xfrm>
            <a:off x="4419600" y="31242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8" name="AutoShape 46"/>
          <p:cNvSpPr>
            <a:spLocks noChangeArrowheads="1"/>
          </p:cNvSpPr>
          <p:nvPr/>
        </p:nvSpPr>
        <p:spPr bwMode="auto">
          <a:xfrm>
            <a:off x="4038600" y="31242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49" name="AutoShape 47"/>
          <p:cNvCxnSpPr>
            <a:cxnSpLocks noChangeShapeType="1"/>
          </p:cNvCxnSpPr>
          <p:nvPr/>
        </p:nvCxnSpPr>
        <p:spPr bwMode="auto">
          <a:xfrm flipH="1" flipV="1">
            <a:off x="4572000" y="32004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48"/>
          <p:cNvCxnSpPr>
            <a:cxnSpLocks noChangeShapeType="1"/>
            <a:stCxn id="55" idx="1"/>
            <a:endCxn id="51" idx="3"/>
          </p:cNvCxnSpPr>
          <p:nvPr/>
        </p:nvCxnSpPr>
        <p:spPr bwMode="auto">
          <a:xfrm flipH="1" flipV="1">
            <a:off x="69342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AutoShape 49"/>
          <p:cNvSpPr>
            <a:spLocks noChangeArrowheads="1"/>
          </p:cNvSpPr>
          <p:nvPr/>
        </p:nvSpPr>
        <p:spPr bwMode="auto">
          <a:xfrm>
            <a:off x="6781800" y="3810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2" name="AutoShape 50"/>
          <p:cNvSpPr>
            <a:spLocks noChangeArrowheads="1"/>
          </p:cNvSpPr>
          <p:nvPr/>
        </p:nvSpPr>
        <p:spPr bwMode="auto">
          <a:xfrm>
            <a:off x="6400800" y="3581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53" name="AutoShape 51"/>
          <p:cNvCxnSpPr>
            <a:cxnSpLocks noChangeShapeType="1"/>
          </p:cNvCxnSpPr>
          <p:nvPr/>
        </p:nvCxnSpPr>
        <p:spPr bwMode="auto">
          <a:xfrm flipV="1">
            <a:off x="6934200" y="36576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AutoShape 52"/>
          <p:cNvSpPr>
            <a:spLocks noChangeArrowheads="1"/>
          </p:cNvSpPr>
          <p:nvPr/>
        </p:nvSpPr>
        <p:spPr bwMode="auto">
          <a:xfrm>
            <a:off x="7162800" y="3581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5" name="AutoShape 53"/>
          <p:cNvSpPr>
            <a:spLocks noChangeArrowheads="1"/>
          </p:cNvSpPr>
          <p:nvPr/>
        </p:nvSpPr>
        <p:spPr bwMode="auto">
          <a:xfrm>
            <a:off x="71628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56" name="AutoShape 54"/>
          <p:cNvCxnSpPr>
            <a:cxnSpLocks noChangeShapeType="1"/>
            <a:stCxn id="51" idx="1"/>
          </p:cNvCxnSpPr>
          <p:nvPr/>
        </p:nvCxnSpPr>
        <p:spPr bwMode="auto">
          <a:xfrm flipH="1" flipV="1">
            <a:off x="6553200" y="36576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55"/>
          <p:cNvCxnSpPr>
            <a:cxnSpLocks noChangeShapeType="1"/>
            <a:stCxn id="6" idx="3"/>
            <a:endCxn id="51" idx="1"/>
          </p:cNvCxnSpPr>
          <p:nvPr/>
        </p:nvCxnSpPr>
        <p:spPr bwMode="auto">
          <a:xfrm flipV="1">
            <a:off x="65532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" name="Group 56"/>
          <p:cNvGrpSpPr>
            <a:grpSpLocks/>
          </p:cNvGrpSpPr>
          <p:nvPr/>
        </p:nvGrpSpPr>
        <p:grpSpPr bwMode="auto">
          <a:xfrm>
            <a:off x="2895600" y="2514600"/>
            <a:ext cx="4005263" cy="2043113"/>
            <a:chOff x="1824" y="1584"/>
            <a:chExt cx="2523" cy="1287"/>
          </a:xfrm>
        </p:grpSpPr>
        <p:sp>
          <p:nvSpPr>
            <p:cNvPr id="59" name="Text Box 57"/>
            <p:cNvSpPr txBox="1">
              <a:spLocks noChangeArrowheads="1"/>
            </p:cNvSpPr>
            <p:nvPr/>
          </p:nvSpPr>
          <p:spPr bwMode="auto">
            <a:xfrm>
              <a:off x="2928" y="1584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q</a:t>
              </a:r>
            </a:p>
          </p:txBody>
        </p:sp>
        <p:sp>
          <p:nvSpPr>
            <p:cNvPr id="60" name="Text Box 58"/>
            <p:cNvSpPr txBox="1">
              <a:spLocks noChangeArrowheads="1"/>
            </p:cNvSpPr>
            <p:nvPr/>
          </p:nvSpPr>
          <p:spPr bwMode="auto">
            <a:xfrm>
              <a:off x="1824" y="2640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g</a:t>
              </a:r>
              <a:r>
                <a:rPr lang="en-US" altLang="en-US" i="1" baseline="-25000"/>
                <a:t>1</a:t>
              </a:r>
            </a:p>
          </p:txBody>
        </p:sp>
        <p:sp>
          <p:nvSpPr>
            <p:cNvPr id="61" name="Text Box 59"/>
            <p:cNvSpPr txBox="1">
              <a:spLocks noChangeArrowheads="1"/>
            </p:cNvSpPr>
            <p:nvPr/>
          </p:nvSpPr>
          <p:spPr bwMode="auto">
            <a:xfrm>
              <a:off x="2880" y="2640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g</a:t>
              </a:r>
              <a:r>
                <a:rPr lang="en-US" altLang="en-US" i="1" baseline="-25000"/>
                <a:t>2</a:t>
              </a:r>
            </a:p>
          </p:txBody>
        </p:sp>
        <p:sp>
          <p:nvSpPr>
            <p:cNvPr id="62" name="Text Box 60"/>
            <p:cNvSpPr txBox="1">
              <a:spLocks noChangeArrowheads="1"/>
            </p:cNvSpPr>
            <p:nvPr/>
          </p:nvSpPr>
          <p:spPr bwMode="auto">
            <a:xfrm>
              <a:off x="4080" y="2640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g</a:t>
              </a:r>
              <a:r>
                <a:rPr lang="en-US" altLang="en-US" i="1" baseline="-25000"/>
                <a:t>3</a:t>
              </a:r>
            </a:p>
          </p:txBody>
        </p:sp>
      </p:grp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3962400" y="20574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4" name="Text Box 64"/>
          <p:cNvSpPr txBox="1">
            <a:spLocks noChangeArrowheads="1"/>
          </p:cNvSpPr>
          <p:nvPr/>
        </p:nvSpPr>
        <p:spPr bwMode="auto">
          <a:xfrm>
            <a:off x="3962400" y="30480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5" name="Text Box 65"/>
          <p:cNvSpPr txBox="1">
            <a:spLocks noChangeArrowheads="1"/>
          </p:cNvSpPr>
          <p:nvPr/>
        </p:nvSpPr>
        <p:spPr bwMode="auto">
          <a:xfrm>
            <a:off x="4343400" y="20574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66" name="Text Box 66"/>
          <p:cNvSpPr txBox="1">
            <a:spLocks noChangeArrowheads="1"/>
          </p:cNvSpPr>
          <p:nvPr/>
        </p:nvSpPr>
        <p:spPr bwMode="auto">
          <a:xfrm>
            <a:off x="4343400" y="30480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67" name="Text Box 67"/>
          <p:cNvSpPr txBox="1">
            <a:spLocks noChangeArrowheads="1"/>
          </p:cNvSpPr>
          <p:nvPr/>
        </p:nvSpPr>
        <p:spPr bwMode="auto">
          <a:xfrm>
            <a:off x="4648200" y="33528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68" name="Text Box 68"/>
          <p:cNvSpPr txBox="1">
            <a:spLocks noChangeArrowheads="1"/>
          </p:cNvSpPr>
          <p:nvPr/>
        </p:nvSpPr>
        <p:spPr bwMode="auto">
          <a:xfrm>
            <a:off x="5029200" y="33528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69" name="Text Box 69"/>
          <p:cNvSpPr txBox="1">
            <a:spLocks noChangeArrowheads="1"/>
          </p:cNvSpPr>
          <p:nvPr/>
        </p:nvSpPr>
        <p:spPr bwMode="auto">
          <a:xfrm>
            <a:off x="5334000" y="36576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70" name="Text Box 70"/>
          <p:cNvSpPr txBox="1">
            <a:spLocks noChangeArrowheads="1"/>
          </p:cNvSpPr>
          <p:nvPr/>
        </p:nvSpPr>
        <p:spPr bwMode="auto">
          <a:xfrm>
            <a:off x="5029200" y="39624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71" name="Text Box 71"/>
          <p:cNvSpPr txBox="1">
            <a:spLocks noChangeArrowheads="1"/>
          </p:cNvSpPr>
          <p:nvPr/>
        </p:nvSpPr>
        <p:spPr bwMode="auto">
          <a:xfrm>
            <a:off x="4648200" y="39624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72" name="Text Box 72"/>
          <p:cNvSpPr txBox="1">
            <a:spLocks noChangeArrowheads="1"/>
          </p:cNvSpPr>
          <p:nvPr/>
        </p:nvSpPr>
        <p:spPr bwMode="auto">
          <a:xfrm>
            <a:off x="4648200" y="17526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73" name="Text Box 73"/>
          <p:cNvSpPr txBox="1">
            <a:spLocks noChangeArrowheads="1"/>
          </p:cNvSpPr>
          <p:nvPr/>
        </p:nvSpPr>
        <p:spPr bwMode="auto">
          <a:xfrm>
            <a:off x="5029200" y="17526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74" name="Text Box 74"/>
          <p:cNvSpPr txBox="1">
            <a:spLocks noChangeArrowheads="1"/>
          </p:cNvSpPr>
          <p:nvPr/>
        </p:nvSpPr>
        <p:spPr bwMode="auto">
          <a:xfrm>
            <a:off x="5334000" y="20574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75" name="Text Box 75"/>
          <p:cNvSpPr txBox="1">
            <a:spLocks noChangeArrowheads="1"/>
          </p:cNvSpPr>
          <p:nvPr/>
        </p:nvSpPr>
        <p:spPr bwMode="auto">
          <a:xfrm>
            <a:off x="5029200" y="23622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76" name="Text Box 76"/>
          <p:cNvSpPr txBox="1">
            <a:spLocks noChangeArrowheads="1"/>
          </p:cNvSpPr>
          <p:nvPr/>
        </p:nvSpPr>
        <p:spPr bwMode="auto">
          <a:xfrm>
            <a:off x="4648200" y="23622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77" name="Text Box 78"/>
          <p:cNvSpPr txBox="1">
            <a:spLocks noChangeArrowheads="1"/>
          </p:cNvSpPr>
          <p:nvPr/>
        </p:nvSpPr>
        <p:spPr bwMode="auto">
          <a:xfrm>
            <a:off x="5943600" y="1143000"/>
            <a:ext cx="2971800" cy="6413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Access infrequent labels </a:t>
            </a:r>
          </a:p>
          <a:p>
            <a:r>
              <a:rPr lang="en-US" altLang="en-US"/>
              <a:t>as early as possible</a:t>
            </a:r>
          </a:p>
        </p:txBody>
      </p:sp>
      <p:sp>
        <p:nvSpPr>
          <p:cNvPr id="78" name="Text Box 79"/>
          <p:cNvSpPr txBox="1">
            <a:spLocks noChangeArrowheads="1"/>
          </p:cNvSpPr>
          <p:nvPr/>
        </p:nvSpPr>
        <p:spPr bwMode="auto">
          <a:xfrm>
            <a:off x="5943600" y="1905000"/>
            <a:ext cx="2971800" cy="36671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Retain connectivity</a:t>
            </a:r>
          </a:p>
        </p:txBody>
      </p:sp>
      <p:sp>
        <p:nvSpPr>
          <p:cNvPr id="79" name="Text Box 80"/>
          <p:cNvSpPr txBox="1">
            <a:spLocks noChangeArrowheads="1"/>
          </p:cNvSpPr>
          <p:nvPr/>
        </p:nvSpPr>
        <p:spPr bwMode="auto">
          <a:xfrm>
            <a:off x="5943600" y="2438400"/>
            <a:ext cx="2971800" cy="6413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Effectively use degree information</a:t>
            </a:r>
          </a:p>
        </p:txBody>
      </p:sp>
      <p:sp>
        <p:nvSpPr>
          <p:cNvPr id="80" name="Text Box 81"/>
          <p:cNvSpPr txBox="1">
            <a:spLocks noChangeArrowheads="1"/>
          </p:cNvSpPr>
          <p:nvPr/>
        </p:nvSpPr>
        <p:spPr bwMode="auto">
          <a:xfrm>
            <a:off x="3200400" y="1676400"/>
            <a:ext cx="973138" cy="36671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Deg=3</a:t>
            </a:r>
          </a:p>
        </p:txBody>
      </p:sp>
      <p:sp>
        <p:nvSpPr>
          <p:cNvPr id="81" name="Text Box 82"/>
          <p:cNvSpPr txBox="1">
            <a:spLocks noChangeArrowheads="1"/>
          </p:cNvSpPr>
          <p:nvPr/>
        </p:nvSpPr>
        <p:spPr bwMode="auto">
          <a:xfrm>
            <a:off x="3200400" y="2667000"/>
            <a:ext cx="973138" cy="36671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Deg=2</a:t>
            </a:r>
          </a:p>
        </p:txBody>
      </p:sp>
      <p:cxnSp>
        <p:nvCxnSpPr>
          <p:cNvPr id="82" name="AutoShape 83"/>
          <p:cNvCxnSpPr>
            <a:cxnSpLocks noChangeShapeType="1"/>
            <a:stCxn id="80" idx="3"/>
            <a:endCxn id="65" idx="0"/>
          </p:cNvCxnSpPr>
          <p:nvPr/>
        </p:nvCxnSpPr>
        <p:spPr bwMode="auto">
          <a:xfrm>
            <a:off x="4173538" y="1860550"/>
            <a:ext cx="330200" cy="196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84"/>
          <p:cNvCxnSpPr>
            <a:cxnSpLocks noChangeShapeType="1"/>
            <a:stCxn id="81" idx="3"/>
            <a:endCxn id="66" idx="0"/>
          </p:cNvCxnSpPr>
          <p:nvPr/>
        </p:nvCxnSpPr>
        <p:spPr bwMode="auto">
          <a:xfrm>
            <a:off x="4173538" y="2851150"/>
            <a:ext cx="330200" cy="196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Text Box 85"/>
          <p:cNvSpPr txBox="1">
            <a:spLocks noChangeArrowheads="1"/>
          </p:cNvSpPr>
          <p:nvPr/>
        </p:nvSpPr>
        <p:spPr bwMode="auto">
          <a:xfrm>
            <a:off x="1981200" y="2667000"/>
            <a:ext cx="1143000" cy="3667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FF3300"/>
                </a:solidFill>
                <a:latin typeface="Times New Roman" pitchFamily="18" charset="0"/>
              </a:rPr>
              <a:t>Stop here</a:t>
            </a:r>
          </a:p>
        </p:txBody>
      </p:sp>
      <p:sp>
        <p:nvSpPr>
          <p:cNvPr id="85" name="Text Box 86"/>
          <p:cNvSpPr txBox="1">
            <a:spLocks noChangeArrowheads="1"/>
          </p:cNvSpPr>
          <p:nvPr/>
        </p:nvSpPr>
        <p:spPr bwMode="auto">
          <a:xfrm>
            <a:off x="4343400" y="36576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86" name="Text Box 87"/>
          <p:cNvSpPr txBox="1">
            <a:spLocks noChangeArrowheads="1"/>
          </p:cNvSpPr>
          <p:nvPr/>
        </p:nvSpPr>
        <p:spPr bwMode="auto">
          <a:xfrm>
            <a:off x="3962400" y="3657600"/>
            <a:ext cx="320675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87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973138" cy="36671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Deg=3</a:t>
            </a:r>
          </a:p>
        </p:txBody>
      </p:sp>
      <p:cxnSp>
        <p:nvCxnSpPr>
          <p:cNvPr id="88" name="AutoShape 89"/>
          <p:cNvCxnSpPr>
            <a:cxnSpLocks noChangeShapeType="1"/>
          </p:cNvCxnSpPr>
          <p:nvPr/>
        </p:nvCxnSpPr>
        <p:spPr bwMode="auto">
          <a:xfrm flipV="1">
            <a:off x="4038600" y="3962400"/>
            <a:ext cx="465138" cy="609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 Box 90"/>
          <p:cNvSpPr txBox="1">
            <a:spLocks noChangeArrowheads="1"/>
          </p:cNvSpPr>
          <p:nvPr/>
        </p:nvSpPr>
        <p:spPr bwMode="auto">
          <a:xfrm>
            <a:off x="1828800" y="4343400"/>
            <a:ext cx="1143000" cy="3667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FF3300"/>
                </a:solidFill>
                <a:latin typeface="Times New Roman" pitchFamily="18" charset="0"/>
              </a:rPr>
              <a:t>Continue</a:t>
            </a:r>
          </a:p>
        </p:txBody>
      </p:sp>
      <p:sp>
        <p:nvSpPr>
          <p:cNvPr id="90" name="Text Box 93"/>
          <p:cNvSpPr txBox="1">
            <a:spLocks noChangeArrowheads="1"/>
          </p:cNvSpPr>
          <p:nvPr/>
        </p:nvSpPr>
        <p:spPr bwMode="auto">
          <a:xfrm>
            <a:off x="457200" y="4800600"/>
            <a:ext cx="83978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>
                <a:latin typeface="Verdana" pitchFamily="34" charset="0"/>
              </a:rPr>
              <a:t>Determine the access order for </a:t>
            </a:r>
            <a:r>
              <a:rPr lang="en-US" altLang="en-US" i="1">
                <a:latin typeface="Verdana" pitchFamily="34" charset="0"/>
              </a:rPr>
              <a:t>q. </a:t>
            </a:r>
          </a:p>
          <a:p>
            <a:pPr>
              <a:buFontTx/>
              <a:buAutoNum type="arabicPeriod"/>
            </a:pPr>
            <a:r>
              <a:rPr lang="en-US" altLang="en-US">
                <a:latin typeface="Verdana" pitchFamily="34" charset="0"/>
              </a:rPr>
              <a:t>Detecting corresponding subgraphs in g</a:t>
            </a:r>
            <a:r>
              <a:rPr lang="en-US" altLang="en-US" baseline="-25000">
                <a:latin typeface="Verdana" pitchFamily="34" charset="0"/>
              </a:rPr>
              <a:t>1</a:t>
            </a:r>
            <a:r>
              <a:rPr lang="en-US" altLang="en-US">
                <a:latin typeface="Verdana" pitchFamily="34" charset="0"/>
              </a:rPr>
              <a:t>, g</a:t>
            </a:r>
            <a:r>
              <a:rPr lang="en-US" altLang="en-US" baseline="-25000">
                <a:latin typeface="Verdana" pitchFamily="34" charset="0"/>
              </a:rPr>
              <a:t>2</a:t>
            </a:r>
            <a:r>
              <a:rPr lang="en-US" altLang="en-US">
                <a:latin typeface="Verdana" pitchFamily="34" charset="0"/>
              </a:rPr>
              <a:t> which can match the currently traversed vertices. </a:t>
            </a:r>
          </a:p>
        </p:txBody>
      </p:sp>
      <p:sp>
        <p:nvSpPr>
          <p:cNvPr id="91" name="Text Box 94"/>
          <p:cNvSpPr txBox="1">
            <a:spLocks noChangeArrowheads="1"/>
          </p:cNvSpPr>
          <p:nvPr/>
        </p:nvSpPr>
        <p:spPr bwMode="auto">
          <a:xfrm>
            <a:off x="381000" y="1676400"/>
            <a:ext cx="2578100" cy="6413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Synchronized Depth </a:t>
            </a:r>
          </a:p>
          <a:p>
            <a:r>
              <a:rPr lang="en-US" altLang="en-US"/>
              <a:t>First Traversal</a:t>
            </a:r>
          </a:p>
        </p:txBody>
      </p:sp>
    </p:spTree>
    <p:extLst>
      <p:ext uri="{BB962C8B-B14F-4D97-AF65-F5344CB8AC3E}">
        <p14:creationId xmlns:p14="http://schemas.microsoft.com/office/powerpoint/2010/main" val="246966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64" grpId="0" animBg="1"/>
      <p:bldP spid="65" grpId="0" animBg="1"/>
      <p:bldP spid="65" grpId="1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85" grpId="0" animBg="1"/>
      <p:bldP spid="8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Index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 New Filter Approach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Precompute </a:t>
            </a:r>
            <a:r>
              <a:rPr lang="en-US" sz="2000" b="1" dirty="0" smtClean="0"/>
              <a:t>QI-Sequence</a:t>
            </a:r>
            <a:r>
              <a:rPr lang="en-US" sz="2000" dirty="0" smtClean="0"/>
              <a:t> for all indexed features(fragments)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Only </a:t>
            </a:r>
            <a:r>
              <a:rPr lang="en-US" sz="1800" b="1" dirty="0" smtClean="0"/>
              <a:t>tree</a:t>
            </a:r>
            <a:r>
              <a:rPr lang="en-US" sz="1800" dirty="0" smtClean="0"/>
              <a:t> features are indexed for lower cost of feature mining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Index all QI-Sequences in a prefix tree, called </a:t>
            </a:r>
            <a:r>
              <a:rPr lang="en-US" sz="2000" b="1" dirty="0" smtClean="0"/>
              <a:t>Swift Index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457200" lvl="1" indent="0">
              <a:buNone/>
            </a:pPr>
            <a:endParaRPr lang="en-AU" sz="2000" b="1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6248400" y="3976682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5" name="AutoShape 19"/>
          <p:cNvCxnSpPr>
            <a:cxnSpLocks noChangeShapeType="1"/>
            <a:stCxn id="14" idx="1"/>
          </p:cNvCxnSpPr>
          <p:nvPr/>
        </p:nvCxnSpPr>
        <p:spPr bwMode="auto">
          <a:xfrm flipH="1" flipV="1">
            <a:off x="2819400" y="3824282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AutoShape 20"/>
          <p:cNvCxnSpPr>
            <a:cxnSpLocks noChangeShapeType="1"/>
          </p:cNvCxnSpPr>
          <p:nvPr/>
        </p:nvCxnSpPr>
        <p:spPr bwMode="auto">
          <a:xfrm>
            <a:off x="2514600" y="3748082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AutoShape 21"/>
          <p:cNvSpPr>
            <a:spLocks noChangeArrowheads="1"/>
          </p:cNvSpPr>
          <p:nvPr/>
        </p:nvSpPr>
        <p:spPr bwMode="auto">
          <a:xfrm>
            <a:off x="2743200" y="3671882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2362200" y="3671882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9" name="AutoShape 23"/>
          <p:cNvCxnSpPr>
            <a:cxnSpLocks noChangeShapeType="1"/>
            <a:stCxn id="7" idx="0"/>
            <a:endCxn id="11" idx="1"/>
          </p:cNvCxnSpPr>
          <p:nvPr/>
        </p:nvCxnSpPr>
        <p:spPr bwMode="auto">
          <a:xfrm flipV="1">
            <a:off x="2819400" y="3443282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3429000" y="3367082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048000" y="3367082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2" name="AutoShape 26"/>
          <p:cNvCxnSpPr>
            <a:cxnSpLocks noChangeShapeType="1"/>
          </p:cNvCxnSpPr>
          <p:nvPr/>
        </p:nvCxnSpPr>
        <p:spPr bwMode="auto">
          <a:xfrm>
            <a:off x="3200400" y="3443282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AutoShape 27"/>
          <p:cNvSpPr>
            <a:spLocks noChangeArrowheads="1"/>
          </p:cNvSpPr>
          <p:nvPr/>
        </p:nvSpPr>
        <p:spPr bwMode="auto">
          <a:xfrm>
            <a:off x="3429000" y="3976682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" name="AutoShape 28"/>
          <p:cNvSpPr>
            <a:spLocks noChangeArrowheads="1"/>
          </p:cNvSpPr>
          <p:nvPr/>
        </p:nvSpPr>
        <p:spPr bwMode="auto">
          <a:xfrm>
            <a:off x="3048000" y="3976682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5" name="AutoShape 29"/>
          <p:cNvCxnSpPr>
            <a:cxnSpLocks noChangeShapeType="1"/>
          </p:cNvCxnSpPr>
          <p:nvPr/>
        </p:nvCxnSpPr>
        <p:spPr bwMode="auto">
          <a:xfrm>
            <a:off x="3200400" y="4052882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0"/>
          <p:cNvCxnSpPr>
            <a:cxnSpLocks noChangeShapeType="1"/>
            <a:stCxn id="13" idx="0"/>
          </p:cNvCxnSpPr>
          <p:nvPr/>
        </p:nvCxnSpPr>
        <p:spPr bwMode="auto">
          <a:xfrm flipV="1">
            <a:off x="3505200" y="3519482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31"/>
          <p:cNvCxnSpPr>
            <a:cxnSpLocks noChangeShapeType="1"/>
            <a:stCxn id="26" idx="1"/>
          </p:cNvCxnSpPr>
          <p:nvPr/>
        </p:nvCxnSpPr>
        <p:spPr bwMode="auto">
          <a:xfrm flipH="1" flipV="1">
            <a:off x="4343400" y="3824282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32"/>
          <p:cNvCxnSpPr>
            <a:cxnSpLocks noChangeShapeType="1"/>
          </p:cNvCxnSpPr>
          <p:nvPr/>
        </p:nvCxnSpPr>
        <p:spPr bwMode="auto">
          <a:xfrm>
            <a:off x="4038600" y="3748082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AutoShape 33"/>
          <p:cNvSpPr>
            <a:spLocks noChangeArrowheads="1"/>
          </p:cNvSpPr>
          <p:nvPr/>
        </p:nvSpPr>
        <p:spPr bwMode="auto">
          <a:xfrm>
            <a:off x="4267200" y="3671882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0" name="AutoShape 34"/>
          <p:cNvSpPr>
            <a:spLocks noChangeArrowheads="1"/>
          </p:cNvSpPr>
          <p:nvPr/>
        </p:nvSpPr>
        <p:spPr bwMode="auto">
          <a:xfrm>
            <a:off x="3886200" y="3671882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21" name="AutoShape 35"/>
          <p:cNvCxnSpPr>
            <a:cxnSpLocks noChangeShapeType="1"/>
            <a:stCxn id="19" idx="0"/>
            <a:endCxn id="23" idx="1"/>
          </p:cNvCxnSpPr>
          <p:nvPr/>
        </p:nvCxnSpPr>
        <p:spPr bwMode="auto">
          <a:xfrm flipV="1">
            <a:off x="4343400" y="3443282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AutoShape 36"/>
          <p:cNvSpPr>
            <a:spLocks noChangeArrowheads="1"/>
          </p:cNvSpPr>
          <p:nvPr/>
        </p:nvSpPr>
        <p:spPr bwMode="auto">
          <a:xfrm>
            <a:off x="4953000" y="3367082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3" name="AutoShape 37"/>
          <p:cNvSpPr>
            <a:spLocks noChangeArrowheads="1"/>
          </p:cNvSpPr>
          <p:nvPr/>
        </p:nvSpPr>
        <p:spPr bwMode="auto">
          <a:xfrm>
            <a:off x="4572000" y="3367082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24" name="AutoShape 38"/>
          <p:cNvCxnSpPr>
            <a:cxnSpLocks noChangeShapeType="1"/>
          </p:cNvCxnSpPr>
          <p:nvPr/>
        </p:nvCxnSpPr>
        <p:spPr bwMode="auto">
          <a:xfrm>
            <a:off x="4724400" y="3443282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AutoShape 39"/>
          <p:cNvSpPr>
            <a:spLocks noChangeArrowheads="1"/>
          </p:cNvSpPr>
          <p:nvPr/>
        </p:nvSpPr>
        <p:spPr bwMode="auto">
          <a:xfrm>
            <a:off x="4953000" y="3976682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6" name="AutoShape 40"/>
          <p:cNvSpPr>
            <a:spLocks noChangeArrowheads="1"/>
          </p:cNvSpPr>
          <p:nvPr/>
        </p:nvSpPr>
        <p:spPr bwMode="auto">
          <a:xfrm>
            <a:off x="4572000" y="3976682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27" name="AutoShape 41"/>
          <p:cNvCxnSpPr>
            <a:cxnSpLocks noChangeShapeType="1"/>
          </p:cNvCxnSpPr>
          <p:nvPr/>
        </p:nvCxnSpPr>
        <p:spPr bwMode="auto">
          <a:xfrm>
            <a:off x="4724400" y="4052882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AutoShape 42"/>
          <p:cNvSpPr>
            <a:spLocks noChangeArrowheads="1"/>
          </p:cNvSpPr>
          <p:nvPr/>
        </p:nvSpPr>
        <p:spPr bwMode="auto">
          <a:xfrm>
            <a:off x="5257800" y="3671882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29" name="AutoShape 43"/>
          <p:cNvCxnSpPr>
            <a:cxnSpLocks noChangeShapeType="1"/>
          </p:cNvCxnSpPr>
          <p:nvPr/>
        </p:nvCxnSpPr>
        <p:spPr bwMode="auto">
          <a:xfrm flipV="1">
            <a:off x="5105400" y="3824282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44"/>
          <p:cNvCxnSpPr>
            <a:cxnSpLocks noChangeShapeType="1"/>
          </p:cNvCxnSpPr>
          <p:nvPr/>
        </p:nvCxnSpPr>
        <p:spPr bwMode="auto">
          <a:xfrm flipH="1" flipV="1">
            <a:off x="5105400" y="3443282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45"/>
          <p:cNvCxnSpPr>
            <a:cxnSpLocks noChangeShapeType="1"/>
          </p:cNvCxnSpPr>
          <p:nvPr/>
        </p:nvCxnSpPr>
        <p:spPr bwMode="auto">
          <a:xfrm>
            <a:off x="4038600" y="3138482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AutoShape 46"/>
          <p:cNvSpPr>
            <a:spLocks noChangeArrowheads="1"/>
          </p:cNvSpPr>
          <p:nvPr/>
        </p:nvSpPr>
        <p:spPr bwMode="auto">
          <a:xfrm>
            <a:off x="4267200" y="3062282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3" name="AutoShape 47"/>
          <p:cNvSpPr>
            <a:spLocks noChangeArrowheads="1"/>
          </p:cNvSpPr>
          <p:nvPr/>
        </p:nvSpPr>
        <p:spPr bwMode="auto">
          <a:xfrm>
            <a:off x="3886200" y="3062282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34" name="AutoShape 48"/>
          <p:cNvCxnSpPr>
            <a:cxnSpLocks noChangeShapeType="1"/>
          </p:cNvCxnSpPr>
          <p:nvPr/>
        </p:nvCxnSpPr>
        <p:spPr bwMode="auto">
          <a:xfrm flipH="1" flipV="1">
            <a:off x="4419600" y="3138482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49"/>
          <p:cNvCxnSpPr>
            <a:cxnSpLocks noChangeShapeType="1"/>
            <a:stCxn id="40" idx="1"/>
            <a:endCxn id="36" idx="3"/>
          </p:cNvCxnSpPr>
          <p:nvPr/>
        </p:nvCxnSpPr>
        <p:spPr bwMode="auto">
          <a:xfrm flipH="1" flipV="1">
            <a:off x="6781800" y="3824282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AutoShape 50"/>
          <p:cNvSpPr>
            <a:spLocks noChangeArrowheads="1"/>
          </p:cNvSpPr>
          <p:nvPr/>
        </p:nvSpPr>
        <p:spPr bwMode="auto">
          <a:xfrm>
            <a:off x="6629400" y="3748082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" name="AutoShape 51"/>
          <p:cNvSpPr>
            <a:spLocks noChangeArrowheads="1"/>
          </p:cNvSpPr>
          <p:nvPr/>
        </p:nvSpPr>
        <p:spPr bwMode="auto">
          <a:xfrm>
            <a:off x="6248400" y="3519482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38" name="AutoShape 52"/>
          <p:cNvCxnSpPr>
            <a:cxnSpLocks noChangeShapeType="1"/>
          </p:cNvCxnSpPr>
          <p:nvPr/>
        </p:nvCxnSpPr>
        <p:spPr bwMode="auto">
          <a:xfrm flipV="1">
            <a:off x="6781800" y="3595682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AutoShape 53"/>
          <p:cNvSpPr>
            <a:spLocks noChangeArrowheads="1"/>
          </p:cNvSpPr>
          <p:nvPr/>
        </p:nvSpPr>
        <p:spPr bwMode="auto">
          <a:xfrm>
            <a:off x="7010400" y="3519482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0" name="AutoShape 54"/>
          <p:cNvSpPr>
            <a:spLocks noChangeArrowheads="1"/>
          </p:cNvSpPr>
          <p:nvPr/>
        </p:nvSpPr>
        <p:spPr bwMode="auto">
          <a:xfrm>
            <a:off x="7010400" y="3976682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41" name="AutoShape 55"/>
          <p:cNvCxnSpPr>
            <a:cxnSpLocks noChangeShapeType="1"/>
            <a:stCxn id="36" idx="1"/>
          </p:cNvCxnSpPr>
          <p:nvPr/>
        </p:nvCxnSpPr>
        <p:spPr bwMode="auto">
          <a:xfrm flipH="1" flipV="1">
            <a:off x="6400800" y="3595682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56"/>
          <p:cNvCxnSpPr>
            <a:cxnSpLocks noChangeShapeType="1"/>
            <a:stCxn id="4" idx="3"/>
            <a:endCxn id="36" idx="1"/>
          </p:cNvCxnSpPr>
          <p:nvPr/>
        </p:nvCxnSpPr>
        <p:spPr bwMode="auto">
          <a:xfrm flipV="1">
            <a:off x="6400800" y="3824282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3" name="Group 69"/>
          <p:cNvGrpSpPr>
            <a:grpSpLocks/>
          </p:cNvGrpSpPr>
          <p:nvPr/>
        </p:nvGrpSpPr>
        <p:grpSpPr bwMode="auto">
          <a:xfrm>
            <a:off x="2743200" y="4129087"/>
            <a:ext cx="4005263" cy="366713"/>
            <a:chOff x="1824" y="2640"/>
            <a:chExt cx="2523" cy="231"/>
          </a:xfrm>
        </p:grpSpPr>
        <p:sp>
          <p:nvSpPr>
            <p:cNvPr id="44" name="Text Box 71"/>
            <p:cNvSpPr txBox="1">
              <a:spLocks noChangeArrowheads="1"/>
            </p:cNvSpPr>
            <p:nvPr/>
          </p:nvSpPr>
          <p:spPr bwMode="auto">
            <a:xfrm>
              <a:off x="1824" y="2640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g</a:t>
              </a:r>
              <a:r>
                <a:rPr lang="en-US" altLang="en-US" i="1" baseline="-25000"/>
                <a:t>1</a:t>
              </a:r>
            </a:p>
          </p:txBody>
        </p:sp>
        <p:sp>
          <p:nvSpPr>
            <p:cNvPr id="45" name="Text Box 72"/>
            <p:cNvSpPr txBox="1">
              <a:spLocks noChangeArrowheads="1"/>
            </p:cNvSpPr>
            <p:nvPr/>
          </p:nvSpPr>
          <p:spPr bwMode="auto">
            <a:xfrm>
              <a:off x="2880" y="2640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g</a:t>
              </a:r>
              <a:r>
                <a:rPr lang="en-US" altLang="en-US" i="1" baseline="-25000"/>
                <a:t>2</a:t>
              </a:r>
            </a:p>
          </p:txBody>
        </p:sp>
        <p:sp>
          <p:nvSpPr>
            <p:cNvPr id="46" name="Text Box 73"/>
            <p:cNvSpPr txBox="1">
              <a:spLocks noChangeArrowheads="1"/>
            </p:cNvSpPr>
            <p:nvPr/>
          </p:nvSpPr>
          <p:spPr bwMode="auto">
            <a:xfrm>
              <a:off x="4080" y="2640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g</a:t>
              </a:r>
              <a:r>
                <a:rPr lang="en-US" altLang="en-US" i="1" baseline="-25000"/>
                <a:t>3</a:t>
              </a:r>
            </a:p>
          </p:txBody>
        </p:sp>
      </p:grpSp>
      <p:cxnSp>
        <p:nvCxnSpPr>
          <p:cNvPr id="47" name="AutoShape 123"/>
          <p:cNvCxnSpPr>
            <a:cxnSpLocks noChangeShapeType="1"/>
          </p:cNvCxnSpPr>
          <p:nvPr/>
        </p:nvCxnSpPr>
        <p:spPr bwMode="auto">
          <a:xfrm>
            <a:off x="3200400" y="3443282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24"/>
          <p:cNvCxnSpPr>
            <a:cxnSpLocks noChangeShapeType="1"/>
          </p:cNvCxnSpPr>
          <p:nvPr/>
        </p:nvCxnSpPr>
        <p:spPr bwMode="auto">
          <a:xfrm>
            <a:off x="4724400" y="3443282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87"/>
          <p:cNvCxnSpPr>
            <a:cxnSpLocks noChangeShapeType="1"/>
          </p:cNvCxnSpPr>
          <p:nvPr/>
        </p:nvCxnSpPr>
        <p:spPr bwMode="auto">
          <a:xfrm>
            <a:off x="3048000" y="52578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AutoShape 88"/>
          <p:cNvSpPr>
            <a:spLocks noChangeArrowheads="1"/>
          </p:cNvSpPr>
          <p:nvPr/>
        </p:nvSpPr>
        <p:spPr bwMode="auto">
          <a:xfrm>
            <a:off x="3276600" y="5181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3" name="AutoShape 89"/>
          <p:cNvSpPr>
            <a:spLocks noChangeArrowheads="1"/>
          </p:cNvSpPr>
          <p:nvPr/>
        </p:nvSpPr>
        <p:spPr bwMode="auto">
          <a:xfrm>
            <a:off x="2895600" y="5181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54" name="AutoShape 90"/>
          <p:cNvCxnSpPr>
            <a:cxnSpLocks noChangeShapeType="1"/>
            <a:stCxn id="52" idx="3"/>
            <a:endCxn id="55" idx="1"/>
          </p:cNvCxnSpPr>
          <p:nvPr/>
        </p:nvCxnSpPr>
        <p:spPr bwMode="auto">
          <a:xfrm>
            <a:off x="3429000" y="52578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AutoShape 91"/>
          <p:cNvSpPr>
            <a:spLocks noChangeArrowheads="1"/>
          </p:cNvSpPr>
          <p:nvPr/>
        </p:nvSpPr>
        <p:spPr bwMode="auto">
          <a:xfrm>
            <a:off x="3657600" y="5181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6" name="AutoShape 92"/>
          <p:cNvSpPr>
            <a:spLocks noChangeArrowheads="1"/>
          </p:cNvSpPr>
          <p:nvPr/>
        </p:nvSpPr>
        <p:spPr bwMode="auto">
          <a:xfrm>
            <a:off x="5257800" y="5500688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57" name="AutoShape 93"/>
          <p:cNvCxnSpPr>
            <a:cxnSpLocks noChangeShapeType="1"/>
            <a:stCxn id="56" idx="3"/>
            <a:endCxn id="59" idx="2"/>
          </p:cNvCxnSpPr>
          <p:nvPr/>
        </p:nvCxnSpPr>
        <p:spPr bwMode="auto">
          <a:xfrm flipV="1">
            <a:off x="5410200" y="5348288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AutoShape 94"/>
          <p:cNvSpPr>
            <a:spLocks noChangeArrowheads="1"/>
          </p:cNvSpPr>
          <p:nvPr/>
        </p:nvSpPr>
        <p:spPr bwMode="auto">
          <a:xfrm>
            <a:off x="5943600" y="5195888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9" name="AutoShape 95"/>
          <p:cNvSpPr>
            <a:spLocks noChangeArrowheads="1"/>
          </p:cNvSpPr>
          <p:nvPr/>
        </p:nvSpPr>
        <p:spPr bwMode="auto">
          <a:xfrm>
            <a:off x="5562600" y="5195888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60" name="AutoShape 96"/>
          <p:cNvCxnSpPr>
            <a:cxnSpLocks noChangeShapeType="1"/>
          </p:cNvCxnSpPr>
          <p:nvPr/>
        </p:nvCxnSpPr>
        <p:spPr bwMode="auto">
          <a:xfrm>
            <a:off x="5715000" y="5272088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AutoShape 97"/>
          <p:cNvSpPr>
            <a:spLocks noChangeArrowheads="1"/>
          </p:cNvSpPr>
          <p:nvPr/>
        </p:nvSpPr>
        <p:spPr bwMode="auto">
          <a:xfrm>
            <a:off x="5257800" y="4891088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62" name="AutoShape 98"/>
          <p:cNvCxnSpPr>
            <a:cxnSpLocks noChangeShapeType="1"/>
          </p:cNvCxnSpPr>
          <p:nvPr/>
        </p:nvCxnSpPr>
        <p:spPr bwMode="auto">
          <a:xfrm flipH="1" flipV="1">
            <a:off x="5410200" y="4967288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99"/>
          <p:cNvCxnSpPr>
            <a:cxnSpLocks noChangeShapeType="1"/>
            <a:stCxn id="70" idx="1"/>
          </p:cNvCxnSpPr>
          <p:nvPr/>
        </p:nvCxnSpPr>
        <p:spPr bwMode="auto">
          <a:xfrm flipH="1" flipV="1">
            <a:off x="7239000" y="5348288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AutoShape 100"/>
          <p:cNvSpPr>
            <a:spLocks noChangeArrowheads="1"/>
          </p:cNvSpPr>
          <p:nvPr/>
        </p:nvSpPr>
        <p:spPr bwMode="auto">
          <a:xfrm>
            <a:off x="7162800" y="5195888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65" name="AutoShape 101"/>
          <p:cNvCxnSpPr>
            <a:cxnSpLocks noChangeShapeType="1"/>
            <a:stCxn id="64" idx="0"/>
            <a:endCxn id="67" idx="1"/>
          </p:cNvCxnSpPr>
          <p:nvPr/>
        </p:nvCxnSpPr>
        <p:spPr bwMode="auto">
          <a:xfrm flipV="1">
            <a:off x="7239000" y="4967288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AutoShape 102"/>
          <p:cNvSpPr>
            <a:spLocks noChangeArrowheads="1"/>
          </p:cNvSpPr>
          <p:nvPr/>
        </p:nvSpPr>
        <p:spPr bwMode="auto">
          <a:xfrm>
            <a:off x="7848600" y="4891088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7" name="AutoShape 103"/>
          <p:cNvSpPr>
            <a:spLocks noChangeArrowheads="1"/>
          </p:cNvSpPr>
          <p:nvPr/>
        </p:nvSpPr>
        <p:spPr bwMode="auto">
          <a:xfrm>
            <a:off x="7467600" y="4891088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68" name="AutoShape 104"/>
          <p:cNvCxnSpPr>
            <a:cxnSpLocks noChangeShapeType="1"/>
          </p:cNvCxnSpPr>
          <p:nvPr/>
        </p:nvCxnSpPr>
        <p:spPr bwMode="auto">
          <a:xfrm>
            <a:off x="7620000" y="4967288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AutoShape 105"/>
          <p:cNvSpPr>
            <a:spLocks noChangeArrowheads="1"/>
          </p:cNvSpPr>
          <p:nvPr/>
        </p:nvSpPr>
        <p:spPr bwMode="auto">
          <a:xfrm>
            <a:off x="7848600" y="5500688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0" name="AutoShape 106"/>
          <p:cNvSpPr>
            <a:spLocks noChangeArrowheads="1"/>
          </p:cNvSpPr>
          <p:nvPr/>
        </p:nvSpPr>
        <p:spPr bwMode="auto">
          <a:xfrm>
            <a:off x="7467600" y="5500688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71" name="AutoShape 107"/>
          <p:cNvCxnSpPr>
            <a:cxnSpLocks noChangeShapeType="1"/>
          </p:cNvCxnSpPr>
          <p:nvPr/>
        </p:nvCxnSpPr>
        <p:spPr bwMode="auto">
          <a:xfrm>
            <a:off x="7620000" y="5576888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AutoShape 109"/>
          <p:cNvSpPr>
            <a:spLocks noChangeArrowheads="1"/>
          </p:cNvSpPr>
          <p:nvPr/>
        </p:nvSpPr>
        <p:spPr bwMode="auto">
          <a:xfrm>
            <a:off x="1600200" y="5181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3" name="AutoShape 110"/>
          <p:cNvSpPr>
            <a:spLocks noChangeArrowheads="1"/>
          </p:cNvSpPr>
          <p:nvPr/>
        </p:nvSpPr>
        <p:spPr bwMode="auto">
          <a:xfrm>
            <a:off x="1143000" y="5181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4" name="AutoShape 111"/>
          <p:cNvSpPr>
            <a:spLocks noChangeArrowheads="1"/>
          </p:cNvSpPr>
          <p:nvPr/>
        </p:nvSpPr>
        <p:spPr bwMode="auto">
          <a:xfrm>
            <a:off x="685800" y="5181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75" name="AutoShape 112"/>
          <p:cNvCxnSpPr>
            <a:cxnSpLocks noChangeShapeType="1"/>
            <a:stCxn id="73" idx="1"/>
            <a:endCxn id="74" idx="3"/>
          </p:cNvCxnSpPr>
          <p:nvPr/>
        </p:nvCxnSpPr>
        <p:spPr bwMode="auto">
          <a:xfrm flipH="1">
            <a:off x="838200" y="52578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113"/>
          <p:cNvCxnSpPr>
            <a:cxnSpLocks noChangeShapeType="1"/>
          </p:cNvCxnSpPr>
          <p:nvPr/>
        </p:nvCxnSpPr>
        <p:spPr bwMode="auto">
          <a:xfrm>
            <a:off x="1295400" y="52578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 Box 114"/>
          <p:cNvSpPr txBox="1">
            <a:spLocks noChangeArrowheads="1"/>
          </p:cNvSpPr>
          <p:nvPr/>
        </p:nvSpPr>
        <p:spPr bwMode="auto">
          <a:xfrm>
            <a:off x="2286000" y="5715000"/>
            <a:ext cx="2317750" cy="36671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ID-List: {g</a:t>
            </a:r>
            <a:r>
              <a:rPr lang="en-US" altLang="en-US" baseline="-25000"/>
              <a:t>1</a:t>
            </a:r>
            <a:r>
              <a:rPr lang="en-US" altLang="en-US"/>
              <a:t>,g</a:t>
            </a:r>
            <a:r>
              <a:rPr lang="en-US" altLang="en-US" baseline="-25000"/>
              <a:t>2</a:t>
            </a:r>
            <a:r>
              <a:rPr lang="en-US" altLang="en-US"/>
              <a:t>,g</a:t>
            </a:r>
            <a:r>
              <a:rPr lang="en-US" altLang="en-US" baseline="-25000"/>
              <a:t>3</a:t>
            </a:r>
            <a:r>
              <a:rPr lang="en-US" altLang="en-US"/>
              <a:t>}</a:t>
            </a:r>
          </a:p>
        </p:txBody>
      </p:sp>
      <p:sp>
        <p:nvSpPr>
          <p:cNvPr id="78" name="Text Box 115"/>
          <p:cNvSpPr txBox="1">
            <a:spLocks noChangeArrowheads="1"/>
          </p:cNvSpPr>
          <p:nvPr/>
        </p:nvSpPr>
        <p:spPr bwMode="auto">
          <a:xfrm>
            <a:off x="4876800" y="5729288"/>
            <a:ext cx="1673225" cy="36671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ID-List: {g</a:t>
            </a:r>
            <a:r>
              <a:rPr lang="en-US" altLang="en-US" baseline="-25000"/>
              <a:t>2</a:t>
            </a:r>
            <a:r>
              <a:rPr lang="en-US" altLang="en-US"/>
              <a:t>}</a:t>
            </a:r>
          </a:p>
        </p:txBody>
      </p:sp>
      <p:sp>
        <p:nvSpPr>
          <p:cNvPr id="79" name="Text Box 116"/>
          <p:cNvSpPr txBox="1">
            <a:spLocks noChangeArrowheads="1"/>
          </p:cNvSpPr>
          <p:nvPr/>
        </p:nvSpPr>
        <p:spPr bwMode="auto">
          <a:xfrm>
            <a:off x="6705600" y="5729288"/>
            <a:ext cx="1995488" cy="36671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ID-List: {g</a:t>
            </a:r>
            <a:r>
              <a:rPr lang="en-US" altLang="en-US" baseline="-25000"/>
              <a:t>1</a:t>
            </a:r>
            <a:r>
              <a:rPr lang="en-US" altLang="en-US"/>
              <a:t>,g</a:t>
            </a:r>
            <a:r>
              <a:rPr lang="en-US" altLang="en-US" baseline="-25000"/>
              <a:t>2</a:t>
            </a:r>
            <a:r>
              <a:rPr lang="en-US" altLang="en-US"/>
              <a:t>}</a:t>
            </a:r>
          </a:p>
        </p:txBody>
      </p:sp>
      <p:sp>
        <p:nvSpPr>
          <p:cNvPr id="80" name="Text Box 117"/>
          <p:cNvSpPr txBox="1">
            <a:spLocks noChangeArrowheads="1"/>
          </p:cNvSpPr>
          <p:nvPr/>
        </p:nvSpPr>
        <p:spPr bwMode="auto">
          <a:xfrm>
            <a:off x="381000" y="5715000"/>
            <a:ext cx="1673225" cy="36671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ID-List: {g</a:t>
            </a:r>
            <a:r>
              <a:rPr lang="en-US" altLang="en-US" baseline="-25000"/>
              <a:t>3</a:t>
            </a:r>
            <a:r>
              <a:rPr lang="en-US" altLang="en-US"/>
              <a:t>}</a:t>
            </a:r>
          </a:p>
        </p:txBody>
      </p:sp>
      <p:sp>
        <p:nvSpPr>
          <p:cNvPr id="81" name="Text Box 118"/>
          <p:cNvSpPr txBox="1">
            <a:spLocks noChangeArrowheads="1"/>
          </p:cNvSpPr>
          <p:nvPr/>
        </p:nvSpPr>
        <p:spPr bwMode="auto">
          <a:xfrm>
            <a:off x="152400" y="4648200"/>
            <a:ext cx="3544560" cy="36933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Mined Features and their ID-List:</a:t>
            </a:r>
            <a:endParaRPr lang="en-US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81877" y="3059305"/>
            <a:ext cx="2127827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Given three graphs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in D</a:t>
            </a:r>
            <a:endParaRPr kumimoji="0" lang="en-AU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Swift Index</a:t>
            </a:r>
            <a:endParaRPr lang="en-AU" dirty="0"/>
          </a:p>
        </p:txBody>
      </p:sp>
      <p:sp>
        <p:nvSpPr>
          <p:cNvPr id="4" name="Rectangle 140"/>
          <p:cNvSpPr>
            <a:spLocks noChangeArrowheads="1"/>
          </p:cNvSpPr>
          <p:nvPr/>
        </p:nvSpPr>
        <p:spPr bwMode="auto">
          <a:xfrm>
            <a:off x="7772400" y="5181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" name="Rectangle 139"/>
          <p:cNvSpPr>
            <a:spLocks noChangeArrowheads="1"/>
          </p:cNvSpPr>
          <p:nvPr/>
        </p:nvSpPr>
        <p:spPr bwMode="auto">
          <a:xfrm>
            <a:off x="7772400" y="4038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" name="Rectangle 138"/>
          <p:cNvSpPr>
            <a:spLocks noChangeArrowheads="1"/>
          </p:cNvSpPr>
          <p:nvPr/>
        </p:nvSpPr>
        <p:spPr bwMode="auto">
          <a:xfrm>
            <a:off x="7772400" y="3581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" name="Rectangle 137"/>
          <p:cNvSpPr>
            <a:spLocks noChangeArrowheads="1"/>
          </p:cNvSpPr>
          <p:nvPr/>
        </p:nvSpPr>
        <p:spPr bwMode="auto">
          <a:xfrm>
            <a:off x="77724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" name="Rectangle 136"/>
          <p:cNvSpPr>
            <a:spLocks noChangeArrowheads="1"/>
          </p:cNvSpPr>
          <p:nvPr/>
        </p:nvSpPr>
        <p:spPr bwMode="auto">
          <a:xfrm>
            <a:off x="7772400" y="190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" name="Rectangle 130"/>
          <p:cNvSpPr>
            <a:spLocks noChangeArrowheads="1"/>
          </p:cNvSpPr>
          <p:nvPr/>
        </p:nvSpPr>
        <p:spPr bwMode="auto">
          <a:xfrm>
            <a:off x="50292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" name="Rectangle 129"/>
          <p:cNvSpPr>
            <a:spLocks noChangeArrowheads="1"/>
          </p:cNvSpPr>
          <p:nvPr/>
        </p:nvSpPr>
        <p:spPr bwMode="auto">
          <a:xfrm>
            <a:off x="5029200" y="3276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" name="Rectangle 128"/>
          <p:cNvSpPr>
            <a:spLocks noChangeArrowheads="1"/>
          </p:cNvSpPr>
          <p:nvPr/>
        </p:nvSpPr>
        <p:spPr bwMode="auto">
          <a:xfrm>
            <a:off x="50292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" name="Rectangle 127"/>
          <p:cNvSpPr>
            <a:spLocks noChangeArrowheads="1"/>
          </p:cNvSpPr>
          <p:nvPr/>
        </p:nvSpPr>
        <p:spPr bwMode="auto">
          <a:xfrm>
            <a:off x="5029200" y="190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" name="Rectangle 126"/>
          <p:cNvSpPr>
            <a:spLocks noChangeArrowheads="1"/>
          </p:cNvSpPr>
          <p:nvPr/>
        </p:nvSpPr>
        <p:spPr bwMode="auto">
          <a:xfrm>
            <a:off x="3581400" y="4953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" name="Rectangle 125"/>
          <p:cNvSpPr>
            <a:spLocks noChangeArrowheads="1"/>
          </p:cNvSpPr>
          <p:nvPr/>
        </p:nvSpPr>
        <p:spPr bwMode="auto">
          <a:xfrm>
            <a:off x="1524000" y="4953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" name="Rectangle 124"/>
          <p:cNvSpPr>
            <a:spLocks noChangeArrowheads="1"/>
          </p:cNvSpPr>
          <p:nvPr/>
        </p:nvSpPr>
        <p:spPr bwMode="auto">
          <a:xfrm>
            <a:off x="2438400" y="1981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" name="Rectangle 123"/>
          <p:cNvSpPr>
            <a:spLocks noChangeArrowheads="1"/>
          </p:cNvSpPr>
          <p:nvPr/>
        </p:nvSpPr>
        <p:spPr bwMode="auto">
          <a:xfrm>
            <a:off x="24384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" name="AutoShape 35"/>
          <p:cNvSpPr>
            <a:spLocks noChangeArrowheads="1"/>
          </p:cNvSpPr>
          <p:nvPr/>
        </p:nvSpPr>
        <p:spPr bwMode="auto">
          <a:xfrm>
            <a:off x="2514600" y="2057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18" name="AutoShape 36"/>
          <p:cNvCxnSpPr>
            <a:cxnSpLocks noChangeShapeType="1"/>
          </p:cNvCxnSpPr>
          <p:nvPr/>
        </p:nvCxnSpPr>
        <p:spPr bwMode="auto">
          <a:xfrm>
            <a:off x="2286000" y="27432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AutoShape 37"/>
          <p:cNvSpPr>
            <a:spLocks noChangeArrowheads="1"/>
          </p:cNvSpPr>
          <p:nvPr/>
        </p:nvSpPr>
        <p:spPr bwMode="auto">
          <a:xfrm>
            <a:off x="2514600" y="2667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0" name="AutoShape 38"/>
          <p:cNvSpPr>
            <a:spLocks noChangeArrowheads="1"/>
          </p:cNvSpPr>
          <p:nvPr/>
        </p:nvSpPr>
        <p:spPr bwMode="auto">
          <a:xfrm>
            <a:off x="2133600" y="2667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" name="AutoShape 49"/>
          <p:cNvSpPr>
            <a:spLocks noChangeArrowheads="1"/>
          </p:cNvSpPr>
          <p:nvPr/>
        </p:nvSpPr>
        <p:spPr bwMode="auto">
          <a:xfrm>
            <a:off x="5105400" y="19812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" name="AutoShape 50"/>
          <p:cNvSpPr>
            <a:spLocks noChangeArrowheads="1"/>
          </p:cNvSpPr>
          <p:nvPr/>
        </p:nvSpPr>
        <p:spPr bwMode="auto">
          <a:xfrm>
            <a:off x="5105400" y="2667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3" name="AutoShape 51"/>
          <p:cNvSpPr>
            <a:spLocks noChangeArrowheads="1"/>
          </p:cNvSpPr>
          <p:nvPr/>
        </p:nvSpPr>
        <p:spPr bwMode="auto">
          <a:xfrm>
            <a:off x="4724400" y="2667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24" name="AutoShape 52"/>
          <p:cNvCxnSpPr>
            <a:cxnSpLocks noChangeShapeType="1"/>
          </p:cNvCxnSpPr>
          <p:nvPr/>
        </p:nvCxnSpPr>
        <p:spPr bwMode="auto">
          <a:xfrm>
            <a:off x="4876800" y="27432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AutoShape 53"/>
          <p:cNvSpPr>
            <a:spLocks noChangeArrowheads="1"/>
          </p:cNvSpPr>
          <p:nvPr/>
        </p:nvSpPr>
        <p:spPr bwMode="auto">
          <a:xfrm>
            <a:off x="5943600" y="3657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6" name="AutoShape 54"/>
          <p:cNvSpPr>
            <a:spLocks noChangeArrowheads="1"/>
          </p:cNvSpPr>
          <p:nvPr/>
        </p:nvSpPr>
        <p:spPr bwMode="auto">
          <a:xfrm>
            <a:off x="5562600" y="3657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27" name="AutoShape 55"/>
          <p:cNvCxnSpPr>
            <a:cxnSpLocks noChangeShapeType="1"/>
          </p:cNvCxnSpPr>
          <p:nvPr/>
        </p:nvCxnSpPr>
        <p:spPr bwMode="auto">
          <a:xfrm>
            <a:off x="5715000" y="37338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AutoShape 56"/>
          <p:cNvSpPr>
            <a:spLocks noChangeArrowheads="1"/>
          </p:cNvSpPr>
          <p:nvPr/>
        </p:nvSpPr>
        <p:spPr bwMode="auto">
          <a:xfrm>
            <a:off x="5105400" y="3352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29" name="AutoShape 57"/>
          <p:cNvCxnSpPr>
            <a:cxnSpLocks noChangeShapeType="1"/>
            <a:stCxn id="26" idx="1"/>
          </p:cNvCxnSpPr>
          <p:nvPr/>
        </p:nvCxnSpPr>
        <p:spPr bwMode="auto">
          <a:xfrm flipH="1" flipV="1">
            <a:off x="5257800" y="34290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 Box 65"/>
          <p:cNvSpPr txBox="1">
            <a:spLocks noChangeArrowheads="1"/>
          </p:cNvSpPr>
          <p:nvPr/>
        </p:nvSpPr>
        <p:spPr bwMode="auto">
          <a:xfrm>
            <a:off x="5410200" y="1905000"/>
            <a:ext cx="796925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Deg=3</a:t>
            </a:r>
          </a:p>
        </p:txBody>
      </p:sp>
      <p:sp>
        <p:nvSpPr>
          <p:cNvPr id="31" name="AutoShape 66"/>
          <p:cNvSpPr>
            <a:spLocks noChangeArrowheads="1"/>
          </p:cNvSpPr>
          <p:nvPr/>
        </p:nvSpPr>
        <p:spPr bwMode="auto">
          <a:xfrm>
            <a:off x="7848600" y="19812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" name="AutoShape 70"/>
          <p:cNvSpPr>
            <a:spLocks noChangeArrowheads="1"/>
          </p:cNvSpPr>
          <p:nvPr/>
        </p:nvSpPr>
        <p:spPr bwMode="auto">
          <a:xfrm>
            <a:off x="7543800" y="2819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33" name="AutoShape 71"/>
          <p:cNvCxnSpPr>
            <a:cxnSpLocks noChangeShapeType="1"/>
            <a:stCxn id="32" idx="0"/>
            <a:endCxn id="34" idx="1"/>
          </p:cNvCxnSpPr>
          <p:nvPr/>
        </p:nvCxnSpPr>
        <p:spPr bwMode="auto">
          <a:xfrm flipV="1">
            <a:off x="7620000" y="25908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AutoShape 72"/>
          <p:cNvSpPr>
            <a:spLocks noChangeArrowheads="1"/>
          </p:cNvSpPr>
          <p:nvPr/>
        </p:nvSpPr>
        <p:spPr bwMode="auto">
          <a:xfrm>
            <a:off x="7848600" y="2514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35" name="AutoShape 73"/>
          <p:cNvCxnSpPr>
            <a:cxnSpLocks noChangeShapeType="1"/>
            <a:stCxn id="39" idx="1"/>
          </p:cNvCxnSpPr>
          <p:nvPr/>
        </p:nvCxnSpPr>
        <p:spPr bwMode="auto">
          <a:xfrm flipH="1" flipV="1">
            <a:off x="7620000" y="3505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AutoShape 74"/>
          <p:cNvSpPr>
            <a:spLocks noChangeArrowheads="1"/>
          </p:cNvSpPr>
          <p:nvPr/>
        </p:nvSpPr>
        <p:spPr bwMode="auto">
          <a:xfrm>
            <a:off x="75438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37" name="AutoShape 75"/>
          <p:cNvCxnSpPr>
            <a:cxnSpLocks noChangeShapeType="1"/>
            <a:stCxn id="36" idx="0"/>
            <a:endCxn id="38" idx="1"/>
          </p:cNvCxnSpPr>
          <p:nvPr/>
        </p:nvCxnSpPr>
        <p:spPr bwMode="auto">
          <a:xfrm flipV="1">
            <a:off x="7620000" y="3276600"/>
            <a:ext cx="228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AutoShape 76"/>
          <p:cNvSpPr>
            <a:spLocks noChangeArrowheads="1"/>
          </p:cNvSpPr>
          <p:nvPr/>
        </p:nvSpPr>
        <p:spPr bwMode="auto">
          <a:xfrm>
            <a:off x="7848600" y="3200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9" name="AutoShape 77"/>
          <p:cNvSpPr>
            <a:spLocks noChangeArrowheads="1"/>
          </p:cNvSpPr>
          <p:nvPr/>
        </p:nvSpPr>
        <p:spPr bwMode="auto">
          <a:xfrm>
            <a:off x="7848600" y="3657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40" name="AutoShape 83"/>
          <p:cNvCxnSpPr>
            <a:cxnSpLocks noChangeShapeType="1"/>
            <a:stCxn id="46" idx="1"/>
          </p:cNvCxnSpPr>
          <p:nvPr/>
        </p:nvCxnSpPr>
        <p:spPr bwMode="auto">
          <a:xfrm flipH="1" flipV="1">
            <a:off x="7239000" y="44196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utoShape 84"/>
          <p:cNvSpPr>
            <a:spLocks noChangeArrowheads="1"/>
          </p:cNvSpPr>
          <p:nvPr/>
        </p:nvSpPr>
        <p:spPr bwMode="auto">
          <a:xfrm>
            <a:off x="7162800" y="4343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42" name="AutoShape 85"/>
          <p:cNvCxnSpPr>
            <a:cxnSpLocks noChangeShapeType="1"/>
            <a:stCxn id="41" idx="0"/>
            <a:endCxn id="44" idx="1"/>
          </p:cNvCxnSpPr>
          <p:nvPr/>
        </p:nvCxnSpPr>
        <p:spPr bwMode="auto">
          <a:xfrm flipV="1">
            <a:off x="7239000" y="4191000"/>
            <a:ext cx="228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AutoShape 86"/>
          <p:cNvSpPr>
            <a:spLocks noChangeArrowheads="1"/>
          </p:cNvSpPr>
          <p:nvPr/>
        </p:nvSpPr>
        <p:spPr bwMode="auto">
          <a:xfrm>
            <a:off x="7848600" y="4114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" name="AutoShape 87"/>
          <p:cNvSpPr>
            <a:spLocks noChangeArrowheads="1"/>
          </p:cNvSpPr>
          <p:nvPr/>
        </p:nvSpPr>
        <p:spPr bwMode="auto">
          <a:xfrm>
            <a:off x="7467600" y="4114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45" name="AutoShape 88"/>
          <p:cNvCxnSpPr>
            <a:cxnSpLocks noChangeShapeType="1"/>
          </p:cNvCxnSpPr>
          <p:nvPr/>
        </p:nvCxnSpPr>
        <p:spPr bwMode="auto">
          <a:xfrm>
            <a:off x="7620000" y="41910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AutoShape 89"/>
          <p:cNvSpPr>
            <a:spLocks noChangeArrowheads="1"/>
          </p:cNvSpPr>
          <p:nvPr/>
        </p:nvSpPr>
        <p:spPr bwMode="auto">
          <a:xfrm>
            <a:off x="7467600" y="4572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47" name="AutoShape 90"/>
          <p:cNvCxnSpPr>
            <a:cxnSpLocks noChangeShapeType="1"/>
          </p:cNvCxnSpPr>
          <p:nvPr/>
        </p:nvCxnSpPr>
        <p:spPr bwMode="auto">
          <a:xfrm>
            <a:off x="3048000" y="51054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utoShape 91"/>
          <p:cNvSpPr>
            <a:spLocks noChangeArrowheads="1"/>
          </p:cNvSpPr>
          <p:nvPr/>
        </p:nvSpPr>
        <p:spPr bwMode="auto">
          <a:xfrm>
            <a:off x="3276600" y="50292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9" name="AutoShape 92"/>
          <p:cNvSpPr>
            <a:spLocks noChangeArrowheads="1"/>
          </p:cNvSpPr>
          <p:nvPr/>
        </p:nvSpPr>
        <p:spPr bwMode="auto">
          <a:xfrm>
            <a:off x="2895600" y="50292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50" name="AutoShape 93"/>
          <p:cNvCxnSpPr>
            <a:cxnSpLocks noChangeShapeType="1"/>
            <a:stCxn id="48" idx="3"/>
            <a:endCxn id="51" idx="1"/>
          </p:cNvCxnSpPr>
          <p:nvPr/>
        </p:nvCxnSpPr>
        <p:spPr bwMode="auto">
          <a:xfrm>
            <a:off x="3429000" y="51054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AutoShape 94"/>
          <p:cNvSpPr>
            <a:spLocks noChangeArrowheads="1"/>
          </p:cNvSpPr>
          <p:nvPr/>
        </p:nvSpPr>
        <p:spPr bwMode="auto">
          <a:xfrm>
            <a:off x="3657600" y="50292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2" name="AutoShape 95"/>
          <p:cNvSpPr>
            <a:spLocks noChangeArrowheads="1"/>
          </p:cNvSpPr>
          <p:nvPr/>
        </p:nvSpPr>
        <p:spPr bwMode="auto">
          <a:xfrm>
            <a:off x="5105400" y="5348288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53" name="AutoShape 96"/>
          <p:cNvCxnSpPr>
            <a:cxnSpLocks noChangeShapeType="1"/>
            <a:stCxn id="52" idx="3"/>
            <a:endCxn id="55" idx="2"/>
          </p:cNvCxnSpPr>
          <p:nvPr/>
        </p:nvCxnSpPr>
        <p:spPr bwMode="auto">
          <a:xfrm flipV="1">
            <a:off x="5257800" y="5195888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AutoShape 97"/>
          <p:cNvSpPr>
            <a:spLocks noChangeArrowheads="1"/>
          </p:cNvSpPr>
          <p:nvPr/>
        </p:nvSpPr>
        <p:spPr bwMode="auto">
          <a:xfrm>
            <a:off x="5791200" y="5043488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5" name="AutoShape 98"/>
          <p:cNvSpPr>
            <a:spLocks noChangeArrowheads="1"/>
          </p:cNvSpPr>
          <p:nvPr/>
        </p:nvSpPr>
        <p:spPr bwMode="auto">
          <a:xfrm>
            <a:off x="5410200" y="5043488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56" name="AutoShape 99"/>
          <p:cNvCxnSpPr>
            <a:cxnSpLocks noChangeShapeType="1"/>
          </p:cNvCxnSpPr>
          <p:nvPr/>
        </p:nvCxnSpPr>
        <p:spPr bwMode="auto">
          <a:xfrm>
            <a:off x="5562600" y="5119688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AutoShape 100"/>
          <p:cNvSpPr>
            <a:spLocks noChangeArrowheads="1"/>
          </p:cNvSpPr>
          <p:nvPr/>
        </p:nvSpPr>
        <p:spPr bwMode="auto">
          <a:xfrm>
            <a:off x="5105400" y="4738688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58" name="AutoShape 101"/>
          <p:cNvCxnSpPr>
            <a:cxnSpLocks noChangeShapeType="1"/>
          </p:cNvCxnSpPr>
          <p:nvPr/>
        </p:nvCxnSpPr>
        <p:spPr bwMode="auto">
          <a:xfrm flipH="1" flipV="1">
            <a:off x="5257800" y="4814888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02"/>
          <p:cNvCxnSpPr>
            <a:cxnSpLocks noChangeShapeType="1"/>
            <a:stCxn id="66" idx="1"/>
          </p:cNvCxnSpPr>
          <p:nvPr/>
        </p:nvCxnSpPr>
        <p:spPr bwMode="auto">
          <a:xfrm flipH="1" flipV="1">
            <a:off x="7239000" y="5119688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AutoShape 103"/>
          <p:cNvSpPr>
            <a:spLocks noChangeArrowheads="1"/>
          </p:cNvSpPr>
          <p:nvPr/>
        </p:nvSpPr>
        <p:spPr bwMode="auto">
          <a:xfrm>
            <a:off x="7162800" y="5043488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61" name="AutoShape 104"/>
          <p:cNvCxnSpPr>
            <a:cxnSpLocks noChangeShapeType="1"/>
            <a:stCxn id="60" idx="0"/>
            <a:endCxn id="63" idx="1"/>
          </p:cNvCxnSpPr>
          <p:nvPr/>
        </p:nvCxnSpPr>
        <p:spPr bwMode="auto">
          <a:xfrm flipV="1">
            <a:off x="7239000" y="4876800"/>
            <a:ext cx="228600" cy="166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AutoShape 105"/>
          <p:cNvSpPr>
            <a:spLocks noChangeArrowheads="1"/>
          </p:cNvSpPr>
          <p:nvPr/>
        </p:nvSpPr>
        <p:spPr bwMode="auto">
          <a:xfrm>
            <a:off x="7848600" y="4800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3" name="AutoShape 106"/>
          <p:cNvSpPr>
            <a:spLocks noChangeArrowheads="1"/>
          </p:cNvSpPr>
          <p:nvPr/>
        </p:nvSpPr>
        <p:spPr bwMode="auto">
          <a:xfrm>
            <a:off x="7467600" y="4800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64" name="AutoShape 107"/>
          <p:cNvCxnSpPr>
            <a:cxnSpLocks noChangeShapeType="1"/>
          </p:cNvCxnSpPr>
          <p:nvPr/>
        </p:nvCxnSpPr>
        <p:spPr bwMode="auto">
          <a:xfrm>
            <a:off x="7620000" y="48768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AutoShape 108"/>
          <p:cNvSpPr>
            <a:spLocks noChangeArrowheads="1"/>
          </p:cNvSpPr>
          <p:nvPr/>
        </p:nvSpPr>
        <p:spPr bwMode="auto">
          <a:xfrm>
            <a:off x="7848600" y="5272088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6" name="AutoShape 109"/>
          <p:cNvSpPr>
            <a:spLocks noChangeArrowheads="1"/>
          </p:cNvSpPr>
          <p:nvPr/>
        </p:nvSpPr>
        <p:spPr bwMode="auto">
          <a:xfrm>
            <a:off x="7467600" y="5272088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67" name="AutoShape 110"/>
          <p:cNvCxnSpPr>
            <a:cxnSpLocks noChangeShapeType="1"/>
          </p:cNvCxnSpPr>
          <p:nvPr/>
        </p:nvCxnSpPr>
        <p:spPr bwMode="auto">
          <a:xfrm>
            <a:off x="7620000" y="5348288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AutoShape 111"/>
          <p:cNvSpPr>
            <a:spLocks noChangeArrowheads="1"/>
          </p:cNvSpPr>
          <p:nvPr/>
        </p:nvSpPr>
        <p:spPr bwMode="auto">
          <a:xfrm>
            <a:off x="1600200" y="50292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9" name="AutoShape 112"/>
          <p:cNvSpPr>
            <a:spLocks noChangeArrowheads="1"/>
          </p:cNvSpPr>
          <p:nvPr/>
        </p:nvSpPr>
        <p:spPr bwMode="auto">
          <a:xfrm>
            <a:off x="1143000" y="50292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0" name="AutoShape 113"/>
          <p:cNvSpPr>
            <a:spLocks noChangeArrowheads="1"/>
          </p:cNvSpPr>
          <p:nvPr/>
        </p:nvSpPr>
        <p:spPr bwMode="auto">
          <a:xfrm>
            <a:off x="685800" y="50292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71" name="AutoShape 114"/>
          <p:cNvCxnSpPr>
            <a:cxnSpLocks noChangeShapeType="1"/>
            <a:stCxn id="69" idx="1"/>
            <a:endCxn id="70" idx="3"/>
          </p:cNvCxnSpPr>
          <p:nvPr/>
        </p:nvCxnSpPr>
        <p:spPr bwMode="auto">
          <a:xfrm flipH="1">
            <a:off x="838200" y="51054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115"/>
          <p:cNvCxnSpPr>
            <a:cxnSpLocks noChangeShapeType="1"/>
          </p:cNvCxnSpPr>
          <p:nvPr/>
        </p:nvCxnSpPr>
        <p:spPr bwMode="auto">
          <a:xfrm>
            <a:off x="1295400" y="51054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 Box 116"/>
          <p:cNvSpPr txBox="1">
            <a:spLocks noChangeArrowheads="1"/>
          </p:cNvSpPr>
          <p:nvPr/>
        </p:nvSpPr>
        <p:spPr bwMode="auto">
          <a:xfrm>
            <a:off x="2286000" y="5562600"/>
            <a:ext cx="2317750" cy="36671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ID-List: {g</a:t>
            </a:r>
            <a:r>
              <a:rPr lang="en-US" altLang="en-US" baseline="-25000"/>
              <a:t>1</a:t>
            </a:r>
            <a:r>
              <a:rPr lang="en-US" altLang="en-US"/>
              <a:t>,g</a:t>
            </a:r>
            <a:r>
              <a:rPr lang="en-US" altLang="en-US" baseline="-25000"/>
              <a:t>2</a:t>
            </a:r>
            <a:r>
              <a:rPr lang="en-US" altLang="en-US"/>
              <a:t>,g</a:t>
            </a:r>
            <a:r>
              <a:rPr lang="en-US" altLang="en-US" baseline="-25000"/>
              <a:t>3</a:t>
            </a:r>
            <a:r>
              <a:rPr lang="en-US" altLang="en-US"/>
              <a:t>}</a:t>
            </a:r>
          </a:p>
        </p:txBody>
      </p:sp>
      <p:sp>
        <p:nvSpPr>
          <p:cNvPr id="74" name="Text Box 117"/>
          <p:cNvSpPr txBox="1">
            <a:spLocks noChangeArrowheads="1"/>
          </p:cNvSpPr>
          <p:nvPr/>
        </p:nvSpPr>
        <p:spPr bwMode="auto">
          <a:xfrm>
            <a:off x="4876800" y="5576888"/>
            <a:ext cx="1673225" cy="36671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ID-List: {g</a:t>
            </a:r>
            <a:r>
              <a:rPr lang="en-US" altLang="en-US" baseline="-25000"/>
              <a:t>2</a:t>
            </a:r>
            <a:r>
              <a:rPr lang="en-US" altLang="en-US"/>
              <a:t>}</a:t>
            </a:r>
          </a:p>
        </p:txBody>
      </p:sp>
      <p:sp>
        <p:nvSpPr>
          <p:cNvPr id="75" name="Text Box 118"/>
          <p:cNvSpPr txBox="1">
            <a:spLocks noChangeArrowheads="1"/>
          </p:cNvSpPr>
          <p:nvPr/>
        </p:nvSpPr>
        <p:spPr bwMode="auto">
          <a:xfrm>
            <a:off x="6705600" y="5576888"/>
            <a:ext cx="1995488" cy="36671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ID-List: {g</a:t>
            </a:r>
            <a:r>
              <a:rPr lang="en-US" altLang="en-US" baseline="-25000"/>
              <a:t>1</a:t>
            </a:r>
            <a:r>
              <a:rPr lang="en-US" altLang="en-US"/>
              <a:t>,g</a:t>
            </a:r>
            <a:r>
              <a:rPr lang="en-US" altLang="en-US" baseline="-25000"/>
              <a:t>2</a:t>
            </a:r>
            <a:r>
              <a:rPr lang="en-US" altLang="en-US"/>
              <a:t>}</a:t>
            </a:r>
          </a:p>
        </p:txBody>
      </p:sp>
      <p:sp>
        <p:nvSpPr>
          <p:cNvPr id="76" name="Text Box 119"/>
          <p:cNvSpPr txBox="1">
            <a:spLocks noChangeArrowheads="1"/>
          </p:cNvSpPr>
          <p:nvPr/>
        </p:nvSpPr>
        <p:spPr bwMode="auto">
          <a:xfrm>
            <a:off x="381000" y="5562600"/>
            <a:ext cx="1673225" cy="36671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ID-List: {g</a:t>
            </a:r>
            <a:r>
              <a:rPr lang="en-US" altLang="en-US" baseline="-25000"/>
              <a:t>3</a:t>
            </a:r>
            <a:r>
              <a:rPr lang="en-US" altLang="en-US"/>
              <a:t>}</a:t>
            </a:r>
          </a:p>
        </p:txBody>
      </p:sp>
      <p:sp>
        <p:nvSpPr>
          <p:cNvPr id="77" name="Text Box 120"/>
          <p:cNvSpPr txBox="1">
            <a:spLocks noChangeArrowheads="1"/>
          </p:cNvSpPr>
          <p:nvPr/>
        </p:nvSpPr>
        <p:spPr bwMode="auto">
          <a:xfrm>
            <a:off x="304800" y="4343400"/>
            <a:ext cx="1279525" cy="36671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Features:</a:t>
            </a:r>
          </a:p>
        </p:txBody>
      </p:sp>
      <p:sp>
        <p:nvSpPr>
          <p:cNvPr id="78" name="Text Box 121"/>
          <p:cNvSpPr txBox="1">
            <a:spLocks noChangeArrowheads="1"/>
          </p:cNvSpPr>
          <p:nvPr/>
        </p:nvSpPr>
        <p:spPr bwMode="auto">
          <a:xfrm>
            <a:off x="381000" y="1752600"/>
            <a:ext cx="1427163" cy="36671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Prefix Tree</a:t>
            </a:r>
          </a:p>
        </p:txBody>
      </p:sp>
      <p:cxnSp>
        <p:nvCxnSpPr>
          <p:cNvPr id="79" name="AutoShape 122"/>
          <p:cNvCxnSpPr>
            <a:cxnSpLocks noChangeShapeType="1"/>
            <a:stCxn id="15" idx="2"/>
          </p:cNvCxnSpPr>
          <p:nvPr/>
        </p:nvCxnSpPr>
        <p:spPr bwMode="auto">
          <a:xfrm>
            <a:off x="2590800" y="2286000"/>
            <a:ext cx="1588" cy="304800"/>
          </a:xfrm>
          <a:prstGeom prst="straightConnector1">
            <a:avLst/>
          </a:prstGeom>
          <a:noFill/>
          <a:ln w="635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131"/>
          <p:cNvCxnSpPr>
            <a:cxnSpLocks noChangeShapeType="1"/>
            <a:endCxn id="14" idx="0"/>
          </p:cNvCxnSpPr>
          <p:nvPr/>
        </p:nvCxnSpPr>
        <p:spPr bwMode="auto">
          <a:xfrm flipH="1">
            <a:off x="1676400" y="2895600"/>
            <a:ext cx="914400" cy="2057400"/>
          </a:xfrm>
          <a:prstGeom prst="straightConnector1">
            <a:avLst/>
          </a:prstGeom>
          <a:noFill/>
          <a:ln w="635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132"/>
          <p:cNvCxnSpPr>
            <a:cxnSpLocks noChangeShapeType="1"/>
            <a:stCxn id="16" idx="2"/>
            <a:endCxn id="13" idx="0"/>
          </p:cNvCxnSpPr>
          <p:nvPr/>
        </p:nvCxnSpPr>
        <p:spPr bwMode="auto">
          <a:xfrm>
            <a:off x="2590800" y="2895600"/>
            <a:ext cx="1143000" cy="2057400"/>
          </a:xfrm>
          <a:prstGeom prst="straightConnector1">
            <a:avLst/>
          </a:prstGeom>
          <a:noFill/>
          <a:ln w="635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133"/>
          <p:cNvCxnSpPr>
            <a:cxnSpLocks noChangeShapeType="1"/>
            <a:stCxn id="12" idx="2"/>
          </p:cNvCxnSpPr>
          <p:nvPr/>
        </p:nvCxnSpPr>
        <p:spPr bwMode="auto">
          <a:xfrm>
            <a:off x="5181600" y="2209800"/>
            <a:ext cx="1588" cy="381000"/>
          </a:xfrm>
          <a:prstGeom prst="straightConnector1">
            <a:avLst/>
          </a:prstGeom>
          <a:noFill/>
          <a:ln w="635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134"/>
          <p:cNvCxnSpPr>
            <a:cxnSpLocks noChangeShapeType="1"/>
            <a:stCxn id="11" idx="2"/>
            <a:endCxn id="10" idx="0"/>
          </p:cNvCxnSpPr>
          <p:nvPr/>
        </p:nvCxnSpPr>
        <p:spPr bwMode="auto">
          <a:xfrm>
            <a:off x="5181600" y="2895600"/>
            <a:ext cx="0" cy="381000"/>
          </a:xfrm>
          <a:prstGeom prst="straightConnector1">
            <a:avLst/>
          </a:prstGeom>
          <a:noFill/>
          <a:ln w="635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135"/>
          <p:cNvCxnSpPr>
            <a:cxnSpLocks noChangeShapeType="1"/>
            <a:stCxn id="10" idx="2"/>
            <a:endCxn id="9" idx="0"/>
          </p:cNvCxnSpPr>
          <p:nvPr/>
        </p:nvCxnSpPr>
        <p:spPr bwMode="auto">
          <a:xfrm>
            <a:off x="5181600" y="3581400"/>
            <a:ext cx="0" cy="1676400"/>
          </a:xfrm>
          <a:prstGeom prst="straightConnector1">
            <a:avLst/>
          </a:prstGeom>
          <a:noFill/>
          <a:ln w="635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141"/>
          <p:cNvCxnSpPr>
            <a:cxnSpLocks noChangeShapeType="1"/>
            <a:stCxn id="8" idx="2"/>
            <a:endCxn id="7" idx="0"/>
          </p:cNvCxnSpPr>
          <p:nvPr/>
        </p:nvCxnSpPr>
        <p:spPr bwMode="auto">
          <a:xfrm>
            <a:off x="7924800" y="2209800"/>
            <a:ext cx="0" cy="228600"/>
          </a:xfrm>
          <a:prstGeom prst="straightConnector1">
            <a:avLst/>
          </a:prstGeom>
          <a:noFill/>
          <a:ln w="635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AutoShape 142"/>
          <p:cNvCxnSpPr>
            <a:cxnSpLocks noChangeShapeType="1"/>
            <a:stCxn id="7" idx="2"/>
            <a:endCxn id="6" idx="0"/>
          </p:cNvCxnSpPr>
          <p:nvPr/>
        </p:nvCxnSpPr>
        <p:spPr bwMode="auto">
          <a:xfrm>
            <a:off x="7924800" y="2743200"/>
            <a:ext cx="0" cy="838200"/>
          </a:xfrm>
          <a:prstGeom prst="straightConnector1">
            <a:avLst/>
          </a:prstGeom>
          <a:noFill/>
          <a:ln w="635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143"/>
          <p:cNvCxnSpPr>
            <a:cxnSpLocks noChangeShapeType="1"/>
            <a:stCxn id="6" idx="2"/>
            <a:endCxn id="5" idx="0"/>
          </p:cNvCxnSpPr>
          <p:nvPr/>
        </p:nvCxnSpPr>
        <p:spPr bwMode="auto">
          <a:xfrm>
            <a:off x="7924800" y="3886200"/>
            <a:ext cx="0" cy="152400"/>
          </a:xfrm>
          <a:prstGeom prst="straightConnector1">
            <a:avLst/>
          </a:prstGeom>
          <a:noFill/>
          <a:ln w="635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144"/>
          <p:cNvCxnSpPr>
            <a:cxnSpLocks noChangeShapeType="1"/>
            <a:stCxn id="5" idx="2"/>
            <a:endCxn id="4" idx="0"/>
          </p:cNvCxnSpPr>
          <p:nvPr/>
        </p:nvCxnSpPr>
        <p:spPr bwMode="auto">
          <a:xfrm>
            <a:off x="7924800" y="4343400"/>
            <a:ext cx="0" cy="838200"/>
          </a:xfrm>
          <a:prstGeom prst="straightConnector1">
            <a:avLst/>
          </a:prstGeom>
          <a:noFill/>
          <a:ln w="635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AutoShape 145"/>
          <p:cNvCxnSpPr>
            <a:cxnSpLocks noChangeShapeType="1"/>
            <a:endCxn id="8" idx="0"/>
          </p:cNvCxnSpPr>
          <p:nvPr/>
        </p:nvCxnSpPr>
        <p:spPr bwMode="auto">
          <a:xfrm>
            <a:off x="5181600" y="1524000"/>
            <a:ext cx="2743200" cy="381000"/>
          </a:xfrm>
          <a:prstGeom prst="straightConnector1">
            <a:avLst/>
          </a:prstGeom>
          <a:noFill/>
          <a:ln w="635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AutoShape 146"/>
          <p:cNvCxnSpPr>
            <a:cxnSpLocks noChangeShapeType="1"/>
          </p:cNvCxnSpPr>
          <p:nvPr/>
        </p:nvCxnSpPr>
        <p:spPr bwMode="auto">
          <a:xfrm>
            <a:off x="5181600" y="1524000"/>
            <a:ext cx="1588" cy="381000"/>
          </a:xfrm>
          <a:prstGeom prst="straightConnector1">
            <a:avLst/>
          </a:prstGeom>
          <a:noFill/>
          <a:ln w="635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147"/>
          <p:cNvCxnSpPr>
            <a:cxnSpLocks noChangeShapeType="1"/>
          </p:cNvCxnSpPr>
          <p:nvPr/>
        </p:nvCxnSpPr>
        <p:spPr bwMode="auto">
          <a:xfrm flipH="1">
            <a:off x="2590800" y="1524000"/>
            <a:ext cx="2590800" cy="457200"/>
          </a:xfrm>
          <a:prstGeom prst="straightConnector1">
            <a:avLst/>
          </a:prstGeom>
          <a:noFill/>
          <a:ln w="635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TextBox 91"/>
          <p:cNvSpPr txBox="1"/>
          <p:nvPr/>
        </p:nvSpPr>
        <p:spPr>
          <a:xfrm>
            <a:off x="321100" y="1185446"/>
            <a:ext cx="272690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The constructed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Swift Index is </a:t>
            </a:r>
            <a:endParaRPr kumimoji="0" lang="en-AU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27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7162800" cy="11049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Query Swift Index</a:t>
            </a:r>
          </a:p>
          <a:p>
            <a:pPr marL="0" indent="0"/>
            <a:r>
              <a:rPr lang="en-US" sz="2000" dirty="0" smtClean="0"/>
              <a:t>Given a query q, traverse the prefix tree from the top to the bottom in the depth-first fashion, to obtain candidate set.</a:t>
            </a:r>
            <a:endParaRPr lang="en-US" sz="2000" dirty="0"/>
          </a:p>
          <a:p>
            <a:pPr marL="457200" lvl="1" indent="0">
              <a:buNone/>
            </a:pPr>
            <a:endParaRPr lang="en-US" sz="24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248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181600" y="4953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257800" y="5043488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438400" y="5257800"/>
            <a:ext cx="2317750" cy="36671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ID-List: {g</a:t>
            </a:r>
            <a:r>
              <a:rPr lang="en-US" altLang="en-US" baseline="-25000" dirty="0"/>
              <a:t>1</a:t>
            </a:r>
            <a:r>
              <a:rPr lang="en-US" altLang="en-US" dirty="0"/>
              <a:t>,g</a:t>
            </a:r>
            <a:r>
              <a:rPr lang="en-US" altLang="en-US" baseline="-25000" dirty="0"/>
              <a:t>2</a:t>
            </a:r>
            <a:r>
              <a:rPr lang="en-US" altLang="en-US" dirty="0"/>
              <a:t>,g</a:t>
            </a:r>
            <a:r>
              <a:rPr lang="en-US" altLang="en-US" baseline="-25000" dirty="0"/>
              <a:t>3</a:t>
            </a:r>
            <a:r>
              <a:rPr lang="en-US" altLang="en-US" dirty="0"/>
              <a:t>}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029200" y="5272088"/>
            <a:ext cx="1673225" cy="36671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ID-List: {g</a:t>
            </a:r>
            <a:r>
              <a:rPr lang="en-US" altLang="en-US" baseline="-25000"/>
              <a:t>2</a:t>
            </a:r>
            <a:r>
              <a:rPr lang="en-US" altLang="en-US"/>
              <a:t>}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858000" y="5272088"/>
            <a:ext cx="1995488" cy="36671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ID-List: {g</a:t>
            </a:r>
            <a:r>
              <a:rPr lang="en-US" altLang="en-US" baseline="-25000"/>
              <a:t>1</a:t>
            </a:r>
            <a:r>
              <a:rPr lang="en-US" altLang="en-US"/>
              <a:t>,g</a:t>
            </a:r>
            <a:r>
              <a:rPr lang="en-US" altLang="en-US" baseline="-25000"/>
              <a:t>2</a:t>
            </a:r>
            <a:r>
              <a:rPr lang="en-US" altLang="en-US"/>
              <a:t>}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33400" y="5257800"/>
            <a:ext cx="1673225" cy="36671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ID-List: {g</a:t>
            </a:r>
            <a:r>
              <a:rPr lang="en-US" altLang="en-US" baseline="-25000"/>
              <a:t>3</a:t>
            </a:r>
            <a:r>
              <a:rPr lang="en-US" altLang="en-US"/>
              <a:t>}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457200" y="1204913"/>
            <a:ext cx="7772400" cy="4052888"/>
            <a:chOff x="192" y="1248"/>
            <a:chExt cx="4896" cy="2553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896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896" y="25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896" y="18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896" y="14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168" y="23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168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168" y="14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25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9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536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536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3" name="AutoShape 22"/>
            <p:cNvSpPr>
              <a:spLocks noChangeArrowheads="1"/>
            </p:cNvSpPr>
            <p:nvPr/>
          </p:nvSpPr>
          <p:spPr bwMode="auto">
            <a:xfrm>
              <a:off x="1584" y="158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cxnSp>
          <p:nvCxnSpPr>
            <p:cNvPr id="24" name="AutoShape 23"/>
            <p:cNvCxnSpPr>
              <a:cxnSpLocks noChangeShapeType="1"/>
            </p:cNvCxnSpPr>
            <p:nvPr/>
          </p:nvCxnSpPr>
          <p:spPr bwMode="auto">
            <a:xfrm>
              <a:off x="1440" y="2016"/>
              <a:ext cx="14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AutoShape 24"/>
            <p:cNvSpPr>
              <a:spLocks noChangeArrowheads="1"/>
            </p:cNvSpPr>
            <p:nvPr/>
          </p:nvSpPr>
          <p:spPr bwMode="auto">
            <a:xfrm>
              <a:off x="1584" y="19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6" name="AutoShape 25"/>
            <p:cNvSpPr>
              <a:spLocks noChangeArrowheads="1"/>
            </p:cNvSpPr>
            <p:nvPr/>
          </p:nvSpPr>
          <p:spPr bwMode="auto">
            <a:xfrm>
              <a:off x="1344" y="19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7" name="AutoShape 26"/>
            <p:cNvSpPr>
              <a:spLocks noChangeArrowheads="1"/>
            </p:cNvSpPr>
            <p:nvPr/>
          </p:nvSpPr>
          <p:spPr bwMode="auto">
            <a:xfrm>
              <a:off x="3216" y="153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8" name="AutoShape 27"/>
            <p:cNvSpPr>
              <a:spLocks noChangeArrowheads="1"/>
            </p:cNvSpPr>
            <p:nvPr/>
          </p:nvSpPr>
          <p:spPr bwMode="auto">
            <a:xfrm>
              <a:off x="3216" y="19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9" name="AutoShape 28"/>
            <p:cNvSpPr>
              <a:spLocks noChangeArrowheads="1"/>
            </p:cNvSpPr>
            <p:nvPr/>
          </p:nvSpPr>
          <p:spPr bwMode="auto">
            <a:xfrm>
              <a:off x="2976" y="19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cxnSp>
          <p:nvCxnSpPr>
            <p:cNvPr id="30" name="AutoShape 29"/>
            <p:cNvCxnSpPr>
              <a:cxnSpLocks noChangeShapeType="1"/>
            </p:cNvCxnSpPr>
            <p:nvPr/>
          </p:nvCxnSpPr>
          <p:spPr bwMode="auto">
            <a:xfrm>
              <a:off x="3072" y="2016"/>
              <a:ext cx="14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AutoShape 30"/>
            <p:cNvSpPr>
              <a:spLocks noChangeArrowheads="1"/>
            </p:cNvSpPr>
            <p:nvPr/>
          </p:nvSpPr>
          <p:spPr bwMode="auto">
            <a:xfrm>
              <a:off x="3744" y="259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2" name="AutoShape 31"/>
            <p:cNvSpPr>
              <a:spLocks noChangeArrowheads="1"/>
            </p:cNvSpPr>
            <p:nvPr/>
          </p:nvSpPr>
          <p:spPr bwMode="auto">
            <a:xfrm>
              <a:off x="3504" y="259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cxnSp>
          <p:nvCxnSpPr>
            <p:cNvPr id="33" name="AutoShape 32"/>
            <p:cNvCxnSpPr>
              <a:cxnSpLocks noChangeShapeType="1"/>
            </p:cNvCxnSpPr>
            <p:nvPr/>
          </p:nvCxnSpPr>
          <p:spPr bwMode="auto">
            <a:xfrm>
              <a:off x="3600" y="2640"/>
              <a:ext cx="14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AutoShape 33"/>
            <p:cNvSpPr>
              <a:spLocks noChangeArrowheads="1"/>
            </p:cNvSpPr>
            <p:nvPr/>
          </p:nvSpPr>
          <p:spPr bwMode="auto">
            <a:xfrm>
              <a:off x="3216" y="2400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cxnSp>
          <p:nvCxnSpPr>
            <p:cNvPr id="35" name="AutoShape 34"/>
            <p:cNvCxnSpPr>
              <a:cxnSpLocks noChangeShapeType="1"/>
              <a:stCxn id="32" idx="1"/>
            </p:cNvCxnSpPr>
            <p:nvPr/>
          </p:nvCxnSpPr>
          <p:spPr bwMode="auto">
            <a:xfrm flipH="1" flipV="1">
              <a:off x="3312" y="2448"/>
              <a:ext cx="1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3408" y="1488"/>
              <a:ext cx="50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Deg=3</a:t>
              </a:r>
            </a:p>
          </p:txBody>
        </p:sp>
        <p:sp>
          <p:nvSpPr>
            <p:cNvPr id="37" name="AutoShape 36"/>
            <p:cNvSpPr>
              <a:spLocks noChangeArrowheads="1"/>
            </p:cNvSpPr>
            <p:nvPr/>
          </p:nvSpPr>
          <p:spPr bwMode="auto">
            <a:xfrm>
              <a:off x="4944" y="153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8" name="AutoShape 37"/>
            <p:cNvSpPr>
              <a:spLocks noChangeArrowheads="1"/>
            </p:cNvSpPr>
            <p:nvPr/>
          </p:nvSpPr>
          <p:spPr bwMode="auto">
            <a:xfrm>
              <a:off x="4752" y="20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cxnSp>
          <p:nvCxnSpPr>
            <p:cNvPr id="39" name="AutoShape 38"/>
            <p:cNvCxnSpPr>
              <a:cxnSpLocks noChangeShapeType="1"/>
              <a:stCxn id="38" idx="0"/>
              <a:endCxn id="40" idx="1"/>
            </p:cNvCxnSpPr>
            <p:nvPr/>
          </p:nvCxnSpPr>
          <p:spPr bwMode="auto">
            <a:xfrm flipV="1">
              <a:off x="4800" y="1920"/>
              <a:ext cx="14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AutoShape 39"/>
            <p:cNvSpPr>
              <a:spLocks noChangeArrowheads="1"/>
            </p:cNvSpPr>
            <p:nvPr/>
          </p:nvSpPr>
          <p:spPr bwMode="auto">
            <a:xfrm>
              <a:off x="4944" y="187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cxnSp>
          <p:nvCxnSpPr>
            <p:cNvPr id="41" name="AutoShape 40"/>
            <p:cNvCxnSpPr>
              <a:cxnSpLocks noChangeShapeType="1"/>
              <a:stCxn id="45" idx="1"/>
            </p:cNvCxnSpPr>
            <p:nvPr/>
          </p:nvCxnSpPr>
          <p:spPr bwMode="auto">
            <a:xfrm flipH="1" flipV="1">
              <a:off x="4800" y="2496"/>
              <a:ext cx="14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AutoShape 41"/>
            <p:cNvSpPr>
              <a:spLocks noChangeArrowheads="1"/>
            </p:cNvSpPr>
            <p:nvPr/>
          </p:nvSpPr>
          <p:spPr bwMode="auto">
            <a:xfrm>
              <a:off x="4752" y="244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cxnSp>
          <p:nvCxnSpPr>
            <p:cNvPr id="43" name="AutoShape 42"/>
            <p:cNvCxnSpPr>
              <a:cxnSpLocks noChangeShapeType="1"/>
              <a:stCxn id="42" idx="0"/>
              <a:endCxn id="44" idx="1"/>
            </p:cNvCxnSpPr>
            <p:nvPr/>
          </p:nvCxnSpPr>
          <p:spPr bwMode="auto">
            <a:xfrm flipV="1">
              <a:off x="4800" y="2352"/>
              <a:ext cx="144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AutoShape 43"/>
            <p:cNvSpPr>
              <a:spLocks noChangeArrowheads="1"/>
            </p:cNvSpPr>
            <p:nvPr/>
          </p:nvSpPr>
          <p:spPr bwMode="auto">
            <a:xfrm>
              <a:off x="4944" y="230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" name="AutoShape 44"/>
            <p:cNvSpPr>
              <a:spLocks noChangeArrowheads="1"/>
            </p:cNvSpPr>
            <p:nvPr/>
          </p:nvSpPr>
          <p:spPr bwMode="auto">
            <a:xfrm>
              <a:off x="4944" y="259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cxnSp>
          <p:nvCxnSpPr>
            <p:cNvPr id="46" name="AutoShape 45"/>
            <p:cNvCxnSpPr>
              <a:cxnSpLocks noChangeShapeType="1"/>
              <a:stCxn id="52" idx="1"/>
            </p:cNvCxnSpPr>
            <p:nvPr/>
          </p:nvCxnSpPr>
          <p:spPr bwMode="auto">
            <a:xfrm flipH="1" flipV="1">
              <a:off x="4560" y="3072"/>
              <a:ext cx="14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AutoShape 46"/>
            <p:cNvSpPr>
              <a:spLocks noChangeArrowheads="1"/>
            </p:cNvSpPr>
            <p:nvPr/>
          </p:nvSpPr>
          <p:spPr bwMode="auto">
            <a:xfrm>
              <a:off x="4512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cxnSp>
          <p:nvCxnSpPr>
            <p:cNvPr id="48" name="AutoShape 47"/>
            <p:cNvCxnSpPr>
              <a:cxnSpLocks noChangeShapeType="1"/>
              <a:stCxn id="47" idx="0"/>
              <a:endCxn id="50" idx="1"/>
            </p:cNvCxnSpPr>
            <p:nvPr/>
          </p:nvCxnSpPr>
          <p:spPr bwMode="auto">
            <a:xfrm flipV="1">
              <a:off x="4560" y="2928"/>
              <a:ext cx="144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AutoShape 48"/>
            <p:cNvSpPr>
              <a:spLocks noChangeArrowheads="1"/>
            </p:cNvSpPr>
            <p:nvPr/>
          </p:nvSpPr>
          <p:spPr bwMode="auto">
            <a:xfrm>
              <a:off x="494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0" name="AutoShape 49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cxnSp>
          <p:nvCxnSpPr>
            <p:cNvPr id="51" name="AutoShape 50"/>
            <p:cNvCxnSpPr>
              <a:cxnSpLocks noChangeShapeType="1"/>
            </p:cNvCxnSpPr>
            <p:nvPr/>
          </p:nvCxnSpPr>
          <p:spPr bwMode="auto">
            <a:xfrm>
              <a:off x="4800" y="2928"/>
              <a:ext cx="14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AutoShape 51"/>
            <p:cNvSpPr>
              <a:spLocks noChangeArrowheads="1"/>
            </p:cNvSpPr>
            <p:nvPr/>
          </p:nvSpPr>
          <p:spPr bwMode="auto">
            <a:xfrm>
              <a:off x="4704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cxnSp>
          <p:nvCxnSpPr>
            <p:cNvPr id="53" name="AutoShape 52"/>
            <p:cNvCxnSpPr>
              <a:cxnSpLocks noChangeShapeType="1"/>
            </p:cNvCxnSpPr>
            <p:nvPr/>
          </p:nvCxnSpPr>
          <p:spPr bwMode="auto">
            <a:xfrm>
              <a:off x="1920" y="3504"/>
              <a:ext cx="14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AutoShape 53"/>
            <p:cNvSpPr>
              <a:spLocks noChangeArrowheads="1"/>
            </p:cNvSpPr>
            <p:nvPr/>
          </p:nvSpPr>
          <p:spPr bwMode="auto">
            <a:xfrm>
              <a:off x="206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5" name="AutoShape 54"/>
            <p:cNvSpPr>
              <a:spLocks noChangeArrowheads="1"/>
            </p:cNvSpPr>
            <p:nvPr/>
          </p:nvSpPr>
          <p:spPr bwMode="auto">
            <a:xfrm>
              <a:off x="182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cxnSp>
          <p:nvCxnSpPr>
            <p:cNvPr id="56" name="AutoShape 55"/>
            <p:cNvCxnSpPr>
              <a:cxnSpLocks noChangeShapeType="1"/>
              <a:stCxn id="54" idx="3"/>
              <a:endCxn id="57" idx="1"/>
            </p:cNvCxnSpPr>
            <p:nvPr/>
          </p:nvCxnSpPr>
          <p:spPr bwMode="auto">
            <a:xfrm>
              <a:off x="2160" y="350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AutoShape 56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cxnSp>
          <p:nvCxnSpPr>
            <p:cNvPr id="58" name="AutoShape 57"/>
            <p:cNvCxnSpPr>
              <a:cxnSpLocks noChangeShapeType="1"/>
              <a:stCxn id="6" idx="3"/>
              <a:endCxn id="60" idx="2"/>
            </p:cNvCxnSpPr>
            <p:nvPr/>
          </p:nvCxnSpPr>
          <p:spPr bwMode="auto">
            <a:xfrm flipV="1">
              <a:off x="3244" y="3561"/>
              <a:ext cx="232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AutoShape 58"/>
            <p:cNvSpPr>
              <a:spLocks noChangeArrowheads="1"/>
            </p:cNvSpPr>
            <p:nvPr/>
          </p:nvSpPr>
          <p:spPr bwMode="auto">
            <a:xfrm>
              <a:off x="3648" y="3465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0" name="AutoShape 59"/>
            <p:cNvSpPr>
              <a:spLocks noChangeArrowheads="1"/>
            </p:cNvSpPr>
            <p:nvPr/>
          </p:nvSpPr>
          <p:spPr bwMode="auto">
            <a:xfrm>
              <a:off x="3408" y="3465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cxnSp>
          <p:nvCxnSpPr>
            <p:cNvPr id="61" name="AutoShape 60"/>
            <p:cNvCxnSpPr>
              <a:cxnSpLocks noChangeShapeType="1"/>
            </p:cNvCxnSpPr>
            <p:nvPr/>
          </p:nvCxnSpPr>
          <p:spPr bwMode="auto">
            <a:xfrm>
              <a:off x="3504" y="3513"/>
              <a:ext cx="14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AutoShape 61"/>
            <p:cNvSpPr>
              <a:spLocks noChangeArrowheads="1"/>
            </p:cNvSpPr>
            <p:nvPr/>
          </p:nvSpPr>
          <p:spPr bwMode="auto">
            <a:xfrm>
              <a:off x="3216" y="3273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cxnSp>
          <p:nvCxnSpPr>
            <p:cNvPr id="63" name="AutoShape 62"/>
            <p:cNvCxnSpPr>
              <a:cxnSpLocks noChangeShapeType="1"/>
            </p:cNvCxnSpPr>
            <p:nvPr/>
          </p:nvCxnSpPr>
          <p:spPr bwMode="auto">
            <a:xfrm flipH="1" flipV="1">
              <a:off x="3312" y="3321"/>
              <a:ext cx="14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63"/>
            <p:cNvCxnSpPr>
              <a:cxnSpLocks noChangeShapeType="1"/>
              <a:stCxn id="71" idx="1"/>
            </p:cNvCxnSpPr>
            <p:nvPr/>
          </p:nvCxnSpPr>
          <p:spPr bwMode="auto">
            <a:xfrm flipH="1" flipV="1">
              <a:off x="4560" y="3513"/>
              <a:ext cx="14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AutoShape 64"/>
            <p:cNvSpPr>
              <a:spLocks noChangeArrowheads="1"/>
            </p:cNvSpPr>
            <p:nvPr/>
          </p:nvSpPr>
          <p:spPr bwMode="auto">
            <a:xfrm>
              <a:off x="4512" y="3465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cxnSp>
          <p:nvCxnSpPr>
            <p:cNvPr id="66" name="AutoShape 65"/>
            <p:cNvCxnSpPr>
              <a:cxnSpLocks noChangeShapeType="1"/>
              <a:stCxn id="65" idx="0"/>
              <a:endCxn id="68" idx="1"/>
            </p:cNvCxnSpPr>
            <p:nvPr/>
          </p:nvCxnSpPr>
          <p:spPr bwMode="auto">
            <a:xfrm flipV="1">
              <a:off x="4560" y="3360"/>
              <a:ext cx="144" cy="1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AutoShape 66"/>
            <p:cNvSpPr>
              <a:spLocks noChangeArrowheads="1"/>
            </p:cNvSpPr>
            <p:nvPr/>
          </p:nvSpPr>
          <p:spPr bwMode="auto">
            <a:xfrm>
              <a:off x="494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8" name="AutoShape 67"/>
            <p:cNvSpPr>
              <a:spLocks noChangeArrowheads="1"/>
            </p:cNvSpPr>
            <p:nvPr/>
          </p:nvSpPr>
          <p:spPr bwMode="auto">
            <a:xfrm>
              <a:off x="47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cxnSp>
          <p:nvCxnSpPr>
            <p:cNvPr id="69" name="AutoShape 68"/>
            <p:cNvCxnSpPr>
              <a:cxnSpLocks noChangeShapeType="1"/>
            </p:cNvCxnSpPr>
            <p:nvPr/>
          </p:nvCxnSpPr>
          <p:spPr bwMode="auto">
            <a:xfrm>
              <a:off x="4800" y="3360"/>
              <a:ext cx="14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" name="AutoShape 69"/>
            <p:cNvSpPr>
              <a:spLocks noChangeArrowheads="1"/>
            </p:cNvSpPr>
            <p:nvPr/>
          </p:nvSpPr>
          <p:spPr bwMode="auto">
            <a:xfrm>
              <a:off x="4944" y="3609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71" name="AutoShape 70"/>
            <p:cNvSpPr>
              <a:spLocks noChangeArrowheads="1"/>
            </p:cNvSpPr>
            <p:nvPr/>
          </p:nvSpPr>
          <p:spPr bwMode="auto">
            <a:xfrm>
              <a:off x="4704" y="3609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cxnSp>
          <p:nvCxnSpPr>
            <p:cNvPr id="72" name="AutoShape 71"/>
            <p:cNvCxnSpPr>
              <a:cxnSpLocks noChangeShapeType="1"/>
            </p:cNvCxnSpPr>
            <p:nvPr/>
          </p:nvCxnSpPr>
          <p:spPr bwMode="auto">
            <a:xfrm>
              <a:off x="4800" y="3657"/>
              <a:ext cx="14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3" name="AutoShape 72"/>
            <p:cNvSpPr>
              <a:spLocks noChangeArrowheads="1"/>
            </p:cNvSpPr>
            <p:nvPr/>
          </p:nvSpPr>
          <p:spPr bwMode="auto">
            <a:xfrm>
              <a:off x="100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74" name="AutoShape 73"/>
            <p:cNvSpPr>
              <a:spLocks noChangeArrowheads="1"/>
            </p:cNvSpPr>
            <p:nvPr/>
          </p:nvSpPr>
          <p:spPr bwMode="auto">
            <a:xfrm>
              <a:off x="720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75" name="AutoShape 74"/>
            <p:cNvSpPr>
              <a:spLocks noChangeArrowheads="1"/>
            </p:cNvSpPr>
            <p:nvPr/>
          </p:nvSpPr>
          <p:spPr bwMode="auto">
            <a:xfrm>
              <a:off x="432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cxnSp>
          <p:nvCxnSpPr>
            <p:cNvPr id="76" name="AutoShape 75"/>
            <p:cNvCxnSpPr>
              <a:cxnSpLocks noChangeShapeType="1"/>
              <a:stCxn id="74" idx="1"/>
              <a:endCxn id="75" idx="3"/>
            </p:cNvCxnSpPr>
            <p:nvPr/>
          </p:nvCxnSpPr>
          <p:spPr bwMode="auto">
            <a:xfrm flipH="1">
              <a:off x="528" y="3504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76"/>
            <p:cNvCxnSpPr>
              <a:cxnSpLocks noChangeShapeType="1"/>
            </p:cNvCxnSpPr>
            <p:nvPr/>
          </p:nvCxnSpPr>
          <p:spPr bwMode="auto">
            <a:xfrm>
              <a:off x="816" y="3504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Text Box 77"/>
            <p:cNvSpPr txBox="1">
              <a:spLocks noChangeArrowheads="1"/>
            </p:cNvSpPr>
            <p:nvPr/>
          </p:nvSpPr>
          <p:spPr bwMode="auto">
            <a:xfrm>
              <a:off x="192" y="3024"/>
              <a:ext cx="806" cy="23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Features:</a:t>
              </a:r>
            </a:p>
          </p:txBody>
        </p:sp>
        <p:sp>
          <p:nvSpPr>
            <p:cNvPr id="79" name="Text Box 78"/>
            <p:cNvSpPr txBox="1">
              <a:spLocks noChangeArrowheads="1"/>
            </p:cNvSpPr>
            <p:nvPr/>
          </p:nvSpPr>
          <p:spPr bwMode="auto">
            <a:xfrm>
              <a:off x="240" y="1392"/>
              <a:ext cx="899" cy="23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Prefix Tree</a:t>
              </a:r>
            </a:p>
          </p:txBody>
        </p:sp>
        <p:cxnSp>
          <p:nvCxnSpPr>
            <p:cNvPr id="80" name="AutoShape 79"/>
            <p:cNvCxnSpPr>
              <a:cxnSpLocks noChangeShapeType="1"/>
              <a:stCxn id="21" idx="2"/>
            </p:cNvCxnSpPr>
            <p:nvPr/>
          </p:nvCxnSpPr>
          <p:spPr bwMode="auto">
            <a:xfrm>
              <a:off x="1632" y="1728"/>
              <a:ext cx="1" cy="192"/>
            </a:xfrm>
            <a:prstGeom prst="straightConnector1">
              <a:avLst/>
            </a:prstGeom>
            <a:noFill/>
            <a:ln w="635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80"/>
            <p:cNvCxnSpPr>
              <a:cxnSpLocks noChangeShapeType="1"/>
              <a:endCxn id="20" idx="0"/>
            </p:cNvCxnSpPr>
            <p:nvPr/>
          </p:nvCxnSpPr>
          <p:spPr bwMode="auto">
            <a:xfrm flipH="1">
              <a:off x="1056" y="2112"/>
              <a:ext cx="576" cy="1296"/>
            </a:xfrm>
            <a:prstGeom prst="straightConnector1">
              <a:avLst/>
            </a:prstGeom>
            <a:noFill/>
            <a:ln w="635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81"/>
            <p:cNvCxnSpPr>
              <a:cxnSpLocks noChangeShapeType="1"/>
              <a:stCxn id="22" idx="2"/>
              <a:endCxn id="19" idx="0"/>
            </p:cNvCxnSpPr>
            <p:nvPr/>
          </p:nvCxnSpPr>
          <p:spPr bwMode="auto">
            <a:xfrm>
              <a:off x="1632" y="2112"/>
              <a:ext cx="720" cy="1296"/>
            </a:xfrm>
            <a:prstGeom prst="straightConnector1">
              <a:avLst/>
            </a:prstGeom>
            <a:noFill/>
            <a:ln w="635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AutoShape 82"/>
            <p:cNvCxnSpPr>
              <a:cxnSpLocks noChangeShapeType="1"/>
              <a:stCxn id="18" idx="2"/>
            </p:cNvCxnSpPr>
            <p:nvPr/>
          </p:nvCxnSpPr>
          <p:spPr bwMode="auto">
            <a:xfrm>
              <a:off x="3264" y="1680"/>
              <a:ext cx="1" cy="240"/>
            </a:xfrm>
            <a:prstGeom prst="straightConnector1">
              <a:avLst/>
            </a:prstGeom>
            <a:noFill/>
            <a:ln w="635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AutoShape 83"/>
            <p:cNvCxnSpPr>
              <a:cxnSpLocks noChangeShapeType="1"/>
              <a:stCxn id="17" idx="2"/>
              <a:endCxn id="16" idx="0"/>
            </p:cNvCxnSpPr>
            <p:nvPr/>
          </p:nvCxnSpPr>
          <p:spPr bwMode="auto">
            <a:xfrm>
              <a:off x="3264" y="2112"/>
              <a:ext cx="0" cy="240"/>
            </a:xfrm>
            <a:prstGeom prst="straightConnector1">
              <a:avLst/>
            </a:prstGeom>
            <a:noFill/>
            <a:ln w="635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AutoShape 84"/>
            <p:cNvCxnSpPr>
              <a:cxnSpLocks noChangeShapeType="1"/>
              <a:stCxn id="16" idx="2"/>
              <a:endCxn id="5" idx="0"/>
            </p:cNvCxnSpPr>
            <p:nvPr/>
          </p:nvCxnSpPr>
          <p:spPr bwMode="auto">
            <a:xfrm>
              <a:off x="3264" y="2544"/>
              <a:ext cx="0" cy="1104"/>
            </a:xfrm>
            <a:prstGeom prst="straightConnector1">
              <a:avLst/>
            </a:prstGeom>
            <a:noFill/>
            <a:ln w="635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AutoShape 85"/>
            <p:cNvCxnSpPr>
              <a:cxnSpLocks noChangeShapeType="1"/>
              <a:stCxn id="15" idx="2"/>
              <a:endCxn id="14" idx="0"/>
            </p:cNvCxnSpPr>
            <p:nvPr/>
          </p:nvCxnSpPr>
          <p:spPr bwMode="auto">
            <a:xfrm>
              <a:off x="4992" y="1680"/>
              <a:ext cx="0" cy="144"/>
            </a:xfrm>
            <a:prstGeom prst="straightConnector1">
              <a:avLst/>
            </a:prstGeom>
            <a:noFill/>
            <a:ln w="635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AutoShape 86"/>
            <p:cNvCxnSpPr>
              <a:cxnSpLocks noChangeShapeType="1"/>
              <a:stCxn id="14" idx="2"/>
              <a:endCxn id="13" idx="0"/>
            </p:cNvCxnSpPr>
            <p:nvPr/>
          </p:nvCxnSpPr>
          <p:spPr bwMode="auto">
            <a:xfrm>
              <a:off x="4992" y="2016"/>
              <a:ext cx="0" cy="528"/>
            </a:xfrm>
            <a:prstGeom prst="straightConnector1">
              <a:avLst/>
            </a:prstGeom>
            <a:noFill/>
            <a:ln w="635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AutoShape 87"/>
            <p:cNvCxnSpPr>
              <a:cxnSpLocks noChangeShapeType="1"/>
              <a:stCxn id="13" idx="2"/>
              <a:endCxn id="12" idx="0"/>
            </p:cNvCxnSpPr>
            <p:nvPr/>
          </p:nvCxnSpPr>
          <p:spPr bwMode="auto">
            <a:xfrm>
              <a:off x="4992" y="2736"/>
              <a:ext cx="0" cy="96"/>
            </a:xfrm>
            <a:prstGeom prst="straightConnector1">
              <a:avLst/>
            </a:prstGeom>
            <a:noFill/>
            <a:ln w="635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AutoShape 88"/>
            <p:cNvCxnSpPr>
              <a:cxnSpLocks noChangeShapeType="1"/>
              <a:stCxn id="12" idx="2"/>
              <a:endCxn id="4" idx="0"/>
            </p:cNvCxnSpPr>
            <p:nvPr/>
          </p:nvCxnSpPr>
          <p:spPr bwMode="auto">
            <a:xfrm>
              <a:off x="4992" y="3024"/>
              <a:ext cx="0" cy="576"/>
            </a:xfrm>
            <a:prstGeom prst="straightConnector1">
              <a:avLst/>
            </a:prstGeom>
            <a:noFill/>
            <a:ln w="635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AutoShape 89"/>
            <p:cNvCxnSpPr>
              <a:cxnSpLocks noChangeShapeType="1"/>
              <a:endCxn id="15" idx="0"/>
            </p:cNvCxnSpPr>
            <p:nvPr/>
          </p:nvCxnSpPr>
          <p:spPr bwMode="auto">
            <a:xfrm>
              <a:off x="3264" y="1248"/>
              <a:ext cx="1728" cy="240"/>
            </a:xfrm>
            <a:prstGeom prst="straightConnector1">
              <a:avLst/>
            </a:prstGeom>
            <a:noFill/>
            <a:ln w="635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AutoShape 90"/>
            <p:cNvCxnSpPr>
              <a:cxnSpLocks noChangeShapeType="1"/>
            </p:cNvCxnSpPr>
            <p:nvPr/>
          </p:nvCxnSpPr>
          <p:spPr bwMode="auto">
            <a:xfrm>
              <a:off x="3264" y="1248"/>
              <a:ext cx="1" cy="240"/>
            </a:xfrm>
            <a:prstGeom prst="straightConnector1">
              <a:avLst/>
            </a:prstGeom>
            <a:noFill/>
            <a:ln w="635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AutoShape 91"/>
            <p:cNvCxnSpPr>
              <a:cxnSpLocks noChangeShapeType="1"/>
            </p:cNvCxnSpPr>
            <p:nvPr/>
          </p:nvCxnSpPr>
          <p:spPr bwMode="auto">
            <a:xfrm flipH="1">
              <a:off x="1632" y="1248"/>
              <a:ext cx="1632" cy="288"/>
            </a:xfrm>
            <a:prstGeom prst="straightConnector1">
              <a:avLst/>
            </a:prstGeom>
            <a:noFill/>
            <a:ln w="635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7467600" y="228600"/>
            <a:ext cx="1524000" cy="762000"/>
            <a:chOff x="2544" y="1152"/>
            <a:chExt cx="960" cy="480"/>
          </a:xfrm>
        </p:grpSpPr>
        <p:cxnSp>
          <p:nvCxnSpPr>
            <p:cNvPr id="95" name="AutoShape 94"/>
            <p:cNvCxnSpPr>
              <a:cxnSpLocks noChangeShapeType="1"/>
              <a:stCxn id="104" idx="1"/>
            </p:cNvCxnSpPr>
            <p:nvPr/>
          </p:nvCxnSpPr>
          <p:spPr bwMode="auto">
            <a:xfrm flipH="1" flipV="1">
              <a:off x="2832" y="1440"/>
              <a:ext cx="14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AutoShape 95"/>
            <p:cNvCxnSpPr>
              <a:cxnSpLocks noChangeShapeType="1"/>
            </p:cNvCxnSpPr>
            <p:nvPr/>
          </p:nvCxnSpPr>
          <p:spPr bwMode="auto">
            <a:xfrm>
              <a:off x="2640" y="1392"/>
              <a:ext cx="14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7" name="AutoShape 96"/>
            <p:cNvSpPr>
              <a:spLocks noChangeArrowheads="1"/>
            </p:cNvSpPr>
            <p:nvPr/>
          </p:nvSpPr>
          <p:spPr bwMode="auto">
            <a:xfrm>
              <a:off x="2784" y="134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8" name="AutoShape 97"/>
            <p:cNvSpPr>
              <a:spLocks noChangeArrowheads="1"/>
            </p:cNvSpPr>
            <p:nvPr/>
          </p:nvSpPr>
          <p:spPr bwMode="auto">
            <a:xfrm>
              <a:off x="2544" y="134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cxnSp>
          <p:nvCxnSpPr>
            <p:cNvPr id="99" name="AutoShape 98"/>
            <p:cNvCxnSpPr>
              <a:cxnSpLocks noChangeShapeType="1"/>
              <a:stCxn id="97" idx="0"/>
              <a:endCxn id="101" idx="1"/>
            </p:cNvCxnSpPr>
            <p:nvPr/>
          </p:nvCxnSpPr>
          <p:spPr bwMode="auto">
            <a:xfrm flipV="1">
              <a:off x="2832" y="1200"/>
              <a:ext cx="14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0" name="AutoShape 99"/>
            <p:cNvSpPr>
              <a:spLocks noChangeArrowheads="1"/>
            </p:cNvSpPr>
            <p:nvPr/>
          </p:nvSpPr>
          <p:spPr bwMode="auto">
            <a:xfrm>
              <a:off x="3216" y="115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01" name="AutoShape 100"/>
            <p:cNvSpPr>
              <a:spLocks noChangeArrowheads="1"/>
            </p:cNvSpPr>
            <p:nvPr/>
          </p:nvSpPr>
          <p:spPr bwMode="auto">
            <a:xfrm>
              <a:off x="2976" y="115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cxnSp>
          <p:nvCxnSpPr>
            <p:cNvPr id="102" name="AutoShape 101"/>
            <p:cNvCxnSpPr>
              <a:cxnSpLocks noChangeShapeType="1"/>
            </p:cNvCxnSpPr>
            <p:nvPr/>
          </p:nvCxnSpPr>
          <p:spPr bwMode="auto">
            <a:xfrm>
              <a:off x="3072" y="1200"/>
              <a:ext cx="14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" name="AutoShape 102"/>
            <p:cNvSpPr>
              <a:spLocks noChangeArrowheads="1"/>
            </p:cNvSpPr>
            <p:nvPr/>
          </p:nvSpPr>
          <p:spPr bwMode="auto">
            <a:xfrm>
              <a:off x="3216" y="153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04" name="AutoShape 103"/>
            <p:cNvSpPr>
              <a:spLocks noChangeArrowheads="1"/>
            </p:cNvSpPr>
            <p:nvPr/>
          </p:nvSpPr>
          <p:spPr bwMode="auto">
            <a:xfrm>
              <a:off x="2976" y="153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cxnSp>
          <p:nvCxnSpPr>
            <p:cNvPr id="105" name="AutoShape 104"/>
            <p:cNvCxnSpPr>
              <a:cxnSpLocks noChangeShapeType="1"/>
            </p:cNvCxnSpPr>
            <p:nvPr/>
          </p:nvCxnSpPr>
          <p:spPr bwMode="auto">
            <a:xfrm>
              <a:off x="3072" y="1584"/>
              <a:ext cx="14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6" name="AutoShape 105"/>
            <p:cNvSpPr>
              <a:spLocks noChangeArrowheads="1"/>
            </p:cNvSpPr>
            <p:nvPr/>
          </p:nvSpPr>
          <p:spPr bwMode="auto">
            <a:xfrm>
              <a:off x="3408" y="134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cxnSp>
          <p:nvCxnSpPr>
            <p:cNvPr id="107" name="AutoShape 106"/>
            <p:cNvCxnSpPr>
              <a:cxnSpLocks noChangeShapeType="1"/>
            </p:cNvCxnSpPr>
            <p:nvPr/>
          </p:nvCxnSpPr>
          <p:spPr bwMode="auto">
            <a:xfrm flipV="1">
              <a:off x="3312" y="1440"/>
              <a:ext cx="14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AutoShape 107"/>
            <p:cNvCxnSpPr>
              <a:cxnSpLocks noChangeShapeType="1"/>
            </p:cNvCxnSpPr>
            <p:nvPr/>
          </p:nvCxnSpPr>
          <p:spPr bwMode="auto">
            <a:xfrm flipH="1" flipV="1">
              <a:off x="3312" y="1200"/>
              <a:ext cx="14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9" name="Text Box 108"/>
          <p:cNvSpPr txBox="1">
            <a:spLocks noChangeArrowheads="1"/>
          </p:cNvSpPr>
          <p:nvPr/>
        </p:nvSpPr>
        <p:spPr bwMode="auto">
          <a:xfrm>
            <a:off x="2590800" y="1676400"/>
            <a:ext cx="320675" cy="2746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10" name="Text Box 109"/>
          <p:cNvSpPr txBox="1">
            <a:spLocks noChangeArrowheads="1"/>
          </p:cNvSpPr>
          <p:nvPr/>
        </p:nvSpPr>
        <p:spPr bwMode="auto">
          <a:xfrm>
            <a:off x="7391400" y="457200"/>
            <a:ext cx="320675" cy="2746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11" name="Text Box 111"/>
          <p:cNvSpPr txBox="1">
            <a:spLocks noChangeArrowheads="1"/>
          </p:cNvSpPr>
          <p:nvPr/>
        </p:nvSpPr>
        <p:spPr bwMode="auto">
          <a:xfrm>
            <a:off x="2590800" y="2286000"/>
            <a:ext cx="320675" cy="274638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12" name="Text Box 113"/>
          <p:cNvSpPr txBox="1">
            <a:spLocks noChangeArrowheads="1"/>
          </p:cNvSpPr>
          <p:nvPr/>
        </p:nvSpPr>
        <p:spPr bwMode="auto">
          <a:xfrm>
            <a:off x="7756525" y="457200"/>
            <a:ext cx="320675" cy="274638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13" name="Text Box 116"/>
          <p:cNvSpPr txBox="1">
            <a:spLocks noChangeArrowheads="1"/>
          </p:cNvSpPr>
          <p:nvPr/>
        </p:nvSpPr>
        <p:spPr bwMode="auto">
          <a:xfrm>
            <a:off x="1676400" y="4648200"/>
            <a:ext cx="320675" cy="274638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14" name="Text Box 121"/>
          <p:cNvSpPr txBox="1">
            <a:spLocks noChangeArrowheads="1"/>
          </p:cNvSpPr>
          <p:nvPr/>
        </p:nvSpPr>
        <p:spPr bwMode="auto">
          <a:xfrm>
            <a:off x="3733800" y="4648200"/>
            <a:ext cx="320675" cy="274638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15" name="Text Box 124"/>
          <p:cNvSpPr txBox="1">
            <a:spLocks noChangeArrowheads="1"/>
          </p:cNvSpPr>
          <p:nvPr/>
        </p:nvSpPr>
        <p:spPr bwMode="auto">
          <a:xfrm>
            <a:off x="8077200" y="152400"/>
            <a:ext cx="320675" cy="274638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259966" y="1070261"/>
            <a:ext cx="29367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endParaRPr kumimoji="0" lang="en-A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8" name="Text Box 6"/>
          <p:cNvSpPr txBox="1">
            <a:spLocks noChangeArrowheads="1"/>
          </p:cNvSpPr>
          <p:nvPr/>
        </p:nvSpPr>
        <p:spPr bwMode="auto">
          <a:xfrm>
            <a:off x="2438400" y="5715001"/>
            <a:ext cx="3478837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en-US" dirty="0" smtClean="0"/>
              <a:t>Candidate set for q is </a:t>
            </a:r>
            <a:r>
              <a:rPr lang="en-US" altLang="en-US" dirty="0"/>
              <a:t>{g</a:t>
            </a:r>
            <a:r>
              <a:rPr lang="en-US" altLang="en-US" baseline="-25000" dirty="0"/>
              <a:t>1</a:t>
            </a:r>
            <a:r>
              <a:rPr lang="en-US" altLang="en-US" dirty="0"/>
              <a:t>,g</a:t>
            </a:r>
            <a:r>
              <a:rPr lang="en-US" altLang="en-US" baseline="-25000" dirty="0"/>
              <a:t>2</a:t>
            </a:r>
            <a:r>
              <a:rPr lang="en-US" altLang="en-US" dirty="0"/>
              <a:t>,g</a:t>
            </a:r>
            <a:r>
              <a:rPr lang="en-US" altLang="en-US" baseline="-25000" dirty="0"/>
              <a:t>3</a:t>
            </a:r>
            <a:r>
              <a:rPr lang="en-US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031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4038599"/>
            <a:ext cx="1254962" cy="157528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84821" y="1752600"/>
            <a:ext cx="3362519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lang="en-US" sz="4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/>
                <a:cs typeface="Comic Sans MS"/>
              </a:rPr>
              <a:t>Thank you!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07558" y="3066504"/>
            <a:ext cx="233609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lang="en-US" sz="3200" b="1" dirty="0">
                <a:solidFill>
                  <a:srgbClr val="3366FF"/>
                </a:solidFill>
                <a:latin typeface="Comic Sans MS"/>
                <a:cs typeface="Comic Sans M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Introduction</a:t>
            </a:r>
            <a:r>
              <a:rPr lang="en-AU" altLang="en-US" dirty="0"/>
              <a:t/>
            </a:r>
            <a:br>
              <a:rPr lang="en-AU" altLang="en-US" dirty="0"/>
            </a:br>
            <a:endParaRPr lang="en-AU" sz="2400" dirty="0">
              <a:latin typeface="+mn-lt"/>
              <a:ea typeface="MS PGothic" pitchFamily="34" charset="-128"/>
              <a:cs typeface="Microsoft Sans Serif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09575" y="1447800"/>
            <a:ext cx="8229600" cy="111530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Microsoft Sans Serif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 smtClean="0"/>
              <a:t>2. All-Matching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sz="2000" dirty="0" smtClean="0"/>
              <a:t>     </a:t>
            </a:r>
            <a:r>
              <a:rPr lang="en-US" sz="1600" dirty="0" smtClean="0"/>
              <a:t>Given a query pattern, </a:t>
            </a:r>
            <a:r>
              <a:rPr lang="en-US" sz="1600" dirty="0" smtClean="0"/>
              <a:t>enumerate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枚举</a:t>
            </a:r>
            <a:r>
              <a:rPr lang="en-US" altLang="zh-CN" sz="1600" dirty="0" smtClean="0"/>
              <a:t>)</a:t>
            </a:r>
            <a:r>
              <a:rPr lang="en-US" sz="1600" dirty="0" smtClean="0"/>
              <a:t> </a:t>
            </a:r>
            <a:r>
              <a:rPr lang="en-US" sz="1600" dirty="0" smtClean="0"/>
              <a:t>all subgraph embeddings of this pattern in the data graph G.</a:t>
            </a:r>
            <a:endParaRPr lang="en-AU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3391777"/>
            <a:ext cx="396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7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Graph Pattern Matching in Graph Database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Subgraph Isomorphism</a:t>
            </a:r>
          </a:p>
          <a:p>
            <a:r>
              <a:rPr lang="en-US" sz="2400" dirty="0"/>
              <a:t>	</a:t>
            </a:r>
            <a:r>
              <a:rPr lang="en-US" sz="1800" dirty="0" smtClean="0"/>
              <a:t>An subgraph isomorphism is an injective function</a:t>
            </a:r>
          </a:p>
          <a:p>
            <a:r>
              <a:rPr lang="en-US" sz="1800" dirty="0" smtClean="0"/>
              <a:t>      such that 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  </a:t>
            </a:r>
            <a:r>
              <a:rPr lang="en-AU" sz="1800" dirty="0" smtClean="0"/>
              <a:t>where     and      are </a:t>
            </a:r>
            <a:r>
              <a:rPr lang="en-AU" sz="1800" dirty="0"/>
              <a:t>the label function of </a:t>
            </a:r>
            <a:r>
              <a:rPr lang="en-AU" sz="1800" dirty="0" smtClean="0"/>
              <a:t>    and     , </a:t>
            </a:r>
            <a:r>
              <a:rPr lang="en-AU" sz="1800" dirty="0"/>
              <a:t>respectively. </a:t>
            </a: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endParaRPr lang="en-AU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37" y="1828800"/>
            <a:ext cx="21812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2" y="2514600"/>
            <a:ext cx="35909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981" y="2867025"/>
            <a:ext cx="2076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262" y="3248025"/>
            <a:ext cx="1619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219450"/>
            <a:ext cx="209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48025"/>
            <a:ext cx="1809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3190875"/>
            <a:ext cx="247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19130"/>
            <a:ext cx="4071937" cy="206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直接连接符 5"/>
          <p:cNvCxnSpPr/>
          <p:nvPr/>
        </p:nvCxnSpPr>
        <p:spPr>
          <a:xfrm flipH="1">
            <a:off x="4411541" y="4142372"/>
            <a:ext cx="533400" cy="296663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8"/>
          <p:cNvCxnSpPr/>
          <p:nvPr/>
        </p:nvCxnSpPr>
        <p:spPr>
          <a:xfrm>
            <a:off x="4973516" y="4147965"/>
            <a:ext cx="0" cy="32033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11"/>
          <p:cNvCxnSpPr/>
          <p:nvPr/>
        </p:nvCxnSpPr>
        <p:spPr>
          <a:xfrm>
            <a:off x="4363916" y="4745940"/>
            <a:ext cx="0" cy="32033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12"/>
          <p:cNvCxnSpPr/>
          <p:nvPr/>
        </p:nvCxnSpPr>
        <p:spPr>
          <a:xfrm>
            <a:off x="4983041" y="4745939"/>
            <a:ext cx="0" cy="320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13"/>
          <p:cNvCxnSpPr/>
          <p:nvPr/>
        </p:nvCxnSpPr>
        <p:spPr>
          <a:xfrm>
            <a:off x="4363916" y="4745939"/>
            <a:ext cx="609600" cy="32033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2"/>
          <p:cNvCxnSpPr/>
          <p:nvPr/>
        </p:nvCxnSpPr>
        <p:spPr>
          <a:xfrm>
            <a:off x="4983041" y="4731651"/>
            <a:ext cx="0" cy="32033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1"/>
          <p:cNvSpPr/>
          <p:nvPr/>
        </p:nvSpPr>
        <p:spPr>
          <a:xfrm>
            <a:off x="4830641" y="3850248"/>
            <a:ext cx="304800" cy="2998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4"/>
          <p:cNvSpPr/>
          <p:nvPr/>
        </p:nvSpPr>
        <p:spPr>
          <a:xfrm>
            <a:off x="4230566" y="4450323"/>
            <a:ext cx="304800" cy="2998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5"/>
          <p:cNvSpPr/>
          <p:nvPr/>
        </p:nvSpPr>
        <p:spPr>
          <a:xfrm>
            <a:off x="4830641" y="4440798"/>
            <a:ext cx="304800" cy="2998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6"/>
          <p:cNvSpPr/>
          <p:nvPr/>
        </p:nvSpPr>
        <p:spPr>
          <a:xfrm>
            <a:off x="4821116" y="5057823"/>
            <a:ext cx="304800" cy="2998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7"/>
          <p:cNvSpPr/>
          <p:nvPr/>
        </p:nvSpPr>
        <p:spPr>
          <a:xfrm>
            <a:off x="4230566" y="5048298"/>
            <a:ext cx="304800" cy="2998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32180"/>
            <a:ext cx="14287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5410200"/>
            <a:ext cx="14382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7" y="5386283"/>
            <a:ext cx="190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663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Graph Pattern Matching in Graph Database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Naive 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Verify </a:t>
            </a:r>
            <a:r>
              <a:rPr lang="en-US" sz="2000" dirty="0"/>
              <a:t>all graphs in the graph database </a:t>
            </a:r>
            <a:r>
              <a:rPr lang="en-US" sz="2000" dirty="0" smtClean="0"/>
              <a:t>D for the given query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Infeasible: subgraph isomorphism testing is NP-complete.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cs typeface="Microsoft Sans Serif" pitchFamily="34" charset="0"/>
              </a:rPr>
              <a:t>I</a:t>
            </a:r>
            <a:r>
              <a:rPr lang="en-US" sz="2400" dirty="0" smtClean="0">
                <a:cs typeface="Microsoft Sans Serif" pitchFamily="34" charset="0"/>
              </a:rPr>
              <a:t>ndex-based methods</a:t>
            </a: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dirty="0">
                <a:cs typeface="Microsoft Sans Serif" pitchFamily="34" charset="0"/>
              </a:rPr>
              <a:t>G-Index</a:t>
            </a: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dirty="0" smtClean="0">
                <a:cs typeface="Microsoft Sans Serif" pitchFamily="34" charset="0"/>
              </a:rPr>
              <a:t>FG-Index</a:t>
            </a: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dirty="0" smtClean="0">
                <a:cs typeface="Microsoft Sans Serif" pitchFamily="34" charset="0"/>
              </a:rPr>
              <a:t>……</a:t>
            </a:r>
            <a:endParaRPr lang="en-US" dirty="0">
              <a:cs typeface="Microsoft Sans Serif" pitchFamily="34" charset="0"/>
            </a:endParaRPr>
          </a:p>
          <a:p>
            <a:pPr marL="742950" lvl="2" indent="-34290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469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G-Index Framework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Overview of G-Index framework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Cost Analysis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/>
            <a:endParaRPr lang="en-US" sz="2000" dirty="0"/>
          </a:p>
          <a:p>
            <a:pPr marL="0" indent="0"/>
            <a:r>
              <a:rPr lang="en-US" sz="2000" dirty="0"/>
              <a:t> </a:t>
            </a:r>
            <a:r>
              <a:rPr lang="en-US" sz="2000" dirty="0" smtClean="0"/>
              <a:t>      To improve the query response time, we need to minimize:</a:t>
            </a:r>
          </a:p>
          <a:p>
            <a:pPr marL="1714500" lvl="3" indent="-457200">
              <a:buFont typeface="+mj-lt"/>
              <a:buAutoNum type="arabicParenR"/>
            </a:pPr>
            <a:r>
              <a:rPr lang="en-US" sz="1800" dirty="0" smtClean="0"/>
              <a:t>the size of graph feature set |F|</a:t>
            </a:r>
          </a:p>
          <a:p>
            <a:pPr marL="1714500" lvl="3" indent="-457200">
              <a:buFont typeface="+mj-lt"/>
              <a:buAutoNum type="arabicParenR"/>
            </a:pPr>
            <a:r>
              <a:rPr lang="en-US" sz="1800" dirty="0" smtClean="0"/>
              <a:t>the size of candidate set </a:t>
            </a:r>
            <a:r>
              <a:rPr lang="en-US" sz="1800" dirty="0" err="1" smtClean="0"/>
              <a:t>C</a:t>
            </a:r>
            <a:r>
              <a:rPr lang="en-US" sz="1800" baseline="-25000" dirty="0" err="1" smtClean="0"/>
              <a:t>q</a:t>
            </a:r>
            <a:endParaRPr lang="en-US" sz="1800" dirty="0" smtClean="0"/>
          </a:p>
          <a:p>
            <a:pPr marL="0" indent="0"/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457200" y="1905000"/>
            <a:ext cx="22098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Database D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4191000" y="1905000"/>
            <a:ext cx="20955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G-Index</a:t>
            </a:r>
            <a:endParaRPr lang="en-AU" dirty="0"/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2667000" y="21336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95575" y="1847849"/>
            <a:ext cx="108690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Build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offline</a:t>
            </a:r>
            <a:endParaRPr kumimoji="0" lang="en-A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00950" y="1912144"/>
            <a:ext cx="1247775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q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4191000" y="3124200"/>
            <a:ext cx="20955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Candidate Set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q</a:t>
            </a:r>
            <a:endParaRPr lang="en-AU" dirty="0"/>
          </a:p>
        </p:txBody>
      </p:sp>
      <p:cxnSp>
        <p:nvCxnSpPr>
          <p:cNvPr id="10" name="Straight Arrow Connector 9"/>
          <p:cNvCxnSpPr>
            <a:stCxn id="8" idx="1"/>
            <a:endCxn id="5" idx="3"/>
          </p:cNvCxnSpPr>
          <p:nvPr/>
        </p:nvCxnSpPr>
        <p:spPr>
          <a:xfrm flipH="1" flipV="1">
            <a:off x="6286500" y="2133600"/>
            <a:ext cx="1314450" cy="7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38829" y="1758255"/>
            <a:ext cx="112877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Query 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online</a:t>
            </a:r>
            <a:endParaRPr kumimoji="0" lang="en-A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>
            <a:stCxn id="5" idx="2"/>
            <a:endCxn id="9" idx="0"/>
          </p:cNvCxnSpPr>
          <p:nvPr/>
        </p:nvCxnSpPr>
        <p:spPr>
          <a:xfrm>
            <a:off x="5238750" y="2362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00950" y="3124200"/>
            <a:ext cx="1247775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AU" dirty="0"/>
          </a:p>
        </p:txBody>
      </p:sp>
      <p:cxnSp>
        <p:nvCxnSpPr>
          <p:cNvPr id="14" name="Straight Arrow Connector 13"/>
          <p:cNvCxnSpPr>
            <a:stCxn id="9" idx="3"/>
            <a:endCxn id="13" idx="1"/>
          </p:cNvCxnSpPr>
          <p:nvPr/>
        </p:nvCxnSpPr>
        <p:spPr>
          <a:xfrm>
            <a:off x="6286500" y="3352800"/>
            <a:ext cx="13144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0254" y="2970311"/>
            <a:ext cx="101701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Verification</a:t>
            </a:r>
            <a:endParaRPr kumimoji="0" lang="en-A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0175" y="2589311"/>
            <a:ext cx="67537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Search</a:t>
            </a:r>
            <a:endParaRPr kumimoji="0" lang="en-A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5000" y="4419600"/>
            <a:ext cx="4770345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Query Response Time =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T</a:t>
            </a:r>
            <a:r>
              <a:rPr kumimoji="0" lang="en-US" sz="20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search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+ |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C</a:t>
            </a:r>
            <a:r>
              <a:rPr kumimoji="0" lang="en-US" sz="20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q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|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*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T</a:t>
            </a:r>
            <a:r>
              <a:rPr kumimoji="0" lang="en-US" sz="20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iso_test</a:t>
            </a:r>
            <a:endParaRPr kumimoji="0" lang="en-AU" sz="2000" b="1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638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6" name="Rectangle 82"/>
          <p:cNvSpPr>
            <a:spLocks noChangeArrowheads="1"/>
          </p:cNvSpPr>
          <p:nvPr/>
        </p:nvSpPr>
        <p:spPr bwMode="auto">
          <a:xfrm>
            <a:off x="1676400" y="1600200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229600" cy="652463"/>
          </a:xfrm>
        </p:spPr>
        <p:txBody>
          <a:bodyPr/>
          <a:lstStyle/>
          <a:p>
            <a:r>
              <a:rPr lang="en-US" altLang="en-US" sz="4000" dirty="0" err="1" smtClean="0"/>
              <a:t>gIndex</a:t>
            </a:r>
            <a:r>
              <a:rPr lang="en-US" altLang="en-US" sz="4000" dirty="0" smtClean="0"/>
              <a:t> Pruning </a:t>
            </a:r>
            <a:endParaRPr lang="en-US" altLang="en-US" sz="3600" dirty="0" smtClean="0"/>
          </a:p>
        </p:txBody>
      </p:sp>
      <p:sp>
        <p:nvSpPr>
          <p:cNvPr id="14340" name="AutoShape 5"/>
          <p:cNvSpPr>
            <a:spLocks noChangeArrowheads="1"/>
          </p:cNvSpPr>
          <p:nvPr/>
        </p:nvSpPr>
        <p:spPr bwMode="auto">
          <a:xfrm>
            <a:off x="64008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4341" name="Group 83"/>
          <p:cNvGrpSpPr>
            <a:grpSpLocks/>
          </p:cNvGrpSpPr>
          <p:nvPr/>
        </p:nvGrpSpPr>
        <p:grpSpPr bwMode="auto">
          <a:xfrm>
            <a:off x="4876800" y="1676400"/>
            <a:ext cx="1752600" cy="990600"/>
            <a:chOff x="3810000" y="1600200"/>
            <a:chExt cx="1752600" cy="990600"/>
          </a:xfrm>
        </p:grpSpPr>
        <p:sp>
          <p:nvSpPr>
            <p:cNvPr id="14403" name="Rectangle 81"/>
            <p:cNvSpPr>
              <a:spLocks noChangeArrowheads="1"/>
            </p:cNvSpPr>
            <p:nvPr/>
          </p:nvSpPr>
          <p:spPr bwMode="auto">
            <a:xfrm>
              <a:off x="3810000" y="1600200"/>
              <a:ext cx="15240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4404" name="AutoShape 4"/>
            <p:cNvCxnSpPr>
              <a:cxnSpLocks noChangeShapeType="1"/>
              <a:stCxn id="14413" idx="2"/>
            </p:cNvCxnSpPr>
            <p:nvPr/>
          </p:nvCxnSpPr>
          <p:spPr bwMode="auto">
            <a:xfrm flipH="1" flipV="1">
              <a:off x="4495800" y="2286000"/>
              <a:ext cx="2286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05" name="AutoShape 6"/>
            <p:cNvCxnSpPr>
              <a:cxnSpLocks noChangeShapeType="1"/>
            </p:cNvCxnSpPr>
            <p:nvPr/>
          </p:nvCxnSpPr>
          <p:spPr bwMode="auto">
            <a:xfrm>
              <a:off x="4191000" y="2209800"/>
              <a:ext cx="2286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06" name="AutoShape 7"/>
            <p:cNvSpPr>
              <a:spLocks noChangeArrowheads="1"/>
            </p:cNvSpPr>
            <p:nvPr/>
          </p:nvSpPr>
          <p:spPr bwMode="auto">
            <a:xfrm>
              <a:off x="4419600" y="2133600"/>
              <a:ext cx="152400" cy="152400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07" name="AutoShape 8"/>
            <p:cNvSpPr>
              <a:spLocks noChangeArrowheads="1"/>
            </p:cNvSpPr>
            <p:nvPr/>
          </p:nvSpPr>
          <p:spPr bwMode="auto">
            <a:xfrm>
              <a:off x="4038600" y="2133600"/>
              <a:ext cx="152400" cy="1524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4408" name="AutoShape 9"/>
            <p:cNvCxnSpPr>
              <a:cxnSpLocks noChangeShapeType="1"/>
              <a:stCxn id="14406" idx="2"/>
              <a:endCxn id="14410" idx="2"/>
            </p:cNvCxnSpPr>
            <p:nvPr/>
          </p:nvCxnSpPr>
          <p:spPr bwMode="auto">
            <a:xfrm flipV="1">
              <a:off x="4495800" y="1905000"/>
              <a:ext cx="2286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09" name="AutoShape 10"/>
            <p:cNvSpPr>
              <a:spLocks noChangeArrowheads="1"/>
            </p:cNvSpPr>
            <p:nvPr/>
          </p:nvSpPr>
          <p:spPr bwMode="auto">
            <a:xfrm>
              <a:off x="5105400" y="1828800"/>
              <a:ext cx="152400" cy="152400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10" name="AutoShape 11"/>
            <p:cNvSpPr>
              <a:spLocks noChangeArrowheads="1"/>
            </p:cNvSpPr>
            <p:nvPr/>
          </p:nvSpPr>
          <p:spPr bwMode="auto">
            <a:xfrm>
              <a:off x="4724400" y="1828800"/>
              <a:ext cx="152400" cy="152400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4411" name="AutoShape 12"/>
            <p:cNvCxnSpPr>
              <a:cxnSpLocks noChangeShapeType="1"/>
            </p:cNvCxnSpPr>
            <p:nvPr/>
          </p:nvCxnSpPr>
          <p:spPr bwMode="auto">
            <a:xfrm>
              <a:off x="4876800" y="1905000"/>
              <a:ext cx="2286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12" name="AutoShape 13"/>
            <p:cNvSpPr>
              <a:spLocks noChangeArrowheads="1"/>
            </p:cNvSpPr>
            <p:nvPr/>
          </p:nvSpPr>
          <p:spPr bwMode="auto">
            <a:xfrm>
              <a:off x="5105400" y="2438400"/>
              <a:ext cx="152400" cy="152400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13" name="AutoShape 14"/>
            <p:cNvSpPr>
              <a:spLocks noChangeArrowheads="1"/>
            </p:cNvSpPr>
            <p:nvPr/>
          </p:nvSpPr>
          <p:spPr bwMode="auto">
            <a:xfrm>
              <a:off x="4724400" y="2438400"/>
              <a:ext cx="152400" cy="152400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4414" name="AutoShape 15"/>
            <p:cNvCxnSpPr>
              <a:cxnSpLocks noChangeShapeType="1"/>
            </p:cNvCxnSpPr>
            <p:nvPr/>
          </p:nvCxnSpPr>
          <p:spPr bwMode="auto">
            <a:xfrm>
              <a:off x="4876800" y="2514600"/>
              <a:ext cx="2286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15" name="AutoShape 16"/>
            <p:cNvSpPr>
              <a:spLocks noChangeArrowheads="1"/>
            </p:cNvSpPr>
            <p:nvPr/>
          </p:nvSpPr>
          <p:spPr bwMode="auto">
            <a:xfrm>
              <a:off x="5410200" y="2133600"/>
              <a:ext cx="152400" cy="152400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4416" name="AutoShape 17"/>
            <p:cNvCxnSpPr>
              <a:cxnSpLocks noChangeShapeType="1"/>
            </p:cNvCxnSpPr>
            <p:nvPr/>
          </p:nvCxnSpPr>
          <p:spPr bwMode="auto">
            <a:xfrm flipV="1">
              <a:off x="5257800" y="2286000"/>
              <a:ext cx="2286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17" name="AutoShape 18"/>
            <p:cNvCxnSpPr>
              <a:cxnSpLocks noChangeShapeType="1"/>
            </p:cNvCxnSpPr>
            <p:nvPr/>
          </p:nvCxnSpPr>
          <p:spPr bwMode="auto">
            <a:xfrm flipH="1" flipV="1">
              <a:off x="5257800" y="1905000"/>
              <a:ext cx="2286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4342" name="AutoShape 19"/>
          <p:cNvCxnSpPr>
            <a:cxnSpLocks noChangeShapeType="1"/>
            <a:stCxn id="14351" idx="2"/>
          </p:cNvCxnSpPr>
          <p:nvPr/>
        </p:nvCxnSpPr>
        <p:spPr bwMode="auto">
          <a:xfrm flipH="1" flipV="1">
            <a:off x="29718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AutoShape 20"/>
          <p:cNvCxnSpPr>
            <a:cxnSpLocks noChangeShapeType="1"/>
          </p:cNvCxnSpPr>
          <p:nvPr/>
        </p:nvCxnSpPr>
        <p:spPr bwMode="auto">
          <a:xfrm>
            <a:off x="2667000" y="38100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AutoShape 21"/>
          <p:cNvSpPr>
            <a:spLocks noChangeArrowheads="1"/>
          </p:cNvSpPr>
          <p:nvPr/>
        </p:nvSpPr>
        <p:spPr bwMode="auto">
          <a:xfrm>
            <a:off x="2895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5" name="AutoShape 22"/>
          <p:cNvSpPr>
            <a:spLocks noChangeArrowheads="1"/>
          </p:cNvSpPr>
          <p:nvPr/>
        </p:nvSpPr>
        <p:spPr bwMode="auto">
          <a:xfrm>
            <a:off x="2514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4346" name="AutoShape 23"/>
          <p:cNvCxnSpPr>
            <a:cxnSpLocks noChangeShapeType="1"/>
            <a:stCxn id="14344" idx="2"/>
            <a:endCxn id="14348" idx="2"/>
          </p:cNvCxnSpPr>
          <p:nvPr/>
        </p:nvCxnSpPr>
        <p:spPr bwMode="auto">
          <a:xfrm flipV="1">
            <a:off x="2971800" y="3505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7" name="AutoShape 24"/>
          <p:cNvSpPr>
            <a:spLocks noChangeArrowheads="1"/>
          </p:cNvSpPr>
          <p:nvPr/>
        </p:nvSpPr>
        <p:spPr bwMode="auto">
          <a:xfrm>
            <a:off x="35814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AutoShape 25"/>
          <p:cNvSpPr>
            <a:spLocks noChangeArrowheads="1"/>
          </p:cNvSpPr>
          <p:nvPr/>
        </p:nvSpPr>
        <p:spPr bwMode="auto">
          <a:xfrm>
            <a:off x="32004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4349" name="AutoShape 26"/>
          <p:cNvCxnSpPr>
            <a:cxnSpLocks noChangeShapeType="1"/>
          </p:cNvCxnSpPr>
          <p:nvPr/>
        </p:nvCxnSpPr>
        <p:spPr bwMode="auto">
          <a:xfrm>
            <a:off x="3352800" y="35052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0" name="AutoShape 27"/>
          <p:cNvSpPr>
            <a:spLocks noChangeArrowheads="1"/>
          </p:cNvSpPr>
          <p:nvPr/>
        </p:nvSpPr>
        <p:spPr bwMode="auto">
          <a:xfrm>
            <a:off x="35814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1" name="AutoShape 28"/>
          <p:cNvSpPr>
            <a:spLocks noChangeArrowheads="1"/>
          </p:cNvSpPr>
          <p:nvPr/>
        </p:nvSpPr>
        <p:spPr bwMode="auto">
          <a:xfrm>
            <a:off x="32004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4352" name="AutoShape 29"/>
          <p:cNvCxnSpPr>
            <a:cxnSpLocks noChangeShapeType="1"/>
          </p:cNvCxnSpPr>
          <p:nvPr/>
        </p:nvCxnSpPr>
        <p:spPr bwMode="auto">
          <a:xfrm>
            <a:off x="3352800" y="41148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AutoShape 30"/>
          <p:cNvCxnSpPr>
            <a:cxnSpLocks noChangeShapeType="1"/>
            <a:stCxn id="14350" idx="2"/>
          </p:cNvCxnSpPr>
          <p:nvPr/>
        </p:nvCxnSpPr>
        <p:spPr bwMode="auto">
          <a:xfrm flipV="1">
            <a:off x="3657600" y="35814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31"/>
          <p:cNvCxnSpPr>
            <a:cxnSpLocks noChangeShapeType="1"/>
            <a:stCxn id="14363" idx="2"/>
          </p:cNvCxnSpPr>
          <p:nvPr/>
        </p:nvCxnSpPr>
        <p:spPr bwMode="auto">
          <a:xfrm flipH="1" flipV="1">
            <a:off x="44958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AutoShape 32"/>
          <p:cNvCxnSpPr>
            <a:cxnSpLocks noChangeShapeType="1"/>
          </p:cNvCxnSpPr>
          <p:nvPr/>
        </p:nvCxnSpPr>
        <p:spPr bwMode="auto">
          <a:xfrm>
            <a:off x="4191000" y="38100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6" name="AutoShape 33"/>
          <p:cNvSpPr>
            <a:spLocks noChangeArrowheads="1"/>
          </p:cNvSpPr>
          <p:nvPr/>
        </p:nvSpPr>
        <p:spPr bwMode="auto">
          <a:xfrm>
            <a:off x="4419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7" name="AutoShape 34"/>
          <p:cNvSpPr>
            <a:spLocks noChangeArrowheads="1"/>
          </p:cNvSpPr>
          <p:nvPr/>
        </p:nvSpPr>
        <p:spPr bwMode="auto">
          <a:xfrm>
            <a:off x="40386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4358" name="AutoShape 35"/>
          <p:cNvCxnSpPr>
            <a:cxnSpLocks noChangeShapeType="1"/>
            <a:stCxn id="14356" idx="2"/>
            <a:endCxn id="14360" idx="2"/>
          </p:cNvCxnSpPr>
          <p:nvPr/>
        </p:nvCxnSpPr>
        <p:spPr bwMode="auto">
          <a:xfrm flipV="1">
            <a:off x="4495800" y="3505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9" name="AutoShape 36"/>
          <p:cNvSpPr>
            <a:spLocks noChangeArrowheads="1"/>
          </p:cNvSpPr>
          <p:nvPr/>
        </p:nvSpPr>
        <p:spPr bwMode="auto">
          <a:xfrm>
            <a:off x="51054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60" name="AutoShape 37"/>
          <p:cNvSpPr>
            <a:spLocks noChangeArrowheads="1"/>
          </p:cNvSpPr>
          <p:nvPr/>
        </p:nvSpPr>
        <p:spPr bwMode="auto">
          <a:xfrm>
            <a:off x="4724400" y="3429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4361" name="AutoShape 38"/>
          <p:cNvCxnSpPr>
            <a:cxnSpLocks noChangeShapeType="1"/>
          </p:cNvCxnSpPr>
          <p:nvPr/>
        </p:nvCxnSpPr>
        <p:spPr bwMode="auto">
          <a:xfrm>
            <a:off x="4876800" y="35052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2" name="AutoShape 39"/>
          <p:cNvSpPr>
            <a:spLocks noChangeArrowheads="1"/>
          </p:cNvSpPr>
          <p:nvPr/>
        </p:nvSpPr>
        <p:spPr bwMode="auto">
          <a:xfrm>
            <a:off x="51054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63" name="AutoShape 40"/>
          <p:cNvSpPr>
            <a:spLocks noChangeArrowheads="1"/>
          </p:cNvSpPr>
          <p:nvPr/>
        </p:nvSpPr>
        <p:spPr bwMode="auto">
          <a:xfrm>
            <a:off x="47244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4364" name="AutoShape 41"/>
          <p:cNvCxnSpPr>
            <a:cxnSpLocks noChangeShapeType="1"/>
          </p:cNvCxnSpPr>
          <p:nvPr/>
        </p:nvCxnSpPr>
        <p:spPr bwMode="auto">
          <a:xfrm>
            <a:off x="4876800" y="41148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5" name="AutoShape 42"/>
          <p:cNvSpPr>
            <a:spLocks noChangeArrowheads="1"/>
          </p:cNvSpPr>
          <p:nvPr/>
        </p:nvSpPr>
        <p:spPr bwMode="auto">
          <a:xfrm>
            <a:off x="54102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4366" name="AutoShape 43"/>
          <p:cNvCxnSpPr>
            <a:cxnSpLocks noChangeShapeType="1"/>
          </p:cNvCxnSpPr>
          <p:nvPr/>
        </p:nvCxnSpPr>
        <p:spPr bwMode="auto">
          <a:xfrm flipV="1">
            <a:off x="52578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7" name="AutoShape 44"/>
          <p:cNvCxnSpPr>
            <a:cxnSpLocks noChangeShapeType="1"/>
          </p:cNvCxnSpPr>
          <p:nvPr/>
        </p:nvCxnSpPr>
        <p:spPr bwMode="auto">
          <a:xfrm flipH="1" flipV="1">
            <a:off x="5257800" y="3505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8" name="AutoShape 45"/>
          <p:cNvCxnSpPr>
            <a:cxnSpLocks noChangeShapeType="1"/>
          </p:cNvCxnSpPr>
          <p:nvPr/>
        </p:nvCxnSpPr>
        <p:spPr bwMode="auto">
          <a:xfrm>
            <a:off x="4191000" y="32004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9" name="AutoShape 46"/>
          <p:cNvSpPr>
            <a:spLocks noChangeArrowheads="1"/>
          </p:cNvSpPr>
          <p:nvPr/>
        </p:nvSpPr>
        <p:spPr bwMode="auto">
          <a:xfrm>
            <a:off x="4419600" y="31242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0" name="AutoShape 47"/>
          <p:cNvSpPr>
            <a:spLocks noChangeArrowheads="1"/>
          </p:cNvSpPr>
          <p:nvPr/>
        </p:nvSpPr>
        <p:spPr bwMode="auto">
          <a:xfrm>
            <a:off x="4038600" y="31242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4371" name="AutoShape 48"/>
          <p:cNvCxnSpPr>
            <a:cxnSpLocks noChangeShapeType="1"/>
          </p:cNvCxnSpPr>
          <p:nvPr/>
        </p:nvCxnSpPr>
        <p:spPr bwMode="auto">
          <a:xfrm flipH="1" flipV="1">
            <a:off x="4572000" y="32004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2" name="AutoShape 49"/>
          <p:cNvCxnSpPr>
            <a:cxnSpLocks noChangeShapeType="1"/>
            <a:stCxn id="14377" idx="2"/>
            <a:endCxn id="14373" idx="2"/>
          </p:cNvCxnSpPr>
          <p:nvPr/>
        </p:nvCxnSpPr>
        <p:spPr bwMode="auto">
          <a:xfrm flipH="1" flipV="1">
            <a:off x="69342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3" name="AutoShape 50"/>
          <p:cNvSpPr>
            <a:spLocks noChangeArrowheads="1"/>
          </p:cNvSpPr>
          <p:nvPr/>
        </p:nvSpPr>
        <p:spPr bwMode="auto">
          <a:xfrm>
            <a:off x="6781800" y="3810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4" name="AutoShape 51"/>
          <p:cNvSpPr>
            <a:spLocks noChangeArrowheads="1"/>
          </p:cNvSpPr>
          <p:nvPr/>
        </p:nvSpPr>
        <p:spPr bwMode="auto">
          <a:xfrm>
            <a:off x="6400800" y="3581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4375" name="AutoShape 52"/>
          <p:cNvCxnSpPr>
            <a:cxnSpLocks noChangeShapeType="1"/>
          </p:cNvCxnSpPr>
          <p:nvPr/>
        </p:nvCxnSpPr>
        <p:spPr bwMode="auto">
          <a:xfrm flipV="1">
            <a:off x="6934200" y="36576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6" name="AutoShape 53"/>
          <p:cNvSpPr>
            <a:spLocks noChangeArrowheads="1"/>
          </p:cNvSpPr>
          <p:nvPr/>
        </p:nvSpPr>
        <p:spPr bwMode="auto">
          <a:xfrm>
            <a:off x="7162800" y="3581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7" name="AutoShape 54"/>
          <p:cNvSpPr>
            <a:spLocks noChangeArrowheads="1"/>
          </p:cNvSpPr>
          <p:nvPr/>
        </p:nvSpPr>
        <p:spPr bwMode="auto">
          <a:xfrm>
            <a:off x="7162800" y="4038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4378" name="AutoShape 55"/>
          <p:cNvCxnSpPr>
            <a:cxnSpLocks noChangeShapeType="1"/>
            <a:stCxn id="14373" idx="2"/>
          </p:cNvCxnSpPr>
          <p:nvPr/>
        </p:nvCxnSpPr>
        <p:spPr bwMode="auto">
          <a:xfrm flipH="1" flipV="1">
            <a:off x="6553200" y="36576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9" name="AutoShape 56"/>
          <p:cNvCxnSpPr>
            <a:cxnSpLocks noChangeShapeType="1"/>
            <a:stCxn id="14340" idx="2"/>
            <a:endCxn id="14373" idx="2"/>
          </p:cNvCxnSpPr>
          <p:nvPr/>
        </p:nvCxnSpPr>
        <p:spPr bwMode="auto">
          <a:xfrm flipV="1">
            <a:off x="6553200" y="38862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1752600" y="1752600"/>
            <a:ext cx="1219200" cy="533400"/>
            <a:chOff x="1104" y="1104"/>
            <a:chExt cx="768" cy="336"/>
          </a:xfrm>
        </p:grpSpPr>
        <p:sp>
          <p:nvSpPr>
            <p:cNvPr id="14396" name="AutoShape 63"/>
            <p:cNvSpPr>
              <a:spLocks noChangeArrowheads="1"/>
            </p:cNvSpPr>
            <p:nvPr/>
          </p:nvSpPr>
          <p:spPr bwMode="auto">
            <a:xfrm>
              <a:off x="1776" y="110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97" name="AutoShape 64"/>
            <p:cNvSpPr>
              <a:spLocks noChangeArrowheads="1"/>
            </p:cNvSpPr>
            <p:nvPr/>
          </p:nvSpPr>
          <p:spPr bwMode="auto">
            <a:xfrm>
              <a:off x="1536" y="110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4398" name="AutoShape 65"/>
            <p:cNvCxnSpPr>
              <a:cxnSpLocks noChangeShapeType="1"/>
              <a:endCxn id="14396" idx="2"/>
            </p:cNvCxnSpPr>
            <p:nvPr/>
          </p:nvCxnSpPr>
          <p:spPr bwMode="auto">
            <a:xfrm>
              <a:off x="1632" y="1152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99" name="AutoShape 66"/>
            <p:cNvCxnSpPr>
              <a:cxnSpLocks noChangeShapeType="1"/>
            </p:cNvCxnSpPr>
            <p:nvPr/>
          </p:nvCxnSpPr>
          <p:spPr bwMode="auto">
            <a:xfrm>
              <a:off x="1200" y="1392"/>
              <a:ext cx="14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00" name="AutoShape 67"/>
            <p:cNvSpPr>
              <a:spLocks noChangeArrowheads="1"/>
            </p:cNvSpPr>
            <p:nvPr/>
          </p:nvSpPr>
          <p:spPr bwMode="auto">
            <a:xfrm>
              <a:off x="1344" y="134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01" name="AutoShape 68"/>
            <p:cNvSpPr>
              <a:spLocks noChangeArrowheads="1"/>
            </p:cNvSpPr>
            <p:nvPr/>
          </p:nvSpPr>
          <p:spPr bwMode="auto">
            <a:xfrm>
              <a:off x="1104" y="134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4402" name="AutoShape 69"/>
            <p:cNvCxnSpPr>
              <a:cxnSpLocks noChangeShapeType="1"/>
              <a:stCxn id="14397" idx="2"/>
            </p:cNvCxnSpPr>
            <p:nvPr/>
          </p:nvCxnSpPr>
          <p:spPr bwMode="auto">
            <a:xfrm flipH="1">
              <a:off x="1440" y="1200"/>
              <a:ext cx="14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381" name="Group 84"/>
          <p:cNvGrpSpPr>
            <a:grpSpLocks/>
          </p:cNvGrpSpPr>
          <p:nvPr/>
        </p:nvGrpSpPr>
        <p:grpSpPr bwMode="auto">
          <a:xfrm>
            <a:off x="2895600" y="2514600"/>
            <a:ext cx="4005263" cy="2043113"/>
            <a:chOff x="1824" y="1584"/>
            <a:chExt cx="2523" cy="1287"/>
          </a:xfrm>
        </p:grpSpPr>
        <p:sp>
          <p:nvSpPr>
            <p:cNvPr id="14392" name="Text Box 85"/>
            <p:cNvSpPr txBox="1">
              <a:spLocks noChangeArrowheads="1"/>
            </p:cNvSpPr>
            <p:nvPr/>
          </p:nvSpPr>
          <p:spPr bwMode="auto">
            <a:xfrm>
              <a:off x="3312" y="1584"/>
              <a:ext cx="2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i="1"/>
                <a:t>q</a:t>
              </a:r>
            </a:p>
          </p:txBody>
        </p:sp>
        <p:sp>
          <p:nvSpPr>
            <p:cNvPr id="14393" name="Text Box 86"/>
            <p:cNvSpPr txBox="1">
              <a:spLocks noChangeArrowheads="1"/>
            </p:cNvSpPr>
            <p:nvPr/>
          </p:nvSpPr>
          <p:spPr bwMode="auto">
            <a:xfrm>
              <a:off x="1824" y="2640"/>
              <a:ext cx="26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i="1"/>
                <a:t>g</a:t>
              </a:r>
              <a:r>
                <a:rPr lang="en-US" altLang="en-US" i="1" baseline="-25000"/>
                <a:t>1</a:t>
              </a:r>
            </a:p>
          </p:txBody>
        </p:sp>
        <p:sp>
          <p:nvSpPr>
            <p:cNvPr id="14394" name="Text Box 87"/>
            <p:cNvSpPr txBox="1">
              <a:spLocks noChangeArrowheads="1"/>
            </p:cNvSpPr>
            <p:nvPr/>
          </p:nvSpPr>
          <p:spPr bwMode="auto">
            <a:xfrm>
              <a:off x="2880" y="2640"/>
              <a:ext cx="26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i="1"/>
                <a:t>g</a:t>
              </a:r>
              <a:r>
                <a:rPr lang="en-US" altLang="en-US" i="1" baseline="-25000"/>
                <a:t>2</a:t>
              </a:r>
            </a:p>
          </p:txBody>
        </p:sp>
        <p:sp>
          <p:nvSpPr>
            <p:cNvPr id="14395" name="Text Box 88"/>
            <p:cNvSpPr txBox="1">
              <a:spLocks noChangeArrowheads="1"/>
            </p:cNvSpPr>
            <p:nvPr/>
          </p:nvSpPr>
          <p:spPr bwMode="auto">
            <a:xfrm>
              <a:off x="4080" y="2640"/>
              <a:ext cx="26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i="1"/>
                <a:t>g</a:t>
              </a:r>
              <a:r>
                <a:rPr lang="en-US" altLang="en-US" i="1" baseline="-25000"/>
                <a:t>3</a:t>
              </a:r>
            </a:p>
          </p:txBody>
        </p:sp>
      </p:grpSp>
      <p:sp>
        <p:nvSpPr>
          <p:cNvPr id="16474" name="Text Box 90"/>
          <p:cNvSpPr txBox="1">
            <a:spLocks noChangeArrowheads="1"/>
          </p:cNvSpPr>
          <p:nvPr/>
        </p:nvSpPr>
        <p:spPr bwMode="auto">
          <a:xfrm>
            <a:off x="1524000" y="2438400"/>
            <a:ext cx="1995488" cy="36671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ID-List: {g</a:t>
            </a:r>
            <a:r>
              <a:rPr lang="en-US" altLang="en-US" baseline="-25000"/>
              <a:t>1</a:t>
            </a:r>
            <a:r>
              <a:rPr lang="en-US" altLang="en-US"/>
              <a:t>,g</a:t>
            </a:r>
            <a:r>
              <a:rPr lang="en-US" altLang="en-US" baseline="-25000"/>
              <a:t>2</a:t>
            </a:r>
            <a:r>
              <a:rPr lang="en-US" altLang="en-US"/>
              <a:t>}</a:t>
            </a:r>
          </a:p>
        </p:txBody>
      </p:sp>
      <p:sp>
        <p:nvSpPr>
          <p:cNvPr id="16475" name="Text Box 91"/>
          <p:cNvSpPr txBox="1">
            <a:spLocks noChangeArrowheads="1"/>
          </p:cNvSpPr>
          <p:nvPr/>
        </p:nvSpPr>
        <p:spPr bwMode="auto">
          <a:xfrm>
            <a:off x="152400" y="1828800"/>
            <a:ext cx="1397000" cy="36671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Feature </a:t>
            </a:r>
            <a:r>
              <a:rPr lang="en-US" altLang="en-US" i="1"/>
              <a:t>A</a:t>
            </a:r>
            <a:r>
              <a:rPr lang="en-US" altLang="en-US"/>
              <a:t>:</a:t>
            </a:r>
          </a:p>
        </p:txBody>
      </p:sp>
      <p:sp>
        <p:nvSpPr>
          <p:cNvPr id="16481" name="Text Box 97"/>
          <p:cNvSpPr txBox="1">
            <a:spLocks noChangeArrowheads="1"/>
          </p:cNvSpPr>
          <p:nvPr/>
        </p:nvSpPr>
        <p:spPr bwMode="auto">
          <a:xfrm>
            <a:off x="6324600" y="4572000"/>
            <a:ext cx="908050" cy="3667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3300"/>
                </a:solidFill>
                <a:latin typeface="Times New Roman" pitchFamily="18" charset="0"/>
              </a:rPr>
              <a:t>Pruned</a:t>
            </a:r>
          </a:p>
        </p:txBody>
      </p:sp>
      <p:sp>
        <p:nvSpPr>
          <p:cNvPr id="16488" name="Text Box 104"/>
          <p:cNvSpPr txBox="1">
            <a:spLocks noChangeArrowheads="1"/>
          </p:cNvSpPr>
          <p:nvPr/>
        </p:nvSpPr>
        <p:spPr bwMode="auto">
          <a:xfrm>
            <a:off x="2438400" y="4572000"/>
            <a:ext cx="16002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Times New Roman" pitchFamily="18" charset="0"/>
              </a:rPr>
              <a:t>Pass </a:t>
            </a:r>
            <a:r>
              <a:rPr lang="en-US" altLang="en-US" sz="1400" b="1">
                <a:latin typeface="Times New Roman" pitchFamily="18" charset="0"/>
              </a:rPr>
              <a:t>(Feature A)</a:t>
            </a:r>
          </a:p>
        </p:txBody>
      </p:sp>
      <p:sp>
        <p:nvSpPr>
          <p:cNvPr id="16489" name="Text Box 105"/>
          <p:cNvSpPr txBox="1">
            <a:spLocks noChangeArrowheads="1"/>
          </p:cNvSpPr>
          <p:nvPr/>
        </p:nvSpPr>
        <p:spPr bwMode="auto">
          <a:xfrm>
            <a:off x="4191000" y="4572000"/>
            <a:ext cx="16002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Times New Roman" pitchFamily="18" charset="0"/>
              </a:rPr>
              <a:t>Pass </a:t>
            </a:r>
            <a:r>
              <a:rPr lang="en-US" altLang="en-US" sz="1400" b="1">
                <a:latin typeface="Times New Roman" pitchFamily="18" charset="0"/>
              </a:rPr>
              <a:t>(Feature A)</a:t>
            </a:r>
          </a:p>
        </p:txBody>
      </p:sp>
      <p:sp>
        <p:nvSpPr>
          <p:cNvPr id="16491" name="Text Box 107"/>
          <p:cNvSpPr txBox="1">
            <a:spLocks noChangeArrowheads="1"/>
          </p:cNvSpPr>
          <p:nvPr/>
        </p:nvSpPr>
        <p:spPr bwMode="auto">
          <a:xfrm>
            <a:off x="2438400" y="5105400"/>
            <a:ext cx="1600200" cy="3667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3300"/>
                </a:solidFill>
                <a:latin typeface="Times New Roman" pitchFamily="18" charset="0"/>
              </a:rPr>
              <a:t>False Positive</a:t>
            </a:r>
          </a:p>
        </p:txBody>
      </p:sp>
      <p:sp>
        <p:nvSpPr>
          <p:cNvPr id="16494" name="Text Box 110"/>
          <p:cNvSpPr txBox="1">
            <a:spLocks noChangeArrowheads="1"/>
          </p:cNvSpPr>
          <p:nvPr/>
        </p:nvSpPr>
        <p:spPr bwMode="auto">
          <a:xfrm>
            <a:off x="4191000" y="5105400"/>
            <a:ext cx="16764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Times New Roman" pitchFamily="18" charset="0"/>
              </a:rPr>
              <a:t>Answer</a:t>
            </a:r>
          </a:p>
        </p:txBody>
      </p:sp>
      <p:sp>
        <p:nvSpPr>
          <p:cNvPr id="14389" name="Text Box 111"/>
          <p:cNvSpPr txBox="1">
            <a:spLocks noChangeArrowheads="1"/>
          </p:cNvSpPr>
          <p:nvPr/>
        </p:nvSpPr>
        <p:spPr bwMode="auto">
          <a:xfrm>
            <a:off x="304800" y="4572000"/>
            <a:ext cx="1220788" cy="36671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Filtering:</a:t>
            </a:r>
          </a:p>
        </p:txBody>
      </p:sp>
      <p:sp>
        <p:nvSpPr>
          <p:cNvPr id="14390" name="Text Box 112"/>
          <p:cNvSpPr txBox="1">
            <a:spLocks noChangeArrowheads="1"/>
          </p:cNvSpPr>
          <p:nvPr/>
        </p:nvSpPr>
        <p:spPr bwMode="auto">
          <a:xfrm>
            <a:off x="304800" y="5105400"/>
            <a:ext cx="1576388" cy="36671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Verification:</a:t>
            </a:r>
          </a:p>
        </p:txBody>
      </p:sp>
      <p:sp>
        <p:nvSpPr>
          <p:cNvPr id="16497" name="AutoShape 113"/>
          <p:cNvSpPr>
            <a:spLocks noChangeArrowheads="1"/>
          </p:cNvSpPr>
          <p:nvPr/>
        </p:nvSpPr>
        <p:spPr bwMode="auto">
          <a:xfrm>
            <a:off x="3886200" y="1905000"/>
            <a:ext cx="4572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778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" presetClass="entr" presetSubtype="1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" presetClass="entr" presetSubtype="1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" presetClass="entr" presetSubtype="1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1" presetID="3" presetClass="entr" presetSubtype="1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66" grpId="0" animBg="1"/>
      <p:bldP spid="16474" grpId="0" animBg="1"/>
      <p:bldP spid="16475" grpId="0" animBg="1"/>
      <p:bldP spid="16481" grpId="0" animBg="1"/>
      <p:bldP spid="16488" grpId="0" animBg="1"/>
      <p:bldP spid="16489" grpId="0" animBg="1"/>
      <p:bldP spid="16491" grpId="0" animBg="1"/>
      <p:bldP spid="16494" grpId="0" animBg="1"/>
      <p:bldP spid="1649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Substructure Search: </a:t>
            </a:r>
            <a:r>
              <a:rPr lang="en-US" altLang="en-US" sz="3600" dirty="0" err="1" smtClean="0"/>
              <a:t>gIndex</a:t>
            </a:r>
            <a:r>
              <a:rPr lang="en-US" altLang="en-US" sz="3600" dirty="0" smtClean="0"/>
              <a:t> </a:t>
            </a:r>
          </a:p>
        </p:txBody>
      </p:sp>
      <p:sp>
        <p:nvSpPr>
          <p:cNvPr id="1029" name="TextBox 69"/>
          <p:cNvSpPr txBox="1">
            <a:spLocks noChangeArrowheads="1"/>
          </p:cNvSpPr>
          <p:nvPr/>
        </p:nvSpPr>
        <p:spPr bwMode="auto">
          <a:xfrm>
            <a:off x="533400" y="1752600"/>
            <a:ext cx="78486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buFont typeface="Wingdings" pitchFamily="2" charset="2"/>
              <a:buChar char="q"/>
            </a:pPr>
            <a:r>
              <a:rPr lang="en-AU" altLang="en-US" dirty="0"/>
              <a:t> Index a set </a:t>
            </a:r>
            <a:r>
              <a:rPr lang="en-AU" altLang="en-US" i="1" dirty="0"/>
              <a:t>F</a:t>
            </a:r>
            <a:r>
              <a:rPr lang="en-AU" altLang="en-US" dirty="0"/>
              <a:t> of features from </a:t>
            </a:r>
            <a:r>
              <a:rPr lang="en-AU" altLang="en-US" i="1" dirty="0"/>
              <a:t>D</a:t>
            </a:r>
            <a:r>
              <a:rPr lang="en-AU" altLang="en-US" dirty="0"/>
              <a:t>. </a:t>
            </a:r>
          </a:p>
          <a:p>
            <a:pPr eaLnBrk="1" hangingPunct="1"/>
            <a:endParaRPr lang="en-AU" altLang="en-US" dirty="0"/>
          </a:p>
          <a:p>
            <a:pPr eaLnBrk="1" hangingPunct="1">
              <a:buFont typeface="Wingdings" pitchFamily="2" charset="2"/>
              <a:buChar char="q"/>
            </a:pPr>
            <a:r>
              <a:rPr lang="en-AU" altLang="en-US" dirty="0"/>
              <a:t>            , </a:t>
            </a:r>
            <a:r>
              <a:rPr lang="en-AU" altLang="en-US" b="1" dirty="0" err="1" smtClean="0"/>
              <a:t>D</a:t>
            </a:r>
            <a:r>
              <a:rPr lang="en-AU" altLang="en-US" b="1" baseline="-25000" dirty="0" err="1" smtClean="0"/>
              <a:t>f</a:t>
            </a:r>
            <a:r>
              <a:rPr lang="en-AU" altLang="en-US" b="1" baseline="-25000" dirty="0" smtClean="0"/>
              <a:t> </a:t>
            </a:r>
            <a:r>
              <a:rPr lang="en-AU" altLang="en-US" b="1" dirty="0" smtClean="0"/>
              <a:t>: </a:t>
            </a:r>
            <a:r>
              <a:rPr lang="en-AU" altLang="en-US" dirty="0"/>
              <a:t>set of graph ids in </a:t>
            </a:r>
            <a:r>
              <a:rPr lang="en-AU" altLang="en-US" i="1" dirty="0"/>
              <a:t>D</a:t>
            </a:r>
            <a:r>
              <a:rPr lang="en-AU" altLang="en-US" dirty="0"/>
              <a:t> contain f  </a:t>
            </a:r>
            <a:endParaRPr lang="en-AU" altLang="en-US" i="1" dirty="0"/>
          </a:p>
          <a:p>
            <a:pPr eaLnBrk="1" hangingPunct="1"/>
            <a:endParaRPr lang="en-AU" altLang="en-US" dirty="0"/>
          </a:p>
          <a:p>
            <a:pPr eaLnBrk="1" hangingPunct="1"/>
            <a:endParaRPr lang="en-AU" altLang="en-US" dirty="0"/>
          </a:p>
          <a:p>
            <a:pPr eaLnBrk="1" hangingPunct="1">
              <a:buFont typeface="Wingdings" pitchFamily="2" charset="2"/>
              <a:buChar char="Ø"/>
            </a:pPr>
            <a:r>
              <a:rPr lang="en-AU" altLang="en-US" b="1" dirty="0"/>
              <a:t>Filtering</a:t>
            </a:r>
            <a:r>
              <a:rPr lang="en-AU" altLang="en-US" dirty="0"/>
              <a:t>:  </a:t>
            </a:r>
          </a:p>
          <a:p>
            <a:pPr eaLnBrk="1" hangingPunct="1">
              <a:buFont typeface="Wingdings" pitchFamily="2" charset="2"/>
              <a:buChar char="Ø"/>
            </a:pPr>
            <a:endParaRPr lang="en-AU" altLang="en-US" dirty="0"/>
          </a:p>
          <a:p>
            <a:pPr eaLnBrk="1" hangingPunct="1">
              <a:buFont typeface="Wingdings" pitchFamily="2" charset="2"/>
              <a:buChar char="Ø"/>
            </a:pPr>
            <a:endParaRPr lang="en-AU" altLang="en-US" b="1" dirty="0"/>
          </a:p>
          <a:p>
            <a:pPr eaLnBrk="1" hangingPunct="1">
              <a:buFont typeface="Wingdings" pitchFamily="2" charset="2"/>
              <a:buChar char="Ø"/>
            </a:pPr>
            <a:endParaRPr lang="en-AU" altLang="en-US" b="1" dirty="0"/>
          </a:p>
          <a:p>
            <a:pPr eaLnBrk="1" hangingPunct="1">
              <a:buFont typeface="Wingdings" pitchFamily="2" charset="2"/>
              <a:buChar char="Ø"/>
            </a:pPr>
            <a:r>
              <a:rPr lang="en-AU" altLang="en-US" b="1" dirty="0"/>
              <a:t>Verification</a:t>
            </a:r>
            <a:r>
              <a:rPr lang="en-AU" altLang="en-US" dirty="0"/>
              <a:t>: verify each data graph in </a:t>
            </a:r>
            <a:r>
              <a:rPr lang="en-AU" altLang="en-US" i="1" dirty="0" err="1"/>
              <a:t>C</a:t>
            </a:r>
            <a:r>
              <a:rPr lang="en-AU" altLang="en-US" i="1" baseline="-25000" dirty="0" err="1"/>
              <a:t>q</a:t>
            </a:r>
            <a:r>
              <a:rPr lang="en-AU" altLang="en-US" dirty="0"/>
              <a:t>.  </a:t>
            </a: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914400" y="2362200"/>
          <a:ext cx="91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4" imgW="482400" imgH="203040" progId="Equation.3">
                  <p:embed/>
                </p:oleObj>
              </mc:Choice>
              <mc:Fallback>
                <p:oleObj name="Equation" r:id="rId4" imgW="482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62200"/>
                        <a:ext cx="914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971800"/>
            <a:ext cx="2632431" cy="75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8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 - ENG">
  <a:themeElements>
    <a:clrScheme name="Custom 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NSW">
      <a:majorFont>
        <a:latin typeface="Somme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15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Sommet bold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- ENG</Template>
  <TotalTime>56374</TotalTime>
  <Words>1768</Words>
  <Application>Microsoft Macintosh PowerPoint</Application>
  <PresentationFormat>On-screen Show (4:3)</PresentationFormat>
  <Paragraphs>515</Paragraphs>
  <Slides>36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2" baseType="lpstr">
      <vt:lpstr>Aharoni</vt:lpstr>
      <vt:lpstr>Calibri</vt:lpstr>
      <vt:lpstr>Cambria Math</vt:lpstr>
      <vt:lpstr>Century Gothic</vt:lpstr>
      <vt:lpstr>Comic Sans MS</vt:lpstr>
      <vt:lpstr>Microsoft Sans Serif</vt:lpstr>
      <vt:lpstr>MS PGothic</vt:lpstr>
      <vt:lpstr>ＭＳ Ｐゴシック</vt:lpstr>
      <vt:lpstr>Sommet</vt:lpstr>
      <vt:lpstr>Sommet bold</vt:lpstr>
      <vt:lpstr>Times New Roman</vt:lpstr>
      <vt:lpstr>Verdana</vt:lpstr>
      <vt:lpstr>Wingdings</vt:lpstr>
      <vt:lpstr>Arial</vt:lpstr>
      <vt:lpstr>Powerpoint Template - ENG</vt:lpstr>
      <vt:lpstr>Equation</vt:lpstr>
      <vt:lpstr>PowerPoint Presentation</vt:lpstr>
      <vt:lpstr>Outline of Section 2</vt:lpstr>
      <vt:lpstr>Introduction </vt:lpstr>
      <vt:lpstr>Introduction </vt:lpstr>
      <vt:lpstr>Graph Pattern Matching in Graph Database</vt:lpstr>
      <vt:lpstr>Graph Pattern Matching in Graph Database</vt:lpstr>
      <vt:lpstr>G-Index Framework</vt:lpstr>
      <vt:lpstr>gIndex Pruning </vt:lpstr>
      <vt:lpstr>Substructure Search: gIndex </vt:lpstr>
      <vt:lpstr>G-Index Overview</vt:lpstr>
      <vt:lpstr>Frequent Fragment</vt:lpstr>
      <vt:lpstr>Frequent Fragment</vt:lpstr>
      <vt:lpstr>Frequent Fragment</vt:lpstr>
      <vt:lpstr>Discriminative(判别) Fragment</vt:lpstr>
      <vt:lpstr>Discriminative Fragment</vt:lpstr>
      <vt:lpstr>Discriminative Fragment</vt:lpstr>
      <vt:lpstr>G-Index Construction</vt:lpstr>
      <vt:lpstr>Graph Sequentialization（顺序化）  </vt:lpstr>
      <vt:lpstr>Graph Sequentialization  </vt:lpstr>
      <vt:lpstr>Build G-Index Tree  </vt:lpstr>
      <vt:lpstr>Query G-Index</vt:lpstr>
      <vt:lpstr>Two Rules for Query G-Index</vt:lpstr>
      <vt:lpstr>QuickSI (VLDB2008)</vt:lpstr>
      <vt:lpstr>Related Work</vt:lpstr>
      <vt:lpstr>QI-Sequence</vt:lpstr>
      <vt:lpstr>QuickSI Example</vt:lpstr>
      <vt:lpstr>QuickSI Example</vt:lpstr>
      <vt:lpstr>QuickSI Example</vt:lpstr>
      <vt:lpstr>QuickSI Example</vt:lpstr>
      <vt:lpstr>QuickSI Example</vt:lpstr>
      <vt:lpstr>QuickSI Example</vt:lpstr>
      <vt:lpstr>QuickSI Example</vt:lpstr>
      <vt:lpstr>Swift Index</vt:lpstr>
      <vt:lpstr>Swift Index</vt:lpstr>
      <vt:lpstr>PowerPoint Presentation</vt:lpstr>
      <vt:lpstr>PowerPoint Presentation</vt:lpstr>
    </vt:vector>
  </TitlesOfParts>
  <Company>University of New South Wales</Company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Brad Hall</dc:creator>
  <cp:lastModifiedBy>Microsoft Office User</cp:lastModifiedBy>
  <cp:revision>1151</cp:revision>
  <dcterms:created xsi:type="dcterms:W3CDTF">2011-09-09T04:59:58Z</dcterms:created>
  <dcterms:modified xsi:type="dcterms:W3CDTF">2018-05-17T06:34:12Z</dcterms:modified>
</cp:coreProperties>
</file>