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442" r:id="rId2"/>
    <p:sldId id="459" r:id="rId3"/>
    <p:sldId id="460" r:id="rId4"/>
    <p:sldId id="461" r:id="rId5"/>
    <p:sldId id="463" r:id="rId6"/>
    <p:sldId id="491" r:id="rId7"/>
    <p:sldId id="464" r:id="rId8"/>
    <p:sldId id="492" r:id="rId9"/>
    <p:sldId id="494" r:id="rId10"/>
    <p:sldId id="495" r:id="rId11"/>
    <p:sldId id="465" r:id="rId12"/>
    <p:sldId id="496" r:id="rId13"/>
    <p:sldId id="466" r:id="rId14"/>
    <p:sldId id="467" r:id="rId15"/>
    <p:sldId id="468" r:id="rId16"/>
    <p:sldId id="470" r:id="rId17"/>
    <p:sldId id="472" r:id="rId18"/>
    <p:sldId id="471" r:id="rId19"/>
    <p:sldId id="473" r:id="rId20"/>
    <p:sldId id="474" r:id="rId21"/>
    <p:sldId id="475" r:id="rId22"/>
    <p:sldId id="476" r:id="rId23"/>
    <p:sldId id="477" r:id="rId24"/>
    <p:sldId id="478" r:id="rId25"/>
    <p:sldId id="497" r:id="rId26"/>
    <p:sldId id="498" r:id="rId27"/>
    <p:sldId id="480" r:id="rId28"/>
    <p:sldId id="481" r:id="rId29"/>
    <p:sldId id="482" r:id="rId30"/>
    <p:sldId id="483" r:id="rId31"/>
    <p:sldId id="485" r:id="rId32"/>
    <p:sldId id="486" r:id="rId33"/>
    <p:sldId id="287"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6BA00"/>
    <a:srgbClr val="DEE303"/>
    <a:srgbClr val="FFCC00"/>
    <a:srgbClr val="17D1FD"/>
    <a:srgbClr val="DDD9C3"/>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autoAdjust="0"/>
    <p:restoredTop sz="88543" autoAdjust="0"/>
  </p:normalViewPr>
  <p:slideViewPr>
    <p:cSldViewPr>
      <p:cViewPr>
        <p:scale>
          <a:sx n="100" d="100"/>
          <a:sy n="100" d="100"/>
        </p:scale>
        <p:origin x="1952" y="168"/>
      </p:cViewPr>
      <p:guideLst>
        <p:guide orient="horz" pos="2160"/>
        <p:guide pos="2880"/>
      </p:guideLst>
    </p:cSldViewPr>
  </p:slideViewPr>
  <p:outlineViewPr>
    <p:cViewPr>
      <p:scale>
        <a:sx n="33" d="100"/>
        <a:sy n="33" d="100"/>
      </p:scale>
      <p:origin x="0" y="226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68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35AB564E-8DD3-43C2-AFB7-223388810126}" type="datetime1">
              <a:rPr lang="en-US"/>
              <a:pPr>
                <a:defRPr/>
              </a:pPr>
              <a:t>5/17/18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44D22AB-8B33-4A9A-9D43-0254551D1210}" type="slidenum">
              <a:rPr lang="en-US"/>
              <a:pPr>
                <a:defRPr/>
              </a:pPr>
              <a:t>‹#›</a:t>
            </a:fld>
            <a:endParaRPr lang="en-US" dirty="0"/>
          </a:p>
        </p:txBody>
      </p:sp>
    </p:spTree>
    <p:extLst>
      <p:ext uri="{BB962C8B-B14F-4D97-AF65-F5344CB8AC3E}">
        <p14:creationId xmlns:p14="http://schemas.microsoft.com/office/powerpoint/2010/main" val="34561112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15E1AD7B-4542-4831-83D1-A3C1C197997B}" type="datetime1">
              <a:rPr lang="en-US"/>
              <a:pPr>
                <a:defRPr/>
              </a:pPr>
              <a:t>5/17/18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2C233987-0B2C-4326-939F-C61AF89149BD}" type="slidenum">
              <a:rPr lang="en-US"/>
              <a:pPr>
                <a:defRPr/>
              </a:pPr>
              <a:t>‹#›</a:t>
            </a:fld>
            <a:endParaRPr lang="en-US" dirty="0"/>
          </a:p>
        </p:txBody>
      </p:sp>
    </p:spTree>
    <p:extLst>
      <p:ext uri="{BB962C8B-B14F-4D97-AF65-F5344CB8AC3E}">
        <p14:creationId xmlns:p14="http://schemas.microsoft.com/office/powerpoint/2010/main" val="86626908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2C233987-0B2C-4326-939F-C61AF89149BD}" type="slidenum">
              <a:rPr lang="en-US" smtClean="0"/>
              <a:pPr>
                <a:defRPr/>
              </a:pPr>
              <a:t>3</a:t>
            </a:fld>
            <a:endParaRPr lang="en-US" dirty="0"/>
          </a:p>
        </p:txBody>
      </p:sp>
    </p:spTree>
    <p:extLst>
      <p:ext uri="{BB962C8B-B14F-4D97-AF65-F5344CB8AC3E}">
        <p14:creationId xmlns:p14="http://schemas.microsoft.com/office/powerpoint/2010/main" val="2616341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a:t>
            </a:r>
            <a:r>
              <a:rPr lang="en-US" altLang="zh-CN" baseline="0" dirty="0" smtClean="0"/>
              <a:t> solution to this challenge here is to develop data structure CPI of polynomial size,  that only stores the candidate embeddings, instead of </a:t>
            </a:r>
            <a:r>
              <a:rPr lang="en-US" altLang="zh-CN" baseline="0" dirty="0" err="1" smtClean="0"/>
              <a:t>materailizing</a:t>
            </a:r>
            <a:r>
              <a:rPr lang="en-US" altLang="zh-CN" baseline="0" dirty="0" smtClean="0"/>
              <a:t> all of them.</a:t>
            </a:r>
          </a:p>
          <a:p>
            <a:endParaRPr lang="en-US" altLang="zh-CN" baseline="0" dirty="0" smtClean="0"/>
          </a:p>
          <a:p>
            <a:r>
              <a:rPr lang="en-US" altLang="zh-CN" baseline="0" dirty="0" smtClean="0"/>
              <a:t>//While minimize the size of CPI is NP-hard, we propose a heuristic method to generate the CPI in polynomial time. </a:t>
            </a:r>
            <a:endParaRPr lang="zh-CN" altLang="en-US" dirty="0"/>
          </a:p>
        </p:txBody>
      </p:sp>
      <p:sp>
        <p:nvSpPr>
          <p:cNvPr id="4" name="灯片编号占位符 3"/>
          <p:cNvSpPr>
            <a:spLocks noGrp="1"/>
          </p:cNvSpPr>
          <p:nvPr>
            <p:ph type="sldNum" sz="quarter" idx="10"/>
          </p:nvPr>
        </p:nvSpPr>
        <p:spPr/>
        <p:txBody>
          <a:bodyPr/>
          <a:lstStyle/>
          <a:p>
            <a:pPr>
              <a:defRPr/>
            </a:pPr>
            <a:fld id="{2C233987-0B2C-4326-939F-C61AF89149BD}" type="slidenum">
              <a:rPr lang="en-US" smtClean="0"/>
              <a:pPr>
                <a:defRPr/>
              </a:pPr>
              <a:t>23</a:t>
            </a:fld>
            <a:endParaRPr lang="en-US" dirty="0"/>
          </a:p>
        </p:txBody>
      </p:sp>
    </p:spTree>
    <p:extLst>
      <p:ext uri="{BB962C8B-B14F-4D97-AF65-F5344CB8AC3E}">
        <p14:creationId xmlns:p14="http://schemas.microsoft.com/office/powerpoint/2010/main" val="3099240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I’ll formally present our approach CFL-Match, which consists of the following two parts: </a:t>
            </a:r>
          </a:p>
          <a:p>
            <a:endParaRPr lang="en-US" baseline="0" dirty="0" smtClean="0"/>
          </a:p>
          <a:p>
            <a:r>
              <a:rPr lang="en-US" baseline="0" dirty="0" smtClean="0"/>
              <a:t>a new framework based on  CFL decomposition and our new proposed data structure for matching order generation and mapping extraction.</a:t>
            </a:r>
            <a:endParaRPr lang="en-AU" dirty="0"/>
          </a:p>
        </p:txBody>
      </p:sp>
      <p:sp>
        <p:nvSpPr>
          <p:cNvPr id="4" name="Slide Number Placeholder 3"/>
          <p:cNvSpPr>
            <a:spLocks noGrp="1"/>
          </p:cNvSpPr>
          <p:nvPr>
            <p:ph type="sldNum" sz="quarter" idx="10"/>
          </p:nvPr>
        </p:nvSpPr>
        <p:spPr/>
        <p:txBody>
          <a:bodyPr/>
          <a:lstStyle/>
          <a:p>
            <a:pPr>
              <a:defRPr/>
            </a:pPr>
            <a:fld id="{2C233987-0B2C-4326-939F-C61AF89149BD}" type="slidenum">
              <a:rPr lang="en-US" smtClean="0"/>
              <a:pPr>
                <a:defRPr/>
              </a:pPr>
              <a:t>24</a:t>
            </a:fld>
            <a:endParaRPr lang="en-US"/>
          </a:p>
        </p:txBody>
      </p:sp>
    </p:spTree>
    <p:extLst>
      <p:ext uri="{BB962C8B-B14F-4D97-AF65-F5344CB8AC3E}">
        <p14:creationId xmlns:p14="http://schemas.microsoft.com/office/powerpoint/2010/main" val="4198590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Here,</a:t>
            </a:r>
            <a:r>
              <a:rPr lang="en-US" altLang="zh-CN" baseline="0" dirty="0" smtClean="0"/>
              <a:t> we present the CFL-Match: a </a:t>
            </a:r>
            <a:r>
              <a:rPr lang="en-US" sz="1200" b="1" dirty="0" err="1" smtClean="0">
                <a:latin typeface="Arial" panose="020B0604020202020204" pitchFamily="34" charset="0"/>
                <a:cs typeface="Arial" panose="020B0604020202020204" pitchFamily="34" charset="0"/>
              </a:rPr>
              <a:t>A</a:t>
            </a:r>
            <a:r>
              <a:rPr lang="en-US" sz="1200" b="1" dirty="0" smtClean="0">
                <a:latin typeface="Arial" panose="020B0604020202020204" pitchFamily="34" charset="0"/>
                <a:cs typeface="Arial" panose="020B0604020202020204" pitchFamily="34" charset="0"/>
              </a:rPr>
              <a:t> CFL-Decomposition based Framework</a:t>
            </a:r>
            <a:r>
              <a:rPr lang="en-US" altLang="zh-CN" baseline="0" dirty="0" smtClean="0"/>
              <a:t>.</a:t>
            </a:r>
          </a:p>
          <a:p>
            <a:endParaRPr lang="en-US" altLang="zh-CN" baseline="0" dirty="0" smtClean="0"/>
          </a:p>
          <a:p>
            <a:r>
              <a:rPr lang="en-US" altLang="zh-CN" baseline="0" dirty="0" smtClean="0"/>
              <a:t>The first step is to decompose the query graph q into the three substructures. Then we build the auxiliary data structure CPI to facilitate the matching in the next step and CPI construction method will be presented in the later slides.</a:t>
            </a:r>
          </a:p>
          <a:p>
            <a:endParaRPr lang="en-US" altLang="zh-CN" baseline="0" dirty="0" smtClean="0"/>
          </a:p>
          <a:p>
            <a:r>
              <a:rPr lang="en-US" altLang="zh-CN" baseline="0" dirty="0" smtClean="0"/>
              <a:t>Next, using the CPI,  the subgraph matching is performed in a substructure-by-substructure manner, following a core-forest-leaf order. Specifically, for each embedding of core structure, we find an embedding for the forest substructure, then we extract all embeddings for leaf vertices based on core embedding and forest embedding.</a:t>
            </a:r>
          </a:p>
          <a:p>
            <a:endParaRPr lang="en-US" altLang="zh-CN" baseline="0" dirty="0" smtClean="0"/>
          </a:p>
          <a:p>
            <a:r>
              <a:rPr lang="en-US" altLang="zh-CN" baseline="0" dirty="0" smtClean="0"/>
              <a:t>During the leaf match, we categorize all leaf nodes into different label sets according to their node label, such that we can perform combination of mappings of each label, instead of enumerating them all. For the detail of the leaf match, please refer to our paper. </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2C233987-0B2C-4326-939F-C61AF89149BD}" type="slidenum">
              <a:rPr lang="en-US" smtClean="0"/>
              <a:pPr>
                <a:defRPr/>
              </a:pPr>
              <a:t>27</a:t>
            </a:fld>
            <a:endParaRPr lang="en-US" dirty="0"/>
          </a:p>
        </p:txBody>
      </p:sp>
    </p:spTree>
    <p:extLst>
      <p:ext uri="{BB962C8B-B14F-4D97-AF65-F5344CB8AC3E}">
        <p14:creationId xmlns:p14="http://schemas.microsoft.com/office/powerpoint/2010/main" val="1488267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the auxiliary data structure,</a:t>
            </a:r>
            <a:r>
              <a:rPr lang="en-US" altLang="zh-CN" baseline="0" dirty="0" smtClean="0"/>
              <a:t> we propose compact path-index, in order to </a:t>
            </a:r>
            <a:r>
              <a:rPr lang="en-US" altLang="zh-CN" sz="1200" dirty="0" smtClean="0">
                <a:latin typeface="Arial" panose="020B0604020202020204" pitchFamily="34" charset="0"/>
                <a:cs typeface="Arial" panose="020B0604020202020204" pitchFamily="34" charset="0"/>
              </a:rPr>
              <a:t>store candidate embeddings of all paths </a:t>
            </a:r>
            <a:r>
              <a:rPr lang="en-US" altLang="zh-CN" baseline="0" dirty="0" smtClean="0"/>
              <a:t>and serve for matching order computing.</a:t>
            </a:r>
          </a:p>
          <a:p>
            <a:endParaRPr lang="en-US" altLang="zh-CN" baseline="0" dirty="0" smtClean="0"/>
          </a:p>
          <a:p>
            <a:r>
              <a:rPr lang="en-US" altLang="zh-CN" baseline="0" dirty="0" smtClean="0"/>
              <a:t>CPI structure consists of two parts: a candidate set for each vertex u in the query graph, and an edge set. The edge set contains the edges among the candidates. An edge e in data graph is in the edge set of the CPI, if and only if both end of this edge is in the different candidate set of CPI.</a:t>
            </a:r>
          </a:p>
          <a:p>
            <a:endParaRPr lang="en-US" altLang="zh-CN" baseline="0" dirty="0" smtClean="0"/>
          </a:p>
          <a:p>
            <a:r>
              <a:rPr lang="en-US" altLang="zh-CN" baseline="0" dirty="0" smtClean="0"/>
              <a:t>//For example, the structure here is the CPI built for the query q based on the data graph G.</a:t>
            </a:r>
          </a:p>
          <a:p>
            <a:endParaRPr lang="en-US" altLang="zh-CN" baseline="0" dirty="0" smtClean="0"/>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pPr>
              <a:defRPr/>
            </a:pPr>
            <a:fld id="{2C233987-0B2C-4326-939F-C61AF89149BD}" type="slidenum">
              <a:rPr lang="en-US" smtClean="0"/>
              <a:pPr>
                <a:defRPr/>
              </a:pPr>
              <a:t>28</a:t>
            </a:fld>
            <a:endParaRPr lang="en-US" dirty="0"/>
          </a:p>
        </p:txBody>
      </p:sp>
    </p:spTree>
    <p:extLst>
      <p:ext uri="{BB962C8B-B14F-4D97-AF65-F5344CB8AC3E}">
        <p14:creationId xmlns:p14="http://schemas.microsoft.com/office/powerpoint/2010/main" val="2347813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use a simple example to demonstrate</a:t>
            </a:r>
            <a:r>
              <a:rPr lang="en-US" altLang="zh-CN" baseline="0" dirty="0" smtClean="0"/>
              <a:t> the CPI structure. </a:t>
            </a:r>
          </a:p>
          <a:p>
            <a:endParaRPr lang="en-US" altLang="zh-CN" baseline="0" dirty="0" smtClean="0"/>
          </a:p>
          <a:p>
            <a:r>
              <a:rPr lang="en-US" altLang="zh-CN" baseline="0" dirty="0" smtClean="0"/>
              <a:t>Given a query graph q and data graph G, the constructed CPI is like this. </a:t>
            </a:r>
          </a:p>
          <a:p>
            <a:endParaRPr lang="en-US" altLang="zh-CN" baseline="0" dirty="0" smtClean="0"/>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pPr>
              <a:defRPr/>
            </a:pPr>
            <a:fld id="{2C233987-0B2C-4326-939F-C61AF89149BD}" type="slidenum">
              <a:rPr lang="en-US" smtClean="0"/>
              <a:pPr>
                <a:defRPr/>
              </a:pPr>
              <a:t>29</a:t>
            </a:fld>
            <a:endParaRPr lang="en-US" dirty="0"/>
          </a:p>
        </p:txBody>
      </p:sp>
    </p:spTree>
    <p:extLst>
      <p:ext uri="{BB962C8B-B14F-4D97-AF65-F5344CB8AC3E}">
        <p14:creationId xmlns:p14="http://schemas.microsoft.com/office/powerpoint/2010/main" val="2347813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important feature of CPI is its </a:t>
            </a:r>
            <a:r>
              <a:rPr lang="en-US" baseline="0" dirty="0" err="1" smtClean="0"/>
              <a:t>soudness</a:t>
            </a:r>
            <a:r>
              <a:rPr lang="en-US" baseline="0" dirty="0" smtClean="0"/>
              <a:t>.</a:t>
            </a:r>
            <a:endParaRPr lang="en-AU" dirty="0"/>
          </a:p>
        </p:txBody>
      </p:sp>
      <p:sp>
        <p:nvSpPr>
          <p:cNvPr id="4" name="Slide Number Placeholder 3"/>
          <p:cNvSpPr>
            <a:spLocks noGrp="1"/>
          </p:cNvSpPr>
          <p:nvPr>
            <p:ph type="sldNum" sz="quarter" idx="10"/>
          </p:nvPr>
        </p:nvSpPr>
        <p:spPr/>
        <p:txBody>
          <a:bodyPr/>
          <a:lstStyle/>
          <a:p>
            <a:pPr>
              <a:defRPr/>
            </a:pPr>
            <a:fld id="{2C233987-0B2C-4326-939F-C61AF89149BD}" type="slidenum">
              <a:rPr lang="en-US" smtClean="0"/>
              <a:pPr>
                <a:defRPr/>
              </a:pPr>
              <a:t>30</a:t>
            </a:fld>
            <a:endParaRPr lang="en-US" dirty="0"/>
          </a:p>
        </p:txBody>
      </p:sp>
    </p:spTree>
    <p:extLst>
      <p:ext uri="{BB962C8B-B14F-4D97-AF65-F5344CB8AC3E}">
        <p14:creationId xmlns:p14="http://schemas.microsoft.com/office/powerpoint/2010/main" val="896879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we quickly explain how to use CPI for core match and forest match. </a:t>
            </a:r>
            <a:endParaRPr lang="en-AU" dirty="0"/>
          </a:p>
        </p:txBody>
      </p:sp>
      <p:sp>
        <p:nvSpPr>
          <p:cNvPr id="4" name="Slide Number Placeholder 3"/>
          <p:cNvSpPr>
            <a:spLocks noGrp="1"/>
          </p:cNvSpPr>
          <p:nvPr>
            <p:ph type="sldNum" sz="quarter" idx="10"/>
          </p:nvPr>
        </p:nvSpPr>
        <p:spPr/>
        <p:txBody>
          <a:bodyPr/>
          <a:lstStyle/>
          <a:p>
            <a:pPr>
              <a:defRPr/>
            </a:pPr>
            <a:fld id="{2C233987-0B2C-4326-939F-C61AF89149BD}" type="slidenum">
              <a:rPr lang="en-US" smtClean="0"/>
              <a:pPr>
                <a:defRPr/>
              </a:pPr>
              <a:t>31</a:t>
            </a:fld>
            <a:endParaRPr lang="en-US"/>
          </a:p>
        </p:txBody>
      </p:sp>
    </p:spTree>
    <p:extLst>
      <p:ext uri="{BB962C8B-B14F-4D97-AF65-F5344CB8AC3E}">
        <p14:creationId xmlns:p14="http://schemas.microsoft.com/office/powerpoint/2010/main" val="209470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2C233987-0B2C-4326-939F-C61AF89149BD}" type="slidenum">
              <a:rPr lang="en-US" smtClean="0"/>
              <a:pPr>
                <a:defRPr/>
              </a:pPr>
              <a:t>4</a:t>
            </a:fld>
            <a:endParaRPr lang="en-US" dirty="0"/>
          </a:p>
        </p:txBody>
      </p:sp>
    </p:spTree>
    <p:extLst>
      <p:ext uri="{BB962C8B-B14F-4D97-AF65-F5344CB8AC3E}">
        <p14:creationId xmlns:p14="http://schemas.microsoft.com/office/powerpoint/2010/main" val="2616341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Subgraph</a:t>
            </a:r>
            <a:r>
              <a:rPr lang="en-US" baseline="0" dirty="0" smtClean="0"/>
              <a:t> matching is a problem that has been studied for decades.</a:t>
            </a:r>
          </a:p>
          <a:p>
            <a:endParaRPr lang="en-US" baseline="0" dirty="0" smtClean="0"/>
          </a:p>
          <a:p>
            <a:r>
              <a:rPr lang="en-US" baseline="0" dirty="0" smtClean="0"/>
              <a:t>The first algorithm is Ullman’s algorithm proposed in 1976, which iteratively finds matching for query vertices one by one following a random order.</a:t>
            </a:r>
          </a:p>
          <a:p>
            <a:endParaRPr lang="en-US" baseline="0" dirty="0" smtClean="0"/>
          </a:p>
          <a:p>
            <a:r>
              <a:rPr lang="en-US" baseline="0" dirty="0" smtClean="0"/>
              <a:t>Apparently such a input order is actually random, which  would require performing </a:t>
            </a:r>
            <a:r>
              <a:rPr lang="en-US" baseline="0" dirty="0" err="1" smtClean="0"/>
              <a:t>cartesian</a:t>
            </a:r>
            <a:r>
              <a:rPr lang="en-US" baseline="0" dirty="0" smtClean="0"/>
              <a:t> products between candidates of query vertices.</a:t>
            </a:r>
          </a:p>
          <a:p>
            <a:endParaRPr lang="en-US" baseline="0" dirty="0" smtClean="0"/>
          </a:p>
          <a:p>
            <a:endParaRPr lang="en-AU" dirty="0"/>
          </a:p>
        </p:txBody>
      </p:sp>
      <p:sp>
        <p:nvSpPr>
          <p:cNvPr id="4" name="Slide Number Placeholder 3"/>
          <p:cNvSpPr>
            <a:spLocks noGrp="1"/>
          </p:cNvSpPr>
          <p:nvPr>
            <p:ph type="sldNum" sz="quarter" idx="10"/>
          </p:nvPr>
        </p:nvSpPr>
        <p:spPr/>
        <p:txBody>
          <a:bodyPr/>
          <a:lstStyle/>
          <a:p>
            <a:pPr>
              <a:defRPr/>
            </a:pPr>
            <a:fld id="{2C233987-0B2C-4326-939F-C61AF89149BD}" type="slidenum">
              <a:rPr lang="en-US" smtClean="0"/>
              <a:pPr>
                <a:defRPr/>
              </a:pPr>
              <a:t>5</a:t>
            </a:fld>
            <a:endParaRPr lang="en-US" dirty="0"/>
          </a:p>
        </p:txBody>
      </p:sp>
    </p:spTree>
    <p:extLst>
      <p:ext uri="{BB962C8B-B14F-4D97-AF65-F5344CB8AC3E}">
        <p14:creationId xmlns:p14="http://schemas.microsoft.com/office/powerpoint/2010/main" val="1214817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Subgraph</a:t>
            </a:r>
            <a:r>
              <a:rPr lang="en-US" baseline="0" dirty="0" smtClean="0"/>
              <a:t> matching is a problem that has been studied for decades.</a:t>
            </a:r>
          </a:p>
          <a:p>
            <a:endParaRPr lang="en-US" baseline="0" dirty="0" smtClean="0"/>
          </a:p>
          <a:p>
            <a:r>
              <a:rPr lang="en-US" baseline="0" dirty="0" smtClean="0"/>
              <a:t>The first algorithm is Ullman’s algorithm proposed in 1976, which iteratively finds matching for query vertices one by one following a random order.</a:t>
            </a:r>
          </a:p>
          <a:p>
            <a:endParaRPr lang="en-US" baseline="0" dirty="0" smtClean="0"/>
          </a:p>
          <a:p>
            <a:r>
              <a:rPr lang="en-US" baseline="0" dirty="0" smtClean="0"/>
              <a:t>Apparently such a input order is actually random, which  would require performing </a:t>
            </a:r>
            <a:r>
              <a:rPr lang="en-US" baseline="0" dirty="0" err="1" smtClean="0"/>
              <a:t>cartesian</a:t>
            </a:r>
            <a:r>
              <a:rPr lang="en-US" baseline="0" dirty="0" smtClean="0"/>
              <a:t> products between candidates of query vertices.</a:t>
            </a:r>
          </a:p>
          <a:p>
            <a:endParaRPr lang="en-US" baseline="0" dirty="0" smtClean="0"/>
          </a:p>
          <a:p>
            <a:endParaRPr lang="en-AU" dirty="0"/>
          </a:p>
        </p:txBody>
      </p:sp>
      <p:sp>
        <p:nvSpPr>
          <p:cNvPr id="4" name="Slide Number Placeholder 3"/>
          <p:cNvSpPr>
            <a:spLocks noGrp="1"/>
          </p:cNvSpPr>
          <p:nvPr>
            <p:ph type="sldNum" sz="quarter" idx="10"/>
          </p:nvPr>
        </p:nvSpPr>
        <p:spPr/>
        <p:txBody>
          <a:bodyPr/>
          <a:lstStyle/>
          <a:p>
            <a:pPr>
              <a:defRPr/>
            </a:pPr>
            <a:fld id="{2C233987-0B2C-4326-939F-C61AF89149BD}" type="slidenum">
              <a:rPr lang="en-US" smtClean="0"/>
              <a:pPr>
                <a:defRPr/>
              </a:pPr>
              <a:t>6</a:t>
            </a:fld>
            <a:endParaRPr lang="en-US" dirty="0"/>
          </a:p>
        </p:txBody>
      </p:sp>
    </p:spTree>
    <p:extLst>
      <p:ext uri="{BB962C8B-B14F-4D97-AF65-F5344CB8AC3E}">
        <p14:creationId xmlns:p14="http://schemas.microsoft.com/office/powerpoint/2010/main" val="1214817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solve</a:t>
            </a:r>
            <a:r>
              <a:rPr lang="en-US" baseline="0" dirty="0" smtClean="0"/>
              <a:t> the problem of random matching order, </a:t>
            </a:r>
            <a:r>
              <a:rPr lang="en-US" dirty="0" smtClean="0"/>
              <a:t>VF2 and </a:t>
            </a:r>
            <a:r>
              <a:rPr lang="en-US" dirty="0" err="1" smtClean="0"/>
              <a:t>QuickSI</a:t>
            </a:r>
            <a:r>
              <a:rPr lang="en-US" baseline="0" dirty="0" smtClean="0"/>
              <a:t> proposed connected matching order.</a:t>
            </a:r>
          </a:p>
          <a:p>
            <a:r>
              <a:rPr lang="en-US" baseline="0" dirty="0" smtClean="0"/>
              <a:t>// which requires that each vertex in the matching order would have at least one edge connected to the vertices before it.</a:t>
            </a:r>
          </a:p>
          <a:p>
            <a:endParaRPr lang="en-US" sz="1800" baseline="0" dirty="0" smtClean="0">
              <a:latin typeface="Arial" panose="020B0604020202020204" pitchFamily="34" charset="0"/>
              <a:cs typeface="Arial" panose="020B0604020202020204" pitchFamily="34" charset="0"/>
            </a:endParaRPr>
          </a:p>
          <a:p>
            <a:r>
              <a:rPr lang="en-US" sz="1800" dirty="0" err="1" smtClean="0">
                <a:latin typeface="Arial" panose="020B0604020202020204" pitchFamily="34" charset="0"/>
                <a:cs typeface="Arial" panose="020B0604020202020204" pitchFamily="34" charset="0"/>
              </a:rPr>
              <a:t>QuickSI</a:t>
            </a:r>
            <a:r>
              <a:rPr lang="en-US" sz="1800" dirty="0" smtClean="0">
                <a:latin typeface="Arial" panose="020B0604020202020204" pitchFamily="34" charset="0"/>
                <a:cs typeface="Arial" panose="020B0604020202020204" pitchFamily="34" charset="0"/>
              </a:rPr>
              <a:t> further removes false-positive candidates by giving priority</a:t>
            </a:r>
            <a:r>
              <a:rPr lang="en-US" sz="1800" baseline="0" dirty="0" smtClean="0">
                <a:latin typeface="Arial" panose="020B0604020202020204" pitchFamily="34" charset="0"/>
                <a:cs typeface="Arial" panose="020B0604020202020204" pitchFamily="34" charset="0"/>
              </a:rPr>
              <a:t> to </a:t>
            </a:r>
            <a:r>
              <a:rPr lang="en-US" sz="1800" dirty="0" smtClean="0">
                <a:latin typeface="Arial" panose="020B0604020202020204" pitchFamily="34" charset="0"/>
                <a:cs typeface="Arial" panose="020B0604020202020204" pitchFamily="34" charset="0"/>
              </a:rPr>
              <a:t>infrequent vertices and edges when processing</a:t>
            </a:r>
            <a:r>
              <a:rPr lang="en-US" sz="1800" baseline="0" dirty="0" smtClean="0">
                <a:latin typeface="Arial" panose="020B0604020202020204" pitchFamily="34" charset="0"/>
                <a:cs typeface="Arial" panose="020B0604020202020204" pitchFamily="34" charset="0"/>
              </a:rPr>
              <a:t> them</a:t>
            </a:r>
            <a:r>
              <a:rPr lang="en-US" sz="1800" dirty="0" smtClean="0">
                <a:latin typeface="Arial" panose="020B0604020202020204" pitchFamily="34" charset="0"/>
                <a:cs typeface="Arial" panose="020B0604020202020204" pitchFamily="34" charset="0"/>
              </a:rPr>
              <a:t>.</a:t>
            </a:r>
            <a:endParaRPr lang="en-US" sz="1400" dirty="0" smtClean="0">
              <a:latin typeface="Arial" panose="020B0604020202020204" pitchFamily="34" charset="0"/>
              <a:cs typeface="Arial" panose="020B0604020202020204" pitchFamily="34" charset="0"/>
            </a:endParaRPr>
          </a:p>
          <a:p>
            <a:endParaRPr lang="en-US" dirty="0" smtClean="0"/>
          </a:p>
          <a:p>
            <a:endParaRPr lang="en-US" dirty="0" smtClean="0"/>
          </a:p>
          <a:p>
            <a:r>
              <a:rPr lang="en-US" dirty="0" smtClean="0"/>
              <a:t>A connected order of this</a:t>
            </a:r>
            <a:r>
              <a:rPr lang="en-US" baseline="0" dirty="0" smtClean="0"/>
              <a:t> query graph could be ().</a:t>
            </a:r>
            <a:endParaRPr lang="en-US" dirty="0" smtClean="0"/>
          </a:p>
          <a:p>
            <a:endParaRPr lang="en-US" dirty="0" smtClean="0"/>
          </a:p>
          <a:p>
            <a:r>
              <a:rPr lang="en-US" dirty="0" smtClean="0"/>
              <a:t>By using this connected matched order,  the </a:t>
            </a:r>
            <a:r>
              <a:rPr lang="en-US" dirty="0" err="1" smtClean="0"/>
              <a:t>cartesian</a:t>
            </a:r>
            <a:r>
              <a:rPr lang="en-US" baseline="0" dirty="0" smtClean="0"/>
              <a:t> products can be reduced when checking the connectivity between vertices.</a:t>
            </a:r>
            <a:endParaRPr lang="en-AU" dirty="0"/>
          </a:p>
        </p:txBody>
      </p:sp>
      <p:sp>
        <p:nvSpPr>
          <p:cNvPr id="4" name="Slide Number Placeholder 3"/>
          <p:cNvSpPr>
            <a:spLocks noGrp="1"/>
          </p:cNvSpPr>
          <p:nvPr>
            <p:ph type="sldNum" sz="quarter" idx="10"/>
          </p:nvPr>
        </p:nvSpPr>
        <p:spPr/>
        <p:txBody>
          <a:bodyPr/>
          <a:lstStyle/>
          <a:p>
            <a:pPr>
              <a:defRPr/>
            </a:pPr>
            <a:fld id="{2C233987-0B2C-4326-939F-C61AF89149BD}" type="slidenum">
              <a:rPr lang="en-US" smtClean="0"/>
              <a:pPr>
                <a:defRPr/>
              </a:pPr>
              <a:t>7</a:t>
            </a:fld>
            <a:endParaRPr lang="en-US" dirty="0"/>
          </a:p>
        </p:txBody>
      </p:sp>
    </p:spTree>
    <p:extLst>
      <p:ext uri="{BB962C8B-B14F-4D97-AF65-F5344CB8AC3E}">
        <p14:creationId xmlns:p14="http://schemas.microsoft.com/office/powerpoint/2010/main" val="1214817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Definition</a:t>
            </a:r>
            <a:r>
              <a:rPr lang="en-US" baseline="0" dirty="0" smtClean="0"/>
              <a:t> about NEC</a:t>
            </a:r>
          </a:p>
          <a:p>
            <a:r>
              <a:rPr lang="en-US" baseline="0" dirty="0" smtClean="0"/>
              <a:t>An example of NEC nodes in a graph</a:t>
            </a:r>
            <a:endParaRPr lang="en-AU" dirty="0"/>
          </a:p>
        </p:txBody>
      </p:sp>
      <p:sp>
        <p:nvSpPr>
          <p:cNvPr id="4" name="Slide Number Placeholder 3"/>
          <p:cNvSpPr>
            <a:spLocks noGrp="1"/>
          </p:cNvSpPr>
          <p:nvPr>
            <p:ph type="sldNum" sz="quarter" idx="10"/>
          </p:nvPr>
        </p:nvSpPr>
        <p:spPr/>
        <p:txBody>
          <a:bodyPr/>
          <a:lstStyle/>
          <a:p>
            <a:pPr>
              <a:defRPr/>
            </a:pPr>
            <a:fld id="{2C233987-0B2C-4326-939F-C61AF89149BD}" type="slidenum">
              <a:rPr lang="en-US" smtClean="0"/>
              <a:pPr>
                <a:defRPr/>
              </a:pPr>
              <a:t>11</a:t>
            </a:fld>
            <a:endParaRPr lang="en-US" dirty="0"/>
          </a:p>
        </p:txBody>
      </p:sp>
    </p:spTree>
    <p:extLst>
      <p:ext uri="{BB962C8B-B14F-4D97-AF65-F5344CB8AC3E}">
        <p14:creationId xmlns:p14="http://schemas.microsoft.com/office/powerpoint/2010/main" val="425198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Nevertheless, subgraph</a:t>
            </a:r>
            <a:r>
              <a:rPr lang="en-US" altLang="zh-CN" baseline="0" dirty="0" smtClean="0"/>
              <a:t> matching is a still very challenging problem. Here, we will demonstrate the two main challenges that we deal with in this work.</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The first challenge is that, the matching order of the existing work , results in too  many </a:t>
            </a:r>
            <a:r>
              <a:rPr lang="en-US" altLang="zh-CN" sz="1200" dirty="0" smtClean="0"/>
              <a:t>Redundant Cartesian Products by Dissimilar Vertices.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Let’s use a simple example to explain</a:t>
            </a:r>
            <a:r>
              <a:rPr lang="en-US" altLang="zh-CN" sz="1200" baseline="0" dirty="0" smtClean="0"/>
              <a:t> this. </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Consider</a:t>
            </a:r>
            <a:r>
              <a:rPr lang="en-US" altLang="zh-CN" sz="1200" baseline="0" dirty="0" smtClean="0"/>
              <a:t> this query q and data graph G. The matching order generated by </a:t>
            </a:r>
            <a:r>
              <a:rPr lang="en-US" altLang="zh-CN" sz="1200" baseline="0" dirty="0" err="1" smtClean="0"/>
              <a:t>QuickSI</a:t>
            </a:r>
            <a:r>
              <a:rPr lang="en-US" altLang="zh-CN" sz="1200" baseline="0" dirty="0" smtClean="0"/>
              <a:t> and </a:t>
            </a:r>
            <a:r>
              <a:rPr lang="en-US" altLang="zh-CN" sz="1200" baseline="0" dirty="0" err="1" smtClean="0"/>
              <a:t>TurboISO</a:t>
            </a:r>
            <a:r>
              <a:rPr lang="en-US" altLang="zh-CN" sz="1200" baseline="0" dirty="0" smtClean="0"/>
              <a:t> would be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aseline="0" dirty="0" smtClean="0"/>
              <a:t>With this matching order, when matching the vertex “u5”, we have to perform </a:t>
            </a:r>
            <a:r>
              <a:rPr lang="en-US" altLang="zh-CN" sz="1200" baseline="0" dirty="0" err="1" smtClean="0"/>
              <a:t>cartesian</a:t>
            </a:r>
            <a:r>
              <a:rPr lang="en-US" altLang="zh-CN" sz="1200" baseline="0" dirty="0" smtClean="0"/>
              <a:t> product between the 100 partial mappings of u1 u2 u3 u4 and 1000  partial mappings of u1 and u5.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aseline="0" dirty="0" smtClean="0"/>
              <a:t>However, as there is one edge in G can be mapped to the edge u2 u5, so the majority of partial mappings are actually redundant.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aseline="0" dirty="0" smtClean="0"/>
              <a:t>Our observation here is that by selecting a matching order that verifies the edge u2 u5 in an early stage, we can avoid generating such a large number of </a:t>
            </a:r>
            <a:r>
              <a:rPr lang="en-US" altLang="zh-CN" sz="1200" baseline="0" dirty="0" err="1" smtClean="0"/>
              <a:t>invliad</a:t>
            </a:r>
            <a:r>
              <a:rPr lang="en-US" altLang="zh-CN" sz="1200" baseline="0" dirty="0" smtClean="0"/>
              <a:t> partial mappings.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AU" altLang="zh-CN"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2C233987-0B2C-4326-939F-C61AF89149BD}" type="slidenum">
              <a:rPr lang="en-US" smtClean="0"/>
              <a:pPr>
                <a:defRPr/>
              </a:pPr>
              <a:t>20</a:t>
            </a:fld>
            <a:endParaRPr lang="en-US" dirty="0"/>
          </a:p>
        </p:txBody>
      </p:sp>
    </p:spTree>
    <p:extLst>
      <p:ext uri="{BB962C8B-B14F-4D97-AF65-F5344CB8AC3E}">
        <p14:creationId xmlns:p14="http://schemas.microsoft.com/office/powerpoint/2010/main" val="1901806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So, our solution to this challenge is to postpone </a:t>
            </a:r>
            <a:r>
              <a:rPr lang="en-US" altLang="zh-CN" baseline="0" dirty="0" err="1" smtClean="0"/>
              <a:t>cartesian</a:t>
            </a:r>
            <a:r>
              <a:rPr lang="en-US" altLang="zh-CN" baseline="0" dirty="0" smtClean="0"/>
              <a:t> products,</a:t>
            </a:r>
          </a:p>
          <a:p>
            <a:r>
              <a:rPr lang="en-US" altLang="zh-CN" baseline="0" dirty="0" smtClean="0"/>
              <a:t>by decomposing the query graph into a dense subgraph and a forest, then processing  the dense subgraph first.</a:t>
            </a:r>
          </a:p>
          <a:p>
            <a:r>
              <a:rPr lang="en-US" altLang="zh-CN" baseline="0" dirty="0" smtClean="0"/>
              <a:t> </a:t>
            </a:r>
          </a:p>
          <a:p>
            <a:endParaRPr lang="en-US" altLang="zh-CN" baseline="0" dirty="0" smtClean="0"/>
          </a:p>
          <a:p>
            <a:r>
              <a:rPr lang="en-US" altLang="zh-CN" baseline="0" dirty="0" smtClean="0"/>
              <a:t>Because the dense subgraph has more edges connectivity info,</a:t>
            </a:r>
          </a:p>
          <a:p>
            <a:r>
              <a:rPr lang="en-US" altLang="zh-CN" baseline="0" dirty="0" smtClean="0"/>
              <a:t>Processing it first gives us a better chance to prune out the unpromising partial results in an early stage.</a:t>
            </a:r>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pPr>
              <a:defRPr/>
            </a:pPr>
            <a:fld id="{2C233987-0B2C-4326-939F-C61AF89149BD}" type="slidenum">
              <a:rPr lang="en-US" smtClean="0"/>
              <a:pPr>
                <a:defRPr/>
              </a:pPr>
              <a:t>21</a:t>
            </a:fld>
            <a:endParaRPr lang="en-US" dirty="0"/>
          </a:p>
        </p:txBody>
      </p:sp>
    </p:spTree>
    <p:extLst>
      <p:ext uri="{BB962C8B-B14F-4D97-AF65-F5344CB8AC3E}">
        <p14:creationId xmlns:p14="http://schemas.microsoft.com/office/powerpoint/2010/main" val="1818101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a:t>
            </a:r>
            <a:r>
              <a:rPr lang="en-US" baseline="0" dirty="0" smtClean="0"/>
              <a:t> challenge is that the path-based data structure built in the existing work has an exponential size, which makes it infeasible to process large data or query.</a:t>
            </a:r>
            <a:endParaRPr lang="en-US" dirty="0" smtClean="0"/>
          </a:p>
          <a:p>
            <a:endParaRPr lang="en-US" dirty="0" smtClean="0"/>
          </a:p>
          <a:p>
            <a:r>
              <a:rPr lang="en-US" dirty="0" smtClean="0"/>
              <a:t>The state</a:t>
            </a:r>
            <a:r>
              <a:rPr lang="en-US" baseline="0" dirty="0" smtClean="0"/>
              <a:t>-of-the-art method </a:t>
            </a:r>
            <a:r>
              <a:rPr lang="en-US" baseline="0" dirty="0" err="1" smtClean="0"/>
              <a:t>TurboISO</a:t>
            </a:r>
            <a:r>
              <a:rPr lang="en-US" baseline="0" dirty="0" smtClean="0"/>
              <a:t> builds a data structure to materialize all embeddings, in order to generate matching order and enumerate results.</a:t>
            </a:r>
            <a:endParaRPr lang="en-US" dirty="0" smtClean="0"/>
          </a:p>
          <a:p>
            <a:endParaRPr lang="en-US" dirty="0" smtClean="0"/>
          </a:p>
          <a:p>
            <a:r>
              <a:rPr lang="en-US" dirty="0" smtClean="0"/>
              <a:t>Although</a:t>
            </a:r>
            <a:r>
              <a:rPr lang="en-US" baseline="0" dirty="0" smtClean="0"/>
              <a:t> such a data structure can greatly facilitate the search process, it’s worst case space complexity is exponential. (it’s inevitably got an exponential space complexity in the worst case.)</a:t>
            </a:r>
            <a:endParaRPr lang="en-AU" dirty="0"/>
          </a:p>
        </p:txBody>
      </p:sp>
      <p:sp>
        <p:nvSpPr>
          <p:cNvPr id="4" name="Slide Number Placeholder 3"/>
          <p:cNvSpPr>
            <a:spLocks noGrp="1"/>
          </p:cNvSpPr>
          <p:nvPr>
            <p:ph type="sldNum" sz="quarter" idx="10"/>
          </p:nvPr>
        </p:nvSpPr>
        <p:spPr/>
        <p:txBody>
          <a:bodyPr/>
          <a:lstStyle/>
          <a:p>
            <a:pPr>
              <a:defRPr/>
            </a:pPr>
            <a:fld id="{2C233987-0B2C-4326-939F-C61AF89149BD}" type="slidenum">
              <a:rPr lang="en-US" smtClean="0"/>
              <a:pPr>
                <a:defRPr/>
              </a:pPr>
              <a:t>22</a:t>
            </a:fld>
            <a:endParaRPr lang="en-US" dirty="0"/>
          </a:p>
        </p:txBody>
      </p:sp>
    </p:spTree>
    <p:extLst>
      <p:ext uri="{BB962C8B-B14F-4D97-AF65-F5344CB8AC3E}">
        <p14:creationId xmlns:p14="http://schemas.microsoft.com/office/powerpoint/2010/main" val="296548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2" descr="\\ad.unsw.edu.au\oneunsw\PVS\MS\All Staff\Branding\Branding - Never Stand Still\Templates\Faculty and Unit Bands\RGB - for screen - med quality, 600 ppi\ENG bann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484313"/>
            <a:ext cx="914717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2"/>
          </p:nvPr>
        </p:nvSpPr>
        <p:spPr>
          <a:xfrm>
            <a:off x="4392488" y="3340800"/>
            <a:ext cx="4283968" cy="288032"/>
          </a:xfrm>
          <a:prstGeom prst="rect">
            <a:avLst/>
          </a:prstGeom>
        </p:spPr>
        <p:txBody>
          <a:bodyPr/>
          <a:lstStyle>
            <a:lvl1pPr>
              <a:buNone/>
              <a:defRPr sz="1200" b="1" baseline="0">
                <a:solidFill>
                  <a:schemeClr val="bg1"/>
                </a:solidFill>
                <a:latin typeface="+mj-lt"/>
              </a:defRPr>
            </a:lvl1pPr>
          </a:lstStyle>
          <a:p>
            <a:pPr lvl="0"/>
            <a:r>
              <a:rPr lang="en-US" smtClean="0"/>
              <a:t>Click to edit Master text styles</a:t>
            </a:r>
          </a:p>
        </p:txBody>
      </p:sp>
      <p:sp>
        <p:nvSpPr>
          <p:cNvPr id="5" name="Text Placeholder 4"/>
          <p:cNvSpPr>
            <a:spLocks noGrp="1"/>
          </p:cNvSpPr>
          <p:nvPr>
            <p:ph type="body" sz="quarter" idx="10"/>
          </p:nvPr>
        </p:nvSpPr>
        <p:spPr>
          <a:xfrm>
            <a:off x="2592000" y="1772469"/>
            <a:ext cx="5688012" cy="576411"/>
          </a:xfrm>
          <a:prstGeom prst="rect">
            <a:avLst/>
          </a:prstGeom>
        </p:spPr>
        <p:txBody>
          <a:bodyPr/>
          <a:lstStyle>
            <a:lvl1pPr>
              <a:buNone/>
              <a:defRPr baseline="0">
                <a:latin typeface="Sommet"/>
                <a:cs typeface="Aharoni" pitchFamily="2" charset="-79"/>
              </a:defRPr>
            </a:lvl1pPr>
          </a:lstStyle>
          <a:p>
            <a:pPr lvl="0"/>
            <a:r>
              <a:rPr lang="en-US" dirty="0" smtClean="0"/>
              <a:t>Click to edit Master text styles</a:t>
            </a:r>
          </a:p>
        </p:txBody>
      </p:sp>
      <p:sp>
        <p:nvSpPr>
          <p:cNvPr id="7" name="Text Placeholder 6"/>
          <p:cNvSpPr>
            <a:spLocks noGrp="1"/>
          </p:cNvSpPr>
          <p:nvPr>
            <p:ph type="body" sz="quarter" idx="11"/>
          </p:nvPr>
        </p:nvSpPr>
        <p:spPr>
          <a:xfrm>
            <a:off x="2592000" y="2322000"/>
            <a:ext cx="5689600" cy="431800"/>
          </a:xfrm>
          <a:prstGeom prst="rect">
            <a:avLst/>
          </a:prstGeom>
        </p:spPr>
        <p:txBody>
          <a:bodyPr/>
          <a:lstStyle>
            <a:lvl1pPr>
              <a:buNone/>
              <a:defRPr sz="2000">
                <a:latin typeface="+mj-lt"/>
              </a:defRPr>
            </a:lvl1pPr>
          </a:lstStyle>
          <a:p>
            <a:pPr lvl="0"/>
            <a:r>
              <a:rPr lang="en-US" smtClean="0"/>
              <a:t>Click to edit Master text styles</a:t>
            </a:r>
          </a:p>
        </p:txBody>
      </p:sp>
    </p:spTree>
    <p:extLst>
      <p:ext uri="{BB962C8B-B14F-4D97-AF65-F5344CB8AC3E}">
        <p14:creationId xmlns:p14="http://schemas.microsoft.com/office/powerpoint/2010/main" val="428607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descr="X:\Brand Guidelines\2010 Branding - Never Stand Still\Templates\Faculty and Unit Bands\RGB - for screen - med quality, 600 ppi\ENG foot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19813"/>
            <a:ext cx="91471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395288" y="6381750"/>
            <a:ext cx="431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20000"/>
              </a:spcBef>
              <a:buFont typeface="Arial" pitchFamily="34" charset="0"/>
              <a:buNone/>
              <a:defRPr/>
            </a:pPr>
            <a:fld id="{A18BA003-E257-4D14-AB01-41CAFAB4B57B}" type="slidenum">
              <a:rPr lang="en-US" sz="1400" b="1" smtClean="0">
                <a:latin typeface="Sommet bold"/>
              </a:rPr>
              <a:pPr eaLnBrk="1" hangingPunct="1">
                <a:spcBef>
                  <a:spcPct val="20000"/>
                </a:spcBef>
                <a:buFont typeface="Arial" pitchFamily="34" charset="0"/>
                <a:buNone/>
                <a:defRPr/>
              </a:pPr>
              <a:t>‹#›</a:t>
            </a:fld>
            <a:endParaRPr lang="en-US" sz="1400" b="1" dirty="0" smtClean="0">
              <a:latin typeface="Sommet bold"/>
            </a:endParaRPr>
          </a:p>
        </p:txBody>
      </p:sp>
      <p:sp>
        <p:nvSpPr>
          <p:cNvPr id="2" name="Title 1"/>
          <p:cNvSpPr>
            <a:spLocks noGrp="1"/>
          </p:cNvSpPr>
          <p:nvPr>
            <p:ph type="title"/>
          </p:nvPr>
        </p:nvSpPr>
        <p:spPr>
          <a:xfrm>
            <a:off x="457200" y="476672"/>
            <a:ext cx="8229600" cy="792088"/>
          </a:xfrm>
          <a:prstGeom prst="rect">
            <a:avLst/>
          </a:prstGeom>
          <a:ln w="12700">
            <a:noFill/>
          </a:ln>
        </p:spPr>
        <p:txBody>
          <a:bodyPr/>
          <a:lstStyle>
            <a:lvl1pPr algn="l">
              <a:defRPr sz="3600" baseline="0">
                <a:latin typeface="Verdana" pitchFamily="34" charset="0"/>
                <a:ea typeface="Verdana" pitchFamily="34" charset="0"/>
                <a:cs typeface="Verdana" pitchFamily="34" charset="0"/>
              </a:defRPr>
            </a:lvl1pPr>
          </a:lstStyle>
          <a:p>
            <a:r>
              <a:rPr lang="en-US" dirty="0" smtClean="0"/>
              <a:t>Click to edit Master title style</a:t>
            </a:r>
            <a:endParaRPr lang="en-AU" dirty="0"/>
          </a:p>
        </p:txBody>
      </p:sp>
      <p:sp>
        <p:nvSpPr>
          <p:cNvPr id="3" name="Content Placeholder 2"/>
          <p:cNvSpPr>
            <a:spLocks noGrp="1"/>
          </p:cNvSpPr>
          <p:nvPr>
            <p:ph idx="1"/>
          </p:nvPr>
        </p:nvSpPr>
        <p:spPr>
          <a:xfrm>
            <a:off x="457200" y="1323098"/>
            <a:ext cx="8229600" cy="4606232"/>
          </a:xfrm>
          <a:prstGeom prst="rect">
            <a:avLst/>
          </a:prstGeom>
        </p:spPr>
        <p:txBody>
          <a:bodyPr/>
          <a:lstStyle>
            <a:lvl1pPr>
              <a:buNone/>
              <a:defRPr sz="1400" baseline="0">
                <a:latin typeface="+mn-lt"/>
                <a:cs typeface="Microsoft Sans Serif"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39290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5" name="Picture 2" descr="X:\Brand Guidelines\2010 Branding - Never Stand Still\Templates\Faculty and Unit Bands\RGB - for screen - med quality, 600 ppi\ENG bann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3068638"/>
            <a:ext cx="914717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4"/>
          <p:cNvSpPr>
            <a:spLocks noGrp="1"/>
          </p:cNvSpPr>
          <p:nvPr>
            <p:ph type="body" sz="quarter" idx="14"/>
          </p:nvPr>
        </p:nvSpPr>
        <p:spPr>
          <a:xfrm>
            <a:off x="2592000" y="3356645"/>
            <a:ext cx="5688012" cy="576411"/>
          </a:xfrm>
          <a:prstGeom prst="rect">
            <a:avLst/>
          </a:prstGeom>
        </p:spPr>
        <p:txBody>
          <a:bodyPr/>
          <a:lstStyle>
            <a:lvl1pPr>
              <a:buNone/>
              <a:defRPr baseline="0">
                <a:latin typeface="+mj-lt"/>
              </a:defRPr>
            </a:lvl1pPr>
          </a:lstStyle>
          <a:p>
            <a:pPr lvl="0"/>
            <a:r>
              <a:rPr lang="en-US" smtClean="0"/>
              <a:t>Click to edit Master text styles</a:t>
            </a:r>
          </a:p>
        </p:txBody>
      </p:sp>
      <p:sp>
        <p:nvSpPr>
          <p:cNvPr id="13" name="Text Placeholder 6"/>
          <p:cNvSpPr>
            <a:spLocks noGrp="1"/>
          </p:cNvSpPr>
          <p:nvPr>
            <p:ph type="body" sz="quarter" idx="15"/>
          </p:nvPr>
        </p:nvSpPr>
        <p:spPr>
          <a:xfrm>
            <a:off x="2592000" y="3906176"/>
            <a:ext cx="5689600" cy="431800"/>
          </a:xfrm>
          <a:prstGeom prst="rect">
            <a:avLst/>
          </a:prstGeom>
        </p:spPr>
        <p:txBody>
          <a:bodyPr/>
          <a:lstStyle>
            <a:lvl1pPr>
              <a:buNone/>
              <a:defRPr sz="2000">
                <a:latin typeface="+mj-lt"/>
              </a:defRPr>
            </a:lvl1pPr>
          </a:lstStyle>
          <a:p>
            <a:pPr lvl="0"/>
            <a:r>
              <a:rPr lang="en-US" smtClean="0"/>
              <a:t>Click to edit Master text styles</a:t>
            </a:r>
          </a:p>
        </p:txBody>
      </p:sp>
      <p:sp>
        <p:nvSpPr>
          <p:cNvPr id="7" name="Text Placeholder 8"/>
          <p:cNvSpPr>
            <a:spLocks noGrp="1"/>
          </p:cNvSpPr>
          <p:nvPr>
            <p:ph type="body" sz="quarter" idx="12"/>
          </p:nvPr>
        </p:nvSpPr>
        <p:spPr>
          <a:xfrm>
            <a:off x="3707904" y="4924800"/>
            <a:ext cx="4283968" cy="288032"/>
          </a:xfrm>
          <a:prstGeom prst="rect">
            <a:avLst/>
          </a:prstGeom>
        </p:spPr>
        <p:txBody>
          <a:bodyPr/>
          <a:lstStyle>
            <a:lvl1pPr>
              <a:buNone/>
              <a:defRPr sz="1200" b="1" baseline="0">
                <a:solidFill>
                  <a:schemeClr val="bg1"/>
                </a:solidFill>
                <a:latin typeface="+mj-lt"/>
              </a:defRPr>
            </a:lvl1pPr>
          </a:lstStyle>
          <a:p>
            <a:pPr lvl="0"/>
            <a:r>
              <a:rPr lang="en-US" smtClean="0"/>
              <a:t>Click to edit Master text styles</a:t>
            </a:r>
          </a:p>
        </p:txBody>
      </p:sp>
    </p:spTree>
    <p:extLst>
      <p:ext uri="{BB962C8B-B14F-4D97-AF65-F5344CB8AC3E}">
        <p14:creationId xmlns:p14="http://schemas.microsoft.com/office/powerpoint/2010/main" val="3686284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3" descr="X:\Brand Guidelines\2010 Branding - Never Stand Still\Templates\Faculty and Unit Bands\RGB - for screen - med quality, 600 ppi\ENG foot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19813"/>
            <a:ext cx="91471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half" idx="1"/>
          </p:nvPr>
        </p:nvSpPr>
        <p:spPr>
          <a:xfrm>
            <a:off x="457200" y="1495325"/>
            <a:ext cx="4038600" cy="4309939"/>
          </a:xfrm>
          <a:prstGeom prst="rect">
            <a:avLst/>
          </a:prstGeom>
        </p:spPr>
        <p:txBody>
          <a:bodyPr/>
          <a:lstStyle>
            <a:lvl1pPr>
              <a:defRPr sz="2000">
                <a:latin typeface="+mn-lt"/>
                <a:cs typeface="Microsoft Sans Serif" pitchFamily="34" charset="0"/>
              </a:defRPr>
            </a:lvl1pPr>
            <a:lvl2pPr>
              <a:defRPr sz="1800">
                <a:latin typeface="+mn-lt"/>
                <a:cs typeface="Microsoft Sans Serif" pitchFamily="34" charset="0"/>
              </a:defRPr>
            </a:lvl2pPr>
            <a:lvl3pPr>
              <a:defRPr sz="1600">
                <a:latin typeface="+mn-lt"/>
                <a:cs typeface="Microsoft Sans Serif" pitchFamily="34" charset="0"/>
              </a:defRPr>
            </a:lvl3pPr>
            <a:lvl4pPr>
              <a:defRPr sz="1400">
                <a:latin typeface="+mn-lt"/>
                <a:cs typeface="Microsoft Sans Serif" pitchFamily="34" charset="0"/>
              </a:defRPr>
            </a:lvl4pPr>
            <a:lvl5pPr>
              <a:defRPr sz="1400">
                <a:latin typeface="+mn-lt"/>
                <a:cs typeface="Microsoft Sans Serif"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Content Placeholder 3"/>
          <p:cNvSpPr>
            <a:spLocks noGrp="1"/>
          </p:cNvSpPr>
          <p:nvPr>
            <p:ph sz="half" idx="2"/>
          </p:nvPr>
        </p:nvSpPr>
        <p:spPr>
          <a:xfrm>
            <a:off x="4648200" y="1484784"/>
            <a:ext cx="4038600" cy="4320480"/>
          </a:xfrm>
          <a:prstGeom prst="rect">
            <a:avLst/>
          </a:prstGeom>
        </p:spPr>
        <p:txBody>
          <a:bodyPr/>
          <a:lstStyle>
            <a:lvl1pPr>
              <a:defRPr sz="2000">
                <a:latin typeface="+mn-lt"/>
                <a:cs typeface="Microsoft Sans Serif" pitchFamily="34" charset="0"/>
              </a:defRPr>
            </a:lvl1pPr>
            <a:lvl2pPr>
              <a:defRPr sz="1800">
                <a:latin typeface="+mn-lt"/>
                <a:cs typeface="Microsoft Sans Serif" pitchFamily="34" charset="0"/>
              </a:defRPr>
            </a:lvl2pPr>
            <a:lvl3pPr>
              <a:defRPr sz="1600">
                <a:latin typeface="+mn-lt"/>
                <a:cs typeface="Microsoft Sans Serif" pitchFamily="34" charset="0"/>
              </a:defRPr>
            </a:lvl3pPr>
            <a:lvl4pPr>
              <a:defRPr sz="1400">
                <a:latin typeface="+mn-lt"/>
                <a:cs typeface="Microsoft Sans Serif" pitchFamily="34" charset="0"/>
              </a:defRPr>
            </a:lvl4pPr>
            <a:lvl5pPr>
              <a:defRPr sz="1400">
                <a:latin typeface="+mn-lt"/>
                <a:cs typeface="Microsoft Sans Serif"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9" name="Title 1"/>
          <p:cNvSpPr>
            <a:spLocks noGrp="1"/>
          </p:cNvSpPr>
          <p:nvPr>
            <p:ph type="title"/>
          </p:nvPr>
        </p:nvSpPr>
        <p:spPr>
          <a:xfrm>
            <a:off x="457200" y="476672"/>
            <a:ext cx="8229600" cy="792088"/>
          </a:xfrm>
          <a:prstGeom prst="rect">
            <a:avLst/>
          </a:prstGeom>
        </p:spPr>
        <p:txBody>
          <a:bodyPr/>
          <a:lstStyle>
            <a:lvl1pPr algn="l">
              <a:defRPr sz="3000" baseline="0">
                <a:latin typeface="Sommet" pitchFamily="50" charset="0"/>
              </a:defRPr>
            </a:lvl1pPr>
          </a:lstStyle>
          <a:p>
            <a:r>
              <a:rPr lang="en-US" dirty="0" smtClean="0"/>
              <a:t>Click to edit Master title style</a:t>
            </a:r>
            <a:endParaRPr lang="en-AU" dirty="0"/>
          </a:p>
        </p:txBody>
      </p:sp>
    </p:spTree>
    <p:extLst>
      <p:ext uri="{BB962C8B-B14F-4D97-AF65-F5344CB8AC3E}">
        <p14:creationId xmlns:p14="http://schemas.microsoft.com/office/powerpoint/2010/main" val="343855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9" name="Picture 3" descr="X:\Brand Guidelines\2010 Branding - Never Stand Still\Templates\Faculty and Unit Bands\RGB - for screen - med quality, 600 ppi\ENG foot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19813"/>
            <a:ext cx="91471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2"/>
          <p:cNvSpPr>
            <a:spLocks noGrp="1"/>
          </p:cNvSpPr>
          <p:nvPr>
            <p:ph type="body" idx="1"/>
          </p:nvPr>
        </p:nvSpPr>
        <p:spPr>
          <a:xfrm>
            <a:off x="457200" y="1535113"/>
            <a:ext cx="4040188" cy="639762"/>
          </a:xfrm>
          <a:prstGeom prst="rect">
            <a:avLst/>
          </a:prstGeom>
        </p:spPr>
        <p:txBody>
          <a:bodyPr/>
          <a:lstStyle>
            <a:lvl1pPr>
              <a:buNone/>
              <a:defRPr sz="2000">
                <a:latin typeface="+mn-lt"/>
                <a:cs typeface="Microsoft Sans Serif" pitchFamily="34" charset="0"/>
              </a:defRPr>
            </a:lvl1pPr>
          </a:lstStyle>
          <a:p>
            <a:pPr lvl="0"/>
            <a:r>
              <a:rPr lang="en-US" smtClean="0"/>
              <a:t>Click to edit Master text styles</a:t>
            </a:r>
          </a:p>
        </p:txBody>
      </p:sp>
      <p:sp>
        <p:nvSpPr>
          <p:cNvPr id="5" name="Content Placeholder 3"/>
          <p:cNvSpPr>
            <a:spLocks noGrp="1"/>
          </p:cNvSpPr>
          <p:nvPr>
            <p:ph sz="half" idx="2"/>
          </p:nvPr>
        </p:nvSpPr>
        <p:spPr>
          <a:xfrm>
            <a:off x="457200" y="2174875"/>
            <a:ext cx="4040188" cy="3630389"/>
          </a:xfrm>
          <a:prstGeom prst="rect">
            <a:avLst/>
          </a:prstGeom>
        </p:spPr>
        <p:txBody>
          <a:bodyPr/>
          <a:lstStyle>
            <a:lvl1pPr>
              <a:defRPr sz="1400">
                <a:latin typeface="+mn-lt"/>
                <a:cs typeface="Microsoft Sans Serif" pitchFamily="34" charset="0"/>
              </a:defRPr>
            </a:lvl1pPr>
          </a:lstStyle>
          <a:p>
            <a:pPr lvl="0"/>
            <a:r>
              <a:rPr lang="en-US" smtClean="0"/>
              <a:t>Click to edit Master text styles</a:t>
            </a:r>
          </a:p>
        </p:txBody>
      </p:sp>
      <p:sp>
        <p:nvSpPr>
          <p:cNvPr id="6" name="Text Placeholder 4"/>
          <p:cNvSpPr>
            <a:spLocks noGrp="1"/>
          </p:cNvSpPr>
          <p:nvPr>
            <p:ph type="body" sz="quarter" idx="3"/>
          </p:nvPr>
        </p:nvSpPr>
        <p:spPr>
          <a:xfrm>
            <a:off x="4645025" y="1535113"/>
            <a:ext cx="4041775" cy="639762"/>
          </a:xfrm>
          <a:prstGeom prst="rect">
            <a:avLst/>
          </a:prstGeom>
        </p:spPr>
        <p:txBody>
          <a:bodyPr/>
          <a:lstStyle>
            <a:lvl1pPr>
              <a:buNone/>
              <a:defRPr sz="2000">
                <a:latin typeface="+mn-lt"/>
                <a:cs typeface="Microsoft Sans Serif" pitchFamily="34" charset="0"/>
              </a:defRPr>
            </a:lvl1pPr>
          </a:lstStyle>
          <a:p>
            <a:pPr lvl="0"/>
            <a:r>
              <a:rPr lang="en-US" smtClean="0"/>
              <a:t>Click to edit Master text styles</a:t>
            </a:r>
          </a:p>
        </p:txBody>
      </p:sp>
      <p:sp>
        <p:nvSpPr>
          <p:cNvPr id="7" name="Content Placeholder 5"/>
          <p:cNvSpPr>
            <a:spLocks noGrp="1"/>
          </p:cNvSpPr>
          <p:nvPr>
            <p:ph sz="quarter" idx="4"/>
          </p:nvPr>
        </p:nvSpPr>
        <p:spPr>
          <a:xfrm>
            <a:off x="4645025" y="2174875"/>
            <a:ext cx="4041775" cy="3630389"/>
          </a:xfrm>
          <a:prstGeom prst="rect">
            <a:avLst/>
          </a:prstGeom>
        </p:spPr>
        <p:txBody>
          <a:bodyPr/>
          <a:lstStyle>
            <a:lvl1pPr>
              <a:defRPr sz="1400">
                <a:latin typeface="+mn-lt"/>
                <a:cs typeface="Microsoft Sans Serif" pitchFamily="34" charset="0"/>
              </a:defRPr>
            </a:lvl1pPr>
          </a:lstStyle>
          <a:p>
            <a:pPr lvl="0"/>
            <a:r>
              <a:rPr lang="en-US" smtClean="0"/>
              <a:t>Click to edit Master text styles</a:t>
            </a:r>
          </a:p>
        </p:txBody>
      </p:sp>
      <p:sp>
        <p:nvSpPr>
          <p:cNvPr id="8" name="Title 1"/>
          <p:cNvSpPr>
            <a:spLocks noGrp="1"/>
          </p:cNvSpPr>
          <p:nvPr>
            <p:ph type="title"/>
          </p:nvPr>
        </p:nvSpPr>
        <p:spPr>
          <a:xfrm>
            <a:off x="457200" y="476672"/>
            <a:ext cx="8229600" cy="792088"/>
          </a:xfrm>
          <a:prstGeom prst="rect">
            <a:avLst/>
          </a:prstGeom>
        </p:spPr>
        <p:txBody>
          <a:bodyPr/>
          <a:lstStyle>
            <a:lvl1pPr algn="l">
              <a:defRPr sz="3000" baseline="0">
                <a:latin typeface="Sommet" pitchFamily="50" charset="0"/>
              </a:defRPr>
            </a:lvl1pPr>
          </a:lstStyle>
          <a:p>
            <a:r>
              <a:rPr lang="en-US" smtClean="0"/>
              <a:t>Click to edit Master title style</a:t>
            </a:r>
            <a:endParaRPr lang="en-AU" dirty="0"/>
          </a:p>
        </p:txBody>
      </p:sp>
    </p:spTree>
    <p:extLst>
      <p:ext uri="{BB962C8B-B14F-4D97-AF65-F5344CB8AC3E}">
        <p14:creationId xmlns:p14="http://schemas.microsoft.com/office/powerpoint/2010/main" val="3600561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3" descr="X:\Brand Guidelines\2010 Branding - Never Stand Still\Templates\Faculty and Unit Bands\RGB - for screen - med quality, 600 ppi\ENG foot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19813"/>
            <a:ext cx="91471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1"/>
          <p:cNvSpPr>
            <a:spLocks noGrp="1"/>
          </p:cNvSpPr>
          <p:nvPr>
            <p:ph type="title"/>
          </p:nvPr>
        </p:nvSpPr>
        <p:spPr>
          <a:xfrm>
            <a:off x="457200" y="475200"/>
            <a:ext cx="8229600" cy="793560"/>
          </a:xfrm>
          <a:prstGeom prst="rect">
            <a:avLst/>
          </a:prstGeom>
        </p:spPr>
        <p:txBody>
          <a:bodyPr/>
          <a:lstStyle>
            <a:lvl1pPr algn="l">
              <a:defRPr sz="3000">
                <a:latin typeface="Sommet" pitchFamily="50"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95581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descr="X:\Brand Guidelines\2010 Branding - Never Stand Still\Templates\Faculty and Unit Bands\RGB - for screen - med quality, 600 ppi\ENG foot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19813"/>
            <a:ext cx="91471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779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3" descr="X:\Brand Guidelines\2010 Branding - Never Stand Still\Templates\Faculty and Unit Bands\RGB - for screen - med quality, 600 ppi\ENG foot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19813"/>
            <a:ext cx="91471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3050"/>
            <a:ext cx="3008313" cy="1162050"/>
          </a:xfrm>
          <a:prstGeom prst="rect">
            <a:avLst/>
          </a:prstGeom>
        </p:spPr>
        <p:txBody>
          <a:bodyPr anchor="b"/>
          <a:lstStyle>
            <a:lvl1pPr algn="l">
              <a:defRPr sz="2000" b="0">
                <a:latin typeface="Sommet" pitchFamily="50" charset="0"/>
              </a:defRPr>
            </a:lvl1pPr>
          </a:lstStyle>
          <a:p>
            <a:r>
              <a:rPr lang="en-US" smtClean="0"/>
              <a:t>Click to edit Master title style</a:t>
            </a:r>
            <a:endParaRPr lang="en-AU" dirty="0"/>
          </a:p>
        </p:txBody>
      </p:sp>
      <p:sp>
        <p:nvSpPr>
          <p:cNvPr id="3" name="Content Placeholder 2"/>
          <p:cNvSpPr>
            <a:spLocks noGrp="1"/>
          </p:cNvSpPr>
          <p:nvPr>
            <p:ph idx="1"/>
          </p:nvPr>
        </p:nvSpPr>
        <p:spPr>
          <a:xfrm>
            <a:off x="3575050" y="273051"/>
            <a:ext cx="5111750" cy="5532214"/>
          </a:xfrm>
          <a:prstGeom prst="rect">
            <a:avLst/>
          </a:prstGeom>
        </p:spPr>
        <p:txBody>
          <a:bodyPr/>
          <a:lstStyle>
            <a:lvl1pPr>
              <a:defRPr sz="3000">
                <a:latin typeface="+mn-lt"/>
                <a:cs typeface="Microsoft Sans Serif" pitchFamily="34" charset="0"/>
              </a:defRPr>
            </a:lvl1pPr>
            <a:lvl2pPr>
              <a:defRPr sz="2000">
                <a:latin typeface="+mn-lt"/>
                <a:cs typeface="Microsoft Sans Serif" pitchFamily="34" charset="0"/>
              </a:defRPr>
            </a:lvl2pPr>
            <a:lvl3pPr>
              <a:defRPr sz="1800">
                <a:latin typeface="+mn-lt"/>
                <a:cs typeface="Microsoft Sans Serif" pitchFamily="34" charset="0"/>
              </a:defRPr>
            </a:lvl3pPr>
            <a:lvl4pPr>
              <a:defRPr sz="1600">
                <a:latin typeface="+mn-lt"/>
                <a:cs typeface="Microsoft Sans Serif" pitchFamily="34" charset="0"/>
              </a:defRPr>
            </a:lvl4pPr>
            <a:lvl5pPr>
              <a:defRPr sz="1600">
                <a:latin typeface="+mn-lt"/>
                <a:cs typeface="Microsoft Sans Serif"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Text Placeholder 3"/>
          <p:cNvSpPr>
            <a:spLocks noGrp="1"/>
          </p:cNvSpPr>
          <p:nvPr>
            <p:ph type="body" sz="half" idx="2"/>
          </p:nvPr>
        </p:nvSpPr>
        <p:spPr>
          <a:xfrm>
            <a:off x="457200" y="1435101"/>
            <a:ext cx="3008313" cy="4370164"/>
          </a:xfrm>
          <a:prstGeom prst="rect">
            <a:avLst/>
          </a:prstGeom>
        </p:spPr>
        <p:txBody>
          <a:bodyPr/>
          <a:lstStyle>
            <a:lvl1pPr marL="0" indent="0">
              <a:buNone/>
              <a:defRPr sz="1400">
                <a:latin typeface="+mn-lt"/>
                <a:cs typeface="Microsoft Sans Serif"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437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3" descr="X:\Brand Guidelines\2010 Branding - Never Stand Still\Templates\Faculty and Unit Bands\RGB - for screen - med quality, 600 ppi\ENG foote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19813"/>
            <a:ext cx="91471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a:prstGeom prst="rect">
            <a:avLst/>
          </a:prstGeom>
        </p:spPr>
        <p:txBody>
          <a:bodyPr anchor="b"/>
          <a:lstStyle>
            <a:lvl1pPr algn="l">
              <a:defRPr sz="2000" b="0">
                <a:latin typeface="Sommet" pitchFamily="50" charset="0"/>
              </a:defRPr>
            </a:lvl1pPr>
          </a:lstStyle>
          <a:p>
            <a:r>
              <a:rPr lang="en-US" smtClean="0"/>
              <a:t>Click to edit Master title style</a:t>
            </a:r>
            <a:endParaRPr lang="en-AU"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000">
                <a:latin typeface="+mn-lt"/>
                <a:cs typeface="Microsoft Sans Serif"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AU" noProof="0" dirty="0"/>
          </a:p>
        </p:txBody>
      </p:sp>
      <p:sp>
        <p:nvSpPr>
          <p:cNvPr id="4" name="Text Placeholder 3"/>
          <p:cNvSpPr>
            <a:spLocks noGrp="1"/>
          </p:cNvSpPr>
          <p:nvPr>
            <p:ph type="body" sz="half" idx="2"/>
          </p:nvPr>
        </p:nvSpPr>
        <p:spPr>
          <a:xfrm>
            <a:off x="1792288" y="5367338"/>
            <a:ext cx="5486400" cy="437926"/>
          </a:xfrm>
          <a:prstGeom prst="rect">
            <a:avLst/>
          </a:prstGeom>
        </p:spPr>
        <p:txBody>
          <a:bodyPr/>
          <a:lstStyle>
            <a:lvl1pPr marL="0" indent="0">
              <a:buNone/>
              <a:defRPr sz="1400">
                <a:latin typeface="Microsoft Sans Serif" pitchFamily="34" charset="0"/>
                <a:cs typeface="Microsoft Sans Serif"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0946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rtl="0" eaLnBrk="0" fontAlgn="base" hangingPunct="0">
        <a:spcBef>
          <a:spcPct val="0"/>
        </a:spcBef>
        <a:spcAft>
          <a:spcPct val="0"/>
        </a:spcAft>
        <a:defRPr sz="4400">
          <a:solidFill>
            <a:schemeClr val="tx1"/>
          </a:solidFill>
          <a:latin typeface="Sommet" pitchFamily="50" charset="0"/>
          <a:ea typeface="MS PGothic" pitchFamily="34" charset="-128"/>
        </a:defRPr>
      </a:lvl2pPr>
      <a:lvl3pPr algn="ctr" rtl="0" eaLnBrk="0" fontAlgn="base" hangingPunct="0">
        <a:spcBef>
          <a:spcPct val="0"/>
        </a:spcBef>
        <a:spcAft>
          <a:spcPct val="0"/>
        </a:spcAft>
        <a:defRPr sz="4400">
          <a:solidFill>
            <a:schemeClr val="tx1"/>
          </a:solidFill>
          <a:latin typeface="Sommet" pitchFamily="50" charset="0"/>
          <a:ea typeface="MS PGothic" pitchFamily="34" charset="-128"/>
        </a:defRPr>
      </a:lvl3pPr>
      <a:lvl4pPr algn="ctr" rtl="0" eaLnBrk="0" fontAlgn="base" hangingPunct="0">
        <a:spcBef>
          <a:spcPct val="0"/>
        </a:spcBef>
        <a:spcAft>
          <a:spcPct val="0"/>
        </a:spcAft>
        <a:defRPr sz="4400">
          <a:solidFill>
            <a:schemeClr val="tx1"/>
          </a:solidFill>
          <a:latin typeface="Sommet" pitchFamily="50" charset="0"/>
          <a:ea typeface="MS PGothic" pitchFamily="34" charset="-128"/>
        </a:defRPr>
      </a:lvl4pPr>
      <a:lvl5pPr algn="ctr" rtl="0" eaLnBrk="0" fontAlgn="base" hangingPunct="0">
        <a:spcBef>
          <a:spcPct val="0"/>
        </a:spcBef>
        <a:spcAft>
          <a:spcPct val="0"/>
        </a:spcAft>
        <a:defRPr sz="4400">
          <a:solidFill>
            <a:schemeClr val="tx1"/>
          </a:solidFill>
          <a:latin typeface="Sommet" pitchFamily="50" charset="0"/>
          <a:ea typeface="MS PGothic" pitchFamily="34" charset="-128"/>
        </a:defRPr>
      </a:lvl5pPr>
      <a:lvl6pPr marL="457200" algn="ctr" rtl="0" eaLnBrk="1" fontAlgn="base" hangingPunct="1">
        <a:spcBef>
          <a:spcPct val="0"/>
        </a:spcBef>
        <a:spcAft>
          <a:spcPct val="0"/>
        </a:spcAft>
        <a:defRPr sz="4400">
          <a:solidFill>
            <a:schemeClr val="tx1"/>
          </a:solidFill>
          <a:latin typeface="Sommet" pitchFamily="50" charset="0"/>
        </a:defRPr>
      </a:lvl6pPr>
      <a:lvl7pPr marL="914400" algn="ctr" rtl="0" eaLnBrk="1" fontAlgn="base" hangingPunct="1">
        <a:spcBef>
          <a:spcPct val="0"/>
        </a:spcBef>
        <a:spcAft>
          <a:spcPct val="0"/>
        </a:spcAft>
        <a:defRPr sz="4400">
          <a:solidFill>
            <a:schemeClr val="tx1"/>
          </a:solidFill>
          <a:latin typeface="Sommet" pitchFamily="50" charset="0"/>
        </a:defRPr>
      </a:lvl7pPr>
      <a:lvl8pPr marL="1371600" algn="ctr" rtl="0" eaLnBrk="1" fontAlgn="base" hangingPunct="1">
        <a:spcBef>
          <a:spcPct val="0"/>
        </a:spcBef>
        <a:spcAft>
          <a:spcPct val="0"/>
        </a:spcAft>
        <a:defRPr sz="4400">
          <a:solidFill>
            <a:schemeClr val="tx1"/>
          </a:solidFill>
          <a:latin typeface="Sommet" pitchFamily="50" charset="0"/>
        </a:defRPr>
      </a:lvl8pPr>
      <a:lvl9pPr marL="1828800" algn="ctr" rtl="0" eaLnBrk="1" fontAlgn="base" hangingPunct="1">
        <a:spcBef>
          <a:spcPct val="0"/>
        </a:spcBef>
        <a:spcAft>
          <a:spcPct val="0"/>
        </a:spcAft>
        <a:defRPr sz="4400">
          <a:solidFill>
            <a:schemeClr val="tx1"/>
          </a:solidFill>
          <a:latin typeface="Sommet" pitchFamily="50"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25.png"/><Relationship Id="rId7"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9" Type="http://schemas.openxmlformats.org/officeDocument/2006/relationships/image" Target="../media/image31.png"/><Relationship Id="rId10" Type="http://schemas.openxmlformats.org/officeDocument/2006/relationships/image" Target="../media/image40.png"/><Relationship Id="rId11"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0.png"/><Relationship Id="rId5"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All-Matching</a:t>
            </a:r>
            <a:endParaRPr lang="en-AU" sz="2400" b="1" dirty="0"/>
          </a:p>
        </p:txBody>
      </p:sp>
      <p:sp>
        <p:nvSpPr>
          <p:cNvPr id="5" name="Content Placeholder 2"/>
          <p:cNvSpPr>
            <a:spLocks noGrp="1"/>
          </p:cNvSpPr>
          <p:nvPr>
            <p:ph idx="1"/>
          </p:nvPr>
        </p:nvSpPr>
        <p:spPr>
          <a:xfrm>
            <a:off x="457200" y="1323098"/>
            <a:ext cx="7924800" cy="4772902"/>
          </a:xfrm>
        </p:spPr>
        <p:txBody>
          <a:bodyPr/>
          <a:lstStyle/>
          <a:p>
            <a:pPr>
              <a:buFont typeface="Wingdings" panose="05000000000000000000" pitchFamily="2" charset="2"/>
              <a:buChar char="Ø"/>
            </a:pPr>
            <a:r>
              <a:rPr lang="en-US" sz="2400" b="1" dirty="0" smtClean="0"/>
              <a:t>Subgraph Matching</a:t>
            </a:r>
          </a:p>
          <a:p>
            <a:pPr marL="457200" lvl="1" indent="0">
              <a:buNone/>
            </a:pPr>
            <a:r>
              <a:rPr lang="en-US" sz="2000" dirty="0" smtClean="0"/>
              <a:t>Given a query </a:t>
            </a:r>
            <a:r>
              <a:rPr lang="en-US" sz="2000" b="1" i="1" dirty="0" smtClean="0">
                <a:solidFill>
                  <a:srgbClr val="0000FF"/>
                </a:solidFill>
              </a:rPr>
              <a:t>q</a:t>
            </a:r>
            <a:r>
              <a:rPr lang="en-US" sz="2000" dirty="0" smtClean="0"/>
              <a:t> and a large data graph </a:t>
            </a:r>
            <a:r>
              <a:rPr lang="en-US" sz="2000" b="1" i="1" dirty="0" smtClean="0">
                <a:solidFill>
                  <a:srgbClr val="0000FF"/>
                </a:solidFill>
              </a:rPr>
              <a:t>G</a:t>
            </a:r>
            <a:r>
              <a:rPr lang="en-US" sz="2000" dirty="0" smtClean="0"/>
              <a:t>, the problem is </a:t>
            </a:r>
          </a:p>
          <a:p>
            <a:pPr marL="457200" lvl="1" indent="0">
              <a:buNone/>
            </a:pPr>
            <a:r>
              <a:rPr lang="en-US" sz="2000" dirty="0"/>
              <a:t> </a:t>
            </a:r>
            <a:r>
              <a:rPr lang="en-US" sz="2000" dirty="0" smtClean="0"/>
              <a:t>to extract </a:t>
            </a:r>
            <a:r>
              <a:rPr lang="en-US" sz="2000" dirty="0"/>
              <a:t>all subgraph </a:t>
            </a:r>
            <a:r>
              <a:rPr lang="en-US" sz="2000" smtClean="0"/>
              <a:t>isomorphic</a:t>
            </a:r>
            <a:r>
              <a:rPr lang="zh-CN" altLang="en-US" sz="2000" smtClean="0"/>
              <a:t>（同构）</a:t>
            </a:r>
            <a:r>
              <a:rPr lang="en-US" sz="2000" smtClean="0"/>
              <a:t> </a:t>
            </a:r>
            <a:r>
              <a:rPr lang="en-US" sz="2000" dirty="0"/>
              <a:t>embeddings of </a:t>
            </a:r>
            <a:r>
              <a:rPr lang="en-US" sz="2000" dirty="0" smtClean="0"/>
              <a:t> </a:t>
            </a:r>
            <a:r>
              <a:rPr lang="en-US" sz="2000" b="1" i="1" dirty="0" smtClean="0">
                <a:solidFill>
                  <a:srgbClr val="0000FF"/>
                </a:solidFill>
              </a:rPr>
              <a:t>q</a:t>
            </a:r>
            <a:r>
              <a:rPr lang="en-US" sz="2000" dirty="0" smtClean="0"/>
              <a:t> </a:t>
            </a:r>
            <a:r>
              <a:rPr lang="en-US" sz="2000" dirty="0"/>
              <a:t>in </a:t>
            </a:r>
            <a:r>
              <a:rPr lang="en-US" sz="2000" b="1" i="1" dirty="0" smtClean="0">
                <a:solidFill>
                  <a:srgbClr val="0000FF"/>
                </a:solidFill>
              </a:rPr>
              <a:t>G</a:t>
            </a:r>
            <a:r>
              <a:rPr lang="en-US" sz="2000" dirty="0" smtClean="0"/>
              <a:t>.</a:t>
            </a:r>
          </a:p>
          <a:p>
            <a:pPr marL="457200" lvl="1" indent="0">
              <a:buNone/>
            </a:pPr>
            <a:endParaRPr lang="en-US" sz="2400" dirty="0"/>
          </a:p>
          <a:p>
            <a:pPr marL="457200" lvl="1" indent="0">
              <a:buNone/>
            </a:pPr>
            <a:endParaRPr lang="en-US" sz="2400" dirty="0" smtClean="0"/>
          </a:p>
          <a:p>
            <a:pPr marL="457200" lvl="1" indent="0">
              <a:buNone/>
            </a:pPr>
            <a:endParaRPr lang="en-US" sz="2400" dirty="0" smtClean="0"/>
          </a:p>
          <a:p>
            <a:pPr marL="457200" lvl="1" indent="0">
              <a:buNone/>
            </a:pPr>
            <a:endParaRPr lang="en-US" sz="2400" dirty="0"/>
          </a:p>
          <a:p>
            <a:pPr marL="457200" lvl="1" indent="0">
              <a:buNone/>
            </a:pPr>
            <a:endParaRPr lang="en-AU" sz="2400" dirty="0"/>
          </a:p>
          <a:p>
            <a:pPr lvl="1">
              <a:buFont typeface="Arial" panose="020B0604020202020204" pitchFamily="34" charset="0"/>
              <a:buChar char="•"/>
            </a:pPr>
            <a:endParaRPr lang="en-AU"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49250"/>
            <a:ext cx="4071937" cy="206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162300"/>
            <a:ext cx="14287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508403" y="5407223"/>
            <a:ext cx="6340197" cy="369332"/>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US" dirty="0" smtClean="0">
                <a:latin typeface="+mn-lt"/>
                <a:cs typeface="+mn-cs"/>
              </a:rPr>
              <a:t>There are </a:t>
            </a:r>
            <a:r>
              <a:rPr lang="en-US" b="1" dirty="0" smtClean="0">
                <a:latin typeface="+mn-lt"/>
                <a:cs typeface="+mn-cs"/>
              </a:rPr>
              <a:t>three</a:t>
            </a:r>
            <a:r>
              <a:rPr lang="en-US" dirty="0" smtClean="0">
                <a:latin typeface="+mn-lt"/>
                <a:cs typeface="+mn-cs"/>
              </a:rPr>
              <a:t> subgraph isomorphic embeddings of q in G.</a:t>
            </a:r>
            <a:endParaRPr kumimoji="0" lang="en-AU" i="0" u="none" strike="noStrike" kern="1200" cap="none" spc="0" normalizeH="0" baseline="0" noProof="0" dirty="0" smtClean="0">
              <a:ln>
                <a:noFill/>
              </a:ln>
              <a:solidFill>
                <a:schemeClr val="tx1"/>
              </a:solidFill>
              <a:effectLst/>
              <a:uLnTx/>
              <a:uFillTx/>
              <a:latin typeface="+mn-lt"/>
              <a:cs typeface="+mn-cs"/>
            </a:endParaRPr>
          </a:p>
        </p:txBody>
      </p:sp>
    </p:spTree>
    <p:extLst>
      <p:ext uri="{BB962C8B-B14F-4D97-AF65-F5344CB8AC3E}">
        <p14:creationId xmlns:p14="http://schemas.microsoft.com/office/powerpoint/2010/main" val="1848227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TurboISO</a:t>
            </a:r>
            <a:r>
              <a:rPr lang="en-US" dirty="0" smtClean="0"/>
              <a:t> Overview</a:t>
            </a:r>
            <a:endParaRPr lang="en-AU" dirty="0"/>
          </a:p>
        </p:txBody>
      </p:sp>
      <p:sp>
        <p:nvSpPr>
          <p:cNvPr id="4" name="Rectangle 3"/>
          <p:cNvSpPr/>
          <p:nvPr/>
        </p:nvSpPr>
        <p:spPr>
          <a:xfrm>
            <a:off x="685800" y="1452266"/>
            <a:ext cx="1752600"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Data Graph G</a:t>
            </a:r>
            <a:endParaRPr lang="en-AU" dirty="0"/>
          </a:p>
        </p:txBody>
      </p:sp>
      <p:sp>
        <p:nvSpPr>
          <p:cNvPr id="5" name="Rectangle 4"/>
          <p:cNvSpPr/>
          <p:nvPr/>
        </p:nvSpPr>
        <p:spPr>
          <a:xfrm>
            <a:off x="5705475" y="1452266"/>
            <a:ext cx="2095500"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Auxiliary Data Structure </a:t>
            </a:r>
            <a:endParaRPr lang="en-AU" dirty="0"/>
          </a:p>
        </p:txBody>
      </p:sp>
      <p:sp>
        <p:nvSpPr>
          <p:cNvPr id="7" name="TextBox 6"/>
          <p:cNvSpPr txBox="1"/>
          <p:nvPr/>
        </p:nvSpPr>
        <p:spPr>
          <a:xfrm>
            <a:off x="6771734" y="2138066"/>
            <a:ext cx="2284919" cy="523220"/>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US" sz="1400" b="1" dirty="0" smtClean="0">
                <a:latin typeface="Sommet bold"/>
                <a:cs typeface="+mn-cs"/>
              </a:rPr>
              <a:t>Enumerate embeddings with a matching order</a:t>
            </a:r>
            <a:endParaRPr kumimoji="0" lang="en-AU" sz="1400" b="1" i="0" u="none" strike="noStrike" kern="1200" cap="none" spc="0" normalizeH="0" baseline="0" noProof="0" dirty="0" smtClean="0">
              <a:ln>
                <a:noFill/>
              </a:ln>
              <a:solidFill>
                <a:schemeClr val="tx1"/>
              </a:solidFill>
              <a:effectLst/>
              <a:uLnTx/>
              <a:uFillTx/>
              <a:latin typeface="Sommet bold"/>
              <a:ea typeface="+mn-ea"/>
              <a:cs typeface="+mn-cs"/>
            </a:endParaRPr>
          </a:p>
        </p:txBody>
      </p:sp>
      <p:sp>
        <p:nvSpPr>
          <p:cNvPr id="8" name="Rectangle 7"/>
          <p:cNvSpPr/>
          <p:nvPr/>
        </p:nvSpPr>
        <p:spPr>
          <a:xfrm>
            <a:off x="685800" y="2823865"/>
            <a:ext cx="1247775"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Query q</a:t>
            </a:r>
            <a:endParaRPr lang="en-AU" dirty="0"/>
          </a:p>
        </p:txBody>
      </p:sp>
      <p:sp>
        <p:nvSpPr>
          <p:cNvPr id="11" name="TextBox 10"/>
          <p:cNvSpPr txBox="1"/>
          <p:nvPr/>
        </p:nvSpPr>
        <p:spPr>
          <a:xfrm>
            <a:off x="2961734" y="1447800"/>
            <a:ext cx="2362313" cy="307777"/>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b="1" i="0" u="none" strike="noStrike" kern="1200" cap="none" spc="0" normalizeH="0" baseline="0" noProof="0" dirty="0" smtClean="0">
                <a:ln>
                  <a:noFill/>
                </a:ln>
                <a:solidFill>
                  <a:schemeClr val="tx1"/>
                </a:solidFill>
                <a:effectLst/>
                <a:uLnTx/>
                <a:uFillTx/>
                <a:latin typeface="Sommet bold"/>
                <a:ea typeface="+mn-ea"/>
                <a:cs typeface="+mn-cs"/>
              </a:rPr>
              <a:t>Construct</a:t>
            </a:r>
            <a:r>
              <a:rPr kumimoji="0" lang="en-US" sz="1400" b="1" i="0" u="none" strike="noStrike" kern="1200" cap="none" spc="0" normalizeH="0" noProof="0" dirty="0" smtClean="0">
                <a:ln>
                  <a:noFill/>
                </a:ln>
                <a:solidFill>
                  <a:schemeClr val="tx1"/>
                </a:solidFill>
                <a:effectLst/>
                <a:uLnTx/>
                <a:uFillTx/>
                <a:latin typeface="Sommet bold"/>
                <a:ea typeface="+mn-ea"/>
                <a:cs typeface="+mn-cs"/>
              </a:rPr>
              <a:t> based on query tree</a:t>
            </a:r>
            <a:endParaRPr kumimoji="0" lang="en-AU" sz="1400" b="1" i="0" u="none" strike="noStrike" kern="1200" cap="none" spc="0" normalizeH="0" baseline="0" noProof="0" dirty="0" smtClean="0">
              <a:ln>
                <a:noFill/>
              </a:ln>
              <a:solidFill>
                <a:schemeClr val="tx1"/>
              </a:solidFill>
              <a:effectLst/>
              <a:uLnTx/>
              <a:uFillTx/>
              <a:latin typeface="Sommet bold"/>
              <a:ea typeface="+mn-ea"/>
              <a:cs typeface="+mn-cs"/>
            </a:endParaRPr>
          </a:p>
        </p:txBody>
      </p:sp>
      <p:sp>
        <p:nvSpPr>
          <p:cNvPr id="22" name="TextBox 21"/>
          <p:cNvSpPr txBox="1"/>
          <p:nvPr/>
        </p:nvSpPr>
        <p:spPr>
          <a:xfrm>
            <a:off x="1933575" y="2755701"/>
            <a:ext cx="1242520" cy="307777"/>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b="1" i="0" u="none" strike="noStrike" kern="1200" cap="none" spc="0" normalizeH="0" baseline="0" noProof="0" dirty="0" smtClean="0">
                <a:ln>
                  <a:noFill/>
                </a:ln>
                <a:solidFill>
                  <a:schemeClr val="tx1"/>
                </a:solidFill>
                <a:effectLst/>
                <a:uLnTx/>
                <a:uFillTx/>
                <a:latin typeface="Sommet bold"/>
                <a:ea typeface="+mn-ea"/>
                <a:cs typeface="+mn-cs"/>
              </a:rPr>
              <a:t>Query Rewrite</a:t>
            </a:r>
            <a:endParaRPr kumimoji="0" lang="en-AU" sz="1400" b="1" i="0" u="none" strike="noStrike" kern="1200" cap="none" spc="0" normalizeH="0" baseline="0" noProof="0" dirty="0" smtClean="0">
              <a:ln>
                <a:noFill/>
              </a:ln>
              <a:solidFill>
                <a:schemeClr val="tx1"/>
              </a:solidFill>
              <a:effectLst/>
              <a:uLnTx/>
              <a:uFillTx/>
              <a:latin typeface="Sommet bold"/>
              <a:ea typeface="+mn-ea"/>
              <a:cs typeface="+mn-cs"/>
            </a:endParaRPr>
          </a:p>
        </p:txBody>
      </p:sp>
      <p:sp>
        <p:nvSpPr>
          <p:cNvPr id="24" name="Rectangle 23"/>
          <p:cNvSpPr/>
          <p:nvPr/>
        </p:nvSpPr>
        <p:spPr>
          <a:xfrm>
            <a:off x="3237074" y="2823865"/>
            <a:ext cx="139492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Query Tree</a:t>
            </a:r>
            <a:endParaRPr lang="en-AU" dirty="0"/>
          </a:p>
        </p:txBody>
      </p:sp>
      <p:cxnSp>
        <p:nvCxnSpPr>
          <p:cNvPr id="25" name="Straight Arrow Connector 24"/>
          <p:cNvCxnSpPr>
            <a:stCxn id="8" idx="3"/>
            <a:endCxn id="24" idx="1"/>
          </p:cNvCxnSpPr>
          <p:nvPr/>
        </p:nvCxnSpPr>
        <p:spPr>
          <a:xfrm>
            <a:off x="1933575" y="3052465"/>
            <a:ext cx="130349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4" idx="3"/>
            <a:endCxn id="5" idx="1"/>
          </p:cNvCxnSpPr>
          <p:nvPr/>
        </p:nvCxnSpPr>
        <p:spPr>
          <a:xfrm>
            <a:off x="2438400" y="1795166"/>
            <a:ext cx="326707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Elbow Connector 41"/>
          <p:cNvCxnSpPr>
            <a:stCxn id="24" idx="0"/>
            <a:endCxn id="5" idx="1"/>
          </p:cNvCxnSpPr>
          <p:nvPr/>
        </p:nvCxnSpPr>
        <p:spPr>
          <a:xfrm rot="5400000" flipH="1" flipV="1">
            <a:off x="4305655" y="1424046"/>
            <a:ext cx="1028699" cy="1770941"/>
          </a:xfrm>
          <a:prstGeom prst="bentConnector2">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055765" y="2822376"/>
            <a:ext cx="139492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Result</a:t>
            </a:r>
            <a:endParaRPr lang="en-AU" dirty="0"/>
          </a:p>
        </p:txBody>
      </p:sp>
      <p:cxnSp>
        <p:nvCxnSpPr>
          <p:cNvPr id="47" name="Straight Arrow Connector 46"/>
          <p:cNvCxnSpPr>
            <a:stCxn id="5" idx="2"/>
            <a:endCxn id="46" idx="0"/>
          </p:cNvCxnSpPr>
          <p:nvPr/>
        </p:nvCxnSpPr>
        <p:spPr>
          <a:xfrm>
            <a:off x="6753225" y="2138066"/>
            <a:ext cx="0" cy="68431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1" name="Content Placeholder 2"/>
          <p:cNvSpPr txBox="1">
            <a:spLocks/>
          </p:cNvSpPr>
          <p:nvPr/>
        </p:nvSpPr>
        <p:spPr>
          <a:xfrm>
            <a:off x="715270" y="3886200"/>
            <a:ext cx="8229600" cy="1267702"/>
          </a:xfrm>
          <a:prstGeom prst="rect">
            <a:avLst/>
          </a:prstGeom>
        </p:spPr>
        <p:txBody>
          <a:bodyPr/>
          <a:lstStyle>
            <a:lvl1pPr marL="342900" indent="-342900" algn="l" rtl="0" eaLnBrk="0" fontAlgn="base" hangingPunct="0">
              <a:spcBef>
                <a:spcPct val="20000"/>
              </a:spcBef>
              <a:spcAft>
                <a:spcPct val="0"/>
              </a:spcAft>
              <a:buFont typeface="Arial" pitchFamily="34" charset="0"/>
              <a:buNone/>
              <a:defRPr sz="1400" kern="1200" baseline="0">
                <a:solidFill>
                  <a:schemeClr val="tx1"/>
                </a:solidFill>
                <a:latin typeface="+mn-lt"/>
                <a:ea typeface="MS PGothic" pitchFamily="34" charset="-128"/>
                <a:cs typeface="Microsoft Sans Serif"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anose="05000000000000000000" pitchFamily="2" charset="2"/>
              <a:buChar char="Ø"/>
            </a:pPr>
            <a:r>
              <a:rPr lang="en-US" sz="2000" dirty="0" smtClean="0"/>
              <a:t>Neighborhood Equivalence Class (NEC)</a:t>
            </a:r>
          </a:p>
          <a:p>
            <a:pPr lvl="2">
              <a:buFont typeface="Wingdings" panose="05000000000000000000" pitchFamily="2" charset="2"/>
              <a:buChar char="§"/>
            </a:pPr>
            <a:r>
              <a:rPr lang="en-US" sz="1600" dirty="0" smtClean="0"/>
              <a:t>Merging vertices with same neighbors to reduce query size</a:t>
            </a:r>
          </a:p>
          <a:p>
            <a:pPr lvl="2">
              <a:buFont typeface="Wingdings" panose="05000000000000000000" pitchFamily="2" charset="2"/>
              <a:buChar char="§"/>
            </a:pPr>
            <a:r>
              <a:rPr lang="en-US" sz="1600" dirty="0" smtClean="0"/>
              <a:t>Combine /  Permute strategy to enumerate results</a:t>
            </a:r>
          </a:p>
        </p:txBody>
      </p:sp>
      <p:sp>
        <p:nvSpPr>
          <p:cNvPr id="52" name="Content Placeholder 2"/>
          <p:cNvSpPr txBox="1">
            <a:spLocks/>
          </p:cNvSpPr>
          <p:nvPr/>
        </p:nvSpPr>
        <p:spPr>
          <a:xfrm>
            <a:off x="304800" y="3429000"/>
            <a:ext cx="8229600" cy="505702"/>
          </a:xfrm>
          <a:prstGeom prst="rect">
            <a:avLst/>
          </a:prstGeom>
        </p:spPr>
        <p:txBody>
          <a:bodyPr/>
          <a:lstStyle>
            <a:lvl1pPr marL="342900" indent="-342900" algn="l" rtl="0" eaLnBrk="0" fontAlgn="base" hangingPunct="0">
              <a:spcBef>
                <a:spcPct val="20000"/>
              </a:spcBef>
              <a:spcAft>
                <a:spcPct val="0"/>
              </a:spcAft>
              <a:buFont typeface="Arial" pitchFamily="34" charset="0"/>
              <a:buNone/>
              <a:defRPr sz="1400" kern="1200" baseline="0">
                <a:solidFill>
                  <a:schemeClr val="tx1"/>
                </a:solidFill>
                <a:latin typeface="+mn-lt"/>
                <a:ea typeface="MS PGothic" pitchFamily="34" charset="-128"/>
                <a:cs typeface="Microsoft Sans Serif"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Char char="•"/>
            </a:pPr>
            <a:r>
              <a:rPr lang="en-US" sz="2400" dirty="0" smtClean="0"/>
              <a:t>Key Techniques</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AU" sz="2400" dirty="0"/>
          </a:p>
        </p:txBody>
      </p:sp>
      <p:sp>
        <p:nvSpPr>
          <p:cNvPr id="17" name="AutoShape 100"/>
          <p:cNvSpPr>
            <a:spLocks noChangeArrowheads="1"/>
          </p:cNvSpPr>
          <p:nvPr/>
        </p:nvSpPr>
        <p:spPr bwMode="auto">
          <a:xfrm rot="3402212" flipV="1">
            <a:off x="2442183" y="3491351"/>
            <a:ext cx="1039102" cy="304800"/>
          </a:xfrm>
          <a:prstGeom prst="rightArrow">
            <a:avLst>
              <a:gd name="adj1" fmla="val 50000"/>
              <a:gd name="adj2"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8" name="Content Placeholder 2"/>
          <p:cNvSpPr txBox="1">
            <a:spLocks/>
          </p:cNvSpPr>
          <p:nvPr/>
        </p:nvSpPr>
        <p:spPr>
          <a:xfrm>
            <a:off x="762000" y="4953000"/>
            <a:ext cx="8229600" cy="1191502"/>
          </a:xfrm>
          <a:prstGeom prst="rect">
            <a:avLst/>
          </a:prstGeom>
        </p:spPr>
        <p:txBody>
          <a:bodyPr/>
          <a:lstStyle>
            <a:lvl1pPr marL="342900" indent="-342900" algn="l" rtl="0" eaLnBrk="0" fontAlgn="base" hangingPunct="0">
              <a:spcBef>
                <a:spcPct val="20000"/>
              </a:spcBef>
              <a:spcAft>
                <a:spcPct val="0"/>
              </a:spcAft>
              <a:buFont typeface="Arial" pitchFamily="34" charset="0"/>
              <a:buNone/>
              <a:defRPr sz="1400" kern="1200" baseline="0">
                <a:solidFill>
                  <a:schemeClr val="tx1"/>
                </a:solidFill>
                <a:latin typeface="+mn-lt"/>
                <a:ea typeface="MS PGothic" pitchFamily="34" charset="-128"/>
                <a:cs typeface="Microsoft Sans Serif"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anose="05000000000000000000" pitchFamily="2" charset="2"/>
              <a:buChar char="Ø"/>
            </a:pPr>
            <a:r>
              <a:rPr lang="en-US" sz="2000" dirty="0" smtClean="0"/>
              <a:t>Candidate Region Exploration</a:t>
            </a:r>
          </a:p>
          <a:p>
            <a:pPr lvl="2">
              <a:buFont typeface="Wingdings" panose="05000000000000000000" pitchFamily="2" charset="2"/>
              <a:buChar char="§"/>
            </a:pPr>
            <a:r>
              <a:rPr lang="en-US" sz="1600" dirty="0" smtClean="0"/>
              <a:t>Constructed on-the-fly based on q</a:t>
            </a:r>
          </a:p>
          <a:p>
            <a:pPr lvl="2">
              <a:buFont typeface="Wingdings" panose="05000000000000000000" pitchFamily="2" charset="2"/>
              <a:buChar char="§"/>
            </a:pPr>
            <a:r>
              <a:rPr lang="en-US" sz="1600" dirty="0" smtClean="0"/>
              <a:t>A path-based data structure containing all embeddings of q in G</a:t>
            </a:r>
          </a:p>
          <a:p>
            <a:pPr>
              <a:buFont typeface="Arial" pitchFamily="34" charset="0"/>
              <a:buChar char="•"/>
            </a:pPr>
            <a:endParaRPr lang="en-AU" sz="2000" dirty="0"/>
          </a:p>
        </p:txBody>
      </p:sp>
      <p:sp>
        <p:nvSpPr>
          <p:cNvPr id="19" name="AutoShape 100"/>
          <p:cNvSpPr>
            <a:spLocks noChangeArrowheads="1"/>
          </p:cNvSpPr>
          <p:nvPr/>
        </p:nvSpPr>
        <p:spPr bwMode="auto">
          <a:xfrm rot="6867122" flipV="1">
            <a:off x="3782990" y="3524294"/>
            <a:ext cx="3065574" cy="304800"/>
          </a:xfrm>
          <a:prstGeom prst="rightArrow">
            <a:avLst>
              <a:gd name="adj1" fmla="val 50000"/>
              <a:gd name="adj2"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 name="TextBox 2"/>
          <p:cNvSpPr txBox="1"/>
          <p:nvPr/>
        </p:nvSpPr>
        <p:spPr>
          <a:xfrm>
            <a:off x="6477000" y="4953000"/>
            <a:ext cx="2637260" cy="269304"/>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150" b="1" i="0" u="none" strike="noStrike" kern="1200" cap="none" spc="0" normalizeH="0" baseline="0" noProof="0" dirty="0" smtClean="0">
                <a:ln>
                  <a:noFill/>
                </a:ln>
                <a:solidFill>
                  <a:schemeClr val="tx1"/>
                </a:solidFill>
                <a:effectLst/>
                <a:uLnTx/>
                <a:uFillTx/>
                <a:latin typeface="Sommet bold"/>
                <a:ea typeface="+mn-ea"/>
                <a:cs typeface="+mn-cs"/>
              </a:rPr>
              <a:t>Will be explained with example in detail.</a:t>
            </a:r>
            <a:endParaRPr kumimoji="0" lang="en-AU" sz="1150" b="1" i="0" u="none" strike="noStrike" kern="1200" cap="none" spc="0" normalizeH="0" baseline="0" noProof="0" dirty="0" smtClean="0">
              <a:ln>
                <a:noFill/>
              </a:ln>
              <a:solidFill>
                <a:schemeClr val="tx1"/>
              </a:solidFill>
              <a:effectLst/>
              <a:uLnTx/>
              <a:uFillTx/>
              <a:latin typeface="Sommet bold"/>
              <a:ea typeface="+mn-ea"/>
              <a:cs typeface="+mn-cs"/>
            </a:endParaRPr>
          </a:p>
        </p:txBody>
      </p:sp>
    </p:spTree>
    <p:extLst>
      <p:ext uri="{BB962C8B-B14F-4D97-AF65-F5344CB8AC3E}">
        <p14:creationId xmlns:p14="http://schemas.microsoft.com/office/powerpoint/2010/main" val="3596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2"/>
                                        </p:tgtEl>
                                        <p:attrNameLst>
                                          <p:attrName>r</p:attrName>
                                        </p:attrNameLst>
                                      </p:cBhvr>
                                    </p:animRot>
                                    <p:animRot by="-240000">
                                      <p:cBhvr>
                                        <p:cTn id="7" dur="200" fill="hold">
                                          <p:stCondLst>
                                            <p:cond delay="200"/>
                                          </p:stCondLst>
                                        </p:cTn>
                                        <p:tgtEl>
                                          <p:spTgt spid="22"/>
                                        </p:tgtEl>
                                        <p:attrNameLst>
                                          <p:attrName>r</p:attrName>
                                        </p:attrNameLst>
                                      </p:cBhvr>
                                    </p:animRot>
                                    <p:animRot by="240000">
                                      <p:cBhvr>
                                        <p:cTn id="8" dur="200" fill="hold">
                                          <p:stCondLst>
                                            <p:cond delay="400"/>
                                          </p:stCondLst>
                                        </p:cTn>
                                        <p:tgtEl>
                                          <p:spTgt spid="22"/>
                                        </p:tgtEl>
                                        <p:attrNameLst>
                                          <p:attrName>r</p:attrName>
                                        </p:attrNameLst>
                                      </p:cBhvr>
                                    </p:animRot>
                                    <p:animRot by="-240000">
                                      <p:cBhvr>
                                        <p:cTn id="9" dur="200" fill="hold">
                                          <p:stCondLst>
                                            <p:cond delay="600"/>
                                          </p:stCondLst>
                                        </p:cTn>
                                        <p:tgtEl>
                                          <p:spTgt spid="22"/>
                                        </p:tgtEl>
                                        <p:attrNameLst>
                                          <p:attrName>r</p:attrName>
                                        </p:attrNameLst>
                                      </p:cBhvr>
                                    </p:animRot>
                                    <p:animRot by="120000">
                                      <p:cBhvr>
                                        <p:cTn id="10" dur="200" fill="hold">
                                          <p:stCondLst>
                                            <p:cond delay="800"/>
                                          </p:stCondLst>
                                        </p:cTn>
                                        <p:tgtEl>
                                          <p:spTgt spid="22"/>
                                        </p:tgtEl>
                                        <p:attrNameLst>
                                          <p:attrName>r</p:attrName>
                                        </p:attrNameLst>
                                      </p:cBhvr>
                                    </p:animRo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32" presetClass="emph" presetSubtype="0" fill="hold" grpId="0" nodeType="withEffect">
                                  <p:stCondLst>
                                    <p:cond delay="0"/>
                                  </p:stCondLst>
                                  <p:childTnLst>
                                    <p:animRot by="120000">
                                      <p:cBhvr>
                                        <p:cTn id="22" dur="100" fill="hold">
                                          <p:stCondLst>
                                            <p:cond delay="0"/>
                                          </p:stCondLst>
                                        </p:cTn>
                                        <p:tgtEl>
                                          <p:spTgt spid="5"/>
                                        </p:tgtEl>
                                        <p:attrNameLst>
                                          <p:attrName>r</p:attrName>
                                        </p:attrNameLst>
                                      </p:cBhvr>
                                    </p:animRot>
                                    <p:animRot by="-240000">
                                      <p:cBhvr>
                                        <p:cTn id="23" dur="200" fill="hold">
                                          <p:stCondLst>
                                            <p:cond delay="200"/>
                                          </p:stCondLst>
                                        </p:cTn>
                                        <p:tgtEl>
                                          <p:spTgt spid="5"/>
                                        </p:tgtEl>
                                        <p:attrNameLst>
                                          <p:attrName>r</p:attrName>
                                        </p:attrNameLst>
                                      </p:cBhvr>
                                    </p:animRot>
                                    <p:animRot by="240000">
                                      <p:cBhvr>
                                        <p:cTn id="24" dur="200" fill="hold">
                                          <p:stCondLst>
                                            <p:cond delay="400"/>
                                          </p:stCondLst>
                                        </p:cTn>
                                        <p:tgtEl>
                                          <p:spTgt spid="5"/>
                                        </p:tgtEl>
                                        <p:attrNameLst>
                                          <p:attrName>r</p:attrName>
                                        </p:attrNameLst>
                                      </p:cBhvr>
                                    </p:animRot>
                                    <p:animRot by="-240000">
                                      <p:cBhvr>
                                        <p:cTn id="25" dur="200" fill="hold">
                                          <p:stCondLst>
                                            <p:cond delay="600"/>
                                          </p:stCondLst>
                                        </p:cTn>
                                        <p:tgtEl>
                                          <p:spTgt spid="5"/>
                                        </p:tgtEl>
                                        <p:attrNameLst>
                                          <p:attrName>r</p:attrName>
                                        </p:attrNameLst>
                                      </p:cBhvr>
                                    </p:animRot>
                                    <p:animRot by="120000">
                                      <p:cBhvr>
                                        <p:cTn id="26" dur="200" fill="hold">
                                          <p:stCondLst>
                                            <p:cond delay="800"/>
                                          </p:stCondLst>
                                        </p:cTn>
                                        <p:tgtEl>
                                          <p:spTgt spid="5"/>
                                        </p:tgtEl>
                                        <p:attrNameLst>
                                          <p:attrName>r</p:attrName>
                                        </p:attrNameLst>
                                      </p:cBhvr>
                                    </p:animRo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p:bldP spid="51" grpId="0"/>
      <p:bldP spid="17" grpId="0" animBg="1"/>
      <p:bldP spid="18" grpId="0"/>
      <p:bldP spid="19"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Neighborhood Equivalence Class(NEC)</a:t>
            </a:r>
            <a:endParaRPr lang="en-AU" sz="3200"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dirty="0" smtClean="0"/>
              <a:t>Definition</a:t>
            </a:r>
          </a:p>
          <a:p>
            <a:r>
              <a:rPr lang="en-US" dirty="0" smtClean="0"/>
              <a:t>	</a:t>
            </a:r>
            <a:r>
              <a:rPr lang="en-US" sz="2000" dirty="0" smtClean="0"/>
              <a:t>Let       be an </a:t>
            </a:r>
            <a:r>
              <a:rPr lang="en-AU" sz="2000" i="1" dirty="0" smtClean="0"/>
              <a:t>equivalence </a:t>
            </a:r>
            <a:r>
              <a:rPr lang="en-AU" sz="2000" i="1" dirty="0"/>
              <a:t>relation over all </a:t>
            </a:r>
            <a:r>
              <a:rPr lang="en-AU" sz="2000" i="1" dirty="0" smtClean="0"/>
              <a:t>query vertices </a:t>
            </a:r>
            <a:r>
              <a:rPr lang="en-AU" sz="2000" i="1" dirty="0"/>
              <a:t>in q such that</a:t>
            </a:r>
            <a:r>
              <a:rPr lang="en-AU" sz="2000" i="1" dirty="0" smtClean="0"/>
              <a:t>,                                               if </a:t>
            </a:r>
            <a:r>
              <a:rPr lang="en-AU" sz="2000" i="1" dirty="0"/>
              <a:t>for </a:t>
            </a:r>
            <a:r>
              <a:rPr lang="en-AU" sz="2000" i="1" dirty="0" smtClean="0"/>
              <a:t>every embedding </a:t>
            </a:r>
            <a:r>
              <a:rPr lang="en-AU" sz="2000" i="1" dirty="0"/>
              <a:t>m that </a:t>
            </a:r>
            <a:r>
              <a:rPr lang="en-AU" sz="2000" i="1" dirty="0" smtClean="0"/>
              <a:t>contains               and                                       , </a:t>
            </a:r>
            <a:r>
              <a:rPr lang="en-AU" sz="2000" i="1" dirty="0"/>
              <a:t>there exists an embedding </a:t>
            </a:r>
            <a:r>
              <a:rPr lang="en-AU" sz="2000" i="1" dirty="0" smtClean="0"/>
              <a:t>m’ such that  </a:t>
            </a:r>
          </a:p>
          <a:p>
            <a:endParaRPr lang="en-US" sz="2000" i="1" dirty="0"/>
          </a:p>
          <a:p>
            <a:pPr>
              <a:buFont typeface="Arial" pitchFamily="34" charset="0"/>
              <a:buChar char="•"/>
            </a:pPr>
            <a:r>
              <a:rPr lang="en-US" sz="2400" dirty="0"/>
              <a:t>Example</a:t>
            </a:r>
            <a:endParaRPr lang="en-AU" sz="2400" dirty="0"/>
          </a:p>
          <a:p>
            <a:endParaRPr lang="en-US" sz="2000" i="1" dirty="0"/>
          </a:p>
          <a:p>
            <a:endParaRPr lang="en-US" sz="2000" i="1" dirty="0" smtClean="0"/>
          </a:p>
          <a:p>
            <a:endParaRPr lang="en-U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866900"/>
            <a:ext cx="26670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5425" y="2105025"/>
            <a:ext cx="30670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050" y="2419350"/>
            <a:ext cx="87630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2325" y="2438400"/>
            <a:ext cx="26098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048000"/>
            <a:ext cx="272415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1100" y="3052762"/>
            <a:ext cx="28860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352800"/>
            <a:ext cx="241935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0550" y="3467100"/>
            <a:ext cx="2286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5"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3457575"/>
            <a:ext cx="83820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椭圆 21"/>
          <p:cNvSpPr/>
          <p:nvPr/>
        </p:nvSpPr>
        <p:spPr>
          <a:xfrm>
            <a:off x="4562475" y="3967315"/>
            <a:ext cx="304800" cy="2998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24"/>
          <p:cNvSpPr/>
          <p:nvPr/>
        </p:nvSpPr>
        <p:spPr>
          <a:xfrm>
            <a:off x="4057650" y="3967315"/>
            <a:ext cx="304800" cy="2998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5638800" y="3642465"/>
            <a:ext cx="2273123" cy="338554"/>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US" sz="1600" b="1" dirty="0">
                <a:latin typeface="Sommet bold"/>
                <a:cs typeface="+mn-cs"/>
              </a:rPr>
              <a:t>u</a:t>
            </a:r>
            <a:r>
              <a:rPr kumimoji="0" lang="en-US" sz="1600" b="1" i="0" u="none" strike="noStrike" kern="1200" cap="none" spc="0" normalizeH="0" baseline="-25000" noProof="0" dirty="0" smtClean="0">
                <a:ln>
                  <a:noFill/>
                </a:ln>
                <a:solidFill>
                  <a:schemeClr val="tx1"/>
                </a:solidFill>
                <a:effectLst/>
                <a:uLnTx/>
                <a:uFillTx/>
                <a:latin typeface="Sommet bold"/>
                <a:cs typeface="+mn-cs"/>
              </a:rPr>
              <a:t>3</a:t>
            </a:r>
            <a:r>
              <a:rPr kumimoji="0" lang="en-US" sz="1600" b="1" i="0" u="none" strike="noStrike" kern="1200" cap="none" spc="0" normalizeH="0" noProof="0" dirty="0" smtClean="0">
                <a:ln>
                  <a:noFill/>
                </a:ln>
                <a:solidFill>
                  <a:schemeClr val="tx1"/>
                </a:solidFill>
                <a:effectLst/>
                <a:uLnTx/>
                <a:uFillTx/>
                <a:latin typeface="Sommet bold"/>
                <a:cs typeface="+mn-cs"/>
              </a:rPr>
              <a:t> and u</a:t>
            </a:r>
            <a:r>
              <a:rPr kumimoji="0" lang="en-US" sz="1600" b="1" i="0" u="none" strike="noStrike" kern="1200" cap="none" spc="0" normalizeH="0" baseline="-25000" noProof="0" dirty="0" smtClean="0">
                <a:ln>
                  <a:noFill/>
                </a:ln>
                <a:solidFill>
                  <a:schemeClr val="tx1"/>
                </a:solidFill>
                <a:effectLst/>
                <a:uLnTx/>
                <a:uFillTx/>
                <a:latin typeface="Sommet bold"/>
                <a:cs typeface="+mn-cs"/>
              </a:rPr>
              <a:t>4</a:t>
            </a:r>
            <a:r>
              <a:rPr kumimoji="0" lang="en-US" sz="1600" b="1" i="0" u="none" strike="noStrike" kern="1200" cap="none" spc="0" normalizeH="0" noProof="0" dirty="0" smtClean="0">
                <a:ln>
                  <a:noFill/>
                </a:ln>
                <a:solidFill>
                  <a:schemeClr val="tx1"/>
                </a:solidFill>
                <a:effectLst/>
                <a:uLnTx/>
                <a:uFillTx/>
                <a:latin typeface="Sommet bold"/>
                <a:cs typeface="+mn-cs"/>
              </a:rPr>
              <a:t>  are equivalent.</a:t>
            </a:r>
            <a:endParaRPr kumimoji="0" lang="en-AU" sz="1600" b="1" i="0" u="none" strike="noStrike" kern="1200" cap="none" spc="0" normalizeH="0" baseline="0" noProof="0" dirty="0" smtClean="0">
              <a:ln>
                <a:noFill/>
              </a:ln>
              <a:solidFill>
                <a:schemeClr val="tx1"/>
              </a:solidFill>
              <a:effectLst/>
              <a:uLnTx/>
              <a:uFillTx/>
              <a:latin typeface="Sommet bold"/>
              <a:cs typeface="+mn-cs"/>
            </a:endParaRPr>
          </a:p>
        </p:txBody>
      </p:sp>
      <p:sp>
        <p:nvSpPr>
          <p:cNvPr id="6" name="TextBox 5"/>
          <p:cNvSpPr txBox="1"/>
          <p:nvPr/>
        </p:nvSpPr>
        <p:spPr>
          <a:xfrm>
            <a:off x="1261026" y="5453491"/>
            <a:ext cx="6968574" cy="701731"/>
          </a:xfrm>
          <a:prstGeom prst="rect">
            <a:avLst/>
          </a:prstGeom>
        </p:spPr>
        <p:txBody>
          <a:bodyPr wrap="none" rtlCol="0">
            <a:spAutoFit/>
          </a:bodyPr>
          <a:lstStyle/>
          <a:p>
            <a:pPr marL="342900" indent="-342900" fontAlgn="auto">
              <a:spcBef>
                <a:spcPct val="20000"/>
              </a:spcBef>
              <a:spcAft>
                <a:spcPts val="0"/>
              </a:spcAft>
            </a:pPr>
            <a:r>
              <a:rPr lang="en-AU" dirty="0"/>
              <a:t>The </a:t>
            </a:r>
            <a:r>
              <a:rPr lang="en-US" dirty="0"/>
              <a:t>Neighborhood Equivalence Class(NEC) </a:t>
            </a:r>
            <a:r>
              <a:rPr lang="en-AU" dirty="0"/>
              <a:t>of a query vertex u is </a:t>
            </a:r>
            <a:endParaRPr lang="en-AU" dirty="0" smtClean="0"/>
          </a:p>
          <a:p>
            <a:pPr marL="342900" indent="-342900" fontAlgn="auto">
              <a:spcBef>
                <a:spcPct val="20000"/>
              </a:spcBef>
              <a:spcAft>
                <a:spcPts val="0"/>
              </a:spcAft>
            </a:pPr>
            <a:r>
              <a:rPr lang="en-AU" dirty="0" smtClean="0"/>
              <a:t>a </a:t>
            </a:r>
            <a:r>
              <a:rPr lang="en-AU" dirty="0"/>
              <a:t>set of query </a:t>
            </a:r>
            <a:r>
              <a:rPr lang="en-AU" dirty="0" smtClean="0"/>
              <a:t>vertices, </a:t>
            </a:r>
            <a:r>
              <a:rPr lang="en-AU" dirty="0"/>
              <a:t>which are equivalent to u. </a:t>
            </a:r>
            <a:endParaRPr lang="en-US" dirty="0"/>
          </a:p>
        </p:txBody>
      </p:sp>
    </p:spTree>
    <p:extLst>
      <p:ext uri="{BB962C8B-B14F-4D97-AF65-F5344CB8AC3E}">
        <p14:creationId xmlns:p14="http://schemas.microsoft.com/office/powerpoint/2010/main" val="201151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Rewrite</a:t>
            </a:r>
            <a:endParaRPr lang="en-AU" dirty="0"/>
          </a:p>
        </p:txBody>
      </p:sp>
      <p:sp>
        <p:nvSpPr>
          <p:cNvPr id="3" name="Content Placeholder 2"/>
          <p:cNvSpPr>
            <a:spLocks noGrp="1"/>
          </p:cNvSpPr>
          <p:nvPr>
            <p:ph idx="1"/>
          </p:nvPr>
        </p:nvSpPr>
        <p:spPr>
          <a:xfrm>
            <a:off x="457200" y="1323098"/>
            <a:ext cx="8839200" cy="4606232"/>
          </a:xfrm>
        </p:spPr>
        <p:txBody>
          <a:bodyPr/>
          <a:lstStyle/>
          <a:p>
            <a:pPr>
              <a:buFont typeface="Arial" panose="020B0604020202020204" pitchFamily="34" charset="0"/>
              <a:buChar char="•"/>
            </a:pPr>
            <a:r>
              <a:rPr lang="en-US" sz="2400" dirty="0" smtClean="0"/>
              <a:t>Given a query q, we rewrite it into a NEC Tree in following steps:</a:t>
            </a:r>
          </a:p>
          <a:p>
            <a:pPr marL="914400" lvl="1" indent="-457200">
              <a:buFont typeface="+mj-lt"/>
              <a:buAutoNum type="arabicParenR"/>
            </a:pPr>
            <a:r>
              <a:rPr lang="en-US" sz="2000" dirty="0" smtClean="0"/>
              <a:t>Root Node Selection</a:t>
            </a:r>
          </a:p>
          <a:p>
            <a:pPr marL="457200" lvl="1" indent="0">
              <a:buNone/>
            </a:pPr>
            <a:r>
              <a:rPr lang="en-US" sz="2000" dirty="0"/>
              <a:t> </a:t>
            </a:r>
            <a:r>
              <a:rPr lang="en-US" sz="2000" dirty="0" smtClean="0"/>
              <a:t>      Ranking function</a:t>
            </a:r>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929" y="2514600"/>
            <a:ext cx="25908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429000" y="3282315"/>
            <a:ext cx="4350871" cy="338554"/>
          </a:xfrm>
          <a:prstGeom prst="rect">
            <a:avLst/>
          </a:prstGeom>
        </p:spPr>
        <p:txBody>
          <a:bodyPr wrap="none" rtlCol="0">
            <a:spAutoFit/>
          </a:bodyPr>
          <a:lstStyle/>
          <a:p>
            <a:r>
              <a:rPr lang="en-AU" sz="1600" noProof="0" dirty="0" smtClean="0"/>
              <a:t>: </a:t>
            </a:r>
            <a:r>
              <a:rPr lang="en-AU" sz="1600" dirty="0" smtClean="0"/>
              <a:t>number </a:t>
            </a:r>
            <a:r>
              <a:rPr lang="en-AU" sz="1600" dirty="0"/>
              <a:t>of </a:t>
            </a:r>
            <a:r>
              <a:rPr lang="en-AU" sz="1600" b="1" dirty="0"/>
              <a:t>data</a:t>
            </a:r>
            <a:r>
              <a:rPr lang="en-AU" sz="1600" dirty="0"/>
              <a:t> vertices in </a:t>
            </a:r>
            <a:r>
              <a:rPr lang="en-AU" sz="1600" i="1" dirty="0"/>
              <a:t>g </a:t>
            </a:r>
            <a:r>
              <a:rPr lang="en-AU" sz="1600" dirty="0"/>
              <a:t>that have label </a:t>
            </a:r>
            <a:r>
              <a:rPr lang="en-AU" sz="1600" i="1" dirty="0"/>
              <a:t>l</a:t>
            </a:r>
            <a:endParaRPr kumimoji="0" lang="en-AU" sz="1400" b="1" i="0" u="none" strike="noStrike" kern="1200" cap="none" spc="0" normalizeH="0" baseline="0" noProof="0" dirty="0" smtClean="0">
              <a:ln>
                <a:noFill/>
              </a:ln>
              <a:solidFill>
                <a:schemeClr val="tx1"/>
              </a:solidFill>
              <a:effectLst/>
              <a:uLnTx/>
              <a:uFillTx/>
              <a:latin typeface="Sommet bold"/>
              <a:ea typeface="+mn-ea"/>
              <a:cs typeface="+mn-cs"/>
            </a:endParaRPr>
          </a:p>
        </p:txBody>
      </p:sp>
      <p:sp>
        <p:nvSpPr>
          <p:cNvPr id="5" name="TextBox 4"/>
          <p:cNvSpPr txBox="1"/>
          <p:nvPr/>
        </p:nvSpPr>
        <p:spPr>
          <a:xfrm>
            <a:off x="3465046" y="3700046"/>
            <a:ext cx="1681871" cy="338554"/>
          </a:xfrm>
          <a:prstGeom prst="rect">
            <a:avLst/>
          </a:prstGeom>
        </p:spPr>
        <p:txBody>
          <a:bodyPr wrap="none" rtlCol="0">
            <a:spAutoFit/>
          </a:bodyPr>
          <a:lstStyle/>
          <a:p>
            <a:r>
              <a:rPr lang="en-AU" sz="1600" dirty="0" smtClean="0"/>
              <a:t>: the degree </a:t>
            </a:r>
            <a:r>
              <a:rPr lang="en-AU" sz="1600" dirty="0"/>
              <a:t>of </a:t>
            </a:r>
            <a:r>
              <a:rPr lang="en-AU" sz="1600" i="1" dirty="0"/>
              <a:t>u</a:t>
            </a:r>
            <a:endParaRPr kumimoji="0" lang="en-AU" sz="1400" b="1" i="0" u="none" strike="noStrike" kern="1200" cap="none" spc="0" normalizeH="0" baseline="0" noProof="0" dirty="0" smtClean="0">
              <a:ln>
                <a:noFill/>
              </a:ln>
              <a:solidFill>
                <a:schemeClr val="tx1"/>
              </a:solidFill>
              <a:effectLst/>
              <a:uLnTx/>
              <a:uFillTx/>
              <a:latin typeface="Sommet bold"/>
              <a:ea typeface="+mn-ea"/>
              <a:cs typeface="+mn-cs"/>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271421"/>
            <a:ext cx="11239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8271" y="3699748"/>
            <a:ext cx="79057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33400" y="4707523"/>
            <a:ext cx="8416086" cy="400110"/>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2000" i="0" u="none" strike="noStrike" kern="1200" cap="none" spc="0" normalizeH="0" baseline="0" noProof="0" dirty="0" smtClean="0">
                <a:ln>
                  <a:noFill/>
                </a:ln>
                <a:solidFill>
                  <a:schemeClr val="tx1"/>
                </a:solidFill>
                <a:effectLst/>
                <a:uLnTx/>
                <a:uFillTx/>
                <a:latin typeface="+mn-lt"/>
                <a:ea typeface="+mn-ea"/>
                <a:cs typeface="+mn-cs"/>
              </a:rPr>
              <a:t>The vertex with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smallest</a:t>
            </a:r>
            <a:r>
              <a:rPr kumimoji="0" lang="en-US" sz="2000" i="0" u="none" strike="noStrike" kern="1200" cap="none" spc="0" normalizeH="0" noProof="0" dirty="0" smtClean="0">
                <a:ln>
                  <a:noFill/>
                </a:ln>
                <a:solidFill>
                  <a:schemeClr val="tx1"/>
                </a:solidFill>
                <a:effectLst/>
                <a:uLnTx/>
                <a:uFillTx/>
                <a:latin typeface="+mn-lt"/>
                <a:ea typeface="+mn-ea"/>
                <a:cs typeface="+mn-cs"/>
              </a:rPr>
              <a:t> ranking value will be selected as the root node.</a:t>
            </a:r>
            <a:endParaRPr kumimoji="0" lang="en-AU" sz="200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29106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105150"/>
            <a:ext cx="46767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Query Rewrite</a:t>
            </a:r>
            <a:endParaRPr lang="en-AU" dirty="0"/>
          </a:p>
        </p:txBody>
      </p:sp>
      <p:sp>
        <p:nvSpPr>
          <p:cNvPr id="3" name="Content Placeholder 2"/>
          <p:cNvSpPr>
            <a:spLocks noGrp="1"/>
          </p:cNvSpPr>
          <p:nvPr>
            <p:ph idx="1"/>
          </p:nvPr>
        </p:nvSpPr>
        <p:spPr>
          <a:xfrm>
            <a:off x="457200" y="1323098"/>
            <a:ext cx="8839200" cy="4606232"/>
          </a:xfrm>
        </p:spPr>
        <p:txBody>
          <a:bodyPr/>
          <a:lstStyle/>
          <a:p>
            <a:pPr>
              <a:buFont typeface="Arial" panose="020B0604020202020204" pitchFamily="34" charset="0"/>
              <a:buChar char="•"/>
            </a:pPr>
            <a:r>
              <a:rPr lang="en-US" sz="2400" dirty="0" smtClean="0"/>
              <a:t>Given a query q, we rewrite it into a NEC Tree in following steps:</a:t>
            </a:r>
          </a:p>
          <a:p>
            <a:pPr marL="914400" lvl="1" indent="-457200">
              <a:buFont typeface="+mj-lt"/>
              <a:buAutoNum type="arabicParenR"/>
            </a:pPr>
            <a:r>
              <a:rPr lang="en-US" sz="2000" dirty="0" smtClean="0"/>
              <a:t>Root Node Selection</a:t>
            </a:r>
          </a:p>
          <a:p>
            <a:pPr marL="457200" lvl="1" indent="0">
              <a:buNone/>
            </a:pPr>
            <a:r>
              <a:rPr lang="en-US" sz="2000" dirty="0"/>
              <a:t> </a:t>
            </a:r>
            <a:r>
              <a:rPr lang="en-US" sz="2000" dirty="0" smtClean="0"/>
              <a:t>      Ranking function</a:t>
            </a:r>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929" y="2514600"/>
            <a:ext cx="25908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48000"/>
            <a:ext cx="241935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 y="5181600"/>
            <a:ext cx="14478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7421" y="5181600"/>
            <a:ext cx="9810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086600" y="2514600"/>
            <a:ext cx="1802096" cy="3028521"/>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i="0" u="none" strike="noStrike" kern="1200" cap="none" spc="0" normalizeH="0" baseline="0" noProof="0" dirty="0" smtClean="0">
                <a:ln>
                  <a:noFill/>
                </a:ln>
                <a:solidFill>
                  <a:schemeClr val="tx1"/>
                </a:solidFill>
                <a:effectLst/>
                <a:uLnTx/>
                <a:uFillTx/>
                <a:latin typeface="+mn-lt"/>
                <a:cs typeface="+mn-cs"/>
              </a:rPr>
              <a:t>Rank(u</a:t>
            </a:r>
            <a:r>
              <a:rPr kumimoji="0" lang="en-US" i="0" u="none" strike="noStrike" kern="1200" cap="none" spc="0" normalizeH="0" baseline="-25000" noProof="0" dirty="0" smtClean="0">
                <a:ln>
                  <a:noFill/>
                </a:ln>
                <a:solidFill>
                  <a:schemeClr val="tx1"/>
                </a:solidFill>
                <a:effectLst/>
                <a:uLnTx/>
                <a:uFillTx/>
                <a:latin typeface="+mn-lt"/>
                <a:cs typeface="+mn-cs"/>
              </a:rPr>
              <a:t>1</a:t>
            </a:r>
            <a:r>
              <a:rPr kumimoji="0" lang="en-US" i="0" u="none" strike="noStrike" kern="1200" cap="none" spc="0" normalizeH="0" baseline="0" noProof="0" dirty="0" smtClean="0">
                <a:ln>
                  <a:noFill/>
                </a:ln>
                <a:solidFill>
                  <a:schemeClr val="tx1"/>
                </a:solidFill>
                <a:effectLst/>
                <a:uLnTx/>
                <a:uFillTx/>
                <a:latin typeface="+mn-lt"/>
                <a:cs typeface="+mn-cs"/>
              </a:rPr>
              <a:t>) = 1 / 3</a:t>
            </a:r>
          </a:p>
          <a:p>
            <a:pPr marL="342900" indent="-342900" fontAlgn="auto">
              <a:spcBef>
                <a:spcPct val="20000"/>
              </a:spcBef>
              <a:spcAft>
                <a:spcPts val="0"/>
              </a:spcAft>
            </a:pPr>
            <a:r>
              <a:rPr lang="en-US" dirty="0" smtClean="0">
                <a:latin typeface="+mn-lt"/>
              </a:rPr>
              <a:t>Rank(u</a:t>
            </a:r>
            <a:r>
              <a:rPr lang="en-US" baseline="-25000" dirty="0">
                <a:latin typeface="+mn-lt"/>
              </a:rPr>
              <a:t>2</a:t>
            </a:r>
            <a:r>
              <a:rPr lang="en-US" dirty="0" smtClean="0">
                <a:latin typeface="+mn-lt"/>
              </a:rPr>
              <a:t>) </a:t>
            </a:r>
            <a:r>
              <a:rPr lang="en-US" dirty="0">
                <a:latin typeface="+mn-lt"/>
              </a:rPr>
              <a:t>= </a:t>
            </a:r>
            <a:r>
              <a:rPr lang="en-US" dirty="0" smtClean="0">
                <a:latin typeface="+mn-lt"/>
              </a:rPr>
              <a:t>4 / 4</a:t>
            </a:r>
            <a:endParaRPr lang="en-AU" dirty="0">
              <a:latin typeface="+mn-lt"/>
            </a:endParaRPr>
          </a:p>
          <a:p>
            <a:pPr marL="342900" indent="-342900" fontAlgn="auto">
              <a:spcBef>
                <a:spcPct val="20000"/>
              </a:spcBef>
              <a:spcAft>
                <a:spcPts val="0"/>
              </a:spcAft>
            </a:pPr>
            <a:r>
              <a:rPr lang="en-US" dirty="0" smtClean="0">
                <a:latin typeface="+mn-lt"/>
              </a:rPr>
              <a:t>Rank(u</a:t>
            </a:r>
            <a:r>
              <a:rPr lang="en-US" baseline="-25000" dirty="0">
                <a:latin typeface="+mn-lt"/>
              </a:rPr>
              <a:t>3</a:t>
            </a:r>
            <a:r>
              <a:rPr lang="en-US" dirty="0" smtClean="0">
                <a:latin typeface="+mn-lt"/>
              </a:rPr>
              <a:t>) </a:t>
            </a:r>
            <a:r>
              <a:rPr lang="en-US" dirty="0">
                <a:latin typeface="+mn-lt"/>
              </a:rPr>
              <a:t>= </a:t>
            </a:r>
            <a:r>
              <a:rPr lang="en-US" dirty="0" smtClean="0">
                <a:latin typeface="+mn-lt"/>
              </a:rPr>
              <a:t>4 </a:t>
            </a:r>
            <a:r>
              <a:rPr lang="en-US" dirty="0">
                <a:latin typeface="+mn-lt"/>
              </a:rPr>
              <a:t>/ 1</a:t>
            </a:r>
            <a:endParaRPr lang="en-US" dirty="0" smtClean="0">
              <a:latin typeface="+mn-lt"/>
            </a:endParaRPr>
          </a:p>
          <a:p>
            <a:pPr marL="342900" indent="-342900" fontAlgn="auto">
              <a:spcBef>
                <a:spcPct val="20000"/>
              </a:spcBef>
              <a:spcAft>
                <a:spcPts val="0"/>
              </a:spcAft>
            </a:pPr>
            <a:r>
              <a:rPr lang="en-US" dirty="0" smtClean="0">
                <a:latin typeface="+mn-lt"/>
              </a:rPr>
              <a:t>Rank(u</a:t>
            </a:r>
            <a:r>
              <a:rPr lang="en-US" baseline="-25000" dirty="0">
                <a:latin typeface="+mn-lt"/>
              </a:rPr>
              <a:t>4</a:t>
            </a:r>
            <a:r>
              <a:rPr lang="en-US" dirty="0" smtClean="0">
                <a:latin typeface="+mn-lt"/>
              </a:rPr>
              <a:t>) </a:t>
            </a:r>
            <a:r>
              <a:rPr lang="en-US" dirty="0">
                <a:latin typeface="+mn-lt"/>
              </a:rPr>
              <a:t>= </a:t>
            </a:r>
            <a:r>
              <a:rPr lang="en-US" dirty="0" smtClean="0">
                <a:latin typeface="+mn-lt"/>
              </a:rPr>
              <a:t>4 </a:t>
            </a:r>
            <a:r>
              <a:rPr lang="en-US" dirty="0">
                <a:latin typeface="+mn-lt"/>
              </a:rPr>
              <a:t>/ </a:t>
            </a:r>
            <a:r>
              <a:rPr lang="en-US" dirty="0" smtClean="0">
                <a:latin typeface="+mn-lt"/>
              </a:rPr>
              <a:t>1</a:t>
            </a:r>
            <a:endParaRPr lang="en-AU" dirty="0">
              <a:latin typeface="+mn-lt"/>
            </a:endParaRPr>
          </a:p>
          <a:p>
            <a:pPr marL="342900" indent="-342900" fontAlgn="auto">
              <a:spcBef>
                <a:spcPct val="20000"/>
              </a:spcBef>
              <a:spcAft>
                <a:spcPts val="0"/>
              </a:spcAft>
            </a:pPr>
            <a:r>
              <a:rPr lang="en-US" dirty="0" smtClean="0">
                <a:latin typeface="+mn-lt"/>
              </a:rPr>
              <a:t>Rank(u</a:t>
            </a:r>
            <a:r>
              <a:rPr lang="en-US" baseline="-25000" dirty="0">
                <a:latin typeface="+mn-lt"/>
              </a:rPr>
              <a:t>5</a:t>
            </a:r>
            <a:r>
              <a:rPr lang="en-US" dirty="0" smtClean="0">
                <a:latin typeface="+mn-lt"/>
              </a:rPr>
              <a:t>) </a:t>
            </a:r>
            <a:r>
              <a:rPr lang="en-US" dirty="0">
                <a:latin typeface="+mn-lt"/>
              </a:rPr>
              <a:t>= </a:t>
            </a:r>
            <a:r>
              <a:rPr lang="en-US" dirty="0" smtClean="0">
                <a:latin typeface="+mn-lt"/>
              </a:rPr>
              <a:t>5 </a:t>
            </a:r>
            <a:r>
              <a:rPr lang="en-US" dirty="0">
                <a:latin typeface="+mn-lt"/>
              </a:rPr>
              <a:t>/ </a:t>
            </a:r>
            <a:r>
              <a:rPr lang="en-US" dirty="0" smtClean="0">
                <a:latin typeface="+mn-lt"/>
              </a:rPr>
              <a:t>2</a:t>
            </a:r>
            <a:endParaRPr lang="en-AU" dirty="0">
              <a:latin typeface="+mn-lt"/>
            </a:endParaRPr>
          </a:p>
          <a:p>
            <a:pPr marL="342900" indent="-342900" fontAlgn="auto">
              <a:spcBef>
                <a:spcPct val="20000"/>
              </a:spcBef>
              <a:spcAft>
                <a:spcPts val="0"/>
              </a:spcAft>
            </a:pPr>
            <a:r>
              <a:rPr lang="en-US" dirty="0" smtClean="0">
                <a:latin typeface="+mn-lt"/>
              </a:rPr>
              <a:t>Rank(u</a:t>
            </a:r>
            <a:r>
              <a:rPr lang="en-US" baseline="-25000" dirty="0">
                <a:latin typeface="+mn-lt"/>
              </a:rPr>
              <a:t>6</a:t>
            </a:r>
            <a:r>
              <a:rPr lang="en-US" dirty="0" smtClean="0">
                <a:latin typeface="+mn-lt"/>
              </a:rPr>
              <a:t>) </a:t>
            </a:r>
            <a:r>
              <a:rPr lang="en-US" dirty="0">
                <a:latin typeface="+mn-lt"/>
              </a:rPr>
              <a:t>= </a:t>
            </a:r>
            <a:r>
              <a:rPr lang="en-US" dirty="0" smtClean="0">
                <a:latin typeface="+mn-lt"/>
              </a:rPr>
              <a:t>3 </a:t>
            </a:r>
            <a:r>
              <a:rPr lang="en-US" dirty="0">
                <a:latin typeface="+mn-lt"/>
              </a:rPr>
              <a:t>/ 3</a:t>
            </a:r>
            <a:endParaRPr lang="en-AU" dirty="0">
              <a:latin typeface="+mn-lt"/>
            </a:endParaRPr>
          </a:p>
          <a:p>
            <a:pPr marL="342900" indent="-342900" fontAlgn="auto">
              <a:spcBef>
                <a:spcPct val="20000"/>
              </a:spcBef>
              <a:spcAft>
                <a:spcPts val="0"/>
              </a:spcAft>
            </a:pPr>
            <a:r>
              <a:rPr lang="en-US" dirty="0" smtClean="0">
                <a:latin typeface="+mn-lt"/>
              </a:rPr>
              <a:t>Rank(u</a:t>
            </a:r>
            <a:r>
              <a:rPr lang="en-US" baseline="-25000" dirty="0">
                <a:latin typeface="+mn-lt"/>
              </a:rPr>
              <a:t>7</a:t>
            </a:r>
            <a:r>
              <a:rPr lang="en-US" dirty="0" smtClean="0">
                <a:latin typeface="+mn-lt"/>
              </a:rPr>
              <a:t>) </a:t>
            </a:r>
            <a:r>
              <a:rPr lang="en-US" dirty="0">
                <a:latin typeface="+mn-lt"/>
              </a:rPr>
              <a:t>= </a:t>
            </a:r>
            <a:r>
              <a:rPr lang="en-US" dirty="0" smtClean="0">
                <a:latin typeface="+mn-lt"/>
              </a:rPr>
              <a:t>1 </a:t>
            </a:r>
            <a:r>
              <a:rPr lang="en-US" dirty="0">
                <a:latin typeface="+mn-lt"/>
              </a:rPr>
              <a:t>/ 2</a:t>
            </a:r>
            <a:endParaRPr lang="en-US" dirty="0" smtClean="0">
              <a:latin typeface="+mn-lt"/>
            </a:endParaRPr>
          </a:p>
          <a:p>
            <a:pPr marL="342900" indent="-342900" fontAlgn="auto">
              <a:spcBef>
                <a:spcPct val="20000"/>
              </a:spcBef>
              <a:spcAft>
                <a:spcPts val="0"/>
              </a:spcAft>
            </a:pPr>
            <a:r>
              <a:rPr lang="en-US" dirty="0" smtClean="0">
                <a:latin typeface="+mn-lt"/>
              </a:rPr>
              <a:t>Rank(u</a:t>
            </a:r>
            <a:r>
              <a:rPr lang="en-US" baseline="-25000" dirty="0">
                <a:latin typeface="+mn-lt"/>
              </a:rPr>
              <a:t>8</a:t>
            </a:r>
            <a:r>
              <a:rPr lang="en-US" dirty="0" smtClean="0">
                <a:latin typeface="+mn-lt"/>
              </a:rPr>
              <a:t>) </a:t>
            </a:r>
            <a:r>
              <a:rPr lang="en-US" dirty="0">
                <a:latin typeface="+mn-lt"/>
              </a:rPr>
              <a:t>= </a:t>
            </a:r>
            <a:r>
              <a:rPr lang="en-US" dirty="0" smtClean="0">
                <a:latin typeface="+mn-lt"/>
              </a:rPr>
              <a:t>4 </a:t>
            </a:r>
            <a:r>
              <a:rPr lang="en-US" dirty="0">
                <a:latin typeface="+mn-lt"/>
              </a:rPr>
              <a:t>/ </a:t>
            </a:r>
            <a:r>
              <a:rPr lang="en-US" dirty="0" smtClean="0">
                <a:latin typeface="+mn-lt"/>
              </a:rPr>
              <a:t>1</a:t>
            </a:r>
          </a:p>
          <a:p>
            <a:pPr marL="342900" indent="-342900" fontAlgn="auto">
              <a:spcBef>
                <a:spcPct val="20000"/>
              </a:spcBef>
              <a:spcAft>
                <a:spcPts val="0"/>
              </a:spcAft>
            </a:pPr>
            <a:r>
              <a:rPr lang="en-US" dirty="0" smtClean="0">
                <a:latin typeface="+mn-lt"/>
              </a:rPr>
              <a:t>Rank(u</a:t>
            </a:r>
            <a:r>
              <a:rPr lang="en-US" baseline="-25000" dirty="0">
                <a:latin typeface="+mn-lt"/>
              </a:rPr>
              <a:t>9</a:t>
            </a:r>
            <a:r>
              <a:rPr lang="en-US" dirty="0" smtClean="0">
                <a:latin typeface="+mn-lt"/>
              </a:rPr>
              <a:t>) </a:t>
            </a:r>
            <a:r>
              <a:rPr lang="en-US" dirty="0">
                <a:latin typeface="+mn-lt"/>
              </a:rPr>
              <a:t>= </a:t>
            </a:r>
            <a:r>
              <a:rPr lang="en-US" dirty="0" smtClean="0">
                <a:latin typeface="+mn-lt"/>
              </a:rPr>
              <a:t>3 </a:t>
            </a:r>
            <a:r>
              <a:rPr lang="en-US" dirty="0">
                <a:latin typeface="+mn-lt"/>
              </a:rPr>
              <a:t>/ 1</a:t>
            </a:r>
            <a:endParaRPr lang="en-AU" dirty="0">
              <a:latin typeface="+mn-lt"/>
            </a:endParaRPr>
          </a:p>
        </p:txBody>
      </p:sp>
      <p:sp>
        <p:nvSpPr>
          <p:cNvPr id="16" name="TextBox 15"/>
          <p:cNvSpPr txBox="1"/>
          <p:nvPr/>
        </p:nvSpPr>
        <p:spPr>
          <a:xfrm>
            <a:off x="4876800" y="5669994"/>
            <a:ext cx="4142481" cy="369332"/>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US" dirty="0" smtClean="0">
                <a:latin typeface="+mn-lt"/>
              </a:rPr>
              <a:t>Hence, u</a:t>
            </a:r>
            <a:r>
              <a:rPr lang="en-US" baseline="-25000" dirty="0" smtClean="0">
                <a:latin typeface="+mn-lt"/>
              </a:rPr>
              <a:t>1</a:t>
            </a:r>
            <a:r>
              <a:rPr lang="en-US" dirty="0" smtClean="0">
                <a:latin typeface="+mn-lt"/>
              </a:rPr>
              <a:t> is selected as the root node.</a:t>
            </a:r>
            <a:endParaRPr lang="en-AU" dirty="0">
              <a:latin typeface="+mn-lt"/>
            </a:endParaRPr>
          </a:p>
        </p:txBody>
      </p:sp>
    </p:spTree>
    <p:extLst>
      <p:ext uri="{BB962C8B-B14F-4D97-AF65-F5344CB8AC3E}">
        <p14:creationId xmlns:p14="http://schemas.microsoft.com/office/powerpoint/2010/main" val="2912255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Rewrite</a:t>
            </a:r>
            <a:endParaRPr lang="en-AU"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dirty="0" smtClean="0"/>
              <a:t>Given a query q, we rewrite it into a NEC Tree in following steps:</a:t>
            </a:r>
          </a:p>
          <a:p>
            <a:pPr marL="914400" lvl="1" indent="-457200">
              <a:buAutoNum type="arabicParenR" startAt="2"/>
            </a:pPr>
            <a:r>
              <a:rPr lang="en-US" sz="2000" dirty="0" smtClean="0"/>
              <a:t>Rewrite to NEC Tree by</a:t>
            </a:r>
          </a:p>
          <a:p>
            <a:pPr marL="1828800" lvl="3" indent="-514350">
              <a:buFont typeface="+mj-lt"/>
              <a:buAutoNum type="romanUcPeriod"/>
            </a:pPr>
            <a:r>
              <a:rPr lang="en-US" sz="1800" dirty="0" smtClean="0"/>
              <a:t>Performing BFS from the root node</a:t>
            </a:r>
          </a:p>
          <a:p>
            <a:pPr marL="1828800" lvl="3" indent="-514350">
              <a:buFont typeface="+mj-lt"/>
              <a:buAutoNum type="romanUcPeriod"/>
            </a:pPr>
            <a:r>
              <a:rPr lang="en-US" sz="1800" dirty="0" smtClean="0"/>
              <a:t>Merging vertices from same NEC into a single vertex</a:t>
            </a:r>
          </a:p>
          <a:p>
            <a:pPr marL="457200" lvl="1" indent="0">
              <a:buNone/>
            </a:pPr>
            <a:endParaRPr lang="en-US" sz="2000" dirty="0"/>
          </a:p>
          <a:p>
            <a:pPr marL="457200" lvl="1" indent="0">
              <a:buNone/>
            </a:pPr>
            <a:endParaRPr lang="en-US" sz="2000" dirty="0" smtClean="0"/>
          </a:p>
          <a:p>
            <a:pPr marL="457200" lvl="1" indent="0">
              <a:buNone/>
            </a:pPr>
            <a:endParaRPr lang="en-US" sz="2000" dirty="0"/>
          </a:p>
          <a:p>
            <a:pPr marL="457200" lvl="1" indent="0">
              <a:buNone/>
            </a:pPr>
            <a:endParaRPr lang="en-US" sz="2000" dirty="0" smtClean="0"/>
          </a:p>
          <a:p>
            <a:pPr marL="457200" lvl="1" indent="0">
              <a:buNone/>
            </a:pPr>
            <a:endParaRPr lang="en-US" sz="2000" dirty="0"/>
          </a:p>
        </p:txBody>
      </p:sp>
      <p:pic>
        <p:nvPicPr>
          <p:cNvPr id="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3352800"/>
            <a:ext cx="241935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486400"/>
            <a:ext cx="14478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0175" y="3352800"/>
            <a:ext cx="218122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5514975"/>
            <a:ext cx="12477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ounded Rectangle 17"/>
          <p:cNvSpPr/>
          <p:nvPr/>
        </p:nvSpPr>
        <p:spPr>
          <a:xfrm>
            <a:off x="2466974" y="3886200"/>
            <a:ext cx="1266826"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ounded Rectangle 20"/>
          <p:cNvSpPr/>
          <p:nvPr/>
        </p:nvSpPr>
        <p:spPr>
          <a:xfrm>
            <a:off x="6629400" y="3886200"/>
            <a:ext cx="381000" cy="3619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AutoShape 100"/>
          <p:cNvSpPr>
            <a:spLocks noChangeArrowheads="1"/>
          </p:cNvSpPr>
          <p:nvPr/>
        </p:nvSpPr>
        <p:spPr bwMode="auto">
          <a:xfrm flipV="1">
            <a:off x="4038600" y="4034276"/>
            <a:ext cx="1039102" cy="304800"/>
          </a:xfrm>
          <a:prstGeom prst="rightArrow">
            <a:avLst>
              <a:gd name="adj1" fmla="val 50000"/>
              <a:gd name="adj2"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 name="TextBox 3"/>
          <p:cNvSpPr txBox="1"/>
          <p:nvPr/>
        </p:nvSpPr>
        <p:spPr>
          <a:xfrm>
            <a:off x="594052" y="3276600"/>
            <a:ext cx="1082348" cy="369332"/>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i="0" u="none" strike="noStrike" kern="1200" cap="none" spc="0" normalizeH="0" baseline="0" noProof="0" dirty="0" smtClean="0">
                <a:ln>
                  <a:noFill/>
                </a:ln>
                <a:solidFill>
                  <a:schemeClr val="tx1"/>
                </a:solidFill>
                <a:effectLst/>
                <a:uLnTx/>
                <a:uFillTx/>
                <a:latin typeface="+mn-lt"/>
                <a:ea typeface="+mn-ea"/>
                <a:cs typeface="+mn-cs"/>
              </a:rPr>
              <a:t>Example</a:t>
            </a:r>
            <a:endParaRPr kumimoji="0" lang="en-AU"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TextBox 12"/>
          <p:cNvSpPr txBox="1"/>
          <p:nvPr/>
        </p:nvSpPr>
        <p:spPr>
          <a:xfrm>
            <a:off x="457200" y="5762625"/>
            <a:ext cx="5532284" cy="338554"/>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600" i="0" u="none" strike="noStrike" kern="1200" cap="none" spc="0" normalizeH="0" baseline="0" noProof="0" dirty="0" smtClean="0">
                <a:ln>
                  <a:noFill/>
                </a:ln>
                <a:solidFill>
                  <a:schemeClr val="tx1"/>
                </a:solidFill>
                <a:effectLst/>
                <a:uLnTx/>
                <a:uFillTx/>
                <a:latin typeface="+mn-lt"/>
                <a:ea typeface="+mn-ea"/>
                <a:cs typeface="+mn-cs"/>
              </a:rPr>
              <a:t>u</a:t>
            </a:r>
            <a:r>
              <a:rPr kumimoji="0" lang="en-US" sz="160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1600" i="0" u="none" strike="noStrike" kern="1200" cap="none" spc="0" normalizeH="0" noProof="0" dirty="0" smtClean="0">
                <a:ln>
                  <a:noFill/>
                </a:ln>
                <a:solidFill>
                  <a:schemeClr val="tx1"/>
                </a:solidFill>
                <a:effectLst/>
                <a:uLnTx/>
                <a:uFillTx/>
                <a:latin typeface="+mn-lt"/>
                <a:ea typeface="+mn-ea"/>
                <a:cs typeface="+mn-cs"/>
              </a:rPr>
              <a:t> has been selected as the root node in the previous step.</a:t>
            </a:r>
            <a:endParaRPr kumimoji="0" lang="en-AU" sz="160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82451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11"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2505075"/>
            <a:ext cx="46767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Candidate Region Exploration</a:t>
            </a:r>
            <a:endParaRPr lang="en-AU"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dirty="0" smtClean="0"/>
              <a:t>Candidate </a:t>
            </a:r>
            <a:r>
              <a:rPr lang="en-US" sz="2400" dirty="0" err="1" smtClean="0"/>
              <a:t>Subregion</a:t>
            </a:r>
            <a:endParaRPr lang="en-US" sz="2400" dirty="0" smtClean="0"/>
          </a:p>
          <a:p>
            <a:r>
              <a:rPr lang="en-AU" dirty="0" smtClean="0"/>
              <a:t>       </a:t>
            </a:r>
            <a:r>
              <a:rPr lang="en-AU" sz="1600" dirty="0" smtClean="0"/>
              <a:t>Candidate </a:t>
            </a:r>
            <a:r>
              <a:rPr lang="en-AU" sz="1600" dirty="0"/>
              <a:t>subregion denoted as </a:t>
            </a:r>
            <a:r>
              <a:rPr lang="en-AU" sz="1600" i="1" dirty="0" smtClean="0"/>
              <a:t>CR</a:t>
            </a:r>
            <a:r>
              <a:rPr lang="en-AU" sz="1600" dirty="0" smtClean="0"/>
              <a:t>(</a:t>
            </a:r>
            <a:r>
              <a:rPr lang="en-AU" sz="1600" i="1" dirty="0" smtClean="0"/>
              <a:t>u, </a:t>
            </a:r>
            <a:r>
              <a:rPr lang="en-AU" sz="1600" i="1" dirty="0"/>
              <a:t>v</a:t>
            </a:r>
            <a:r>
              <a:rPr lang="en-AU" sz="1600" dirty="0" smtClean="0"/>
              <a:t>), </a:t>
            </a:r>
            <a:r>
              <a:rPr lang="en-AU" sz="1600" dirty="0"/>
              <a:t>contains data vertices such that they match </a:t>
            </a:r>
            <a:r>
              <a:rPr lang="en-AU" sz="1600" i="1" dirty="0"/>
              <a:t>u </a:t>
            </a:r>
            <a:r>
              <a:rPr lang="en-AU" sz="1600" dirty="0"/>
              <a:t>and are child vertices of </a:t>
            </a:r>
            <a:r>
              <a:rPr lang="en-AU" sz="1600" i="1" dirty="0"/>
              <a:t>v </a:t>
            </a:r>
            <a:r>
              <a:rPr lang="en-AU" sz="1600" dirty="0"/>
              <a:t>in the DFS </a:t>
            </a:r>
            <a:r>
              <a:rPr lang="en-AU" sz="1600" dirty="0" smtClean="0"/>
              <a:t>tree</a:t>
            </a:r>
            <a:r>
              <a:rPr lang="en-AU" sz="1600" dirty="0"/>
              <a:t>,</a:t>
            </a:r>
            <a:r>
              <a:rPr lang="en-AU" sz="1600" dirty="0" smtClean="0"/>
              <a:t> where </a:t>
            </a:r>
            <a:r>
              <a:rPr lang="en-AU" sz="1600" i="1" dirty="0" smtClean="0"/>
              <a:t>u </a:t>
            </a:r>
            <a:r>
              <a:rPr lang="en-AU" sz="1600" dirty="0" smtClean="0"/>
              <a:t>is </a:t>
            </a:r>
            <a:r>
              <a:rPr lang="en-AU" sz="1600" dirty="0"/>
              <a:t>an NEC vertex, and </a:t>
            </a:r>
            <a:r>
              <a:rPr lang="en-AU" sz="1600" i="1" dirty="0"/>
              <a:t>v </a:t>
            </a:r>
            <a:r>
              <a:rPr lang="en-AU" sz="1600" dirty="0"/>
              <a:t>is a data vertex.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81313"/>
            <a:ext cx="15906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905375"/>
            <a:ext cx="8953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0925" y="4886325"/>
            <a:ext cx="9810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4125" y="2562225"/>
            <a:ext cx="2809875"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8962" y="4905375"/>
            <a:ext cx="160020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54549" y="5257800"/>
            <a:ext cx="6770251" cy="701731"/>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i="0" u="none" strike="noStrike" kern="1200" cap="none" spc="0" normalizeH="0" baseline="0" noProof="0" dirty="0" smtClean="0">
                <a:ln>
                  <a:noFill/>
                </a:ln>
                <a:solidFill>
                  <a:schemeClr val="tx1"/>
                </a:solidFill>
                <a:effectLst/>
                <a:uLnTx/>
                <a:uFillTx/>
                <a:latin typeface="+mn-lt"/>
                <a:ea typeface="+mn-ea"/>
                <a:cs typeface="+mn-cs"/>
              </a:rPr>
              <a:t>CR(u</a:t>
            </a:r>
            <a:r>
              <a:rPr kumimoji="0" lang="en-US" i="0" u="none" strike="noStrike" kern="1200" cap="none" spc="0" normalizeH="0" baseline="-25000" noProof="0" dirty="0" smtClean="0">
                <a:ln>
                  <a:noFill/>
                </a:ln>
                <a:solidFill>
                  <a:schemeClr val="tx1"/>
                </a:solidFill>
                <a:effectLst/>
                <a:uLnTx/>
                <a:uFillTx/>
                <a:latin typeface="+mn-lt"/>
                <a:ea typeface="+mn-ea"/>
                <a:cs typeface="+mn-cs"/>
              </a:rPr>
              <a:t>2</a:t>
            </a:r>
            <a:r>
              <a:rPr kumimoji="0" lang="en-US" i="0" u="none" strike="noStrike" kern="1200" cap="none" spc="0" normalizeH="0" noProof="0" dirty="0" smtClean="0">
                <a:ln>
                  <a:noFill/>
                </a:ln>
                <a:solidFill>
                  <a:schemeClr val="tx1"/>
                </a:solidFill>
                <a:effectLst/>
                <a:uLnTx/>
                <a:uFillTx/>
                <a:latin typeface="+mn-lt"/>
                <a:ea typeface="+mn-ea"/>
                <a:cs typeface="+mn-cs"/>
              </a:rPr>
              <a:t>’, v</a:t>
            </a:r>
            <a:r>
              <a:rPr kumimoji="0" lang="en-US" i="0" u="none" strike="noStrike" kern="1200" cap="none" spc="0" normalizeH="0" baseline="-25000" noProof="0" dirty="0" smtClean="0">
                <a:ln>
                  <a:noFill/>
                </a:ln>
                <a:solidFill>
                  <a:schemeClr val="tx1"/>
                </a:solidFill>
                <a:effectLst/>
                <a:uLnTx/>
                <a:uFillTx/>
                <a:latin typeface="+mn-lt"/>
                <a:ea typeface="+mn-ea"/>
                <a:cs typeface="+mn-cs"/>
              </a:rPr>
              <a:t>1</a:t>
            </a:r>
            <a:r>
              <a:rPr kumimoji="0" lang="en-US" i="0" u="none" strike="noStrike" kern="1200" cap="none" spc="0" normalizeH="0" baseline="0" noProof="0" dirty="0" smtClean="0">
                <a:ln>
                  <a:noFill/>
                </a:ln>
                <a:solidFill>
                  <a:schemeClr val="tx1"/>
                </a:solidFill>
                <a:effectLst/>
                <a:uLnTx/>
                <a:uFillTx/>
                <a:latin typeface="+mn-lt"/>
                <a:ea typeface="+mn-ea"/>
                <a:cs typeface="+mn-cs"/>
              </a:rPr>
              <a:t>) represents</a:t>
            </a:r>
            <a:r>
              <a:rPr kumimoji="0" lang="en-US" i="0" u="none" strike="noStrike" kern="1200" cap="none" spc="0" normalizeH="0" noProof="0" dirty="0" smtClean="0">
                <a:ln>
                  <a:noFill/>
                </a:ln>
                <a:solidFill>
                  <a:schemeClr val="tx1"/>
                </a:solidFill>
                <a:effectLst/>
                <a:uLnTx/>
                <a:uFillTx/>
                <a:latin typeface="+mn-lt"/>
                <a:ea typeface="+mn-ea"/>
                <a:cs typeface="+mn-cs"/>
              </a:rPr>
              <a:t> the candidates for u</a:t>
            </a:r>
            <a:r>
              <a:rPr kumimoji="0" lang="en-US" i="0" u="none" strike="noStrike" kern="1200" cap="none" spc="0" normalizeH="0" baseline="-25000" noProof="0" dirty="0" smtClean="0">
                <a:ln>
                  <a:noFill/>
                </a:ln>
                <a:solidFill>
                  <a:schemeClr val="tx1"/>
                </a:solidFill>
                <a:effectLst/>
                <a:uLnTx/>
                <a:uFillTx/>
                <a:latin typeface="+mn-lt"/>
                <a:ea typeface="+mn-ea"/>
                <a:cs typeface="+mn-cs"/>
              </a:rPr>
              <a:t>2</a:t>
            </a:r>
            <a:r>
              <a:rPr kumimoji="0" lang="en-US" i="0" u="none" strike="noStrike" kern="1200" cap="none" spc="0" normalizeH="0" noProof="0" dirty="0" smtClean="0">
                <a:ln>
                  <a:noFill/>
                </a:ln>
                <a:solidFill>
                  <a:schemeClr val="tx1"/>
                </a:solidFill>
                <a:effectLst/>
                <a:uLnTx/>
                <a:uFillTx/>
                <a:latin typeface="+mn-lt"/>
                <a:ea typeface="+mn-ea"/>
                <a:cs typeface="+mn-cs"/>
              </a:rPr>
              <a:t>’ of NEC tree q’ in g, </a:t>
            </a:r>
          </a:p>
          <a:p>
            <a:pPr marL="342900" indent="-342900" fontAlgn="auto">
              <a:spcBef>
                <a:spcPct val="20000"/>
              </a:spcBef>
              <a:spcAft>
                <a:spcPts val="0"/>
              </a:spcAft>
            </a:pPr>
            <a:r>
              <a:rPr kumimoji="0" lang="en-US" i="0" u="none" strike="noStrike" kern="1200" cap="none" spc="0" normalizeH="0" noProof="0" dirty="0" smtClean="0">
                <a:ln>
                  <a:noFill/>
                </a:ln>
                <a:solidFill>
                  <a:schemeClr val="tx1"/>
                </a:solidFill>
                <a:effectLst/>
                <a:uLnTx/>
                <a:uFillTx/>
                <a:latin typeface="+mn-lt"/>
                <a:ea typeface="+mn-ea"/>
                <a:cs typeface="+mn-cs"/>
              </a:rPr>
              <a:t>with u</a:t>
            </a:r>
            <a:r>
              <a:rPr kumimoji="0" lang="en-US" i="0" u="none" strike="noStrike" kern="1200" cap="none" spc="0" normalizeH="0" baseline="-25000" noProof="0" dirty="0" smtClean="0">
                <a:ln>
                  <a:noFill/>
                </a:ln>
                <a:solidFill>
                  <a:schemeClr val="tx1"/>
                </a:solidFill>
                <a:effectLst/>
                <a:uLnTx/>
                <a:uFillTx/>
                <a:latin typeface="+mn-lt"/>
                <a:ea typeface="+mn-ea"/>
                <a:cs typeface="+mn-cs"/>
              </a:rPr>
              <a:t>1</a:t>
            </a:r>
            <a:r>
              <a:rPr kumimoji="0" lang="en-US" i="0" u="none" strike="noStrike" kern="1200" cap="none" spc="0" normalizeH="0" noProof="0" dirty="0" smtClean="0">
                <a:ln>
                  <a:noFill/>
                </a:ln>
                <a:solidFill>
                  <a:schemeClr val="tx1"/>
                </a:solidFill>
                <a:effectLst/>
                <a:uLnTx/>
                <a:uFillTx/>
                <a:latin typeface="+mn-lt"/>
                <a:ea typeface="+mn-ea"/>
                <a:cs typeface="+mn-cs"/>
              </a:rPr>
              <a:t>’ (</a:t>
            </a:r>
            <a:r>
              <a:rPr lang="en-US" dirty="0"/>
              <a:t>the parent of u</a:t>
            </a:r>
            <a:r>
              <a:rPr lang="en-US" baseline="-25000" dirty="0"/>
              <a:t>2</a:t>
            </a:r>
            <a:r>
              <a:rPr lang="en-US" dirty="0"/>
              <a:t>’ in q’</a:t>
            </a:r>
            <a:r>
              <a:rPr kumimoji="0" lang="en-US" i="0" u="none" strike="noStrike" kern="1200" cap="none" spc="0" normalizeH="0" noProof="0" dirty="0" smtClean="0">
                <a:ln>
                  <a:noFill/>
                </a:ln>
                <a:solidFill>
                  <a:schemeClr val="tx1"/>
                </a:solidFill>
                <a:effectLst/>
                <a:uLnTx/>
                <a:uFillTx/>
                <a:latin typeface="+mn-lt"/>
                <a:ea typeface="+mn-ea"/>
                <a:cs typeface="+mn-cs"/>
              </a:rPr>
              <a:t>) mapped to v</a:t>
            </a:r>
            <a:r>
              <a:rPr kumimoji="0" lang="en-US" i="0" u="none" strike="noStrike" kern="1200" cap="none" spc="0" normalizeH="0" baseline="-25000" noProof="0" dirty="0" smtClean="0">
                <a:ln>
                  <a:noFill/>
                </a:ln>
                <a:solidFill>
                  <a:schemeClr val="tx1"/>
                </a:solidFill>
                <a:effectLst/>
                <a:uLnTx/>
                <a:uFillTx/>
                <a:latin typeface="+mn-lt"/>
                <a:ea typeface="+mn-ea"/>
                <a:cs typeface="+mn-cs"/>
              </a:rPr>
              <a:t>1</a:t>
            </a:r>
            <a:r>
              <a:rPr kumimoji="0" lang="en-US" i="0" u="none" strike="noStrike" kern="1200" cap="none" spc="0" normalizeH="0" noProof="0" dirty="0" smtClean="0">
                <a:ln>
                  <a:noFill/>
                </a:ln>
                <a:solidFill>
                  <a:schemeClr val="tx1"/>
                </a:solidFill>
                <a:effectLst/>
                <a:uLnTx/>
                <a:uFillTx/>
                <a:latin typeface="+mn-lt"/>
                <a:ea typeface="+mn-ea"/>
                <a:cs typeface="+mn-cs"/>
              </a:rPr>
              <a:t>.</a:t>
            </a:r>
            <a:endParaRPr kumimoji="0" lang="en-AU"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Rounded Rectangle 10"/>
          <p:cNvSpPr/>
          <p:nvPr/>
        </p:nvSpPr>
        <p:spPr>
          <a:xfrm flipV="1">
            <a:off x="6553200" y="3343275"/>
            <a:ext cx="2105026" cy="1943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2695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Region Exploration</a:t>
            </a:r>
            <a:endParaRPr lang="en-AU"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000" dirty="0"/>
              <a:t>Candidate R</a:t>
            </a:r>
            <a:r>
              <a:rPr lang="en-US" sz="2000" dirty="0" smtClean="0"/>
              <a:t>egion</a:t>
            </a:r>
            <a:endParaRPr lang="en-US" sz="2000" dirty="0"/>
          </a:p>
          <a:p>
            <a:pPr lvl="1">
              <a:buFont typeface="Wingdings" panose="05000000000000000000" pitchFamily="2" charset="2"/>
              <a:buChar char="Ø"/>
            </a:pPr>
            <a:r>
              <a:rPr lang="en-AU" sz="1800" dirty="0" smtClean="0"/>
              <a:t>Organize all candidate subregions together </a:t>
            </a:r>
          </a:p>
          <a:p>
            <a:pPr lvl="2">
              <a:buFont typeface="Wingdings" panose="05000000000000000000" pitchFamily="2" charset="2"/>
              <a:buChar char="§"/>
            </a:pPr>
            <a:r>
              <a:rPr lang="en-US" sz="1600" dirty="0" smtClean="0"/>
              <a:t>It has the same structure as the NEC tree</a:t>
            </a:r>
          </a:p>
          <a:p>
            <a:pPr lvl="2">
              <a:buFont typeface="Wingdings" panose="05000000000000000000" pitchFamily="2" charset="2"/>
              <a:buChar char="§"/>
            </a:pPr>
            <a:r>
              <a:rPr lang="en-US" sz="1600" dirty="0" smtClean="0"/>
              <a:t>To facilitate the embedding enumeration.</a:t>
            </a:r>
            <a:endParaRPr lang="en-US" sz="1600" dirty="0"/>
          </a:p>
          <a:p>
            <a:pPr lvl="2">
              <a:buFont typeface="Wingdings" panose="05000000000000000000" pitchFamily="2" charset="2"/>
              <a:buChar char="§"/>
            </a:pPr>
            <a:endParaRPr lang="en-US" sz="1800" dirty="0"/>
          </a:p>
          <a:p>
            <a:pPr marL="342900" lvl="1" indent="-342900">
              <a:buFont typeface="Arial" pitchFamily="34" charset="0"/>
              <a:buChar char="•"/>
            </a:pPr>
            <a:r>
              <a:rPr lang="en-US" sz="2000" dirty="0">
                <a:cs typeface="Microsoft Sans Serif" pitchFamily="34" charset="0"/>
              </a:rPr>
              <a:t>The candidate region of the previous example</a:t>
            </a:r>
            <a:endParaRPr lang="en-AU" sz="2000" dirty="0">
              <a:cs typeface="Microsoft Sans Serif" pitchFamily="34" charset="0"/>
            </a:endParaRPr>
          </a:p>
          <a:p>
            <a:endParaRPr lang="en-AU"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3643313"/>
            <a:ext cx="15906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5667375"/>
            <a:ext cx="8953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533775"/>
            <a:ext cx="509587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1042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Region Exploration</a:t>
            </a:r>
            <a:endParaRPr lang="en-AU" dirty="0"/>
          </a:p>
        </p:txBody>
      </p:sp>
      <p:sp>
        <p:nvSpPr>
          <p:cNvPr id="3" name="Content Placeholder 2"/>
          <p:cNvSpPr>
            <a:spLocks noGrp="1"/>
          </p:cNvSpPr>
          <p:nvPr>
            <p:ph idx="1"/>
          </p:nvPr>
        </p:nvSpPr>
        <p:spPr/>
        <p:txBody>
          <a:bodyPr/>
          <a:lstStyle/>
          <a:p>
            <a:r>
              <a:rPr lang="en-US" sz="2400" dirty="0" smtClean="0"/>
              <a:t>To enumerate embeddings of query q in data graph G,</a:t>
            </a:r>
          </a:p>
          <a:p>
            <a:pPr lvl="1">
              <a:buFont typeface="Arial" panose="020B0604020202020204" pitchFamily="34" charset="0"/>
              <a:buChar char="•"/>
            </a:pPr>
            <a:r>
              <a:rPr lang="en-US" sz="1800" dirty="0" smtClean="0"/>
              <a:t>Only traverse the candidate region </a:t>
            </a:r>
          </a:p>
          <a:p>
            <a:pPr lvl="1">
              <a:buFont typeface="Arial" panose="020B0604020202020204" pitchFamily="34" charset="0"/>
              <a:buChar char="•"/>
            </a:pPr>
            <a:r>
              <a:rPr lang="en-US" sz="1800" dirty="0" smtClean="0"/>
              <a:t>Probe </a:t>
            </a:r>
            <a:r>
              <a:rPr lang="en-US" sz="1800" dirty="0"/>
              <a:t>G</a:t>
            </a:r>
            <a:r>
              <a:rPr lang="en-US" sz="1800" dirty="0" smtClean="0"/>
              <a:t> only for non-tree edges validation</a:t>
            </a:r>
          </a:p>
          <a:p>
            <a:endParaRPr lang="en-AU"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3124200"/>
            <a:ext cx="241935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257800"/>
            <a:ext cx="14478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0175" y="3124200"/>
            <a:ext cx="218122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5286375"/>
            <a:ext cx="12477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1342449" y="2590800"/>
            <a:ext cx="5896551" cy="338554"/>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600" b="1" i="0" u="none" strike="noStrike" kern="1200" cap="none" spc="0" normalizeH="0" baseline="0" noProof="0" dirty="0" smtClean="0">
                <a:ln>
                  <a:noFill/>
                </a:ln>
                <a:solidFill>
                  <a:schemeClr val="tx1"/>
                </a:solidFill>
                <a:effectLst/>
                <a:uLnTx/>
                <a:uFillTx/>
                <a:latin typeface="Sommet bold"/>
                <a:ea typeface="+mn-ea"/>
                <a:cs typeface="+mn-cs"/>
              </a:rPr>
              <a:t>Non-tree edges are the edges in query graph q but not in NEC Tree q’.</a:t>
            </a:r>
            <a:endParaRPr kumimoji="0" lang="en-AU" sz="1600" b="1" i="0" u="none" strike="noStrike" kern="1200" cap="none" spc="0" normalizeH="0" baseline="0" noProof="0" dirty="0" smtClean="0">
              <a:ln>
                <a:noFill/>
              </a:ln>
              <a:solidFill>
                <a:schemeClr val="tx1"/>
              </a:solidFill>
              <a:effectLst/>
              <a:uLnTx/>
              <a:uFillTx/>
              <a:latin typeface="Sommet bold"/>
              <a:ea typeface="+mn-ea"/>
              <a:cs typeface="+mn-cs"/>
            </a:endParaRPr>
          </a:p>
        </p:txBody>
      </p:sp>
      <p:sp>
        <p:nvSpPr>
          <p:cNvPr id="12" name="TextBox 11"/>
          <p:cNvSpPr txBox="1"/>
          <p:nvPr/>
        </p:nvSpPr>
        <p:spPr>
          <a:xfrm>
            <a:off x="3276935" y="5638800"/>
            <a:ext cx="2361865" cy="338554"/>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600" b="1" i="0" u="none" strike="noStrike" kern="1200" cap="none" spc="0" normalizeH="0" baseline="0" noProof="0" dirty="0" smtClean="0">
                <a:ln>
                  <a:noFill/>
                </a:ln>
                <a:solidFill>
                  <a:schemeClr val="tx1"/>
                </a:solidFill>
                <a:effectLst/>
                <a:uLnTx/>
                <a:uFillTx/>
                <a:latin typeface="Sommet bold"/>
                <a:ea typeface="+mn-ea"/>
                <a:cs typeface="+mn-cs"/>
              </a:rPr>
              <a:t>(u</a:t>
            </a:r>
            <a:r>
              <a:rPr kumimoji="0" lang="en-US" sz="1600" b="1" i="0" u="none" strike="noStrike" kern="1200" cap="none" spc="0" normalizeH="0" baseline="-25000" noProof="0" dirty="0" smtClean="0">
                <a:ln>
                  <a:noFill/>
                </a:ln>
                <a:solidFill>
                  <a:schemeClr val="tx1"/>
                </a:solidFill>
                <a:effectLst/>
                <a:uLnTx/>
                <a:uFillTx/>
                <a:latin typeface="Sommet bold"/>
                <a:ea typeface="+mn-ea"/>
                <a:cs typeface="+mn-cs"/>
              </a:rPr>
              <a:t>5</a:t>
            </a:r>
            <a:r>
              <a:rPr kumimoji="0" lang="en-US" sz="1600" b="1" i="0" u="none" strike="noStrike" kern="1200" cap="none" spc="0" normalizeH="0" noProof="0" dirty="0" smtClean="0">
                <a:ln>
                  <a:noFill/>
                </a:ln>
                <a:solidFill>
                  <a:schemeClr val="tx1"/>
                </a:solidFill>
                <a:effectLst/>
                <a:uLnTx/>
                <a:uFillTx/>
                <a:latin typeface="Sommet bold"/>
                <a:ea typeface="+mn-ea"/>
                <a:cs typeface="+mn-cs"/>
              </a:rPr>
              <a:t>, u</a:t>
            </a:r>
            <a:r>
              <a:rPr kumimoji="0" lang="en-US" sz="1600" b="1" i="0" u="none" strike="noStrike" kern="1200" cap="none" spc="0" normalizeH="0" baseline="-25000" noProof="0" dirty="0" smtClean="0">
                <a:ln>
                  <a:noFill/>
                </a:ln>
                <a:solidFill>
                  <a:schemeClr val="tx1"/>
                </a:solidFill>
                <a:effectLst/>
                <a:uLnTx/>
                <a:uFillTx/>
                <a:latin typeface="Sommet bold"/>
                <a:ea typeface="+mn-ea"/>
                <a:cs typeface="+mn-cs"/>
              </a:rPr>
              <a:t>6</a:t>
            </a:r>
            <a:r>
              <a:rPr kumimoji="0" lang="en-US" sz="1600" b="1" i="0" u="none" strike="noStrike" kern="1200" cap="none" spc="0" normalizeH="0" baseline="0" noProof="0" dirty="0" smtClean="0">
                <a:ln>
                  <a:noFill/>
                </a:ln>
                <a:solidFill>
                  <a:schemeClr val="tx1"/>
                </a:solidFill>
                <a:effectLst/>
                <a:uLnTx/>
                <a:uFillTx/>
                <a:latin typeface="Sommet bold"/>
                <a:ea typeface="+mn-ea"/>
                <a:cs typeface="+mn-cs"/>
              </a:rPr>
              <a:t>) is a</a:t>
            </a:r>
            <a:r>
              <a:rPr kumimoji="0" lang="en-US" sz="1600" b="1" i="0" u="none" strike="noStrike" kern="1200" cap="none" spc="0" normalizeH="0" noProof="0" dirty="0" smtClean="0">
                <a:ln>
                  <a:noFill/>
                </a:ln>
                <a:solidFill>
                  <a:schemeClr val="tx1"/>
                </a:solidFill>
                <a:effectLst/>
                <a:uLnTx/>
                <a:uFillTx/>
                <a:latin typeface="Sommet bold"/>
                <a:ea typeface="+mn-ea"/>
                <a:cs typeface="+mn-cs"/>
              </a:rPr>
              <a:t> non-tree edge.</a:t>
            </a:r>
            <a:endParaRPr kumimoji="0" lang="en-AU" sz="1600" b="1" i="0" u="none" strike="noStrike" kern="1200" cap="none" spc="0" normalizeH="0" baseline="0" noProof="0" dirty="0" smtClean="0">
              <a:ln>
                <a:noFill/>
              </a:ln>
              <a:solidFill>
                <a:schemeClr val="tx1"/>
              </a:solidFill>
              <a:effectLst/>
              <a:uLnTx/>
              <a:uFillTx/>
              <a:latin typeface="Sommet bold"/>
              <a:ea typeface="+mn-ea"/>
              <a:cs typeface="+mn-cs"/>
            </a:endParaRPr>
          </a:p>
        </p:txBody>
      </p:sp>
    </p:spTree>
    <p:extLst>
      <p:ext uri="{BB962C8B-B14F-4D97-AF65-F5344CB8AC3E}">
        <p14:creationId xmlns:p14="http://schemas.microsoft.com/office/powerpoint/2010/main" val="25848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Region Exploration</a:t>
            </a:r>
            <a:endParaRPr lang="en-AU"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400" dirty="0" smtClean="0"/>
              <a:t>To enumerate embeddings of q in G,</a:t>
            </a:r>
          </a:p>
          <a:p>
            <a:pPr lvl="3">
              <a:buFont typeface="Wingdings" panose="05000000000000000000" pitchFamily="2" charset="2"/>
              <a:buChar char="Ø"/>
            </a:pPr>
            <a:r>
              <a:rPr lang="en-US" dirty="0" smtClean="0"/>
              <a:t>Only traverse the candidate region </a:t>
            </a:r>
          </a:p>
          <a:p>
            <a:pPr lvl="3">
              <a:buFont typeface="Wingdings" panose="05000000000000000000" pitchFamily="2" charset="2"/>
              <a:buChar char="Ø"/>
            </a:pPr>
            <a:r>
              <a:rPr lang="en-US" dirty="0" smtClean="0"/>
              <a:t>Probe G only for non-tree edges validation</a:t>
            </a:r>
          </a:p>
          <a:p>
            <a:endParaRPr lang="en-US" dirty="0" smtClean="0"/>
          </a:p>
          <a:p>
            <a:pPr>
              <a:buFont typeface="Arial" panose="020B0604020202020204" pitchFamily="34" charset="0"/>
              <a:buChar char="•"/>
            </a:pPr>
            <a:r>
              <a:rPr lang="en-US" sz="2400" dirty="0" smtClean="0"/>
              <a:t>Example  </a:t>
            </a:r>
            <a:endParaRPr lang="en-AU" sz="2400" dirty="0"/>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309938"/>
            <a:ext cx="159067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029200"/>
            <a:ext cx="8953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048000"/>
            <a:ext cx="509587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椭圆 24"/>
          <p:cNvSpPr/>
          <p:nvPr/>
        </p:nvSpPr>
        <p:spPr>
          <a:xfrm>
            <a:off x="1269947" y="3756461"/>
            <a:ext cx="254053" cy="2499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24"/>
          <p:cNvSpPr/>
          <p:nvPr/>
        </p:nvSpPr>
        <p:spPr>
          <a:xfrm>
            <a:off x="1457325" y="3388594"/>
            <a:ext cx="254053" cy="2499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24"/>
          <p:cNvSpPr/>
          <p:nvPr/>
        </p:nvSpPr>
        <p:spPr>
          <a:xfrm>
            <a:off x="907997" y="4130242"/>
            <a:ext cx="254053" cy="2499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24"/>
          <p:cNvSpPr/>
          <p:nvPr/>
        </p:nvSpPr>
        <p:spPr>
          <a:xfrm>
            <a:off x="1647825" y="3762375"/>
            <a:ext cx="254053" cy="2499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4"/>
          <p:cNvSpPr/>
          <p:nvPr/>
        </p:nvSpPr>
        <p:spPr>
          <a:xfrm>
            <a:off x="1650947" y="4130242"/>
            <a:ext cx="254053" cy="2499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4"/>
          <p:cNvSpPr/>
          <p:nvPr/>
        </p:nvSpPr>
        <p:spPr>
          <a:xfrm>
            <a:off x="1279472" y="4130242"/>
            <a:ext cx="254053" cy="2499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4"/>
          <p:cNvSpPr/>
          <p:nvPr/>
        </p:nvSpPr>
        <p:spPr>
          <a:xfrm>
            <a:off x="1279472" y="4503019"/>
            <a:ext cx="254053" cy="2499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4"/>
          <p:cNvSpPr/>
          <p:nvPr/>
        </p:nvSpPr>
        <p:spPr>
          <a:xfrm>
            <a:off x="1660472" y="4492192"/>
            <a:ext cx="254053" cy="2499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24"/>
          <p:cNvSpPr/>
          <p:nvPr/>
        </p:nvSpPr>
        <p:spPr>
          <a:xfrm>
            <a:off x="5495925" y="3255244"/>
            <a:ext cx="228600" cy="261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7162800" y="4883943"/>
            <a:ext cx="228600" cy="261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p:cNvSpPr/>
          <p:nvPr/>
        </p:nvSpPr>
        <p:spPr>
          <a:xfrm>
            <a:off x="4657725" y="3817069"/>
            <a:ext cx="228600" cy="261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p:cNvSpPr/>
          <p:nvPr/>
        </p:nvSpPr>
        <p:spPr>
          <a:xfrm>
            <a:off x="4191000" y="4327810"/>
            <a:ext cx="228600" cy="261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p:cNvSpPr/>
          <p:nvPr/>
        </p:nvSpPr>
        <p:spPr>
          <a:xfrm>
            <a:off x="5181600" y="4350619"/>
            <a:ext cx="228600" cy="261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p:cNvSpPr/>
          <p:nvPr/>
        </p:nvSpPr>
        <p:spPr>
          <a:xfrm>
            <a:off x="5048250" y="4883943"/>
            <a:ext cx="228600" cy="261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p:cNvSpPr/>
          <p:nvPr/>
        </p:nvSpPr>
        <p:spPr>
          <a:xfrm>
            <a:off x="6324600" y="3826668"/>
            <a:ext cx="228600" cy="261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6629400" y="3817143"/>
            <a:ext cx="228600" cy="261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p:cNvSpPr/>
          <p:nvPr/>
        </p:nvSpPr>
        <p:spPr>
          <a:xfrm>
            <a:off x="6800850" y="4331569"/>
            <a:ext cx="228600" cy="2619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TextBox 34"/>
          <p:cNvSpPr txBox="1"/>
          <p:nvPr/>
        </p:nvSpPr>
        <p:spPr>
          <a:xfrm>
            <a:off x="2347912" y="3172480"/>
            <a:ext cx="2371725" cy="523220"/>
          </a:xfrm>
          <a:prstGeom prst="rect">
            <a:avLst/>
          </a:prstGeom>
          <a:solidFill>
            <a:schemeClr val="accent3"/>
          </a:solidFill>
        </p:spPr>
        <p:txBody>
          <a:bodyPr wrap="square" rtlCol="0">
            <a:spAutoFit/>
          </a:bodyPr>
          <a:lstStyle/>
          <a:p>
            <a:pPr marL="342900" indent="-342900" fontAlgn="auto">
              <a:spcBef>
                <a:spcPct val="20000"/>
              </a:spcBef>
              <a:spcAft>
                <a:spcPts val="0"/>
              </a:spcAft>
            </a:pPr>
            <a:r>
              <a:rPr kumimoji="0" lang="en-US" sz="1200" b="1" i="0" u="none" strike="noStrike" kern="1200" cap="none" spc="0" normalizeH="0" baseline="0" noProof="0" dirty="0" smtClean="0">
                <a:ln>
                  <a:noFill/>
                </a:ln>
                <a:solidFill>
                  <a:schemeClr val="tx1"/>
                </a:solidFill>
                <a:effectLst/>
                <a:uLnTx/>
                <a:uFillTx/>
                <a:latin typeface="Sommet bold"/>
                <a:ea typeface="+mn-ea"/>
                <a:cs typeface="+mn-cs"/>
              </a:rPr>
              <a:t>Validate non-tree</a:t>
            </a:r>
            <a:r>
              <a:rPr kumimoji="0" lang="en-US" sz="1200" b="1" i="0" u="none" strike="noStrike" kern="1200" cap="none" spc="0" normalizeH="0" noProof="0" dirty="0" smtClean="0">
                <a:ln>
                  <a:noFill/>
                </a:ln>
                <a:solidFill>
                  <a:schemeClr val="tx1"/>
                </a:solidFill>
                <a:effectLst/>
                <a:uLnTx/>
                <a:uFillTx/>
                <a:latin typeface="Sommet bold"/>
                <a:ea typeface="+mn-ea"/>
                <a:cs typeface="+mn-cs"/>
              </a:rPr>
              <a:t> edge </a:t>
            </a:r>
            <a:r>
              <a:rPr lang="en-US" sz="1400" b="1" dirty="0">
                <a:latin typeface="Sommet bold"/>
              </a:rPr>
              <a:t>(u</a:t>
            </a:r>
            <a:r>
              <a:rPr lang="en-US" sz="1400" b="1" baseline="-25000" dirty="0">
                <a:latin typeface="Sommet bold"/>
              </a:rPr>
              <a:t>5</a:t>
            </a:r>
            <a:r>
              <a:rPr lang="en-US" sz="1400" b="1" dirty="0">
                <a:latin typeface="Sommet bold"/>
              </a:rPr>
              <a:t>, u</a:t>
            </a:r>
            <a:r>
              <a:rPr lang="en-US" sz="1400" b="1" baseline="-25000" dirty="0">
                <a:latin typeface="Sommet bold"/>
              </a:rPr>
              <a:t>6</a:t>
            </a:r>
            <a:r>
              <a:rPr lang="en-US" sz="1400" b="1" dirty="0" smtClean="0">
                <a:latin typeface="Sommet bold"/>
              </a:rPr>
              <a:t>) here using G.</a:t>
            </a:r>
            <a:r>
              <a:rPr kumimoji="0" lang="en-US" sz="1200" b="1" i="0" u="none" strike="noStrike" kern="1200" cap="none" spc="0" normalizeH="0" noProof="0" dirty="0" smtClean="0">
                <a:ln>
                  <a:noFill/>
                </a:ln>
                <a:solidFill>
                  <a:schemeClr val="tx1"/>
                </a:solidFill>
                <a:effectLst/>
                <a:uLnTx/>
                <a:uFillTx/>
                <a:latin typeface="Sommet bold"/>
                <a:ea typeface="+mn-ea"/>
                <a:cs typeface="+mn-cs"/>
              </a:rPr>
              <a:t> </a:t>
            </a:r>
            <a:endParaRPr kumimoji="0" lang="en-AU" sz="1200" b="1" i="0" u="none" strike="noStrike" kern="1200" cap="none" spc="0" normalizeH="0" baseline="0" noProof="0" dirty="0" smtClean="0">
              <a:ln>
                <a:noFill/>
              </a:ln>
              <a:solidFill>
                <a:schemeClr val="tx1"/>
              </a:solidFill>
              <a:effectLst/>
              <a:uLnTx/>
              <a:uFillTx/>
              <a:latin typeface="Sommet bold"/>
              <a:ea typeface="+mn-ea"/>
              <a:cs typeface="+mn-cs"/>
            </a:endParaRPr>
          </a:p>
        </p:txBody>
      </p:sp>
      <p:sp>
        <p:nvSpPr>
          <p:cNvPr id="36" name="TextBox 35"/>
          <p:cNvSpPr txBox="1"/>
          <p:nvPr/>
        </p:nvSpPr>
        <p:spPr>
          <a:xfrm>
            <a:off x="6743700" y="3043535"/>
            <a:ext cx="2371725" cy="461665"/>
          </a:xfrm>
          <a:prstGeom prst="rect">
            <a:avLst/>
          </a:prstGeom>
          <a:solidFill>
            <a:schemeClr val="accent3"/>
          </a:solidFill>
        </p:spPr>
        <p:txBody>
          <a:bodyPr wrap="square" rtlCol="0">
            <a:spAutoFit/>
          </a:bodyPr>
          <a:lstStyle/>
          <a:p>
            <a:pPr marL="342900" indent="-342900" fontAlgn="auto">
              <a:spcBef>
                <a:spcPct val="20000"/>
              </a:spcBef>
              <a:spcAft>
                <a:spcPts val="0"/>
              </a:spcAft>
            </a:pPr>
            <a:r>
              <a:rPr kumimoji="0" lang="en-US" sz="1200" b="1" i="0" u="none" strike="noStrike" kern="1200" cap="none" spc="0" normalizeH="0" baseline="0" noProof="0" dirty="0" smtClean="0">
                <a:ln>
                  <a:noFill/>
                </a:ln>
                <a:solidFill>
                  <a:schemeClr val="tx1"/>
                </a:solidFill>
                <a:effectLst/>
                <a:uLnTx/>
                <a:uFillTx/>
                <a:latin typeface="Sommet bold"/>
                <a:ea typeface="+mn-ea"/>
                <a:cs typeface="+mn-cs"/>
              </a:rPr>
              <a:t>Matching</a:t>
            </a:r>
            <a:r>
              <a:rPr kumimoji="0" lang="en-US" sz="1200" b="1" i="0" u="none" strike="noStrike" kern="1200" cap="none" spc="0" normalizeH="0" noProof="0" dirty="0" smtClean="0">
                <a:ln>
                  <a:noFill/>
                </a:ln>
                <a:solidFill>
                  <a:schemeClr val="tx1"/>
                </a:solidFill>
                <a:effectLst/>
                <a:uLnTx/>
                <a:uFillTx/>
                <a:latin typeface="Sommet bold"/>
                <a:ea typeface="+mn-ea"/>
                <a:cs typeface="+mn-cs"/>
              </a:rPr>
              <a:t> two vertices because u</a:t>
            </a:r>
            <a:r>
              <a:rPr kumimoji="0" lang="en-US" sz="1200" b="1" i="0" u="none" strike="noStrike" kern="1200" cap="none" spc="0" normalizeH="0" baseline="-25000" noProof="0" dirty="0" smtClean="0">
                <a:ln>
                  <a:noFill/>
                </a:ln>
                <a:solidFill>
                  <a:schemeClr val="tx1"/>
                </a:solidFill>
                <a:effectLst/>
                <a:uLnTx/>
                <a:uFillTx/>
                <a:latin typeface="Sommet bold"/>
                <a:ea typeface="+mn-ea"/>
                <a:cs typeface="+mn-cs"/>
              </a:rPr>
              <a:t>3</a:t>
            </a:r>
            <a:r>
              <a:rPr kumimoji="0" lang="en-US" sz="1200" b="1" i="0" u="none" strike="noStrike" kern="1200" cap="none" spc="0" normalizeH="0" noProof="0" dirty="0" smtClean="0">
                <a:ln>
                  <a:noFill/>
                </a:ln>
                <a:solidFill>
                  <a:schemeClr val="tx1"/>
                </a:solidFill>
                <a:effectLst/>
                <a:uLnTx/>
                <a:uFillTx/>
                <a:latin typeface="Sommet bold"/>
                <a:ea typeface="+mn-ea"/>
                <a:cs typeface="+mn-cs"/>
              </a:rPr>
              <a:t>’ </a:t>
            </a:r>
            <a:r>
              <a:rPr lang="en-US" sz="1200" b="1" dirty="0" smtClean="0">
                <a:latin typeface="Sommet bold"/>
                <a:cs typeface="+mn-cs"/>
              </a:rPr>
              <a:t>contains two query nodes.</a:t>
            </a:r>
            <a:endParaRPr kumimoji="0" lang="en-AU" sz="1200" b="1" i="0" u="none" strike="noStrike" kern="1200" cap="none" spc="0" normalizeH="0" baseline="0" noProof="0" dirty="0" smtClean="0">
              <a:ln>
                <a:noFill/>
              </a:ln>
              <a:solidFill>
                <a:schemeClr val="tx1"/>
              </a:solidFill>
              <a:effectLst/>
              <a:uLnTx/>
              <a:uFillTx/>
              <a:latin typeface="Sommet bold"/>
              <a:ea typeface="+mn-ea"/>
              <a:cs typeface="+mn-cs"/>
            </a:endParaRPr>
          </a:p>
        </p:txBody>
      </p:sp>
      <p:sp>
        <p:nvSpPr>
          <p:cNvPr id="37" name="TextBox 36"/>
          <p:cNvSpPr txBox="1"/>
          <p:nvPr/>
        </p:nvSpPr>
        <p:spPr>
          <a:xfrm>
            <a:off x="3209925" y="5272516"/>
            <a:ext cx="5857875" cy="781752"/>
          </a:xfrm>
          <a:prstGeom prst="rect">
            <a:avLst/>
          </a:prstGeom>
          <a:solidFill>
            <a:schemeClr val="accent3"/>
          </a:solidFill>
        </p:spPr>
        <p:txBody>
          <a:bodyPr wrap="square" rtlCol="0">
            <a:spAutoFit/>
          </a:bodyPr>
          <a:lstStyle/>
          <a:p>
            <a:pPr marL="342900" indent="-342900" fontAlgn="auto">
              <a:spcBef>
                <a:spcPct val="20000"/>
              </a:spcBef>
              <a:spcAft>
                <a:spcPts val="0"/>
              </a:spcAft>
            </a:pPr>
            <a:r>
              <a:rPr lang="en-US" sz="1400" b="1" noProof="0" dirty="0" smtClean="0">
                <a:latin typeface="Sommet bold"/>
                <a:cs typeface="+mn-cs"/>
              </a:rPr>
              <a:t>Combine / Permute to get all embeddings based on each NEC node.</a:t>
            </a:r>
          </a:p>
          <a:p>
            <a:pPr marL="342900" indent="-342900" fontAlgn="auto">
              <a:spcBef>
                <a:spcPct val="20000"/>
              </a:spcBef>
              <a:spcAft>
                <a:spcPts val="0"/>
              </a:spcAft>
            </a:pPr>
            <a:r>
              <a:rPr kumimoji="0" lang="en-US" sz="1400" b="1" i="0" u="none" strike="noStrike" kern="1200" cap="none" spc="0" normalizeH="0" baseline="0" dirty="0" smtClean="0">
                <a:ln>
                  <a:noFill/>
                </a:ln>
                <a:solidFill>
                  <a:schemeClr val="tx1"/>
                </a:solidFill>
                <a:effectLst/>
                <a:uLnTx/>
                <a:uFillTx/>
                <a:latin typeface="Sommet bold"/>
                <a:cs typeface="+mn-cs"/>
              </a:rPr>
              <a:t>In this example, as </a:t>
            </a:r>
            <a:r>
              <a:rPr lang="en-US" sz="1400" b="1" dirty="0" smtClean="0">
                <a:latin typeface="Sommet bold"/>
                <a:cs typeface="+mn-cs"/>
              </a:rPr>
              <a:t>NEC node </a:t>
            </a:r>
            <a:r>
              <a:rPr lang="en-US" sz="1400" b="1" dirty="0" smtClean="0">
                <a:latin typeface="Sommet bold"/>
              </a:rPr>
              <a:t>u</a:t>
            </a:r>
            <a:r>
              <a:rPr lang="en-US" sz="1400" b="1" baseline="-25000" dirty="0" smtClean="0">
                <a:latin typeface="Sommet bold"/>
              </a:rPr>
              <a:t>3</a:t>
            </a:r>
            <a:r>
              <a:rPr lang="en-US" sz="1400" b="1" dirty="0" smtClean="0">
                <a:latin typeface="Sommet bold"/>
              </a:rPr>
              <a:t>’ contains two query nodes, </a:t>
            </a:r>
            <a:r>
              <a:rPr lang="en-US" sz="1400" b="1" dirty="0" smtClean="0">
                <a:latin typeface="Sommet bold"/>
                <a:cs typeface="+mn-cs"/>
              </a:rPr>
              <a:t> </a:t>
            </a:r>
            <a:r>
              <a:rPr kumimoji="0" lang="en-US" sz="1400" b="1" i="0" u="none" strike="noStrike" kern="1200" cap="none" spc="0" normalizeH="0" baseline="0" dirty="0" smtClean="0">
                <a:ln>
                  <a:noFill/>
                </a:ln>
                <a:solidFill>
                  <a:schemeClr val="tx1"/>
                </a:solidFill>
                <a:effectLst/>
                <a:uLnTx/>
                <a:uFillTx/>
                <a:latin typeface="Sommet bold"/>
                <a:cs typeface="+mn-cs"/>
              </a:rPr>
              <a:t>this embedding</a:t>
            </a:r>
            <a:r>
              <a:rPr kumimoji="0" lang="en-US" sz="1400" b="1" i="0" u="none" strike="noStrike" kern="1200" cap="none" spc="0" normalizeH="0" dirty="0" smtClean="0">
                <a:ln>
                  <a:noFill/>
                </a:ln>
                <a:solidFill>
                  <a:schemeClr val="tx1"/>
                </a:solidFill>
                <a:effectLst/>
                <a:uLnTx/>
                <a:uFillTx/>
                <a:latin typeface="Sommet bold"/>
                <a:cs typeface="+mn-cs"/>
              </a:rPr>
              <a:t> corresponds to 2 embeddings by permuting v</a:t>
            </a:r>
            <a:r>
              <a:rPr kumimoji="0" lang="en-US" sz="1400" b="1" i="0" u="none" strike="noStrike" kern="1200" cap="none" spc="0" normalizeH="0" baseline="-25000" dirty="0" smtClean="0">
                <a:ln>
                  <a:noFill/>
                </a:ln>
                <a:solidFill>
                  <a:schemeClr val="tx1"/>
                </a:solidFill>
                <a:effectLst/>
                <a:uLnTx/>
                <a:uFillTx/>
                <a:latin typeface="Sommet bold"/>
                <a:cs typeface="+mn-cs"/>
              </a:rPr>
              <a:t>2</a:t>
            </a:r>
            <a:r>
              <a:rPr lang="en-US" sz="1400" b="1" dirty="0">
                <a:latin typeface="Sommet bold"/>
                <a:cs typeface="+mn-cs"/>
              </a:rPr>
              <a:t> </a:t>
            </a:r>
            <a:r>
              <a:rPr lang="en-US" sz="1400" b="1" dirty="0" smtClean="0">
                <a:latin typeface="Sommet bold"/>
                <a:cs typeface="+mn-cs"/>
              </a:rPr>
              <a:t>and v</a:t>
            </a:r>
            <a:r>
              <a:rPr lang="en-US" sz="1400" b="1" baseline="-25000" dirty="0" smtClean="0">
                <a:latin typeface="Sommet bold"/>
                <a:cs typeface="+mn-cs"/>
              </a:rPr>
              <a:t>3</a:t>
            </a:r>
            <a:r>
              <a:rPr lang="en-US" sz="1400" b="1" dirty="0" smtClean="0">
                <a:latin typeface="Sommet bold"/>
                <a:cs typeface="+mn-cs"/>
              </a:rPr>
              <a:t>.</a:t>
            </a:r>
            <a:endParaRPr kumimoji="0" lang="en-AU" sz="1400" b="1" i="0" u="none" strike="noStrike" kern="1200" cap="none" spc="0" normalizeH="0" baseline="0" noProof="0" dirty="0" smtClean="0">
              <a:ln>
                <a:noFill/>
              </a:ln>
              <a:solidFill>
                <a:schemeClr val="tx1"/>
              </a:solidFill>
              <a:effectLst/>
              <a:uLnTx/>
              <a:uFillTx/>
              <a:latin typeface="Sommet bold"/>
              <a:cs typeface="+mn-cs"/>
            </a:endParaRPr>
          </a:p>
        </p:txBody>
      </p:sp>
      <p:sp>
        <p:nvSpPr>
          <p:cNvPr id="4" name="TextBox 3"/>
          <p:cNvSpPr txBox="1"/>
          <p:nvPr/>
        </p:nvSpPr>
        <p:spPr>
          <a:xfrm>
            <a:off x="-28789" y="5394269"/>
            <a:ext cx="3291286" cy="701731"/>
          </a:xfrm>
          <a:prstGeom prst="rect">
            <a:avLst/>
          </a:prstGeom>
        </p:spPr>
        <p:txBody>
          <a:bodyPr wrap="none" rtlCol="0">
            <a:spAutoFit/>
          </a:bodyPr>
          <a:lstStyle/>
          <a:p>
            <a:pPr marL="342900" lvl="1" indent="-342900" fontAlgn="auto">
              <a:spcBef>
                <a:spcPct val="20000"/>
              </a:spcBef>
              <a:spcAft>
                <a:spcPts val="0"/>
              </a:spcAft>
            </a:pPr>
            <a:r>
              <a:rPr lang="en-US" dirty="0" smtClean="0"/>
              <a:t>With matching order</a:t>
            </a:r>
          </a:p>
          <a:p>
            <a:pPr marL="342900" lvl="1" indent="-342900" fontAlgn="auto">
              <a:spcBef>
                <a:spcPct val="20000"/>
              </a:spcBef>
              <a:spcAft>
                <a:spcPts val="0"/>
              </a:spcAft>
            </a:pPr>
            <a:r>
              <a:rPr lang="en-US" dirty="0" smtClean="0"/>
              <a:t>(u</a:t>
            </a:r>
            <a:r>
              <a:rPr lang="en-US" baseline="-25000" dirty="0" smtClean="0"/>
              <a:t>1</a:t>
            </a:r>
            <a:r>
              <a:rPr lang="en-US" dirty="0" smtClean="0"/>
              <a:t>’, u</a:t>
            </a:r>
            <a:r>
              <a:rPr lang="en-US" baseline="-25000" dirty="0" smtClean="0"/>
              <a:t>2</a:t>
            </a:r>
            <a:r>
              <a:rPr lang="en-US" dirty="0" smtClean="0"/>
              <a:t>’, u</a:t>
            </a:r>
            <a:r>
              <a:rPr lang="en-US" baseline="-25000" dirty="0" smtClean="0"/>
              <a:t>4</a:t>
            </a:r>
            <a:r>
              <a:rPr lang="en-US" dirty="0" smtClean="0"/>
              <a:t>’, u</a:t>
            </a:r>
            <a:r>
              <a:rPr lang="en-US" baseline="-25000" dirty="0" smtClean="0"/>
              <a:t>5</a:t>
            </a:r>
            <a:r>
              <a:rPr lang="en-US" dirty="0" smtClean="0"/>
              <a:t>’, u</a:t>
            </a:r>
            <a:r>
              <a:rPr lang="en-US" baseline="-25000" dirty="0" smtClean="0"/>
              <a:t>7</a:t>
            </a:r>
            <a:r>
              <a:rPr lang="en-US" dirty="0" smtClean="0"/>
              <a:t>’</a:t>
            </a:r>
            <a:r>
              <a:rPr lang="en-US" baseline="-25000" dirty="0" smtClean="0"/>
              <a:t>,</a:t>
            </a:r>
            <a:r>
              <a:rPr lang="en-US" dirty="0" smtClean="0"/>
              <a:t> u</a:t>
            </a:r>
            <a:r>
              <a:rPr lang="en-US" baseline="-25000" dirty="0" smtClean="0"/>
              <a:t>3</a:t>
            </a:r>
            <a:r>
              <a:rPr lang="en-US" dirty="0" smtClean="0"/>
              <a:t>’</a:t>
            </a:r>
            <a:r>
              <a:rPr lang="en-US" baseline="-25000" dirty="0" smtClean="0"/>
              <a:t>, </a:t>
            </a:r>
            <a:r>
              <a:rPr lang="en-US" dirty="0" smtClean="0"/>
              <a:t>u</a:t>
            </a:r>
            <a:r>
              <a:rPr lang="en-US" baseline="-25000" dirty="0" smtClean="0"/>
              <a:t>6</a:t>
            </a:r>
            <a:r>
              <a:rPr lang="en-US" dirty="0" smtClean="0"/>
              <a:t>’</a:t>
            </a:r>
            <a:r>
              <a:rPr lang="en-US" baseline="-25000" dirty="0" smtClean="0"/>
              <a:t>, </a:t>
            </a:r>
            <a:r>
              <a:rPr lang="en-US" dirty="0" smtClean="0"/>
              <a:t>u</a:t>
            </a:r>
            <a:r>
              <a:rPr lang="en-US" baseline="-25000" dirty="0" smtClean="0"/>
              <a:t>8</a:t>
            </a:r>
            <a:r>
              <a:rPr lang="en-US" dirty="0" smtClean="0"/>
              <a:t>’</a:t>
            </a:r>
            <a:r>
              <a:rPr lang="en-US" baseline="-25000" dirty="0" smtClean="0"/>
              <a:t>,</a:t>
            </a:r>
            <a:r>
              <a:rPr lang="en-US" dirty="0" smtClean="0"/>
              <a:t>)</a:t>
            </a:r>
            <a:endParaRPr lang="en-US" dirty="0"/>
          </a:p>
        </p:txBody>
      </p:sp>
    </p:spTree>
    <p:extLst>
      <p:ext uri="{BB962C8B-B14F-4D97-AF65-F5344CB8AC3E}">
        <p14:creationId xmlns:p14="http://schemas.microsoft.com/office/powerpoint/2010/main" val="414743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CFL-Match</a:t>
            </a:r>
            <a:endParaRPr lang="en-AU" dirty="0"/>
          </a:p>
        </p:txBody>
      </p:sp>
      <p:sp>
        <p:nvSpPr>
          <p:cNvPr id="3" name="Content Placeholder 2"/>
          <p:cNvSpPr>
            <a:spLocks noGrp="1"/>
          </p:cNvSpPr>
          <p:nvPr>
            <p:ph idx="1"/>
          </p:nvPr>
        </p:nvSpPr>
        <p:spPr>
          <a:xfrm>
            <a:off x="457200" y="1323098"/>
            <a:ext cx="8686800" cy="4606232"/>
          </a:xfrm>
        </p:spPr>
        <p:txBody>
          <a:bodyPr/>
          <a:lstStyle/>
          <a:p>
            <a:pPr>
              <a:buFont typeface="Arial" panose="020B0604020202020204" pitchFamily="34" charset="0"/>
              <a:buChar char="•"/>
            </a:pPr>
            <a:r>
              <a:rPr lang="en-US" sz="2400" dirty="0"/>
              <a:t>Overview of </a:t>
            </a:r>
            <a:r>
              <a:rPr lang="en-US" sz="2400" dirty="0" smtClean="0"/>
              <a:t>CFL-Match</a:t>
            </a:r>
            <a:endParaRPr lang="en-US" sz="2400" dirty="0"/>
          </a:p>
          <a:p>
            <a:pPr>
              <a:buFont typeface="Arial" panose="020B0604020202020204" pitchFamily="34" charset="0"/>
              <a:buChar char="•"/>
            </a:pPr>
            <a:endParaRPr lang="en-US" sz="2400" dirty="0"/>
          </a:p>
          <a:p>
            <a:pPr lvl="1">
              <a:buFont typeface="Wingdings" panose="05000000000000000000" pitchFamily="2" charset="2"/>
              <a:buChar char="Ø"/>
            </a:pPr>
            <a:r>
              <a:rPr lang="en-US" sz="2400" dirty="0" smtClean="0"/>
              <a:t>A New Search Framework</a:t>
            </a:r>
            <a:endParaRPr lang="en-US" sz="2400" dirty="0"/>
          </a:p>
          <a:p>
            <a:pPr lvl="2">
              <a:buFont typeface="Wingdings" panose="05000000000000000000" pitchFamily="2" charset="2"/>
              <a:buChar char="§"/>
            </a:pPr>
            <a:r>
              <a:rPr lang="en-US" sz="1800" dirty="0" smtClean="0"/>
              <a:t>Core-Forest-Leaf based query decomposition</a:t>
            </a:r>
          </a:p>
          <a:p>
            <a:pPr lvl="2">
              <a:buFont typeface="Wingdings" panose="05000000000000000000" pitchFamily="2" charset="2"/>
              <a:buChar char="§"/>
            </a:pPr>
            <a:r>
              <a:rPr lang="en-US" sz="1800" dirty="0" smtClean="0"/>
              <a:t>Postpone Cartesian product with search order of core, forest and leaf</a:t>
            </a:r>
            <a:endParaRPr lang="en-US" sz="1800" dirty="0"/>
          </a:p>
          <a:p>
            <a:pPr lvl="2">
              <a:buFont typeface="Wingdings" panose="05000000000000000000" pitchFamily="2" charset="2"/>
              <a:buChar char="§"/>
            </a:pPr>
            <a:endParaRPr lang="en-US" sz="1800" dirty="0"/>
          </a:p>
          <a:p>
            <a:pPr lvl="1">
              <a:buFont typeface="Wingdings" panose="05000000000000000000" pitchFamily="2" charset="2"/>
              <a:buChar char="Ø"/>
            </a:pPr>
            <a:r>
              <a:rPr lang="en-US" sz="2400" dirty="0" smtClean="0"/>
              <a:t>Comact Auxiliary Data Structure</a:t>
            </a:r>
            <a:endParaRPr lang="en-US" sz="2400" dirty="0"/>
          </a:p>
          <a:p>
            <a:pPr lvl="2">
              <a:buFont typeface="Wingdings" panose="05000000000000000000" pitchFamily="2" charset="2"/>
              <a:buChar char="§"/>
            </a:pPr>
            <a:r>
              <a:rPr lang="en-US" sz="1800" dirty="0" smtClean="0"/>
              <a:t>Linear to the size of the data graph G</a:t>
            </a:r>
          </a:p>
          <a:p>
            <a:pPr lvl="2">
              <a:buFont typeface="Wingdings" panose="05000000000000000000" pitchFamily="2" charset="2"/>
              <a:buChar char="§"/>
            </a:pPr>
            <a:r>
              <a:rPr lang="en-US" sz="1800" dirty="0" smtClean="0"/>
              <a:t>In contrast to the exponential sized data structure in </a:t>
            </a:r>
            <a:r>
              <a:rPr lang="en-US" sz="1800" dirty="0" err="1" smtClean="0"/>
              <a:t>TurboISO</a:t>
            </a:r>
            <a:endParaRPr lang="en-US" sz="1800" dirty="0"/>
          </a:p>
          <a:p>
            <a:endParaRPr lang="en-AU" dirty="0"/>
          </a:p>
        </p:txBody>
      </p:sp>
    </p:spTree>
    <p:extLst>
      <p:ext uri="{BB962C8B-B14F-4D97-AF65-F5344CB8AC3E}">
        <p14:creationId xmlns:p14="http://schemas.microsoft.com/office/powerpoint/2010/main" val="841106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23098"/>
            <a:ext cx="7924800" cy="4772902"/>
          </a:xfrm>
        </p:spPr>
        <p:txBody>
          <a:bodyPr/>
          <a:lstStyle/>
          <a:p>
            <a:pPr>
              <a:buFont typeface="Wingdings" panose="05000000000000000000" pitchFamily="2" charset="2"/>
              <a:buChar char="Ø"/>
            </a:pPr>
            <a:r>
              <a:rPr lang="en-US" sz="2400" b="1" dirty="0"/>
              <a:t>Subgraph Matching</a:t>
            </a:r>
          </a:p>
          <a:p>
            <a:pPr marL="457200" lvl="1" indent="0">
              <a:buNone/>
            </a:pPr>
            <a:r>
              <a:rPr lang="en-US" sz="2000" dirty="0"/>
              <a:t>Given a query </a:t>
            </a:r>
            <a:r>
              <a:rPr lang="en-US" sz="2000" b="1" i="1" dirty="0">
                <a:solidFill>
                  <a:srgbClr val="0000FF"/>
                </a:solidFill>
              </a:rPr>
              <a:t>q</a:t>
            </a:r>
            <a:r>
              <a:rPr lang="en-US" sz="2000" dirty="0"/>
              <a:t> and a large data graph </a:t>
            </a:r>
            <a:r>
              <a:rPr lang="en-US" sz="2000" b="1" i="1" dirty="0">
                <a:solidFill>
                  <a:srgbClr val="0000FF"/>
                </a:solidFill>
              </a:rPr>
              <a:t>G</a:t>
            </a:r>
            <a:r>
              <a:rPr lang="en-US" sz="2000" dirty="0"/>
              <a:t>, the problem is </a:t>
            </a:r>
          </a:p>
          <a:p>
            <a:pPr marL="457200" lvl="1" indent="0">
              <a:buNone/>
            </a:pPr>
            <a:r>
              <a:rPr lang="en-US" sz="2000" dirty="0"/>
              <a:t> to extract all subgraph isomorphic embeddings of  </a:t>
            </a:r>
            <a:r>
              <a:rPr lang="en-US" sz="2000" b="1" i="1" dirty="0">
                <a:solidFill>
                  <a:srgbClr val="0000FF"/>
                </a:solidFill>
              </a:rPr>
              <a:t>q</a:t>
            </a:r>
            <a:r>
              <a:rPr lang="en-US" sz="2000" dirty="0"/>
              <a:t> in </a:t>
            </a:r>
            <a:r>
              <a:rPr lang="en-US" sz="2000" b="1" i="1" dirty="0">
                <a:solidFill>
                  <a:srgbClr val="0000FF"/>
                </a:solidFill>
              </a:rPr>
              <a:t>G</a:t>
            </a:r>
            <a:r>
              <a:rPr lang="en-US" sz="2000" dirty="0"/>
              <a:t>.</a:t>
            </a:r>
          </a:p>
          <a:p>
            <a:pPr marL="457200" lvl="1" indent="0">
              <a:buNone/>
            </a:pPr>
            <a:endParaRPr lang="en-US" sz="2400" dirty="0"/>
          </a:p>
          <a:p>
            <a:pPr marL="457200" lvl="1" indent="0">
              <a:buNone/>
            </a:pPr>
            <a:endParaRPr lang="en-US" sz="2400" dirty="0"/>
          </a:p>
          <a:p>
            <a:pPr marL="457200" lvl="1" indent="0">
              <a:buNone/>
            </a:pPr>
            <a:endParaRPr lang="en-US" sz="2400" dirty="0"/>
          </a:p>
          <a:p>
            <a:pPr marL="457200" lvl="1" indent="0">
              <a:buNone/>
            </a:pPr>
            <a:endParaRPr lang="en-US" sz="2400" dirty="0"/>
          </a:p>
          <a:p>
            <a:pPr marL="457200" lvl="1" indent="0">
              <a:buNone/>
            </a:pPr>
            <a:endParaRPr lang="en-AU" sz="2400" dirty="0"/>
          </a:p>
          <a:p>
            <a:pPr lvl="1">
              <a:buFont typeface="Arial" panose="020B0604020202020204" pitchFamily="34" charset="0"/>
              <a:buChar char="•"/>
            </a:pPr>
            <a:endParaRPr lang="en-AU"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49250"/>
            <a:ext cx="4071937" cy="206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连接符 5"/>
          <p:cNvCxnSpPr/>
          <p:nvPr/>
        </p:nvCxnSpPr>
        <p:spPr>
          <a:xfrm flipH="1">
            <a:off x="4868741" y="3472492"/>
            <a:ext cx="533400" cy="296663"/>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8"/>
          <p:cNvCxnSpPr/>
          <p:nvPr/>
        </p:nvCxnSpPr>
        <p:spPr>
          <a:xfrm>
            <a:off x="5430716" y="3478085"/>
            <a:ext cx="0" cy="32033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11"/>
          <p:cNvCxnSpPr/>
          <p:nvPr/>
        </p:nvCxnSpPr>
        <p:spPr>
          <a:xfrm>
            <a:off x="4821116" y="4076060"/>
            <a:ext cx="0" cy="32033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12"/>
          <p:cNvCxnSpPr/>
          <p:nvPr/>
        </p:nvCxnSpPr>
        <p:spPr>
          <a:xfrm>
            <a:off x="5440241" y="4076059"/>
            <a:ext cx="0" cy="320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3"/>
          <p:cNvCxnSpPr/>
          <p:nvPr/>
        </p:nvCxnSpPr>
        <p:spPr>
          <a:xfrm>
            <a:off x="4821116" y="4076059"/>
            <a:ext cx="609600" cy="32033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22"/>
          <p:cNvCxnSpPr/>
          <p:nvPr/>
        </p:nvCxnSpPr>
        <p:spPr>
          <a:xfrm>
            <a:off x="5440241" y="4061771"/>
            <a:ext cx="0" cy="32033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椭圆 21"/>
          <p:cNvSpPr/>
          <p:nvPr/>
        </p:nvSpPr>
        <p:spPr>
          <a:xfrm>
            <a:off x="5287841" y="3180368"/>
            <a:ext cx="304800" cy="2998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24"/>
          <p:cNvSpPr/>
          <p:nvPr/>
        </p:nvSpPr>
        <p:spPr>
          <a:xfrm>
            <a:off x="4687766" y="3780443"/>
            <a:ext cx="304800" cy="2998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25"/>
          <p:cNvSpPr/>
          <p:nvPr/>
        </p:nvSpPr>
        <p:spPr>
          <a:xfrm>
            <a:off x="5287841" y="3770918"/>
            <a:ext cx="304800" cy="2998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26"/>
          <p:cNvSpPr/>
          <p:nvPr/>
        </p:nvSpPr>
        <p:spPr>
          <a:xfrm>
            <a:off x="5278316" y="4387943"/>
            <a:ext cx="304800" cy="2998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27"/>
          <p:cNvSpPr/>
          <p:nvPr/>
        </p:nvSpPr>
        <p:spPr>
          <a:xfrm>
            <a:off x="4687766" y="4378418"/>
            <a:ext cx="304800" cy="29988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itle 1"/>
          <p:cNvSpPr>
            <a:spLocks noGrp="1"/>
          </p:cNvSpPr>
          <p:nvPr>
            <p:ph type="title"/>
          </p:nvPr>
        </p:nvSpPr>
        <p:spPr>
          <a:xfrm>
            <a:off x="457200" y="476672"/>
            <a:ext cx="8229600" cy="792088"/>
          </a:xfrm>
        </p:spPr>
        <p:txBody>
          <a:bodyPr/>
          <a:lstStyle/>
          <a:p>
            <a:r>
              <a:rPr lang="en-US" sz="2400" b="1" dirty="0" smtClean="0"/>
              <a:t>All-Matching</a:t>
            </a:r>
            <a:endParaRPr lang="en-AU" sz="2400" b="1" dirty="0"/>
          </a:p>
        </p:txBody>
      </p:sp>
      <p:graphicFrame>
        <p:nvGraphicFramePr>
          <p:cNvPr id="3" name="Table 2"/>
          <p:cNvGraphicFramePr>
            <a:graphicFrameLocks noGrp="1"/>
          </p:cNvGraphicFramePr>
          <p:nvPr>
            <p:extLst>
              <p:ext uri="{D42A27DB-BD31-4B8C-83A1-F6EECF244321}">
                <p14:modId xmlns:p14="http://schemas.microsoft.com/office/powerpoint/2010/main" val="4025206803"/>
              </p:ext>
            </p:extLst>
          </p:nvPr>
        </p:nvGraphicFramePr>
        <p:xfrm>
          <a:off x="2867085" y="5257800"/>
          <a:ext cx="3214565" cy="741680"/>
        </p:xfrm>
        <a:graphic>
          <a:graphicData uri="http://schemas.openxmlformats.org/drawingml/2006/table">
            <a:tbl>
              <a:tblPr firstRow="1" bandRow="1">
                <a:tableStyleId>{5940675A-B579-460E-94D1-54222C63F5DA}</a:tableStyleId>
              </a:tblPr>
              <a:tblGrid>
                <a:gridCol w="642913"/>
                <a:gridCol w="642913"/>
                <a:gridCol w="642913"/>
                <a:gridCol w="642913"/>
                <a:gridCol w="642913"/>
              </a:tblGrid>
              <a:tr h="370840">
                <a:tc>
                  <a:txBody>
                    <a:bodyPr/>
                    <a:lstStyle/>
                    <a:p>
                      <a:pPr algn="ctr"/>
                      <a:r>
                        <a:rPr lang="en-US" i="1" u="none" dirty="0" smtClean="0"/>
                        <a:t>u</a:t>
                      </a:r>
                      <a:r>
                        <a:rPr lang="en-US" i="1" u="none" baseline="-25000" dirty="0" smtClean="0"/>
                        <a:t>1</a:t>
                      </a:r>
                      <a:endParaRPr lang="en-US" i="1" u="none" dirty="0" smtClean="0"/>
                    </a:p>
                  </a:txBody>
                  <a:tcPr/>
                </a:tc>
                <a:tc>
                  <a:txBody>
                    <a:bodyPr/>
                    <a:lstStyle/>
                    <a:p>
                      <a:pPr algn="ctr"/>
                      <a:r>
                        <a:rPr lang="en-US" i="1" u="none" baseline="0" dirty="0" smtClean="0"/>
                        <a:t>u</a:t>
                      </a:r>
                      <a:r>
                        <a:rPr lang="en-US" i="1" u="none" baseline="-25000" dirty="0" smtClean="0"/>
                        <a:t>2</a:t>
                      </a:r>
                      <a:endParaRPr lang="en-AU" i="1" dirty="0"/>
                    </a:p>
                  </a:txBody>
                  <a:tcPr/>
                </a:tc>
                <a:tc>
                  <a:txBody>
                    <a:bodyPr/>
                    <a:lstStyle/>
                    <a:p>
                      <a:pPr algn="ctr"/>
                      <a:r>
                        <a:rPr lang="en-US" i="1" u="none" dirty="0" smtClean="0"/>
                        <a:t>u</a:t>
                      </a:r>
                      <a:r>
                        <a:rPr lang="en-US" i="1" u="none" baseline="-25000" dirty="0" smtClean="0"/>
                        <a:t>3</a:t>
                      </a:r>
                      <a:endParaRPr lang="en-AU" i="1" dirty="0"/>
                    </a:p>
                  </a:txBody>
                  <a:tcPr/>
                </a:tc>
                <a:tc>
                  <a:txBody>
                    <a:bodyPr/>
                    <a:lstStyle/>
                    <a:p>
                      <a:pPr algn="ctr"/>
                      <a:r>
                        <a:rPr lang="en-US" i="1" u="none" dirty="0" smtClean="0"/>
                        <a:t>u</a:t>
                      </a:r>
                      <a:r>
                        <a:rPr lang="en-US" i="1" u="none" baseline="-25000" dirty="0" smtClean="0"/>
                        <a:t>4</a:t>
                      </a:r>
                      <a:endParaRPr lang="en-AU" i="1" dirty="0"/>
                    </a:p>
                  </a:txBody>
                  <a:tcPr/>
                </a:tc>
                <a:tc>
                  <a:txBody>
                    <a:bodyPr/>
                    <a:lstStyle/>
                    <a:p>
                      <a:pPr algn="ctr"/>
                      <a:r>
                        <a:rPr lang="en-US" i="1" u="none" dirty="0" smtClean="0"/>
                        <a:t>u</a:t>
                      </a:r>
                      <a:r>
                        <a:rPr lang="en-US" i="1" u="none" baseline="-25000" dirty="0" smtClean="0"/>
                        <a:t>5</a:t>
                      </a:r>
                      <a:endParaRPr lang="en-AU" i="1" dirty="0"/>
                    </a:p>
                  </a:txBody>
                  <a:tcPr/>
                </a:tc>
              </a:tr>
              <a:tr h="370840">
                <a:tc>
                  <a:txBody>
                    <a:bodyPr/>
                    <a:lstStyle/>
                    <a:p>
                      <a:pPr algn="ctr"/>
                      <a:r>
                        <a:rPr lang="en-US" i="1" dirty="0" smtClean="0"/>
                        <a:t>v</a:t>
                      </a:r>
                      <a:r>
                        <a:rPr lang="en-US" i="1" baseline="-25000" dirty="0" smtClean="0"/>
                        <a:t>0</a:t>
                      </a:r>
                      <a:endParaRPr lang="en-AU" i="1" dirty="0"/>
                    </a:p>
                  </a:txBody>
                  <a:tcPr/>
                </a:tc>
                <a:tc>
                  <a:txBody>
                    <a:bodyPr/>
                    <a:lstStyle/>
                    <a:p>
                      <a:pPr algn="ctr"/>
                      <a:r>
                        <a:rPr lang="en-US" i="1" dirty="0" smtClean="0"/>
                        <a:t>v</a:t>
                      </a:r>
                      <a:r>
                        <a:rPr lang="en-US" i="1" baseline="-25000" dirty="0" smtClean="0"/>
                        <a:t>2</a:t>
                      </a:r>
                      <a:endParaRPr lang="en-AU" i="1" dirty="0"/>
                    </a:p>
                  </a:txBody>
                  <a:tcPr/>
                </a:tc>
                <a:tc>
                  <a:txBody>
                    <a:bodyPr/>
                    <a:lstStyle/>
                    <a:p>
                      <a:pPr algn="ctr"/>
                      <a:r>
                        <a:rPr lang="en-US" i="1" dirty="0" smtClean="0"/>
                        <a:t>v</a:t>
                      </a:r>
                      <a:r>
                        <a:rPr lang="en-US" i="1" baseline="-25000" dirty="0" smtClean="0"/>
                        <a:t>1</a:t>
                      </a:r>
                      <a:endParaRPr lang="en-AU" i="1" dirty="0"/>
                    </a:p>
                  </a:txBody>
                  <a:tcPr/>
                </a:tc>
                <a:tc>
                  <a:txBody>
                    <a:bodyPr/>
                    <a:lstStyle/>
                    <a:p>
                      <a:pPr algn="ctr"/>
                      <a:r>
                        <a:rPr lang="en-US" i="1" dirty="0" smtClean="0"/>
                        <a:t>v</a:t>
                      </a:r>
                      <a:r>
                        <a:rPr lang="en-US" i="1" baseline="-25000" dirty="0" smtClean="0"/>
                        <a:t>5</a:t>
                      </a:r>
                      <a:endParaRPr lang="en-AU" i="1" dirty="0"/>
                    </a:p>
                  </a:txBody>
                  <a:tcPr/>
                </a:tc>
                <a:tc>
                  <a:txBody>
                    <a:bodyPr/>
                    <a:lstStyle/>
                    <a:p>
                      <a:pPr algn="ctr"/>
                      <a:r>
                        <a:rPr lang="en-US" i="1" dirty="0" smtClean="0"/>
                        <a:t>v</a:t>
                      </a:r>
                      <a:r>
                        <a:rPr lang="en-US" i="1" baseline="-25000" dirty="0" smtClean="0"/>
                        <a:t>4</a:t>
                      </a:r>
                      <a:endParaRPr lang="en-AU" i="1" dirty="0"/>
                    </a:p>
                  </a:txBody>
                  <a:tcPr/>
                </a:tc>
              </a:tr>
            </a:tbl>
          </a:graphicData>
        </a:graphic>
      </p:graphicFrame>
      <p:sp>
        <p:nvSpPr>
          <p:cNvPr id="4" name="TextBox 3"/>
          <p:cNvSpPr txBox="1"/>
          <p:nvPr/>
        </p:nvSpPr>
        <p:spPr>
          <a:xfrm>
            <a:off x="990600" y="5256498"/>
            <a:ext cx="1665841" cy="338554"/>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US" sz="1600" dirty="0" smtClean="0">
                <a:latin typeface="+mn-lt"/>
                <a:cs typeface="+mn-cs"/>
              </a:rPr>
              <a:t>Embedding One</a:t>
            </a:r>
            <a:endParaRPr kumimoji="0" lang="en-AU" sz="1600" i="0" u="none" strike="noStrike" kern="1200" cap="none" spc="0" normalizeH="0" baseline="0" noProof="0" dirty="0" smtClean="0">
              <a:ln>
                <a:noFill/>
              </a:ln>
              <a:solidFill>
                <a:schemeClr val="tx1"/>
              </a:solidFill>
              <a:effectLst/>
              <a:uLnTx/>
              <a:uFillTx/>
              <a:latin typeface="+mn-lt"/>
              <a:cs typeface="+mn-cs"/>
            </a:endParaRP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162300"/>
            <a:ext cx="14287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2442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Subgraph Matching</a:t>
            </a:r>
            <a:endParaRPr lang="en-AU"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42741"/>
            <a:ext cx="5001317" cy="2500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16280" y="4572000"/>
            <a:ext cx="6304803" cy="338554"/>
          </a:xfrm>
          <a:prstGeom prst="rect">
            <a:avLst/>
          </a:prstGeom>
        </p:spPr>
        <p:txBody>
          <a:bodyPr wrap="none" rtlCol="0">
            <a:spAutoFit/>
          </a:bodyPr>
          <a:lstStyle/>
          <a:p>
            <a:pPr fontAlgn="auto">
              <a:spcBef>
                <a:spcPct val="20000"/>
              </a:spcBef>
              <a:spcAft>
                <a:spcPts val="0"/>
              </a:spcAft>
            </a:pPr>
            <a:r>
              <a:rPr lang="en-US" sz="1600" dirty="0"/>
              <a:t>Matching order of </a:t>
            </a:r>
            <a:r>
              <a:rPr lang="en-US" sz="1600" dirty="0" err="1"/>
              <a:t>QuickSI</a:t>
            </a:r>
            <a:r>
              <a:rPr lang="en-US" sz="1600" dirty="0"/>
              <a:t> and </a:t>
            </a:r>
            <a:r>
              <a:rPr lang="en-US" sz="1600" dirty="0" err="1"/>
              <a:t>Turbo</a:t>
            </a:r>
            <a:r>
              <a:rPr lang="en-US" sz="1600" baseline="-25000" dirty="0" err="1"/>
              <a:t>ISO</a:t>
            </a:r>
            <a:r>
              <a:rPr lang="en-US" sz="1600" dirty="0"/>
              <a:t> : (u</a:t>
            </a:r>
            <a:r>
              <a:rPr lang="en-US" sz="1600" baseline="-25000" dirty="0"/>
              <a:t>1</a:t>
            </a:r>
            <a:r>
              <a:rPr lang="zh-CN" altLang="en-US" sz="1600" dirty="0"/>
              <a:t>，</a:t>
            </a:r>
            <a:r>
              <a:rPr lang="en-US" sz="1600" dirty="0"/>
              <a:t>u</a:t>
            </a:r>
            <a:r>
              <a:rPr lang="en-US" sz="1600" baseline="-25000" dirty="0"/>
              <a:t>2</a:t>
            </a:r>
            <a:r>
              <a:rPr lang="zh-CN" altLang="en-US" sz="1600" dirty="0"/>
              <a:t>，</a:t>
            </a:r>
            <a:r>
              <a:rPr lang="en-US" sz="1600" dirty="0"/>
              <a:t>u</a:t>
            </a:r>
            <a:r>
              <a:rPr lang="en-US" sz="1600" baseline="-25000" dirty="0"/>
              <a:t>3</a:t>
            </a:r>
            <a:r>
              <a:rPr lang="zh-CN" altLang="en-US" sz="1600" dirty="0"/>
              <a:t>，</a:t>
            </a:r>
            <a:r>
              <a:rPr lang="en-US" sz="1600" dirty="0"/>
              <a:t>u</a:t>
            </a:r>
            <a:r>
              <a:rPr lang="en-US" sz="1600" baseline="-25000" dirty="0"/>
              <a:t>4</a:t>
            </a:r>
            <a:r>
              <a:rPr lang="zh-CN" altLang="en-US" sz="1600" dirty="0"/>
              <a:t>，</a:t>
            </a:r>
            <a:r>
              <a:rPr lang="en-US" sz="1600" dirty="0"/>
              <a:t>u</a:t>
            </a:r>
            <a:r>
              <a:rPr lang="en-US" sz="1600" baseline="-25000" dirty="0"/>
              <a:t>5</a:t>
            </a:r>
            <a:r>
              <a:rPr lang="zh-CN" altLang="en-US" sz="1600" dirty="0"/>
              <a:t>，</a:t>
            </a:r>
            <a:r>
              <a:rPr lang="en-US" sz="1600" dirty="0"/>
              <a:t>u</a:t>
            </a:r>
            <a:r>
              <a:rPr lang="en-US" sz="1600" baseline="-25000" dirty="0"/>
              <a:t>6</a:t>
            </a:r>
            <a:r>
              <a:rPr lang="en-US" sz="1600" dirty="0" smtClean="0"/>
              <a:t>).</a:t>
            </a:r>
            <a:endParaRPr lang="en-AU" sz="1600" dirty="0"/>
          </a:p>
        </p:txBody>
      </p:sp>
      <p:sp>
        <p:nvSpPr>
          <p:cNvPr id="20" name="Content Placeholder 2"/>
          <p:cNvSpPr txBox="1">
            <a:spLocks/>
          </p:cNvSpPr>
          <p:nvPr/>
        </p:nvSpPr>
        <p:spPr>
          <a:xfrm>
            <a:off x="457200" y="1323098"/>
            <a:ext cx="8229600" cy="429502"/>
          </a:xfrm>
          <a:prstGeom prst="rect">
            <a:avLst/>
          </a:prstGeom>
        </p:spPr>
        <p:txBody>
          <a:bodyPr/>
          <a:lstStyle>
            <a:lvl1pPr marL="342900" indent="-342900" algn="l" rtl="0" eaLnBrk="0" fontAlgn="base" hangingPunct="0">
              <a:spcBef>
                <a:spcPct val="20000"/>
              </a:spcBef>
              <a:spcAft>
                <a:spcPct val="0"/>
              </a:spcAft>
              <a:buFont typeface="Arial" pitchFamily="34" charset="0"/>
              <a:buNone/>
              <a:defRPr sz="1400" kern="1200" baseline="0">
                <a:solidFill>
                  <a:schemeClr val="tx1"/>
                </a:solidFill>
                <a:latin typeface="+mn-lt"/>
                <a:ea typeface="MS PGothic" pitchFamily="34" charset="-128"/>
                <a:cs typeface="Microsoft Sans Serif"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Challenge I: Redundant Cartesian Products by Dissimilar Vertices.</a:t>
            </a:r>
            <a:endParaRPr lang="en-AU" sz="2000" b="1" dirty="0"/>
          </a:p>
        </p:txBody>
      </p:sp>
      <p:sp>
        <p:nvSpPr>
          <p:cNvPr id="22" name="TextBox 21"/>
          <p:cNvSpPr txBox="1"/>
          <p:nvPr/>
        </p:nvSpPr>
        <p:spPr>
          <a:xfrm>
            <a:off x="1016280" y="5181600"/>
            <a:ext cx="6686446" cy="929485"/>
          </a:xfrm>
          <a:prstGeom prst="rect">
            <a:avLst/>
          </a:prstGeom>
        </p:spPr>
        <p:txBody>
          <a:bodyPr wrap="none" rtlCol="0">
            <a:spAutoFit/>
          </a:bodyPr>
          <a:lstStyle/>
          <a:p>
            <a:pPr fontAlgn="auto">
              <a:spcBef>
                <a:spcPct val="20000"/>
              </a:spcBef>
              <a:spcAft>
                <a:spcPts val="0"/>
              </a:spcAft>
            </a:pPr>
            <a:r>
              <a:rPr kumimoji="0" lang="en-US" sz="1600" i="0" u="none" strike="noStrike" kern="1200" cap="none" spc="0" normalizeH="0" baseline="0" noProof="0" dirty="0" smtClean="0">
                <a:ln>
                  <a:noFill/>
                </a:ln>
                <a:solidFill>
                  <a:schemeClr val="tx1"/>
                </a:solidFill>
                <a:effectLst/>
                <a:uLnTx/>
                <a:uFillTx/>
              </a:rPr>
              <a:t>Cartesian products</a:t>
            </a:r>
            <a:r>
              <a:rPr lang="en-US" sz="1600" dirty="0"/>
              <a:t>:</a:t>
            </a:r>
            <a:endParaRPr kumimoji="0" lang="en-US" sz="1600" i="0" u="none" strike="noStrike" kern="1200" cap="none" spc="0" normalizeH="0" baseline="0" noProof="0" dirty="0" smtClean="0">
              <a:ln>
                <a:noFill/>
              </a:ln>
              <a:solidFill>
                <a:schemeClr val="tx1"/>
              </a:solidFill>
              <a:effectLst/>
              <a:uLnTx/>
              <a:uFillTx/>
            </a:endParaRPr>
          </a:p>
          <a:p>
            <a:pPr marL="342900" indent="-342900" fontAlgn="auto">
              <a:spcBef>
                <a:spcPct val="20000"/>
              </a:spcBef>
              <a:spcAft>
                <a:spcPts val="0"/>
              </a:spcAft>
              <a:buFont typeface="Wingdings" panose="05000000000000000000" pitchFamily="2" charset="2"/>
              <a:buChar char="Ø"/>
            </a:pPr>
            <a:r>
              <a:rPr kumimoji="0" lang="en-US" sz="1600" i="0" u="none" strike="noStrike" kern="1200" cap="none" spc="0" normalizeH="0" baseline="0" noProof="0" dirty="0" smtClean="0">
                <a:ln>
                  <a:noFill/>
                </a:ln>
                <a:solidFill>
                  <a:schemeClr val="tx1"/>
                </a:solidFill>
                <a:effectLst/>
                <a:uLnTx/>
                <a:uFillTx/>
              </a:rPr>
              <a:t>100</a:t>
            </a:r>
            <a:r>
              <a:rPr kumimoji="0" lang="en-US" sz="1600" i="0" u="none" strike="noStrike" kern="1200" cap="none" spc="0" normalizeH="0" noProof="0" dirty="0" smtClean="0">
                <a:ln>
                  <a:noFill/>
                </a:ln>
                <a:solidFill>
                  <a:schemeClr val="tx1"/>
                </a:solidFill>
                <a:effectLst/>
                <a:uLnTx/>
                <a:uFillTx/>
              </a:rPr>
              <a:t> mappings </a:t>
            </a:r>
            <a:r>
              <a:rPr kumimoji="0" lang="en-US" sz="1600" i="0" u="none" strike="noStrike" kern="1200" cap="none" spc="0" normalizeH="0" baseline="0" noProof="0" dirty="0" smtClean="0">
                <a:ln>
                  <a:noFill/>
                </a:ln>
                <a:solidFill>
                  <a:schemeClr val="tx1"/>
                </a:solidFill>
                <a:effectLst/>
                <a:uLnTx/>
                <a:uFillTx/>
              </a:rPr>
              <a:t>(v</a:t>
            </a:r>
            <a:r>
              <a:rPr lang="en-US" sz="1600" baseline="-25000" noProof="0" dirty="0"/>
              <a:t>0</a:t>
            </a:r>
            <a:r>
              <a:rPr lang="zh-CN" altLang="en-US" sz="1600" dirty="0" smtClean="0"/>
              <a:t>，</a:t>
            </a:r>
            <a:r>
              <a:rPr lang="en-US" altLang="zh-CN" sz="1600" dirty="0"/>
              <a:t>v</a:t>
            </a:r>
            <a:r>
              <a:rPr lang="en-US" sz="1600" baseline="-25000" dirty="0" smtClean="0"/>
              <a:t>2</a:t>
            </a:r>
            <a:r>
              <a:rPr lang="zh-CN" altLang="en-US" sz="1600" dirty="0" smtClean="0"/>
              <a:t>，</a:t>
            </a:r>
            <a:r>
              <a:rPr lang="en-US" sz="1600" dirty="0" smtClean="0"/>
              <a:t> v</a:t>
            </a:r>
            <a:r>
              <a:rPr lang="en-US" sz="1600" baseline="-25000" dirty="0" smtClean="0"/>
              <a:t>1000+i</a:t>
            </a:r>
            <a:r>
              <a:rPr lang="zh-CN" altLang="en-US" sz="1600" dirty="0" smtClean="0"/>
              <a:t>，</a:t>
            </a:r>
            <a:r>
              <a:rPr lang="en-US" sz="1600" dirty="0" smtClean="0"/>
              <a:t> v</a:t>
            </a:r>
            <a:r>
              <a:rPr lang="en-US" sz="1600" baseline="-25000" dirty="0" smtClean="0"/>
              <a:t>2100 +i</a:t>
            </a:r>
            <a:r>
              <a:rPr kumimoji="0" lang="en-US" sz="1600" i="0" u="none" strike="noStrike" kern="1200" cap="none" spc="0" normalizeH="0" baseline="0" noProof="0" dirty="0" smtClean="0">
                <a:ln>
                  <a:noFill/>
                </a:ln>
                <a:solidFill>
                  <a:schemeClr val="tx1"/>
                </a:solidFill>
                <a:effectLst/>
                <a:uLnTx/>
                <a:uFillTx/>
              </a:rPr>
              <a:t>) (3 </a:t>
            </a:r>
            <a:r>
              <a:rPr kumimoji="0" lang="en-US" sz="1600" i="0" u="none" strike="noStrike" kern="1200" cap="none" spc="0" normalizeH="0" baseline="0" noProof="0" dirty="0" smtClean="0">
                <a:ln>
                  <a:noFill/>
                </a:ln>
                <a:solidFill>
                  <a:schemeClr val="tx1"/>
                </a:solidFill>
                <a:effectLst/>
                <a:uLnTx/>
                <a:uFillTx/>
                <a:ea typeface="Arial Unicode MS" panose="020B0604020202020204" pitchFamily="34" charset="-122"/>
              </a:rPr>
              <a:t>≤ </a:t>
            </a:r>
            <a:r>
              <a:rPr kumimoji="0" lang="en-US" sz="1600" i="0" u="none" strike="noStrike" kern="1200" cap="none" spc="0" normalizeH="0" baseline="0" noProof="0" dirty="0" err="1" smtClean="0">
                <a:ln>
                  <a:noFill/>
                </a:ln>
                <a:solidFill>
                  <a:schemeClr val="tx1"/>
                </a:solidFill>
                <a:effectLst/>
                <a:uLnTx/>
                <a:uFillTx/>
              </a:rPr>
              <a:t>i</a:t>
            </a:r>
            <a:r>
              <a:rPr lang="en-US" sz="1600" dirty="0"/>
              <a:t> </a:t>
            </a:r>
            <a:r>
              <a:rPr lang="en-US" sz="1600" dirty="0">
                <a:ea typeface="Arial Unicode MS" panose="020B0604020202020204" pitchFamily="34" charset="-122"/>
              </a:rPr>
              <a:t>≤ </a:t>
            </a:r>
            <a:r>
              <a:rPr lang="en-US" sz="1600" dirty="0" smtClean="0"/>
              <a:t>102</a:t>
            </a:r>
            <a:r>
              <a:rPr kumimoji="0" lang="en-US" sz="1600" i="0" u="none" strike="noStrike" kern="1200" cap="none" spc="0" normalizeH="0" baseline="0" noProof="0" dirty="0" smtClean="0">
                <a:ln>
                  <a:noFill/>
                </a:ln>
                <a:solidFill>
                  <a:schemeClr val="tx1"/>
                </a:solidFill>
                <a:effectLst/>
                <a:uLnTx/>
                <a:uFillTx/>
              </a:rPr>
              <a:t>) of (</a:t>
            </a:r>
            <a:r>
              <a:rPr lang="en-US" sz="1600" dirty="0"/>
              <a:t>u</a:t>
            </a:r>
            <a:r>
              <a:rPr lang="en-US" sz="1600" baseline="-25000" dirty="0"/>
              <a:t>1</a:t>
            </a:r>
            <a:r>
              <a:rPr lang="zh-CN" altLang="en-US" sz="1600" dirty="0"/>
              <a:t>，</a:t>
            </a:r>
            <a:r>
              <a:rPr lang="en-US" sz="1600" dirty="0"/>
              <a:t>u</a:t>
            </a:r>
            <a:r>
              <a:rPr lang="en-US" sz="1600" baseline="-25000" dirty="0"/>
              <a:t>2</a:t>
            </a:r>
            <a:r>
              <a:rPr lang="zh-CN" altLang="en-US" sz="1600" dirty="0"/>
              <a:t>，</a:t>
            </a:r>
            <a:r>
              <a:rPr lang="en-US" sz="1600" dirty="0"/>
              <a:t>u</a:t>
            </a:r>
            <a:r>
              <a:rPr lang="en-US" sz="1600" baseline="-25000" dirty="0"/>
              <a:t>3</a:t>
            </a:r>
            <a:r>
              <a:rPr lang="zh-CN" altLang="en-US" sz="1600" dirty="0"/>
              <a:t>，</a:t>
            </a:r>
            <a:r>
              <a:rPr lang="en-US" sz="1600" dirty="0" smtClean="0"/>
              <a:t>u</a:t>
            </a:r>
            <a:r>
              <a:rPr lang="en-US" sz="1600" baseline="-25000" dirty="0" smtClean="0"/>
              <a:t>4</a:t>
            </a:r>
            <a:r>
              <a:rPr kumimoji="0" lang="en-US" sz="1600" i="0" u="none" strike="noStrike" kern="1200" cap="none" spc="0" normalizeH="0" baseline="0" noProof="0" dirty="0" smtClean="0">
                <a:ln>
                  <a:noFill/>
                </a:ln>
                <a:solidFill>
                  <a:schemeClr val="tx1"/>
                </a:solidFill>
                <a:effectLst/>
                <a:uLnTx/>
                <a:uFillTx/>
              </a:rPr>
              <a:t>)</a:t>
            </a:r>
          </a:p>
          <a:p>
            <a:pPr marL="342900" indent="-342900" fontAlgn="auto">
              <a:spcBef>
                <a:spcPct val="20000"/>
              </a:spcBef>
              <a:spcAft>
                <a:spcPts val="0"/>
              </a:spcAft>
              <a:buFont typeface="Wingdings" panose="05000000000000000000" pitchFamily="2" charset="2"/>
              <a:buChar char="Ø"/>
            </a:pPr>
            <a:r>
              <a:rPr lang="en-US" sz="1600" dirty="0" smtClean="0"/>
              <a:t>1000 mappings (v</a:t>
            </a:r>
            <a:r>
              <a:rPr lang="en-US" sz="1600" baseline="-25000" dirty="0" smtClean="0"/>
              <a:t>0</a:t>
            </a:r>
            <a:r>
              <a:rPr lang="en-US" sz="1600" dirty="0" smtClean="0"/>
              <a:t>, </a:t>
            </a:r>
            <a:r>
              <a:rPr lang="en-US" sz="1600" dirty="0" err="1" smtClean="0"/>
              <a:t>v</a:t>
            </a:r>
            <a:r>
              <a:rPr lang="en-US" sz="1600" baseline="-25000" dirty="0" err="1" smtClean="0"/>
              <a:t>j</a:t>
            </a:r>
            <a:r>
              <a:rPr lang="en-US" sz="1600" dirty="0" smtClean="0"/>
              <a:t>) (3</a:t>
            </a:r>
            <a:r>
              <a:rPr lang="en-US" sz="1600" dirty="0"/>
              <a:t> </a:t>
            </a:r>
            <a:r>
              <a:rPr lang="en-US" sz="1600" dirty="0">
                <a:ea typeface="Arial Unicode MS" panose="020B0604020202020204" pitchFamily="34" charset="-122"/>
              </a:rPr>
              <a:t>≤ </a:t>
            </a:r>
            <a:r>
              <a:rPr lang="en-US" sz="1600" dirty="0" smtClean="0"/>
              <a:t>j </a:t>
            </a:r>
            <a:r>
              <a:rPr lang="en-US" sz="1600" dirty="0">
                <a:ea typeface="Arial Unicode MS" panose="020B0604020202020204" pitchFamily="34" charset="-122"/>
              </a:rPr>
              <a:t>≤ </a:t>
            </a:r>
            <a:r>
              <a:rPr lang="en-US" sz="1600" dirty="0" smtClean="0"/>
              <a:t>1002) of (</a:t>
            </a:r>
            <a:r>
              <a:rPr lang="en-US" sz="1600" dirty="0"/>
              <a:t>u</a:t>
            </a:r>
            <a:r>
              <a:rPr lang="en-US" sz="1600" baseline="-25000" dirty="0"/>
              <a:t>1</a:t>
            </a:r>
            <a:r>
              <a:rPr lang="zh-CN" altLang="en-US" sz="1600" dirty="0"/>
              <a:t>，</a:t>
            </a:r>
            <a:r>
              <a:rPr lang="en-US" sz="1600" dirty="0" smtClean="0"/>
              <a:t>u</a:t>
            </a:r>
            <a:r>
              <a:rPr lang="en-US" sz="1600" baseline="-25000" dirty="0" smtClean="0"/>
              <a:t>5</a:t>
            </a:r>
            <a:r>
              <a:rPr lang="en-US" sz="1600" dirty="0" smtClean="0"/>
              <a:t>)</a:t>
            </a:r>
            <a:endParaRPr kumimoji="0" lang="en-AU" sz="1600" i="0" u="none" strike="noStrike" kern="1200" cap="none" spc="0" normalizeH="0" baseline="0" noProof="0" dirty="0" smtClean="0">
              <a:ln>
                <a:noFill/>
              </a:ln>
              <a:solidFill>
                <a:schemeClr val="tx1"/>
              </a:solidFill>
              <a:effectLst/>
              <a:uLnTx/>
              <a:uFillTx/>
            </a:endParaRPr>
          </a:p>
        </p:txBody>
      </p:sp>
      <p:sp>
        <p:nvSpPr>
          <p:cNvPr id="23" name="Rounded Rectangle 22"/>
          <p:cNvSpPr/>
          <p:nvPr/>
        </p:nvSpPr>
        <p:spPr>
          <a:xfrm>
            <a:off x="6305756" y="4591050"/>
            <a:ext cx="399844" cy="31031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ounded Rectangle 23"/>
          <p:cNvSpPr/>
          <p:nvPr/>
        </p:nvSpPr>
        <p:spPr>
          <a:xfrm>
            <a:off x="3339960" y="2286000"/>
            <a:ext cx="1155840" cy="1752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ounded Rectangle 24"/>
          <p:cNvSpPr/>
          <p:nvPr/>
        </p:nvSpPr>
        <p:spPr>
          <a:xfrm>
            <a:off x="4648200" y="2286000"/>
            <a:ext cx="1981200"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p:cNvSpPr txBox="1"/>
          <p:nvPr/>
        </p:nvSpPr>
        <p:spPr>
          <a:xfrm>
            <a:off x="6617677" y="2286000"/>
            <a:ext cx="2771083" cy="584775"/>
          </a:xfrm>
          <a:prstGeom prst="rect">
            <a:avLst/>
          </a:prstGeom>
        </p:spPr>
        <p:txBody>
          <a:bodyPr wrap="square" rtlCol="0">
            <a:spAutoFit/>
          </a:bodyPr>
          <a:lstStyle/>
          <a:p>
            <a:pPr marL="342900" marR="0" indent="-342900" defTabSz="914400" rtl="0" eaLnBrk="1" fontAlgn="auto" latinLnBrk="0" hangingPunct="1">
              <a:lnSpc>
                <a:spcPct val="100000"/>
              </a:lnSpc>
              <a:spcBef>
                <a:spcPct val="20000"/>
              </a:spcBef>
              <a:spcAft>
                <a:spcPts val="0"/>
              </a:spcAft>
              <a:buClrTx/>
              <a:buSzTx/>
              <a:buFont typeface="Arial" pitchFamily="34" charset="0"/>
              <a:buNone/>
              <a:tabLst/>
            </a:pPr>
            <a:r>
              <a:rPr kumimoji="0" lang="en-US" sz="1600" i="0" u="none" strike="noStrike" kern="1200" cap="none" spc="0" normalizeH="0" baseline="0" noProof="0" dirty="0" smtClean="0">
                <a:ln>
                  <a:noFill/>
                </a:ln>
                <a:solidFill>
                  <a:srgbClr val="FF0000"/>
                </a:solidFill>
                <a:effectLst/>
                <a:uLnTx/>
                <a:uFillTx/>
              </a:rPr>
              <a:t>10</a:t>
            </a:r>
            <a:r>
              <a:rPr lang="en-US" sz="1600" baseline="30000" dirty="0" smtClean="0">
                <a:solidFill>
                  <a:srgbClr val="FF0000"/>
                </a:solidFill>
              </a:rPr>
              <a:t>5</a:t>
            </a:r>
            <a:r>
              <a:rPr lang="en-US" sz="1600" dirty="0" smtClean="0">
                <a:solidFill>
                  <a:srgbClr val="FF0000"/>
                </a:solidFill>
              </a:rPr>
              <a:t> - 100 partial mappings are redundant.</a:t>
            </a:r>
            <a:endParaRPr kumimoji="0" lang="en-AU" sz="1600" i="0" u="none" strike="noStrike" kern="1200" cap="none" spc="0" normalizeH="0" baseline="0" noProof="0" dirty="0" smtClean="0">
              <a:ln>
                <a:noFill/>
              </a:ln>
              <a:solidFill>
                <a:srgbClr val="FF0000"/>
              </a:solidFill>
              <a:effectLst/>
              <a:uLnTx/>
              <a:uFillTx/>
            </a:endParaRPr>
          </a:p>
        </p:txBody>
      </p:sp>
      <p:sp>
        <p:nvSpPr>
          <p:cNvPr id="27" name="椭圆 16"/>
          <p:cNvSpPr/>
          <p:nvPr/>
        </p:nvSpPr>
        <p:spPr>
          <a:xfrm>
            <a:off x="2063320" y="2703714"/>
            <a:ext cx="232305" cy="2355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16"/>
          <p:cNvSpPr/>
          <p:nvPr/>
        </p:nvSpPr>
        <p:spPr>
          <a:xfrm>
            <a:off x="2547366" y="2703714"/>
            <a:ext cx="232305" cy="23557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10"/>
          <p:cNvCxnSpPr>
            <a:stCxn id="27" idx="6"/>
            <a:endCxn id="28" idx="2"/>
          </p:cNvCxnSpPr>
          <p:nvPr/>
        </p:nvCxnSpPr>
        <p:spPr>
          <a:xfrm>
            <a:off x="2295625" y="2821500"/>
            <a:ext cx="251741" cy="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49556" y="4895996"/>
            <a:ext cx="2541080" cy="338554"/>
          </a:xfrm>
          <a:prstGeom prst="rect">
            <a:avLst/>
          </a:prstGeom>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marL="342900" indent="-342900" fontAlgn="auto">
              <a:spcBef>
                <a:spcPct val="20000"/>
              </a:spcBef>
              <a:spcAft>
                <a:spcPts val="0"/>
              </a:spcAft>
            </a:pPr>
            <a:r>
              <a:rPr kumimoji="0" lang="en-US" sz="1600" i="0" u="none" strike="noStrike" kern="1200" cap="none" spc="0" normalizeH="0" baseline="0" noProof="0" dirty="0" smtClean="0">
                <a:ln>
                  <a:noFill/>
                </a:ln>
                <a:solidFill>
                  <a:srgbClr val="FF0000"/>
                </a:solidFill>
                <a:effectLst/>
                <a:uLnTx/>
                <a:uFillTx/>
              </a:rPr>
              <a:t>(u</a:t>
            </a:r>
            <a:r>
              <a:rPr lang="en-US" sz="1600" baseline="-25000" dirty="0" smtClean="0">
                <a:solidFill>
                  <a:srgbClr val="FF0000"/>
                </a:solidFill>
              </a:rPr>
              <a:t>1</a:t>
            </a:r>
            <a:r>
              <a:rPr lang="zh-CN" altLang="en-US" sz="1600" dirty="0" smtClean="0">
                <a:solidFill>
                  <a:srgbClr val="FF0000"/>
                </a:solidFill>
              </a:rPr>
              <a:t>，</a:t>
            </a:r>
            <a:r>
              <a:rPr lang="en-US" sz="1600" dirty="0" smtClean="0">
                <a:solidFill>
                  <a:srgbClr val="FF0000"/>
                </a:solidFill>
              </a:rPr>
              <a:t>u</a:t>
            </a:r>
            <a:r>
              <a:rPr lang="en-US" sz="1600" baseline="-25000" dirty="0">
                <a:solidFill>
                  <a:srgbClr val="FF0000"/>
                </a:solidFill>
              </a:rPr>
              <a:t>2</a:t>
            </a:r>
            <a:r>
              <a:rPr lang="zh-CN" altLang="en-US" sz="1600" dirty="0" smtClean="0">
                <a:solidFill>
                  <a:srgbClr val="FF0000"/>
                </a:solidFill>
              </a:rPr>
              <a:t>，</a:t>
            </a:r>
            <a:r>
              <a:rPr lang="en-US" sz="1600" dirty="0" smtClean="0">
                <a:solidFill>
                  <a:srgbClr val="FF0000"/>
                </a:solidFill>
              </a:rPr>
              <a:t>u</a:t>
            </a:r>
            <a:r>
              <a:rPr lang="en-US" sz="1600" baseline="-25000" dirty="0">
                <a:solidFill>
                  <a:srgbClr val="FF0000"/>
                </a:solidFill>
              </a:rPr>
              <a:t>5</a:t>
            </a:r>
            <a:r>
              <a:rPr lang="zh-CN" altLang="en-US" sz="1600" dirty="0" smtClean="0">
                <a:solidFill>
                  <a:srgbClr val="FF0000"/>
                </a:solidFill>
              </a:rPr>
              <a:t>，</a:t>
            </a:r>
            <a:r>
              <a:rPr lang="en-US" sz="1600" dirty="0" smtClean="0">
                <a:solidFill>
                  <a:srgbClr val="FF0000"/>
                </a:solidFill>
              </a:rPr>
              <a:t>u</a:t>
            </a:r>
            <a:r>
              <a:rPr lang="en-US" sz="1600" baseline="-25000" dirty="0" smtClean="0">
                <a:solidFill>
                  <a:srgbClr val="FF0000"/>
                </a:solidFill>
              </a:rPr>
              <a:t>3</a:t>
            </a:r>
            <a:r>
              <a:rPr lang="zh-CN" altLang="en-US" sz="1600" dirty="0" smtClean="0">
                <a:solidFill>
                  <a:srgbClr val="FF0000"/>
                </a:solidFill>
              </a:rPr>
              <a:t>，</a:t>
            </a:r>
            <a:r>
              <a:rPr lang="en-US" sz="1600" dirty="0" smtClean="0">
                <a:solidFill>
                  <a:srgbClr val="FF0000"/>
                </a:solidFill>
              </a:rPr>
              <a:t>u</a:t>
            </a:r>
            <a:r>
              <a:rPr lang="en-US" sz="1600" baseline="-25000" dirty="0">
                <a:solidFill>
                  <a:srgbClr val="FF0000"/>
                </a:solidFill>
              </a:rPr>
              <a:t>4</a:t>
            </a:r>
            <a:r>
              <a:rPr lang="zh-CN" altLang="en-US" sz="1600" dirty="0" smtClean="0">
                <a:solidFill>
                  <a:srgbClr val="FF0000"/>
                </a:solidFill>
              </a:rPr>
              <a:t>，</a:t>
            </a:r>
            <a:r>
              <a:rPr lang="en-US" sz="1600" dirty="0" smtClean="0">
                <a:solidFill>
                  <a:srgbClr val="FF0000"/>
                </a:solidFill>
              </a:rPr>
              <a:t>u</a:t>
            </a:r>
            <a:r>
              <a:rPr lang="en-US" sz="1600" baseline="-25000" dirty="0" smtClean="0">
                <a:solidFill>
                  <a:srgbClr val="FF0000"/>
                </a:solidFill>
              </a:rPr>
              <a:t>6</a:t>
            </a:r>
            <a:r>
              <a:rPr kumimoji="0" lang="en-US" sz="1600" i="0" u="none" strike="noStrike" kern="1200" cap="none" spc="0" normalizeH="0" baseline="0" noProof="0" dirty="0" smtClean="0">
                <a:ln>
                  <a:noFill/>
                </a:ln>
                <a:solidFill>
                  <a:srgbClr val="FF0000"/>
                </a:solidFill>
                <a:effectLst/>
                <a:uLnTx/>
                <a:uFillTx/>
              </a:rPr>
              <a:t>)</a:t>
            </a:r>
          </a:p>
        </p:txBody>
      </p:sp>
    </p:spTree>
    <p:extLst>
      <p:ext uri="{BB962C8B-B14F-4D97-AF65-F5344CB8AC3E}">
        <p14:creationId xmlns:p14="http://schemas.microsoft.com/office/powerpoint/2010/main" val="2147021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p:bldP spid="23" grpId="0" animBg="1"/>
      <p:bldP spid="24" grpId="0" animBg="1"/>
      <p:bldP spid="25" grpId="0" animBg="1"/>
      <p:bldP spid="26" grpId="0"/>
      <p:bldP spid="27" grpId="0" animBg="1"/>
      <p:bldP spid="28" grpId="0" animBg="1"/>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t>
            </a:r>
            <a:r>
              <a:rPr lang="en-US" dirty="0" smtClean="0"/>
              <a:t>of Subgraph </a:t>
            </a:r>
            <a:r>
              <a:rPr lang="en-US" dirty="0"/>
              <a:t>Matching </a:t>
            </a:r>
            <a:endParaRPr lang="en-AU" dirty="0"/>
          </a:p>
        </p:txBody>
      </p:sp>
      <p:sp>
        <p:nvSpPr>
          <p:cNvPr id="7" name="Content Placeholder 2"/>
          <p:cNvSpPr txBox="1">
            <a:spLocks/>
          </p:cNvSpPr>
          <p:nvPr/>
        </p:nvSpPr>
        <p:spPr>
          <a:xfrm>
            <a:off x="457200" y="1905000"/>
            <a:ext cx="8229600" cy="4953000"/>
          </a:xfrm>
          <a:prstGeom prst="rect">
            <a:avLst/>
          </a:prstGeom>
        </p:spPr>
        <p:txBody>
          <a:bodyPr/>
          <a:lstStyle>
            <a:lvl1pPr marL="342900" indent="-342900" algn="l" rtl="0" eaLnBrk="0" fontAlgn="base" hangingPunct="0">
              <a:spcBef>
                <a:spcPct val="20000"/>
              </a:spcBef>
              <a:spcAft>
                <a:spcPct val="0"/>
              </a:spcAft>
              <a:buFont typeface="Arial" pitchFamily="34" charset="0"/>
              <a:buNone/>
              <a:defRPr sz="1400" kern="1200" baseline="0">
                <a:solidFill>
                  <a:schemeClr val="tx1"/>
                </a:solidFill>
                <a:latin typeface="+mn-lt"/>
                <a:ea typeface="MS PGothic" pitchFamily="34" charset="-128"/>
                <a:cs typeface="Microsoft Sans Serif"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Our Solution</a:t>
            </a:r>
            <a:r>
              <a:rPr lang="en-US" sz="2000" dirty="0" smtClean="0"/>
              <a:t> : Postpone Cartesian products.</a:t>
            </a:r>
          </a:p>
          <a:p>
            <a:pPr lvl="1">
              <a:buFont typeface="Wingdings" panose="05000000000000000000" pitchFamily="2" charset="2"/>
              <a:buChar char="Ø"/>
            </a:pPr>
            <a:endParaRPr lang="en-US" sz="2000" dirty="0" smtClean="0"/>
          </a:p>
          <a:p>
            <a:pPr lvl="1">
              <a:buFont typeface="Wingdings" panose="05000000000000000000" pitchFamily="2" charset="2"/>
              <a:buChar char="Ø"/>
            </a:pPr>
            <a:r>
              <a:rPr lang="en-US" sz="2000" dirty="0" smtClean="0"/>
              <a:t>Decompose </a:t>
            </a:r>
            <a:r>
              <a:rPr lang="en-US" sz="2000" b="1" i="1" dirty="0" smtClean="0">
                <a:solidFill>
                  <a:srgbClr val="0000FF"/>
                </a:solidFill>
              </a:rPr>
              <a:t>q</a:t>
            </a:r>
            <a:r>
              <a:rPr lang="en-US" sz="2000" dirty="0" smtClean="0"/>
              <a:t> into </a:t>
            </a:r>
            <a:r>
              <a:rPr lang="en-US" sz="2000" b="1" dirty="0" smtClean="0"/>
              <a:t>a dense subgraph </a:t>
            </a:r>
            <a:r>
              <a:rPr lang="en-US" sz="2000" dirty="0" smtClean="0"/>
              <a:t>and </a:t>
            </a:r>
            <a:r>
              <a:rPr lang="en-US" sz="2000" b="1" dirty="0" smtClean="0"/>
              <a:t>a forest</a:t>
            </a:r>
            <a:r>
              <a:rPr lang="en-US" sz="2000" dirty="0" smtClean="0"/>
              <a:t>, and process the dense subgraph first.</a:t>
            </a:r>
          </a:p>
          <a:p>
            <a:pPr lvl="1">
              <a:buFont typeface="Wingdings" panose="05000000000000000000" pitchFamily="2" charset="2"/>
              <a:buChar char="Ø"/>
            </a:pPr>
            <a:endParaRPr lang="en-US" sz="2000" dirty="0" smtClean="0"/>
          </a:p>
          <a:p>
            <a:pPr lvl="1">
              <a:buFont typeface="Wingdings" panose="05000000000000000000" pitchFamily="2" charset="2"/>
              <a:buChar char="Ø"/>
            </a:pPr>
            <a:endParaRPr lang="en-US" sz="2000" dirty="0" smtClean="0"/>
          </a:p>
          <a:p>
            <a:pPr lvl="1">
              <a:buFont typeface="Wingdings" panose="05000000000000000000" pitchFamily="2" charset="2"/>
              <a:buChar char="Ø"/>
            </a:pPr>
            <a:endParaRPr lang="en-US" sz="2000" dirty="0" smtClean="0"/>
          </a:p>
          <a:p>
            <a:pPr lvl="1">
              <a:buFont typeface="Wingdings" panose="05000000000000000000" pitchFamily="2" charset="2"/>
              <a:buChar char="Ø"/>
            </a:pPr>
            <a:endParaRPr lang="en-US" sz="2000" dirty="0" smtClean="0"/>
          </a:p>
          <a:p>
            <a:pPr lvl="1">
              <a:buFont typeface="Wingdings" panose="05000000000000000000" pitchFamily="2" charset="2"/>
              <a:buChar char="Ø"/>
            </a:pPr>
            <a:endParaRPr lang="en-US" sz="2000" dirty="0" smtClean="0"/>
          </a:p>
          <a:p>
            <a:pPr lvl="1">
              <a:buFont typeface="Wingdings" panose="05000000000000000000" pitchFamily="2" charset="2"/>
              <a:buChar char="Ø"/>
            </a:pPr>
            <a:endParaRPr lang="en-US" sz="2000" dirty="0" smtClean="0"/>
          </a:p>
          <a:p>
            <a:pPr lvl="1">
              <a:buFont typeface="Wingdings" panose="05000000000000000000" pitchFamily="2" charset="2"/>
              <a:buChar char="Ø"/>
            </a:pPr>
            <a:endParaRPr lang="en-US" sz="2000" dirty="0" smtClean="0"/>
          </a:p>
          <a:p>
            <a:pPr lvl="1">
              <a:buFont typeface="Wingdings" panose="05000000000000000000" pitchFamily="2" charset="2"/>
              <a:buChar char="Ø"/>
            </a:pPr>
            <a:endParaRPr lang="en-AU" sz="2000"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786188"/>
            <a:ext cx="230505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743325"/>
            <a:ext cx="1828800"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3810000" y="4572000"/>
            <a:ext cx="990600"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Content Placeholder 2"/>
          <p:cNvSpPr txBox="1">
            <a:spLocks/>
          </p:cNvSpPr>
          <p:nvPr/>
        </p:nvSpPr>
        <p:spPr>
          <a:xfrm>
            <a:off x="457200" y="1323098"/>
            <a:ext cx="8229600" cy="429502"/>
          </a:xfrm>
          <a:prstGeom prst="rect">
            <a:avLst/>
          </a:prstGeom>
        </p:spPr>
        <p:txBody>
          <a:bodyPr/>
          <a:lstStyle>
            <a:lvl1pPr marL="342900" indent="-342900" algn="l" rtl="0" eaLnBrk="0" fontAlgn="base" hangingPunct="0">
              <a:spcBef>
                <a:spcPct val="20000"/>
              </a:spcBef>
              <a:spcAft>
                <a:spcPct val="0"/>
              </a:spcAft>
              <a:buFont typeface="Arial" pitchFamily="34" charset="0"/>
              <a:buNone/>
              <a:defRPr sz="1400" kern="1200" baseline="0">
                <a:solidFill>
                  <a:schemeClr val="tx1"/>
                </a:solidFill>
                <a:latin typeface="+mn-lt"/>
                <a:ea typeface="MS PGothic" pitchFamily="34" charset="-128"/>
                <a:cs typeface="Microsoft Sans Serif"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Challenge I: Redundant Cartesian Products by Dissimilar Vertices.</a:t>
            </a:r>
            <a:endParaRPr lang="en-AU" sz="2000" b="1" dirty="0"/>
          </a:p>
        </p:txBody>
      </p:sp>
    </p:spTree>
    <p:extLst>
      <p:ext uri="{BB962C8B-B14F-4D97-AF65-F5344CB8AC3E}">
        <p14:creationId xmlns:p14="http://schemas.microsoft.com/office/powerpoint/2010/main" val="2904703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t>
            </a:r>
            <a:r>
              <a:rPr lang="en-US" dirty="0" smtClean="0"/>
              <a:t>of Subgraph </a:t>
            </a:r>
            <a:r>
              <a:rPr lang="en-US" dirty="0"/>
              <a:t>Matching</a:t>
            </a:r>
            <a:endParaRPr lang="en-AU" dirty="0"/>
          </a:p>
        </p:txBody>
      </p:sp>
      <p:sp>
        <p:nvSpPr>
          <p:cNvPr id="3" name="Content Placeholder 2"/>
          <p:cNvSpPr>
            <a:spLocks noGrp="1"/>
          </p:cNvSpPr>
          <p:nvPr>
            <p:ph idx="1"/>
          </p:nvPr>
        </p:nvSpPr>
        <p:spPr>
          <a:xfrm>
            <a:off x="457200" y="1323098"/>
            <a:ext cx="8610600" cy="4606232"/>
          </a:xfrm>
        </p:spPr>
        <p:txBody>
          <a:bodyPr/>
          <a:lstStyle/>
          <a:p>
            <a:pPr marL="0" indent="0"/>
            <a:r>
              <a:rPr lang="en-US" sz="2000" b="1" dirty="0" smtClean="0"/>
              <a:t>Challenge II: Exponential size of the path-based data structure in </a:t>
            </a:r>
            <a:r>
              <a:rPr lang="en-US" sz="2000" b="1" dirty="0" err="1" smtClean="0"/>
              <a:t>TurboISO</a:t>
            </a:r>
            <a:r>
              <a:rPr lang="en-US" sz="2000" b="1" dirty="0" smtClean="0"/>
              <a:t>.</a:t>
            </a:r>
          </a:p>
          <a:p>
            <a:pPr>
              <a:buFont typeface="Wingdings" panose="05000000000000000000" pitchFamily="2" charset="2"/>
              <a:buChar char="Ø"/>
            </a:pPr>
            <a:endParaRPr lang="en-US" sz="2000" dirty="0" smtClean="0"/>
          </a:p>
          <a:p>
            <a:pPr lvl="1">
              <a:buFont typeface="Wingdings" panose="05000000000000000000" pitchFamily="2" charset="2"/>
              <a:buChar char="Ø"/>
            </a:pPr>
            <a:r>
              <a:rPr lang="en-US" sz="2000" dirty="0" err="1" smtClean="0"/>
              <a:t>TurboISO</a:t>
            </a:r>
            <a:r>
              <a:rPr lang="en-US" sz="2000" baseline="-25000" dirty="0" smtClean="0"/>
              <a:t>  </a:t>
            </a:r>
            <a:r>
              <a:rPr lang="en-US" sz="2000" dirty="0" smtClean="0"/>
              <a:t>builds a data structure that materializes all embeddings of query paths in a data graph</a:t>
            </a:r>
          </a:p>
          <a:p>
            <a:pPr lvl="1">
              <a:buFont typeface="Wingdings" panose="05000000000000000000" pitchFamily="2" charset="2"/>
              <a:buChar char="§"/>
            </a:pPr>
            <a:endParaRPr lang="en-US" sz="2000" dirty="0" smtClean="0"/>
          </a:p>
          <a:p>
            <a:pPr lvl="1">
              <a:buFont typeface="Wingdings" panose="05000000000000000000" pitchFamily="2" charset="2"/>
              <a:buChar char="Ø"/>
            </a:pPr>
            <a:r>
              <a:rPr lang="en-US" sz="2000" dirty="0" smtClean="0"/>
              <a:t>Worst-case space complexity: </a:t>
            </a:r>
            <a:r>
              <a:rPr lang="en-US" sz="2000" b="1" dirty="0" smtClean="0">
                <a:solidFill>
                  <a:srgbClr val="FF0000"/>
                </a:solidFill>
              </a:rPr>
              <a:t>O(|V(G)|</a:t>
            </a:r>
            <a:r>
              <a:rPr lang="en-US" sz="2000" b="1" baseline="30000" dirty="0" smtClean="0">
                <a:solidFill>
                  <a:srgbClr val="FF0000"/>
                </a:solidFill>
              </a:rPr>
              <a:t>|v(q)-1|</a:t>
            </a:r>
            <a:r>
              <a:rPr lang="en-US" sz="2000" b="1" dirty="0" smtClean="0">
                <a:solidFill>
                  <a:srgbClr val="FF0000"/>
                </a:solidFill>
              </a:rPr>
              <a:t>)</a:t>
            </a:r>
            <a:r>
              <a:rPr lang="en-US" sz="2000" dirty="0" smtClean="0"/>
              <a:t>.</a:t>
            </a:r>
          </a:p>
          <a:p>
            <a:pPr lvl="1">
              <a:buFont typeface="Wingdings" panose="05000000000000000000" pitchFamily="2" charset="2"/>
              <a:buChar char="§"/>
            </a:pPr>
            <a:endParaRPr lang="en-US" sz="1800" dirty="0"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886200"/>
            <a:ext cx="509587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2988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t>
            </a:r>
            <a:r>
              <a:rPr lang="en-US" dirty="0" smtClean="0"/>
              <a:t>of Subgraph </a:t>
            </a:r>
            <a:r>
              <a:rPr lang="en-US" dirty="0"/>
              <a:t>Matching</a:t>
            </a:r>
            <a:endParaRPr lang="en-AU" dirty="0"/>
          </a:p>
        </p:txBody>
      </p:sp>
      <p:sp>
        <p:nvSpPr>
          <p:cNvPr id="3" name="Content Placeholder 2"/>
          <p:cNvSpPr>
            <a:spLocks noGrp="1"/>
          </p:cNvSpPr>
          <p:nvPr>
            <p:ph idx="1"/>
          </p:nvPr>
        </p:nvSpPr>
        <p:spPr>
          <a:xfrm>
            <a:off x="457200" y="1323098"/>
            <a:ext cx="8534400" cy="4606232"/>
          </a:xfrm>
        </p:spPr>
        <p:txBody>
          <a:bodyPr/>
          <a:lstStyle/>
          <a:p>
            <a:pPr marL="0" indent="0"/>
            <a:r>
              <a:rPr lang="en-US" sz="2000" b="1" dirty="0" smtClean="0"/>
              <a:t>Challenge II: Exponential size of the path-based data structure in </a:t>
            </a:r>
            <a:r>
              <a:rPr lang="en-US" sz="2000" b="1" dirty="0" err="1" smtClean="0"/>
              <a:t>TurboISO</a:t>
            </a:r>
            <a:r>
              <a:rPr lang="en-US" sz="2000" b="1" dirty="0" smtClean="0"/>
              <a:t>.</a:t>
            </a:r>
          </a:p>
          <a:p>
            <a:pPr>
              <a:buFont typeface="Wingdings" panose="05000000000000000000" pitchFamily="2" charset="2"/>
              <a:buChar char="Ø"/>
            </a:pPr>
            <a:endParaRPr lang="en-US" sz="2000" dirty="0" smtClean="0"/>
          </a:p>
          <a:p>
            <a:pPr marL="0" lvl="1" indent="0">
              <a:buNone/>
            </a:pPr>
            <a:r>
              <a:rPr lang="en-US" altLang="zh-CN" sz="2000" b="1" dirty="0" smtClean="0">
                <a:cs typeface="Microsoft Sans Serif" pitchFamily="34" charset="0"/>
              </a:rPr>
              <a:t>Our Solution:</a:t>
            </a:r>
            <a:r>
              <a:rPr lang="en-US" altLang="zh-CN" sz="2000" dirty="0" smtClean="0">
                <a:cs typeface="Microsoft Sans Serif" pitchFamily="34" charset="0"/>
              </a:rPr>
              <a:t> </a:t>
            </a:r>
          </a:p>
          <a:p>
            <a:pPr marL="0" lvl="1" indent="0">
              <a:buNone/>
            </a:pPr>
            <a:r>
              <a:rPr lang="en-US" altLang="zh-CN" sz="2000" dirty="0">
                <a:cs typeface="Microsoft Sans Serif" pitchFamily="34" charset="0"/>
              </a:rPr>
              <a:t> </a:t>
            </a:r>
            <a:r>
              <a:rPr lang="en-US" altLang="zh-CN" sz="2000" dirty="0" smtClean="0">
                <a:cs typeface="Microsoft Sans Serif" pitchFamily="34" charset="0"/>
              </a:rPr>
              <a:t>               Polynomial-size data structure, </a:t>
            </a:r>
            <a:r>
              <a:rPr lang="en-US" altLang="zh-CN" sz="2000" dirty="0">
                <a:cs typeface="Microsoft Sans Serif" pitchFamily="34" charset="0"/>
              </a:rPr>
              <a:t>c</a:t>
            </a:r>
            <a:r>
              <a:rPr lang="en-US" altLang="zh-CN" sz="2000" dirty="0" smtClean="0">
                <a:cs typeface="Microsoft Sans Serif" pitchFamily="34" charset="0"/>
              </a:rPr>
              <a:t>ompact </a:t>
            </a:r>
            <a:r>
              <a:rPr lang="en-US" altLang="zh-CN" sz="2000" dirty="0">
                <a:cs typeface="Microsoft Sans Serif" pitchFamily="34" charset="0"/>
              </a:rPr>
              <a:t>path-index (CPI) </a:t>
            </a:r>
            <a:r>
              <a:rPr lang="en-US" altLang="zh-CN" sz="2000" dirty="0" smtClean="0">
                <a:cs typeface="Microsoft Sans Serif" pitchFamily="34" charset="0"/>
              </a:rPr>
              <a:t>.</a:t>
            </a:r>
          </a:p>
          <a:p>
            <a:pPr marL="0" lvl="1" indent="0">
              <a:buNone/>
            </a:pPr>
            <a:r>
              <a:rPr lang="en-US" altLang="zh-CN" sz="2000" dirty="0">
                <a:cs typeface="Microsoft Sans Serif" pitchFamily="34" charset="0"/>
              </a:rPr>
              <a:t>	</a:t>
            </a:r>
            <a:endParaRPr lang="en-US" altLang="zh-CN" sz="2000" dirty="0" smtClean="0">
              <a:cs typeface="Microsoft Sans Serif" pitchFamily="34" charset="0"/>
            </a:endParaRPr>
          </a:p>
          <a:p>
            <a:pPr marL="457200" lvl="1" indent="-457200">
              <a:buFont typeface="Wingdings" pitchFamily="2" charset="2"/>
              <a:buChar char="Ø"/>
            </a:pPr>
            <a:endParaRPr lang="en-US" altLang="zh-CN" sz="2000" dirty="0">
              <a:cs typeface="Microsoft Sans Serif" pitchFamily="34" charset="0"/>
            </a:endParaRPr>
          </a:p>
          <a:p>
            <a:pPr lvl="1">
              <a:buFont typeface="Wingdings" pitchFamily="2" charset="2"/>
              <a:buChar char="n"/>
            </a:pPr>
            <a:endParaRPr lang="en-US" sz="1800" dirty="0" smtClean="0"/>
          </a:p>
        </p:txBody>
      </p:sp>
    </p:spTree>
    <p:extLst>
      <p:ext uri="{BB962C8B-B14F-4D97-AF65-F5344CB8AC3E}">
        <p14:creationId xmlns:p14="http://schemas.microsoft.com/office/powerpoint/2010/main" val="3019384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A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latin typeface="Arial" panose="020B0604020202020204" pitchFamily="34" charset="0"/>
                <a:cs typeface="Arial" panose="020B0604020202020204" pitchFamily="34" charset="0"/>
              </a:rPr>
              <a:t>CFL-Match</a:t>
            </a:r>
          </a:p>
          <a:p>
            <a:pPr lvl="1">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A Core-Forest-Leaf decomposition based </a:t>
            </a:r>
            <a:r>
              <a:rPr lang="en-US" sz="2400" dirty="0">
                <a:latin typeface="Arial" panose="020B0604020202020204" pitchFamily="34" charset="0"/>
                <a:cs typeface="Arial" panose="020B0604020202020204" pitchFamily="34" charset="0"/>
              </a:rPr>
              <a:t>F</a:t>
            </a:r>
            <a:r>
              <a:rPr lang="en-US" sz="2400" dirty="0" smtClean="0">
                <a:latin typeface="Arial" panose="020B0604020202020204" pitchFamily="34" charset="0"/>
                <a:cs typeface="Arial" panose="020B0604020202020204" pitchFamily="34" charset="0"/>
              </a:rPr>
              <a:t>ramework</a:t>
            </a:r>
          </a:p>
          <a:p>
            <a:pPr lvl="1">
              <a:buFont typeface="Wingdings" panose="05000000000000000000" pitchFamily="2" charset="2"/>
              <a:buChar char="v"/>
            </a:pPr>
            <a:endParaRPr lang="en-US" sz="2400" dirty="0" smtClean="0">
              <a:latin typeface="Arial" panose="020B0604020202020204" pitchFamily="34" charset="0"/>
              <a:cs typeface="Arial" panose="020B0604020202020204" pitchFamily="34" charset="0"/>
            </a:endParaRPr>
          </a:p>
          <a:p>
            <a:pPr lvl="1">
              <a:buFont typeface="Wingdings" panose="05000000000000000000" pitchFamily="2" charset="2"/>
              <a:buChar char="v"/>
            </a:pPr>
            <a:r>
              <a:rPr lang="en-US" sz="2400" dirty="0">
                <a:latin typeface="Arial" panose="020B0604020202020204" pitchFamily="34" charset="0"/>
                <a:cs typeface="Arial" panose="020B0604020202020204" pitchFamily="34" charset="0"/>
              </a:rPr>
              <a:t>Compact Path-Index (CPI</a:t>
            </a:r>
            <a:r>
              <a:rPr lang="en-US" sz="2400" dirty="0" smtClean="0">
                <a:latin typeface="Arial" panose="020B0604020202020204" pitchFamily="34" charset="0"/>
                <a:cs typeface="Arial" panose="020B0604020202020204" pitchFamily="34" charset="0"/>
              </a:rPr>
              <a:t>) based Matching</a:t>
            </a:r>
            <a:endParaRPr lang="en-US" sz="2400" dirty="0">
              <a:latin typeface="Arial" panose="020B0604020202020204" pitchFamily="34" charset="0"/>
              <a:cs typeface="Arial" panose="020B0604020202020204" pitchFamily="34" charset="0"/>
            </a:endParaRPr>
          </a:p>
        </p:txBody>
      </p:sp>
      <p:sp>
        <p:nvSpPr>
          <p:cNvPr id="4" name="Rectangle 3"/>
          <p:cNvSpPr/>
          <p:nvPr/>
        </p:nvSpPr>
        <p:spPr>
          <a:xfrm>
            <a:off x="457200" y="3581400"/>
            <a:ext cx="1752600"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Data Graph G</a:t>
            </a:r>
            <a:endParaRPr lang="en-AU" dirty="0"/>
          </a:p>
        </p:txBody>
      </p:sp>
      <p:sp>
        <p:nvSpPr>
          <p:cNvPr id="5" name="Rectangle 4"/>
          <p:cNvSpPr/>
          <p:nvPr/>
        </p:nvSpPr>
        <p:spPr>
          <a:xfrm>
            <a:off x="6048375" y="3581400"/>
            <a:ext cx="2095500"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CPI</a:t>
            </a:r>
            <a:endParaRPr lang="en-AU" dirty="0"/>
          </a:p>
        </p:txBody>
      </p:sp>
      <p:sp>
        <p:nvSpPr>
          <p:cNvPr id="6" name="TextBox 5"/>
          <p:cNvSpPr txBox="1"/>
          <p:nvPr/>
        </p:nvSpPr>
        <p:spPr>
          <a:xfrm>
            <a:off x="7086600" y="4347101"/>
            <a:ext cx="2284919" cy="566309"/>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US" sz="1400" dirty="0" smtClean="0">
                <a:latin typeface="+mn-lt"/>
                <a:cs typeface="+mn-cs"/>
              </a:rPr>
              <a:t>Enumerate embeddings</a:t>
            </a:r>
          </a:p>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US" sz="1400" dirty="0">
                <a:latin typeface="+mn-lt"/>
                <a:cs typeface="+mn-cs"/>
              </a:rPr>
              <a:t>w</a:t>
            </a:r>
            <a:r>
              <a:rPr kumimoji="0" lang="en-US" sz="1400" i="0" u="none" strike="noStrike" kern="1200" cap="none" spc="0" normalizeH="0" baseline="0" noProof="0" dirty="0" err="1" smtClean="0">
                <a:ln>
                  <a:noFill/>
                </a:ln>
                <a:solidFill>
                  <a:schemeClr val="tx1"/>
                </a:solidFill>
                <a:effectLst/>
                <a:uLnTx/>
                <a:uFillTx/>
                <a:latin typeface="+mn-lt"/>
                <a:cs typeface="+mn-cs"/>
              </a:rPr>
              <a:t>ith</a:t>
            </a:r>
            <a:r>
              <a:rPr kumimoji="0" lang="en-US" sz="1400" i="0" u="none" strike="noStrike" kern="1200" cap="none" spc="0" normalizeH="0" baseline="0" noProof="0" dirty="0" smtClean="0">
                <a:ln>
                  <a:noFill/>
                </a:ln>
                <a:solidFill>
                  <a:schemeClr val="tx1"/>
                </a:solidFill>
                <a:effectLst/>
                <a:uLnTx/>
                <a:uFillTx/>
                <a:latin typeface="+mn-lt"/>
                <a:cs typeface="+mn-cs"/>
              </a:rPr>
              <a:t> CFL framework</a:t>
            </a:r>
            <a:endParaRPr kumimoji="0" lang="en-AU" sz="1400" i="0" u="none" strike="noStrike" kern="1200" cap="none" spc="0" normalizeH="0" baseline="0" noProof="0" dirty="0" smtClean="0">
              <a:ln>
                <a:noFill/>
              </a:ln>
              <a:solidFill>
                <a:schemeClr val="tx1"/>
              </a:solidFill>
              <a:effectLst/>
              <a:uLnTx/>
              <a:uFillTx/>
              <a:latin typeface="+mn-lt"/>
              <a:cs typeface="+mn-cs"/>
            </a:endParaRPr>
          </a:p>
        </p:txBody>
      </p:sp>
      <p:sp>
        <p:nvSpPr>
          <p:cNvPr id="7" name="Rectangle 6"/>
          <p:cNvSpPr/>
          <p:nvPr/>
        </p:nvSpPr>
        <p:spPr>
          <a:xfrm>
            <a:off x="838200" y="4953000"/>
            <a:ext cx="1247775"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Query q</a:t>
            </a:r>
            <a:endParaRPr lang="en-AU" dirty="0"/>
          </a:p>
        </p:txBody>
      </p:sp>
      <p:sp>
        <p:nvSpPr>
          <p:cNvPr id="8" name="TextBox 7"/>
          <p:cNvSpPr txBox="1"/>
          <p:nvPr/>
        </p:nvSpPr>
        <p:spPr>
          <a:xfrm>
            <a:off x="2514600" y="3581399"/>
            <a:ext cx="3248005" cy="307777"/>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i="0" u="none" strike="noStrike" kern="1200" cap="none" spc="0" normalizeH="0" baseline="0" noProof="0" dirty="0" smtClean="0">
                <a:ln>
                  <a:noFill/>
                </a:ln>
                <a:solidFill>
                  <a:schemeClr val="tx1"/>
                </a:solidFill>
                <a:effectLst/>
                <a:uLnTx/>
                <a:uFillTx/>
                <a:latin typeface="+mn-lt"/>
                <a:ea typeface="+mn-ea"/>
                <a:cs typeface="+mn-cs"/>
              </a:rPr>
              <a:t>Construct</a:t>
            </a:r>
            <a:r>
              <a:rPr kumimoji="0" lang="en-US" sz="1400" i="0" u="none" strike="noStrike" kern="1200" cap="none" spc="0" normalizeH="0" noProof="0" dirty="0" smtClean="0">
                <a:ln>
                  <a:noFill/>
                </a:ln>
                <a:solidFill>
                  <a:schemeClr val="tx1"/>
                </a:solidFill>
                <a:effectLst/>
                <a:uLnTx/>
                <a:uFillTx/>
                <a:latin typeface="+mn-lt"/>
                <a:ea typeface="+mn-ea"/>
                <a:cs typeface="+mn-cs"/>
              </a:rPr>
              <a:t> a linear sized data structure </a:t>
            </a:r>
            <a:endParaRPr kumimoji="0" lang="en-AU" sz="140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TextBox 8"/>
          <p:cNvSpPr txBox="1"/>
          <p:nvPr/>
        </p:nvSpPr>
        <p:spPr>
          <a:xfrm>
            <a:off x="2339715" y="4903885"/>
            <a:ext cx="2841885" cy="566309"/>
          </a:xfrm>
          <a:prstGeom prst="rect">
            <a:avLst/>
          </a:prstGeom>
        </p:spPr>
        <p:txBody>
          <a:bodyPr wrap="square" rtlCol="0">
            <a:spAutoFit/>
          </a:bodyPr>
          <a:lstStyle/>
          <a:p>
            <a:pPr marL="342900" indent="-342900" fontAlgn="auto">
              <a:spcBef>
                <a:spcPct val="20000"/>
              </a:spcBef>
              <a:spcAft>
                <a:spcPts val="0"/>
              </a:spcAft>
            </a:pPr>
            <a:r>
              <a:rPr lang="en-US" sz="1400" dirty="0">
                <a:latin typeface="+mn-lt"/>
              </a:rPr>
              <a:t>Query </a:t>
            </a:r>
            <a:r>
              <a:rPr lang="en-US" sz="1400" dirty="0" smtClean="0">
                <a:latin typeface="+mn-lt"/>
              </a:rPr>
              <a:t>Decomposition</a:t>
            </a:r>
            <a:r>
              <a:rPr lang="en-AU" sz="1400" dirty="0">
                <a:latin typeface="+mn-lt"/>
              </a:rPr>
              <a:t> </a:t>
            </a:r>
            <a:r>
              <a:rPr lang="en-AU" sz="1400" dirty="0" smtClean="0">
                <a:latin typeface="+mn-lt"/>
              </a:rPr>
              <a:t> </a:t>
            </a:r>
          </a:p>
          <a:p>
            <a:pPr marL="342900" indent="-342900" fontAlgn="auto">
              <a:spcBef>
                <a:spcPct val="20000"/>
              </a:spcBef>
              <a:spcAft>
                <a:spcPts val="0"/>
              </a:spcAft>
            </a:pPr>
            <a:r>
              <a:rPr kumimoji="0" lang="en-AU" sz="1400" i="0" u="none" strike="noStrike" kern="1200" cap="none" spc="0" normalizeH="0" noProof="0" dirty="0">
                <a:ln>
                  <a:noFill/>
                </a:ln>
                <a:solidFill>
                  <a:schemeClr val="tx1"/>
                </a:solidFill>
                <a:effectLst/>
                <a:uLnTx/>
                <a:uFillTx/>
                <a:latin typeface="+mn-lt"/>
                <a:cs typeface="+mn-cs"/>
              </a:rPr>
              <a:t> </a:t>
            </a:r>
            <a:r>
              <a:rPr kumimoji="0" lang="en-AU" sz="1400" i="0" u="none" strike="noStrike" kern="1200" cap="none" spc="0" normalizeH="0" noProof="0" dirty="0" smtClean="0">
                <a:ln>
                  <a:noFill/>
                </a:ln>
                <a:solidFill>
                  <a:schemeClr val="tx1"/>
                </a:solidFill>
                <a:effectLst/>
                <a:uLnTx/>
                <a:uFillTx/>
                <a:latin typeface="+mn-lt"/>
                <a:cs typeface="+mn-cs"/>
              </a:rPr>
              <a:t>      </a:t>
            </a:r>
            <a:r>
              <a:rPr kumimoji="0" lang="en-US" sz="1400" i="0" u="none" strike="noStrike" kern="1200" cap="none" spc="0" normalizeH="0" baseline="0" noProof="0" dirty="0" smtClean="0">
                <a:ln>
                  <a:noFill/>
                </a:ln>
                <a:solidFill>
                  <a:schemeClr val="tx1"/>
                </a:solidFill>
                <a:effectLst/>
                <a:uLnTx/>
                <a:uFillTx/>
                <a:latin typeface="+mn-lt"/>
                <a:cs typeface="+mn-cs"/>
              </a:rPr>
              <a:t>Query Rewrite</a:t>
            </a:r>
            <a:endParaRPr kumimoji="0" lang="en-AU" sz="1400" i="0" u="none" strike="noStrike" kern="1200" cap="none" spc="0" normalizeH="0" baseline="0" noProof="0" dirty="0" smtClean="0">
              <a:ln>
                <a:noFill/>
              </a:ln>
              <a:solidFill>
                <a:schemeClr val="tx1"/>
              </a:solidFill>
              <a:effectLst/>
              <a:uLnTx/>
              <a:uFillTx/>
              <a:latin typeface="+mn-lt"/>
              <a:cs typeface="+mn-cs"/>
            </a:endParaRPr>
          </a:p>
        </p:txBody>
      </p:sp>
      <p:sp>
        <p:nvSpPr>
          <p:cNvPr id="10" name="Rectangle 9"/>
          <p:cNvSpPr/>
          <p:nvPr/>
        </p:nvSpPr>
        <p:spPr>
          <a:xfrm>
            <a:off x="4472480" y="4952999"/>
            <a:ext cx="139492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Query Tree</a:t>
            </a:r>
            <a:endParaRPr lang="en-AU" dirty="0"/>
          </a:p>
        </p:txBody>
      </p:sp>
      <p:cxnSp>
        <p:nvCxnSpPr>
          <p:cNvPr id="11" name="Straight Arrow Connector 10"/>
          <p:cNvCxnSpPr>
            <a:stCxn id="7" idx="3"/>
            <a:endCxn id="10" idx="1"/>
          </p:cNvCxnSpPr>
          <p:nvPr/>
        </p:nvCxnSpPr>
        <p:spPr>
          <a:xfrm flipV="1">
            <a:off x="2085975" y="5181599"/>
            <a:ext cx="2386505" cy="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4" idx="3"/>
            <a:endCxn id="5" idx="1"/>
          </p:cNvCxnSpPr>
          <p:nvPr/>
        </p:nvCxnSpPr>
        <p:spPr>
          <a:xfrm>
            <a:off x="2209800" y="3924300"/>
            <a:ext cx="383857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Elbow Connector 12"/>
          <p:cNvCxnSpPr>
            <a:stCxn id="10" idx="0"/>
            <a:endCxn id="5" idx="1"/>
          </p:cNvCxnSpPr>
          <p:nvPr/>
        </p:nvCxnSpPr>
        <p:spPr>
          <a:xfrm rot="5400000" flipH="1" flipV="1">
            <a:off x="5094808" y="3999433"/>
            <a:ext cx="1028699" cy="878435"/>
          </a:xfrm>
          <a:prstGeom prst="bentConnector2">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398665" y="4951510"/>
            <a:ext cx="139492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Result</a:t>
            </a:r>
            <a:endParaRPr lang="en-AU" dirty="0"/>
          </a:p>
        </p:txBody>
      </p:sp>
      <p:cxnSp>
        <p:nvCxnSpPr>
          <p:cNvPr id="15" name="Straight Arrow Connector 14"/>
          <p:cNvCxnSpPr>
            <a:stCxn id="5" idx="2"/>
            <a:endCxn id="14" idx="0"/>
          </p:cNvCxnSpPr>
          <p:nvPr/>
        </p:nvCxnSpPr>
        <p:spPr>
          <a:xfrm>
            <a:off x="7096125" y="4267200"/>
            <a:ext cx="0" cy="68431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10316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9" grpId="0"/>
      <p:bldP spid="10"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Core-Forest-Leaf Decomposition</a:t>
            </a:r>
            <a:endParaRPr lang="en-AU" dirty="0"/>
          </a:p>
        </p:txBody>
      </p:sp>
      <p:sp>
        <p:nvSpPr>
          <p:cNvPr id="3" name="Content Placeholder 2"/>
          <p:cNvSpPr>
            <a:spLocks noGrp="1"/>
          </p:cNvSpPr>
          <p:nvPr>
            <p:ph idx="1"/>
          </p:nvPr>
        </p:nvSpPr>
        <p:spPr/>
        <p:txBody>
          <a:bodyPr/>
          <a:lstStyle/>
          <a:p>
            <a:pPr marL="342900" lvl="1" indent="-342900">
              <a:buFont typeface="Wingdings" panose="05000000000000000000" pitchFamily="2" charset="2"/>
              <a:buChar char="Ø"/>
            </a:pPr>
            <a:r>
              <a:rPr lang="en-US" dirty="0">
                <a:latin typeface="Arial" panose="020B0604020202020204" pitchFamily="34" charset="0"/>
                <a:cs typeface="Arial" panose="020B0604020202020204" pitchFamily="34" charset="0"/>
              </a:rPr>
              <a:t>Core-Forest </a:t>
            </a:r>
            <a:r>
              <a:rPr lang="en-US" dirty="0" smtClean="0">
                <a:latin typeface="Arial" panose="020B0604020202020204" pitchFamily="34" charset="0"/>
                <a:cs typeface="Arial" panose="020B0604020202020204" pitchFamily="34" charset="0"/>
              </a:rPr>
              <a:t>Decomposition</a:t>
            </a:r>
          </a:p>
          <a:p>
            <a:pPr marL="400050" lvl="2" indent="0">
              <a:buNone/>
            </a:pPr>
            <a:r>
              <a:rPr lang="en-US" sz="1800" dirty="0" smtClean="0"/>
              <a:t>Compute the </a:t>
            </a:r>
            <a:r>
              <a:rPr lang="en-US" sz="1800" b="1" dirty="0"/>
              <a:t>minimal connected </a:t>
            </a:r>
            <a:r>
              <a:rPr lang="en-US" sz="1800" dirty="0" smtClean="0"/>
              <a:t>subgraph </a:t>
            </a:r>
            <a:r>
              <a:rPr lang="en-US" sz="1800" b="1" dirty="0" smtClean="0">
                <a:solidFill>
                  <a:schemeClr val="accent2"/>
                </a:solidFill>
              </a:rPr>
              <a:t>c</a:t>
            </a:r>
            <a:r>
              <a:rPr lang="en-US" sz="1800" dirty="0" smtClean="0"/>
              <a:t> </a:t>
            </a:r>
            <a:r>
              <a:rPr lang="en-US" sz="1800" dirty="0"/>
              <a:t>containing </a:t>
            </a:r>
            <a:r>
              <a:rPr lang="en-US" sz="1800" b="1" dirty="0"/>
              <a:t>all non-tree edges </a:t>
            </a:r>
            <a:r>
              <a:rPr lang="en-US" sz="1800" dirty="0"/>
              <a:t>of </a:t>
            </a:r>
            <a:r>
              <a:rPr lang="en-US" sz="1800" b="1" i="1" dirty="0">
                <a:solidFill>
                  <a:srgbClr val="0000FF"/>
                </a:solidFill>
              </a:rPr>
              <a:t>q</a:t>
            </a:r>
            <a:r>
              <a:rPr lang="en-US" sz="1800" dirty="0"/>
              <a:t> regarding any spanning tree</a:t>
            </a:r>
            <a:r>
              <a:rPr lang="en-US" sz="1800" dirty="0" smtClean="0"/>
              <a:t>.</a:t>
            </a:r>
          </a:p>
          <a:p>
            <a:pPr lvl="1">
              <a:buFont typeface="Wingdings" panose="05000000000000000000" pitchFamily="2" charset="2"/>
              <a:buChar char="§"/>
            </a:pPr>
            <a:r>
              <a:rPr lang="en-US" sz="1800" dirty="0" smtClean="0"/>
              <a:t>The subgraph </a:t>
            </a:r>
            <a:r>
              <a:rPr lang="en-US" sz="1800" b="1" dirty="0">
                <a:solidFill>
                  <a:schemeClr val="accent2"/>
                </a:solidFill>
              </a:rPr>
              <a:t>c</a:t>
            </a:r>
            <a:r>
              <a:rPr lang="en-US" sz="1800" dirty="0" smtClean="0"/>
              <a:t> is the core-structure of </a:t>
            </a:r>
            <a:r>
              <a:rPr lang="en-US" sz="1800" b="1" i="1" dirty="0" smtClean="0">
                <a:solidFill>
                  <a:srgbClr val="0000FF"/>
                </a:solidFill>
              </a:rPr>
              <a:t>q</a:t>
            </a:r>
            <a:r>
              <a:rPr lang="en-US" sz="1800" dirty="0"/>
              <a:t> </a:t>
            </a:r>
            <a:r>
              <a:rPr lang="en-US" sz="1800" dirty="0" smtClean="0"/>
              <a:t>, denoted as </a:t>
            </a:r>
            <a:r>
              <a:rPr lang="en-US" sz="1800" b="1" dirty="0" smtClean="0"/>
              <a:t>V</a:t>
            </a:r>
            <a:r>
              <a:rPr lang="en-US" sz="1800" b="1" baseline="-25000" dirty="0" smtClean="0"/>
              <a:t>C</a:t>
            </a:r>
            <a:r>
              <a:rPr lang="en-US" sz="1800" dirty="0" smtClean="0"/>
              <a:t>.</a:t>
            </a:r>
          </a:p>
          <a:p>
            <a:pPr lvl="1">
              <a:buFont typeface="Wingdings" panose="05000000000000000000" pitchFamily="2" charset="2"/>
              <a:buChar char="§"/>
            </a:pPr>
            <a:r>
              <a:rPr lang="en-AU" sz="1800" dirty="0" smtClean="0"/>
              <a:t>The </a:t>
            </a:r>
            <a:r>
              <a:rPr lang="en-AU" sz="1800" dirty="0"/>
              <a:t>subgraph of </a:t>
            </a:r>
            <a:r>
              <a:rPr lang="en-US" sz="1800" b="1" i="1" dirty="0">
                <a:solidFill>
                  <a:srgbClr val="0000FF"/>
                </a:solidFill>
              </a:rPr>
              <a:t>q</a:t>
            </a:r>
            <a:r>
              <a:rPr lang="en-AU" sz="1800" dirty="0" smtClean="0"/>
              <a:t> </a:t>
            </a:r>
            <a:r>
              <a:rPr lang="en-AU" sz="1800" dirty="0"/>
              <a:t>consisting of all other edges not in the </a:t>
            </a:r>
            <a:r>
              <a:rPr lang="en-US" sz="1800" b="1" dirty="0">
                <a:solidFill>
                  <a:schemeClr val="accent2"/>
                </a:solidFill>
              </a:rPr>
              <a:t>c</a:t>
            </a:r>
            <a:r>
              <a:rPr lang="en-AU" sz="1800" dirty="0" smtClean="0"/>
              <a:t>, </a:t>
            </a:r>
            <a:r>
              <a:rPr lang="en-AU" sz="1800" dirty="0"/>
              <a:t>is called the forest-structure of </a:t>
            </a:r>
            <a:r>
              <a:rPr lang="en-US" sz="1800" b="1" i="1" dirty="0" smtClean="0">
                <a:solidFill>
                  <a:srgbClr val="0000FF"/>
                </a:solidFill>
              </a:rPr>
              <a:t>q</a:t>
            </a:r>
            <a:r>
              <a:rPr lang="en-US" sz="1800" dirty="0" smtClean="0"/>
              <a:t>, denoted as </a:t>
            </a:r>
            <a:r>
              <a:rPr lang="en-US" sz="1800" b="1" dirty="0" smtClean="0"/>
              <a:t>V</a:t>
            </a:r>
            <a:r>
              <a:rPr lang="en-US" sz="1800" b="1" baseline="-25000" dirty="0" smtClean="0"/>
              <a:t>T</a:t>
            </a:r>
            <a:r>
              <a:rPr lang="en-US" sz="1800" dirty="0" smtClean="0"/>
              <a:t>.</a:t>
            </a:r>
            <a:endParaRPr lang="en-AU" sz="1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369" y="3595867"/>
            <a:ext cx="2130706" cy="233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25" y="3581400"/>
            <a:ext cx="26003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2096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Core-Forest-Leaf Decomposition</a:t>
            </a:r>
            <a:endParaRPr lang="en-AU" dirty="0"/>
          </a:p>
        </p:txBody>
      </p:sp>
      <p:sp>
        <p:nvSpPr>
          <p:cNvPr id="3" name="Content Placeholder 2"/>
          <p:cNvSpPr>
            <a:spLocks noGrp="1"/>
          </p:cNvSpPr>
          <p:nvPr>
            <p:ph idx="1"/>
          </p:nvPr>
        </p:nvSpPr>
        <p:spPr/>
        <p:txBody>
          <a:bodyPr/>
          <a:lstStyle/>
          <a:p>
            <a:pPr marL="342900" lvl="1" indent="-342900">
              <a:buFont typeface="Wingdings" panose="05000000000000000000" pitchFamily="2" charset="2"/>
              <a:buChar char="Ø"/>
            </a:pPr>
            <a:r>
              <a:rPr lang="en-US" dirty="0">
                <a:latin typeface="Arial" panose="020B0604020202020204" pitchFamily="34" charset="0"/>
                <a:cs typeface="Arial" panose="020B0604020202020204" pitchFamily="34" charset="0"/>
              </a:rPr>
              <a:t>Forest-Leaf Decomposition</a:t>
            </a:r>
          </a:p>
          <a:p>
            <a:pPr marL="400050" lvl="2" indent="0">
              <a:buNone/>
            </a:pPr>
            <a:r>
              <a:rPr lang="en-US" sz="1800" dirty="0"/>
              <a:t>Compute the set </a:t>
            </a:r>
            <a:r>
              <a:rPr lang="en-US" sz="1800" b="1" dirty="0" smtClean="0"/>
              <a:t>V</a:t>
            </a:r>
            <a:r>
              <a:rPr lang="en-US" sz="1800" b="1" baseline="-25000" dirty="0" smtClean="0"/>
              <a:t>I</a:t>
            </a:r>
            <a:r>
              <a:rPr lang="en-US" sz="1800" dirty="0" smtClean="0"/>
              <a:t> of </a:t>
            </a:r>
            <a:r>
              <a:rPr lang="en-US" sz="1800" dirty="0"/>
              <a:t>leaf </a:t>
            </a:r>
            <a:r>
              <a:rPr lang="en-US" sz="1800" dirty="0" smtClean="0"/>
              <a:t>vertices (degree-one vertices) </a:t>
            </a:r>
            <a:r>
              <a:rPr lang="en-US" sz="1800" dirty="0"/>
              <a:t>by rooting each tree at its connection vertex.</a:t>
            </a:r>
          </a:p>
          <a:p>
            <a:pPr lvl="1">
              <a:buFont typeface="Wingdings" panose="05000000000000000000" pitchFamily="2" charset="2"/>
              <a:buChar char="§"/>
            </a:pPr>
            <a:r>
              <a:rPr lang="en-US" sz="1800" dirty="0" smtClean="0"/>
              <a:t>The </a:t>
            </a:r>
            <a:r>
              <a:rPr lang="en-US" sz="1800" dirty="0"/>
              <a:t>set </a:t>
            </a:r>
            <a:r>
              <a:rPr lang="en-US" sz="1800" b="1" dirty="0"/>
              <a:t>V</a:t>
            </a:r>
            <a:r>
              <a:rPr lang="en-US" sz="1800" b="1" baseline="-25000" dirty="0"/>
              <a:t>I</a:t>
            </a:r>
            <a:r>
              <a:rPr lang="en-US" sz="1800" dirty="0" smtClean="0"/>
              <a:t> is called the leaf set.</a:t>
            </a:r>
          </a:p>
          <a:p>
            <a:pPr lvl="1">
              <a:buFont typeface="Wingdings" panose="05000000000000000000" pitchFamily="2" charset="2"/>
              <a:buChar char="§"/>
            </a:pPr>
            <a:r>
              <a:rPr lang="en-AU" sz="1800" dirty="0" smtClean="0"/>
              <a:t>The </a:t>
            </a:r>
            <a:r>
              <a:rPr lang="en-US" sz="1800" dirty="0" smtClean="0"/>
              <a:t>set of vertices not in </a:t>
            </a:r>
            <a:r>
              <a:rPr lang="en-US" sz="1800" b="1" dirty="0" smtClean="0"/>
              <a:t>V</a:t>
            </a:r>
            <a:r>
              <a:rPr lang="en-US" sz="1800" b="1" baseline="-25000" dirty="0" smtClean="0"/>
              <a:t>C </a:t>
            </a:r>
            <a:r>
              <a:rPr lang="en-US" sz="1800" b="1" dirty="0" smtClean="0"/>
              <a:t>U V</a:t>
            </a:r>
            <a:r>
              <a:rPr lang="en-US" sz="1800" b="1" baseline="-25000" dirty="0" smtClean="0"/>
              <a:t>I</a:t>
            </a:r>
            <a:r>
              <a:rPr lang="en-US" sz="1800" b="1" dirty="0" smtClean="0"/>
              <a:t> </a:t>
            </a:r>
            <a:r>
              <a:rPr lang="en-US" sz="1800" dirty="0" smtClean="0"/>
              <a:t>is called the forest set.</a:t>
            </a:r>
            <a:endParaRPr lang="en-AU" sz="1800"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944" y="3291067"/>
            <a:ext cx="2130706" cy="233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050" y="3276600"/>
            <a:ext cx="260032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2650" y="3276600"/>
            <a:ext cx="219075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71995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CFL-Match</a:t>
            </a:r>
            <a:endParaRPr lang="en-A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A Core-Forest Leaf based Framework</a:t>
            </a:r>
          </a:p>
          <a:p>
            <a:pPr marL="800100" lvl="1" indent="-342900">
              <a:buFont typeface="+mj-lt"/>
              <a:buAutoNum type="arabicParenR"/>
            </a:pPr>
            <a:r>
              <a:rPr lang="en-US" sz="1800" dirty="0" smtClean="0">
                <a:latin typeface="Arial" panose="020B0604020202020204" pitchFamily="34" charset="0"/>
                <a:cs typeface="Arial" panose="020B0604020202020204" pitchFamily="34" charset="0"/>
              </a:rPr>
              <a:t>Core-Forest-Leaf Decomposition</a:t>
            </a:r>
          </a:p>
          <a:p>
            <a:pPr marL="800100" lvl="1" indent="-342900">
              <a:buFont typeface="+mj-lt"/>
              <a:buAutoNum type="arabicParenR"/>
            </a:pPr>
            <a:r>
              <a:rPr lang="en-US" sz="1800" dirty="0" smtClean="0">
                <a:latin typeface="Arial" panose="020B0604020202020204" pitchFamily="34" charset="0"/>
                <a:cs typeface="Arial" panose="020B0604020202020204" pitchFamily="34" charset="0"/>
              </a:rPr>
              <a:t>Construct CPI             (will be explained later)</a:t>
            </a:r>
          </a:p>
          <a:p>
            <a:pPr marL="800100" lvl="1" indent="-342900">
              <a:buFont typeface="+mj-lt"/>
              <a:buAutoNum type="arabicParenR"/>
            </a:pPr>
            <a:r>
              <a:rPr lang="en-US" sz="1800" dirty="0" smtClean="0">
                <a:latin typeface="Arial" panose="020B0604020202020204" pitchFamily="34" charset="0"/>
                <a:cs typeface="Arial" panose="020B0604020202020204" pitchFamily="34" charset="0"/>
              </a:rPr>
              <a:t>Mapping Extraction</a:t>
            </a:r>
          </a:p>
          <a:p>
            <a:pPr marL="1314450" lvl="2" indent="-400050">
              <a:buFont typeface="+mj-lt"/>
              <a:buAutoNum type="romanLcPeriod"/>
            </a:pPr>
            <a:r>
              <a:rPr lang="en-US" sz="1800" dirty="0" smtClean="0">
                <a:latin typeface="Arial" panose="020B0604020202020204" pitchFamily="34" charset="0"/>
                <a:cs typeface="Arial" panose="020B0604020202020204" pitchFamily="34" charset="0"/>
              </a:rPr>
              <a:t>Core-Match</a:t>
            </a:r>
          </a:p>
          <a:p>
            <a:pPr marL="1314450" lvl="2" indent="-400050">
              <a:buFont typeface="+mj-lt"/>
              <a:buAutoNum type="romanLcPeriod"/>
            </a:pPr>
            <a:r>
              <a:rPr lang="en-US" sz="1800" dirty="0" smtClean="0">
                <a:latin typeface="Arial" panose="020B0604020202020204" pitchFamily="34" charset="0"/>
                <a:cs typeface="Arial" panose="020B0604020202020204" pitchFamily="34" charset="0"/>
              </a:rPr>
              <a:t>Forest-Match</a:t>
            </a:r>
          </a:p>
          <a:p>
            <a:pPr marL="1314450" lvl="2" indent="-400050">
              <a:buFont typeface="+mj-lt"/>
              <a:buAutoNum type="romanLcPeriod"/>
            </a:pPr>
            <a:r>
              <a:rPr lang="en-US" sz="1800" dirty="0" smtClean="0">
                <a:latin typeface="Arial" panose="020B0604020202020204" pitchFamily="34" charset="0"/>
                <a:cs typeface="Arial" panose="020B0604020202020204" pitchFamily="34" charset="0"/>
              </a:rPr>
              <a:t>Leaf-Match</a:t>
            </a:r>
          </a:p>
          <a:p>
            <a:pPr lvl="3">
              <a:buFont typeface="Arial" panose="020B0604020202020204" pitchFamily="34" charset="0"/>
              <a:buChar char="•"/>
            </a:pPr>
            <a:r>
              <a:rPr lang="en-US" sz="1600" dirty="0" smtClean="0">
                <a:latin typeface="Arial" panose="020B0604020202020204" pitchFamily="34" charset="0"/>
                <a:cs typeface="Arial" panose="020B0604020202020204" pitchFamily="34" charset="0"/>
              </a:rPr>
              <a:t>Categorize leaf nodes according to label</a:t>
            </a:r>
          </a:p>
          <a:p>
            <a:pPr lvl="3">
              <a:buFont typeface="Arial" panose="020B0604020202020204" pitchFamily="34" charset="0"/>
              <a:buChar char="•"/>
            </a:pPr>
            <a:r>
              <a:rPr lang="en-US" sz="1600" dirty="0" smtClean="0">
                <a:latin typeface="Arial" panose="020B0604020202020204" pitchFamily="34" charset="0"/>
                <a:cs typeface="Arial" panose="020B0604020202020204" pitchFamily="34" charset="0"/>
              </a:rPr>
              <a:t>Perform combination instead of enumeration among different labels.</a:t>
            </a:r>
            <a:endParaRPr lang="en-AU" sz="1600" dirty="0">
              <a:latin typeface="Arial" panose="020B0604020202020204" pitchFamily="34" charset="0"/>
              <a:cs typeface="Arial" panose="020B0604020202020204" pitchFamily="34"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89" y="4657724"/>
            <a:ext cx="126682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151" y="4600575"/>
            <a:ext cx="1924050"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077" y="4489598"/>
            <a:ext cx="184785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3612" y="4526921"/>
            <a:ext cx="9048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9037" y="4550070"/>
            <a:ext cx="6096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8637" y="4498346"/>
            <a:ext cx="43815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3757413" y="5116807"/>
            <a:ext cx="1447800" cy="5667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ounded Rectangle 11"/>
          <p:cNvSpPr/>
          <p:nvPr/>
        </p:nvSpPr>
        <p:spPr>
          <a:xfrm>
            <a:off x="5296964" y="5116806"/>
            <a:ext cx="376236" cy="54358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331" y="3560135"/>
            <a:ext cx="2130706" cy="233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9633" y="3733800"/>
            <a:ext cx="3402314" cy="2260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93198" y="4303970"/>
            <a:ext cx="3139278" cy="1569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6738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6" presetClass="exit" presetSubtype="21" fill="hold" nodeType="clickEffect">
                                  <p:stCondLst>
                                    <p:cond delay="0"/>
                                  </p:stCondLst>
                                  <p:childTnLst>
                                    <p:animEffect transition="out" filter="barn(inVertical)">
                                      <p:cBhvr>
                                        <p:cTn id="52" dur="500"/>
                                        <p:tgtEl>
                                          <p:spTgt spid="2052"/>
                                        </p:tgtEl>
                                      </p:cBhvr>
                                    </p:animEffect>
                                    <p:set>
                                      <p:cBhvr>
                                        <p:cTn id="53" dur="1" fill="hold">
                                          <p:stCondLst>
                                            <p:cond delay="499"/>
                                          </p:stCondLst>
                                        </p:cTn>
                                        <p:tgtEl>
                                          <p:spTgt spid="205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053"/>
                                        </p:tgtEl>
                                        <p:attrNameLst>
                                          <p:attrName>style.visibility</p:attrName>
                                        </p:attrNameLst>
                                      </p:cBhvr>
                                      <p:to>
                                        <p:strVal val="visible"/>
                                      </p:to>
                                    </p:set>
                                    <p:animEffect transition="in" filter="barn(inVertical)">
                                      <p:cBhvr>
                                        <p:cTn id="58" dur="500"/>
                                        <p:tgtEl>
                                          <p:spTgt spid="2053"/>
                                        </p:tgtEl>
                                      </p:cBhvr>
                                    </p:animEffect>
                                  </p:childTnLst>
                                </p:cTn>
                              </p:par>
                              <p:par>
                                <p:cTn id="59" presetID="16" presetClass="entr" presetSubtype="21" fill="hold" nodeType="withEffect">
                                  <p:stCondLst>
                                    <p:cond delay="0"/>
                                  </p:stCondLst>
                                  <p:childTnLst>
                                    <p:set>
                                      <p:cBhvr>
                                        <p:cTn id="60" dur="1" fill="hold">
                                          <p:stCondLst>
                                            <p:cond delay="0"/>
                                          </p:stCondLst>
                                        </p:cTn>
                                        <p:tgtEl>
                                          <p:spTgt spid="2054"/>
                                        </p:tgtEl>
                                        <p:attrNameLst>
                                          <p:attrName>style.visibility</p:attrName>
                                        </p:attrNameLst>
                                      </p:cBhvr>
                                      <p:to>
                                        <p:strVal val="visible"/>
                                      </p:to>
                                    </p:set>
                                    <p:animEffect transition="in" filter="barn(inVertical)">
                                      <p:cBhvr>
                                        <p:cTn id="61" dur="500"/>
                                        <p:tgtEl>
                                          <p:spTgt spid="2054"/>
                                        </p:tgtEl>
                                      </p:cBhvr>
                                    </p:animEffect>
                                  </p:childTnLst>
                                </p:cTn>
                              </p:par>
                              <p:par>
                                <p:cTn id="62" presetID="16" presetClass="entr" presetSubtype="21" fill="hold" nodeType="withEffect">
                                  <p:stCondLst>
                                    <p:cond delay="0"/>
                                  </p:stCondLst>
                                  <p:childTnLst>
                                    <p:set>
                                      <p:cBhvr>
                                        <p:cTn id="63" dur="1" fill="hold">
                                          <p:stCondLst>
                                            <p:cond delay="0"/>
                                          </p:stCondLst>
                                        </p:cTn>
                                        <p:tgtEl>
                                          <p:spTgt spid="2055"/>
                                        </p:tgtEl>
                                        <p:attrNameLst>
                                          <p:attrName>style.visibility</p:attrName>
                                        </p:attrNameLst>
                                      </p:cBhvr>
                                      <p:to>
                                        <p:strVal val="visible"/>
                                      </p:to>
                                    </p:set>
                                    <p:animEffect transition="in" filter="barn(inVertical)">
                                      <p:cBhvr>
                                        <p:cTn id="64" dur="500"/>
                                        <p:tgtEl>
                                          <p:spTgt spid="2055"/>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barn(inVertical)">
                                      <p:cBhvr>
                                        <p:cTn id="67" dur="500"/>
                                        <p:tgtEl>
                                          <p:spTgt spid="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barn(inVertical)">
                                      <p:cBhvr>
                                        <p:cTn id="7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Auxiliary Data Structure</a:t>
            </a:r>
            <a:endParaRPr lang="en-A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Compact Path-Index (CPI)</a:t>
            </a:r>
          </a:p>
          <a:p>
            <a:pPr lvl="1">
              <a:buFont typeface="Wingdings" panose="05000000000000000000" pitchFamily="2" charset="2"/>
              <a:buChar char="§"/>
            </a:pPr>
            <a:r>
              <a:rPr lang="en-US" altLang="zh-CN" sz="2000" dirty="0" smtClean="0">
                <a:latin typeface="Arial" panose="020B0604020202020204" pitchFamily="34" charset="0"/>
                <a:cs typeface="Arial" panose="020B0604020202020204" pitchFamily="34" charset="0"/>
              </a:rPr>
              <a:t>Compactly store all </a:t>
            </a:r>
            <a:r>
              <a:rPr lang="en-US" altLang="zh-CN" sz="2000" dirty="0">
                <a:latin typeface="Arial" panose="020B0604020202020204" pitchFamily="34" charset="0"/>
                <a:cs typeface="Arial" panose="020B0604020202020204" pitchFamily="34" charset="0"/>
              </a:rPr>
              <a:t>candidate embeddings of </a:t>
            </a:r>
            <a:r>
              <a:rPr lang="en-US" altLang="zh-CN" sz="2000" dirty="0" smtClean="0">
                <a:latin typeface="Arial" panose="020B0604020202020204" pitchFamily="34" charset="0"/>
                <a:cs typeface="Arial" panose="020B0604020202020204" pitchFamily="34" charset="0"/>
              </a:rPr>
              <a:t>the query </a:t>
            </a:r>
            <a:r>
              <a:rPr lang="en-AU" altLang="zh-CN" sz="2000" dirty="0" smtClean="0">
                <a:latin typeface="Arial" panose="020B0604020202020204" pitchFamily="34" charset="0"/>
                <a:cs typeface="Arial" panose="020B0604020202020204" pitchFamily="34" charset="0"/>
              </a:rPr>
              <a:t>tree</a:t>
            </a:r>
            <a:r>
              <a:rPr lang="en-US" altLang="zh-CN"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sz="1800" dirty="0" smtClean="0">
              <a:latin typeface="Arial" panose="020B0604020202020204" pitchFamily="34" charset="0"/>
              <a:cs typeface="Arial" panose="020B0604020202020204" pitchFamily="34" charset="0"/>
            </a:endParaRPr>
          </a:p>
          <a:p>
            <a:pPr marL="457200" lvl="1" indent="0">
              <a:buNone/>
            </a:pPr>
            <a:endParaRPr lang="en-US" sz="1800" dirty="0" smtClean="0">
              <a:latin typeface="Arial" panose="020B0604020202020204" pitchFamily="34" charset="0"/>
              <a:cs typeface="Arial" panose="020B0604020202020204" pitchFamily="34" charset="0"/>
            </a:endParaRPr>
          </a:p>
          <a:p>
            <a:pPr marL="342900" lvl="1"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CPI </a:t>
            </a:r>
            <a:r>
              <a:rPr lang="en-US" sz="2000" b="1" dirty="0" smtClean="0">
                <a:latin typeface="Arial" panose="020B0604020202020204" pitchFamily="34" charset="0"/>
                <a:cs typeface="Arial" panose="020B0604020202020204" pitchFamily="34" charset="0"/>
              </a:rPr>
              <a:t>Structure</a:t>
            </a:r>
          </a:p>
          <a:p>
            <a:pPr marL="742950" lvl="2" indent="-342900">
              <a:buFont typeface="Wingdings" panose="05000000000000000000" pitchFamily="2" charset="2"/>
              <a:buChar char="§"/>
            </a:pPr>
            <a:r>
              <a:rPr lang="en-US" sz="1800" b="1" dirty="0" smtClean="0">
                <a:latin typeface="Arial" panose="020B0604020202020204" pitchFamily="34" charset="0"/>
                <a:cs typeface="Arial" panose="020B0604020202020204" pitchFamily="34" charset="0"/>
              </a:rPr>
              <a:t>Candidate sets</a:t>
            </a:r>
          </a:p>
          <a:p>
            <a:pPr marL="857250" lvl="3" indent="0">
              <a:buNone/>
            </a:pPr>
            <a:r>
              <a:rPr lang="en-US" sz="1800" dirty="0" smtClean="0">
                <a:latin typeface="Arial" panose="020B0604020202020204" pitchFamily="34" charset="0"/>
                <a:cs typeface="Arial" panose="020B0604020202020204" pitchFamily="34" charset="0"/>
              </a:rPr>
              <a:t> Each </a:t>
            </a:r>
            <a:r>
              <a:rPr lang="en-AU" sz="1800" dirty="0" smtClean="0">
                <a:latin typeface="Arial" panose="020B0604020202020204" pitchFamily="34" charset="0"/>
                <a:cs typeface="Arial" panose="020B0604020202020204" pitchFamily="34" charset="0"/>
              </a:rPr>
              <a:t>query </a:t>
            </a:r>
            <a:r>
              <a:rPr lang="en-US" sz="1800" dirty="0" smtClean="0">
                <a:latin typeface="Arial" panose="020B0604020202020204" pitchFamily="34" charset="0"/>
                <a:cs typeface="Arial" panose="020B0604020202020204" pitchFamily="34" charset="0"/>
              </a:rPr>
              <a:t>node </a:t>
            </a:r>
            <a:r>
              <a:rPr lang="en-US" sz="1800" b="1" i="1" dirty="0" smtClean="0">
                <a:solidFill>
                  <a:srgbClr val="0000FF"/>
                </a:solidFill>
                <a:latin typeface="Arial" panose="020B0604020202020204" pitchFamily="34" charset="0"/>
                <a:cs typeface="Arial" panose="020B0604020202020204" pitchFamily="34" charset="0"/>
              </a:rPr>
              <a:t>u</a:t>
            </a:r>
            <a:r>
              <a:rPr lang="en-US" sz="1800" dirty="0" smtClean="0">
                <a:latin typeface="Arial" panose="020B0604020202020204" pitchFamily="34" charset="0"/>
                <a:cs typeface="Arial" panose="020B0604020202020204" pitchFamily="34" charset="0"/>
              </a:rPr>
              <a:t> has a candidate set </a:t>
            </a:r>
            <a:r>
              <a:rPr lang="en-US" sz="1800" b="1" i="1" dirty="0" err="1" smtClean="0">
                <a:solidFill>
                  <a:srgbClr val="0000FF"/>
                </a:solidFill>
                <a:latin typeface="Arial" panose="020B0604020202020204" pitchFamily="34" charset="0"/>
                <a:cs typeface="Arial" panose="020B0604020202020204" pitchFamily="34" charset="0"/>
              </a:rPr>
              <a:t>u.C</a:t>
            </a:r>
            <a:r>
              <a:rPr lang="en-US" sz="1800" dirty="0" smtClean="0">
                <a:latin typeface="Arial" panose="020B0604020202020204" pitchFamily="34" charset="0"/>
                <a:cs typeface="Arial" panose="020B0604020202020204" pitchFamily="34" charset="0"/>
              </a:rPr>
              <a:t>.</a:t>
            </a:r>
          </a:p>
          <a:p>
            <a:pPr marL="742950" lvl="2" indent="-342900">
              <a:buFont typeface="Wingdings" panose="05000000000000000000" pitchFamily="2" charset="2"/>
              <a:buChar char="§"/>
            </a:pPr>
            <a:r>
              <a:rPr lang="en-US" sz="1800" b="1" dirty="0">
                <a:latin typeface="Arial" panose="020B0604020202020204" pitchFamily="34" charset="0"/>
                <a:cs typeface="Arial" panose="020B0604020202020204" pitchFamily="34" charset="0"/>
              </a:rPr>
              <a:t>E</a:t>
            </a:r>
            <a:r>
              <a:rPr lang="en-US" sz="1800" b="1" dirty="0" smtClean="0">
                <a:latin typeface="Arial" panose="020B0604020202020204" pitchFamily="34" charset="0"/>
                <a:cs typeface="Arial" panose="020B0604020202020204" pitchFamily="34" charset="0"/>
              </a:rPr>
              <a:t>dge sets</a:t>
            </a:r>
          </a:p>
          <a:p>
            <a:pPr marL="857250" lvl="3" indent="0">
              <a:buNone/>
            </a:pPr>
            <a:r>
              <a:rPr lang="en-US" sz="1800" dirty="0" smtClean="0">
                <a:latin typeface="Arial" panose="020B0604020202020204" pitchFamily="34" charset="0"/>
                <a:cs typeface="Arial" panose="020B0604020202020204" pitchFamily="34" charset="0"/>
              </a:rPr>
              <a:t>This is an edge between </a:t>
            </a:r>
            <a:r>
              <a:rPr lang="en-US" sz="1800" b="1" i="1" dirty="0" smtClean="0">
                <a:solidFill>
                  <a:srgbClr val="0000FF"/>
                </a:solidFill>
                <a:latin typeface="Arial" panose="020B0604020202020204" pitchFamily="34" charset="0"/>
                <a:cs typeface="Arial" panose="020B0604020202020204" pitchFamily="34" charset="0"/>
              </a:rPr>
              <a:t>v </a:t>
            </a:r>
            <a:r>
              <a:rPr lang="zh-CN" altLang="en-US" sz="1800" b="1" i="1" dirty="0" smtClean="0">
                <a:solidFill>
                  <a:srgbClr val="0000FF"/>
                </a:solidFill>
                <a:latin typeface="Arial" panose="020B0604020202020204" pitchFamily="34" charset="0"/>
                <a:cs typeface="Arial" panose="020B0604020202020204" pitchFamily="34" charset="0"/>
              </a:rPr>
              <a:t>∈ </a:t>
            </a:r>
            <a:r>
              <a:rPr lang="en-US" altLang="zh-CN" sz="1800" b="1" i="1" dirty="0" err="1" smtClean="0">
                <a:solidFill>
                  <a:srgbClr val="0000FF"/>
                </a:solidFill>
                <a:latin typeface="Arial" panose="020B0604020202020204" pitchFamily="34" charset="0"/>
                <a:cs typeface="Arial" panose="020B0604020202020204" pitchFamily="34" charset="0"/>
              </a:rPr>
              <a:t>u.C</a:t>
            </a:r>
            <a:r>
              <a:rPr lang="en-US" altLang="zh-CN" sz="1800" dirty="0" smtClean="0">
                <a:latin typeface="Arial" panose="020B0604020202020204" pitchFamily="34" charset="0"/>
                <a:cs typeface="Arial" panose="020B0604020202020204" pitchFamily="34" charset="0"/>
              </a:rPr>
              <a:t> and </a:t>
            </a:r>
            <a:r>
              <a:rPr lang="en-US" altLang="zh-CN" sz="1800" b="1" i="1" dirty="0" smtClean="0">
                <a:solidFill>
                  <a:srgbClr val="0000FF"/>
                </a:solidFill>
                <a:latin typeface="Arial" panose="020B0604020202020204" pitchFamily="34" charset="0"/>
                <a:cs typeface="Arial" panose="020B0604020202020204" pitchFamily="34" charset="0"/>
              </a:rPr>
              <a:t>v’ </a:t>
            </a:r>
            <a:r>
              <a:rPr lang="zh-CN" altLang="en-US" sz="1800" b="1" i="1" dirty="0" smtClean="0">
                <a:solidFill>
                  <a:srgbClr val="0000FF"/>
                </a:solidFill>
                <a:latin typeface="Arial" panose="020B0604020202020204" pitchFamily="34" charset="0"/>
                <a:cs typeface="Arial" panose="020B0604020202020204" pitchFamily="34" charset="0"/>
              </a:rPr>
              <a:t>∈ </a:t>
            </a:r>
            <a:r>
              <a:rPr lang="en-US" altLang="zh-CN" sz="1800" b="1" i="1" dirty="0" err="1" smtClean="0">
                <a:solidFill>
                  <a:srgbClr val="0000FF"/>
                </a:solidFill>
                <a:latin typeface="Arial" panose="020B0604020202020204" pitchFamily="34" charset="0"/>
                <a:cs typeface="Arial" panose="020B0604020202020204" pitchFamily="34" charset="0"/>
              </a:rPr>
              <a:t>u’.C</a:t>
            </a:r>
            <a:r>
              <a:rPr lang="en-US" altLang="zh-CN" sz="1800" dirty="0" smtClean="0">
                <a:latin typeface="Arial" panose="020B0604020202020204" pitchFamily="34" charset="0"/>
                <a:cs typeface="Arial" panose="020B0604020202020204" pitchFamily="34" charset="0"/>
              </a:rPr>
              <a:t> for adjacent query nodes </a:t>
            </a:r>
            <a:r>
              <a:rPr lang="en-US" altLang="zh-CN" sz="1800" b="1" i="1" dirty="0" smtClean="0">
                <a:solidFill>
                  <a:srgbClr val="0000FF"/>
                </a:solidFill>
                <a:latin typeface="Arial" panose="020B0604020202020204" pitchFamily="34" charset="0"/>
                <a:cs typeface="Arial" panose="020B0604020202020204" pitchFamily="34" charset="0"/>
              </a:rPr>
              <a:t>u</a:t>
            </a:r>
            <a:r>
              <a:rPr lang="en-US" altLang="zh-CN" sz="1800" dirty="0" smtClean="0">
                <a:latin typeface="Arial" panose="020B0604020202020204" pitchFamily="34" charset="0"/>
                <a:cs typeface="Arial" panose="020B0604020202020204" pitchFamily="34" charset="0"/>
              </a:rPr>
              <a:t> and </a:t>
            </a:r>
            <a:r>
              <a:rPr lang="en-US" altLang="zh-CN" sz="1800" b="1" i="1" dirty="0" smtClean="0">
                <a:solidFill>
                  <a:srgbClr val="0000FF"/>
                </a:solidFill>
                <a:latin typeface="Arial" panose="020B0604020202020204" pitchFamily="34" charset="0"/>
                <a:cs typeface="Arial" panose="020B0604020202020204" pitchFamily="34" charset="0"/>
              </a:rPr>
              <a:t>u’</a:t>
            </a:r>
            <a:r>
              <a:rPr lang="en-US" altLang="zh-CN" sz="1800" dirty="0" smtClean="0">
                <a:latin typeface="Arial" panose="020B0604020202020204" pitchFamily="34" charset="0"/>
                <a:cs typeface="Arial" panose="020B0604020202020204" pitchFamily="34" charset="0"/>
              </a:rPr>
              <a:t> in CPI if and only if </a:t>
            </a:r>
            <a:r>
              <a:rPr lang="en-US" altLang="zh-CN" sz="1800" b="1" i="1" dirty="0" smtClean="0">
                <a:solidFill>
                  <a:srgbClr val="0000FF"/>
                </a:solidFill>
                <a:latin typeface="Arial" panose="020B0604020202020204" pitchFamily="34" charset="0"/>
                <a:cs typeface="Arial" panose="020B0604020202020204" pitchFamily="34" charset="0"/>
              </a:rPr>
              <a:t>(v, v’)</a:t>
            </a:r>
            <a:r>
              <a:rPr lang="en-US" altLang="zh-CN" sz="1800" dirty="0" smtClean="0">
                <a:latin typeface="Arial" panose="020B0604020202020204" pitchFamily="34" charset="0"/>
                <a:cs typeface="Arial" panose="020B0604020202020204" pitchFamily="34" charset="0"/>
              </a:rPr>
              <a:t> exists in </a:t>
            </a:r>
            <a:r>
              <a:rPr lang="en-US" altLang="zh-CN" sz="1800" b="1" i="1" dirty="0" smtClean="0">
                <a:solidFill>
                  <a:srgbClr val="0000FF"/>
                </a:solidFill>
                <a:latin typeface="Arial" panose="020B0604020202020204" pitchFamily="34" charset="0"/>
                <a:cs typeface="Arial" panose="020B0604020202020204" pitchFamily="34" charset="0"/>
              </a:rPr>
              <a:t>G</a:t>
            </a:r>
            <a:r>
              <a:rPr lang="en-US" altLang="zh-C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2153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Auxiliary Data Structure</a:t>
            </a:r>
            <a:endParaRPr lang="en-A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000" b="1" dirty="0" smtClean="0"/>
              <a:t>Compact Path-Index (CPI)</a:t>
            </a:r>
          </a:p>
          <a:p>
            <a:pPr lvl="1">
              <a:buFont typeface="Wingdings" panose="05000000000000000000" pitchFamily="2" charset="2"/>
              <a:buChar char="§"/>
            </a:pPr>
            <a:r>
              <a:rPr lang="en-US" altLang="zh-CN" sz="2000" dirty="0">
                <a:latin typeface="Arial" panose="020B0604020202020204" pitchFamily="34" charset="0"/>
                <a:cs typeface="Arial" panose="020B0604020202020204" pitchFamily="34" charset="0"/>
              </a:rPr>
              <a:t>Compactly </a:t>
            </a:r>
            <a:r>
              <a:rPr lang="en-US" altLang="zh-CN" sz="2000" dirty="0" smtClean="0">
                <a:latin typeface="Arial" panose="020B0604020202020204" pitchFamily="34" charset="0"/>
                <a:cs typeface="Arial" panose="020B0604020202020204" pitchFamily="34" charset="0"/>
              </a:rPr>
              <a:t>store all </a:t>
            </a:r>
            <a:r>
              <a:rPr lang="en-US" altLang="zh-CN" sz="2000" dirty="0">
                <a:latin typeface="Arial" panose="020B0604020202020204" pitchFamily="34" charset="0"/>
                <a:cs typeface="Arial" panose="020B0604020202020204" pitchFamily="34" charset="0"/>
              </a:rPr>
              <a:t>candidate embeddings of </a:t>
            </a:r>
            <a:r>
              <a:rPr lang="en-US" altLang="zh-CN" sz="2000" dirty="0" smtClean="0">
                <a:latin typeface="Arial" panose="020B0604020202020204" pitchFamily="34" charset="0"/>
                <a:cs typeface="Arial" panose="020B0604020202020204" pitchFamily="34" charset="0"/>
              </a:rPr>
              <a:t>the query </a:t>
            </a:r>
            <a:r>
              <a:rPr lang="en-AU" altLang="zh-CN" sz="2000" dirty="0" smtClean="0">
                <a:latin typeface="Arial" panose="020B0604020202020204" pitchFamily="34" charset="0"/>
                <a:cs typeface="Arial" panose="020B0604020202020204" pitchFamily="34" charset="0"/>
              </a:rPr>
              <a:t>tree</a:t>
            </a:r>
            <a:r>
              <a:rPr lang="en-US" sz="2000" dirty="0" smtClean="0"/>
              <a:t>.</a:t>
            </a:r>
          </a:p>
          <a:p>
            <a:pPr lvl="1">
              <a:buFont typeface="Wingdings" panose="05000000000000000000" pitchFamily="2" charset="2"/>
              <a:buChar char="Ø"/>
            </a:pPr>
            <a:endParaRPr lang="en-US" sz="1800" dirty="0" smtClean="0"/>
          </a:p>
          <a:p>
            <a:pPr lvl="1">
              <a:buFont typeface="Wingdings" panose="05000000000000000000" pitchFamily="2" charset="2"/>
              <a:buChar char="Ø"/>
            </a:pPr>
            <a:endParaRPr lang="en-US" sz="1800" dirty="0" smtClean="0"/>
          </a:p>
          <a:p>
            <a:pPr marL="342900" lvl="1" indent="-342900">
              <a:buFont typeface="Wingdings" panose="05000000000000000000" pitchFamily="2" charset="2"/>
              <a:buChar char="Ø"/>
            </a:pPr>
            <a:r>
              <a:rPr lang="en-US" sz="2000" b="1" dirty="0">
                <a:cs typeface="Microsoft Sans Serif" pitchFamily="34" charset="0"/>
              </a:rPr>
              <a:t>CPI </a:t>
            </a:r>
            <a:r>
              <a:rPr lang="en-US" sz="2000" b="1" dirty="0" smtClean="0">
                <a:cs typeface="Microsoft Sans Serif" pitchFamily="34" charset="0"/>
              </a:rPr>
              <a:t>Structure</a:t>
            </a:r>
          </a:p>
          <a:p>
            <a:pPr marL="742950" lvl="2" indent="-342900">
              <a:buFont typeface="Wingdings" panose="05000000000000000000" pitchFamily="2" charset="2"/>
              <a:buChar char="§"/>
            </a:pPr>
            <a:r>
              <a:rPr lang="en-US" sz="1800" b="1" dirty="0" smtClean="0">
                <a:cs typeface="Microsoft Sans Serif" pitchFamily="34" charset="0"/>
              </a:rPr>
              <a:t>Example </a:t>
            </a:r>
            <a:endParaRPr lang="en-US" sz="1800" dirty="0">
              <a:cs typeface="Microsoft Sans Serif" pitchFamily="34" charset="0"/>
            </a:endParaRPr>
          </a:p>
          <a:p>
            <a:endParaRPr lang="en-AU"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62759"/>
            <a:ext cx="18859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0"/>
            <a:ext cx="4343400"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9050" y="3272259"/>
            <a:ext cx="491490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9195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9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23098"/>
            <a:ext cx="7924800" cy="4772902"/>
          </a:xfrm>
        </p:spPr>
        <p:txBody>
          <a:bodyPr/>
          <a:lstStyle/>
          <a:p>
            <a:pPr>
              <a:buFont typeface="Wingdings" panose="05000000000000000000" pitchFamily="2" charset="2"/>
              <a:buChar char="Ø"/>
            </a:pPr>
            <a:r>
              <a:rPr lang="en-US" sz="2400" b="1" dirty="0"/>
              <a:t>Subgraph Matching</a:t>
            </a:r>
          </a:p>
          <a:p>
            <a:pPr marL="457200" lvl="1" indent="0">
              <a:buNone/>
            </a:pPr>
            <a:r>
              <a:rPr lang="en-US" sz="2000" dirty="0"/>
              <a:t>Given a query </a:t>
            </a:r>
            <a:r>
              <a:rPr lang="en-US" sz="2000" b="1" i="1" dirty="0">
                <a:solidFill>
                  <a:srgbClr val="0000FF"/>
                </a:solidFill>
              </a:rPr>
              <a:t>q</a:t>
            </a:r>
            <a:r>
              <a:rPr lang="en-US" sz="2000" dirty="0"/>
              <a:t> and a large data graph </a:t>
            </a:r>
            <a:r>
              <a:rPr lang="en-US" sz="2000" b="1" i="1" dirty="0">
                <a:solidFill>
                  <a:srgbClr val="0000FF"/>
                </a:solidFill>
              </a:rPr>
              <a:t>G</a:t>
            </a:r>
            <a:r>
              <a:rPr lang="en-US" sz="2000" dirty="0"/>
              <a:t>, the problem is </a:t>
            </a:r>
          </a:p>
          <a:p>
            <a:pPr marL="457200" lvl="1" indent="0">
              <a:buNone/>
            </a:pPr>
            <a:r>
              <a:rPr lang="en-US" sz="2000" dirty="0"/>
              <a:t> to extract all subgraph isomorphic embeddings of  </a:t>
            </a:r>
            <a:r>
              <a:rPr lang="en-US" sz="2000" b="1" i="1" dirty="0">
                <a:solidFill>
                  <a:srgbClr val="0000FF"/>
                </a:solidFill>
              </a:rPr>
              <a:t>q</a:t>
            </a:r>
            <a:r>
              <a:rPr lang="en-US" sz="2000" dirty="0"/>
              <a:t> in </a:t>
            </a:r>
            <a:r>
              <a:rPr lang="en-US" sz="2000" b="1" i="1" dirty="0">
                <a:solidFill>
                  <a:srgbClr val="0000FF"/>
                </a:solidFill>
              </a:rPr>
              <a:t>G</a:t>
            </a:r>
            <a:r>
              <a:rPr lang="en-US" sz="2000" dirty="0"/>
              <a:t>.</a:t>
            </a:r>
          </a:p>
          <a:p>
            <a:pPr marL="457200" lvl="1" indent="0">
              <a:buNone/>
            </a:pPr>
            <a:endParaRPr lang="en-US" sz="2400" dirty="0"/>
          </a:p>
          <a:p>
            <a:pPr marL="457200" lvl="1" indent="0">
              <a:buNone/>
            </a:pPr>
            <a:endParaRPr lang="en-US" sz="2400" dirty="0"/>
          </a:p>
          <a:p>
            <a:pPr marL="457200" lvl="1" indent="0">
              <a:buNone/>
            </a:pPr>
            <a:endParaRPr lang="en-US" sz="2400" dirty="0"/>
          </a:p>
          <a:p>
            <a:pPr marL="457200" lvl="1" indent="0">
              <a:buNone/>
            </a:pPr>
            <a:endParaRPr lang="en-US" sz="2400" dirty="0"/>
          </a:p>
          <a:p>
            <a:pPr marL="457200" lvl="1" indent="0">
              <a:buNone/>
            </a:pPr>
            <a:endParaRPr lang="en-AU" sz="2400" dirty="0"/>
          </a:p>
          <a:p>
            <a:pPr lvl="1">
              <a:buFont typeface="Arial" panose="020B0604020202020204" pitchFamily="34" charset="0"/>
              <a:buChar char="•"/>
            </a:pPr>
            <a:endParaRPr lang="en-AU"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049250"/>
            <a:ext cx="4071937" cy="206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连接符 9"/>
          <p:cNvCxnSpPr/>
          <p:nvPr/>
        </p:nvCxnSpPr>
        <p:spPr>
          <a:xfrm flipH="1">
            <a:off x="4862881" y="3481694"/>
            <a:ext cx="533400" cy="27947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10"/>
          <p:cNvCxnSpPr/>
          <p:nvPr/>
        </p:nvCxnSpPr>
        <p:spPr>
          <a:xfrm>
            <a:off x="5424856" y="3487974"/>
            <a:ext cx="0" cy="301765"/>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11"/>
          <p:cNvCxnSpPr>
            <a:endCxn id="15" idx="0"/>
          </p:cNvCxnSpPr>
          <p:nvPr/>
        </p:nvCxnSpPr>
        <p:spPr>
          <a:xfrm>
            <a:off x="4815256" y="4085949"/>
            <a:ext cx="1219200" cy="31129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12"/>
          <p:cNvCxnSpPr/>
          <p:nvPr/>
        </p:nvCxnSpPr>
        <p:spPr>
          <a:xfrm>
            <a:off x="5434381" y="4085948"/>
            <a:ext cx="0" cy="301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13"/>
          <p:cNvCxnSpPr/>
          <p:nvPr/>
        </p:nvCxnSpPr>
        <p:spPr>
          <a:xfrm>
            <a:off x="4815256" y="4085948"/>
            <a:ext cx="609600" cy="301765"/>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14"/>
          <p:cNvCxnSpPr/>
          <p:nvPr/>
        </p:nvCxnSpPr>
        <p:spPr>
          <a:xfrm>
            <a:off x="5434381" y="4071660"/>
            <a:ext cx="0" cy="301765"/>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椭圆 15"/>
          <p:cNvSpPr/>
          <p:nvPr/>
        </p:nvSpPr>
        <p:spPr>
          <a:xfrm>
            <a:off x="5281981" y="3180872"/>
            <a:ext cx="304800" cy="2825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6"/>
          <p:cNvSpPr/>
          <p:nvPr/>
        </p:nvSpPr>
        <p:spPr>
          <a:xfrm>
            <a:off x="4681906" y="3789739"/>
            <a:ext cx="304800" cy="2825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7"/>
          <p:cNvSpPr/>
          <p:nvPr/>
        </p:nvSpPr>
        <p:spPr>
          <a:xfrm>
            <a:off x="5281981" y="3780214"/>
            <a:ext cx="304800" cy="2825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8"/>
          <p:cNvSpPr/>
          <p:nvPr/>
        </p:nvSpPr>
        <p:spPr>
          <a:xfrm>
            <a:off x="5281248" y="4397239"/>
            <a:ext cx="304800" cy="2825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9"/>
          <p:cNvSpPr/>
          <p:nvPr/>
        </p:nvSpPr>
        <p:spPr>
          <a:xfrm>
            <a:off x="5882056" y="4397239"/>
            <a:ext cx="304800" cy="2825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itle 1"/>
          <p:cNvSpPr>
            <a:spLocks noGrp="1"/>
          </p:cNvSpPr>
          <p:nvPr>
            <p:ph type="title"/>
          </p:nvPr>
        </p:nvSpPr>
        <p:spPr>
          <a:xfrm>
            <a:off x="457200" y="476672"/>
            <a:ext cx="8229600" cy="792088"/>
          </a:xfrm>
        </p:spPr>
        <p:txBody>
          <a:bodyPr/>
          <a:lstStyle/>
          <a:p>
            <a:r>
              <a:rPr lang="en-US" sz="2400" b="1" dirty="0" smtClean="0"/>
              <a:t>All-Matching</a:t>
            </a:r>
            <a:endParaRPr lang="en-AU" sz="2400" b="1" dirty="0"/>
          </a:p>
        </p:txBody>
      </p:sp>
      <p:graphicFrame>
        <p:nvGraphicFramePr>
          <p:cNvPr id="17" name="Table 16"/>
          <p:cNvGraphicFramePr>
            <a:graphicFrameLocks noGrp="1"/>
          </p:cNvGraphicFramePr>
          <p:nvPr>
            <p:extLst>
              <p:ext uri="{D42A27DB-BD31-4B8C-83A1-F6EECF244321}">
                <p14:modId xmlns:p14="http://schemas.microsoft.com/office/powerpoint/2010/main" val="3108458139"/>
              </p:ext>
            </p:extLst>
          </p:nvPr>
        </p:nvGraphicFramePr>
        <p:xfrm>
          <a:off x="2867085" y="5257800"/>
          <a:ext cx="3214565" cy="741680"/>
        </p:xfrm>
        <a:graphic>
          <a:graphicData uri="http://schemas.openxmlformats.org/drawingml/2006/table">
            <a:tbl>
              <a:tblPr firstRow="1" bandRow="1">
                <a:tableStyleId>{5940675A-B579-460E-94D1-54222C63F5DA}</a:tableStyleId>
              </a:tblPr>
              <a:tblGrid>
                <a:gridCol w="642913"/>
                <a:gridCol w="642913"/>
                <a:gridCol w="642913"/>
                <a:gridCol w="642913"/>
                <a:gridCol w="642913"/>
              </a:tblGrid>
              <a:tr h="370840">
                <a:tc>
                  <a:txBody>
                    <a:bodyPr/>
                    <a:lstStyle/>
                    <a:p>
                      <a:pPr algn="ctr"/>
                      <a:r>
                        <a:rPr lang="en-US" i="1" u="none" dirty="0" smtClean="0"/>
                        <a:t>u</a:t>
                      </a:r>
                      <a:r>
                        <a:rPr lang="en-US" i="1" u="none" baseline="-25000" dirty="0" smtClean="0"/>
                        <a:t>1</a:t>
                      </a:r>
                      <a:endParaRPr lang="en-US" i="1" u="none" dirty="0" smtClean="0"/>
                    </a:p>
                  </a:txBody>
                  <a:tcPr/>
                </a:tc>
                <a:tc>
                  <a:txBody>
                    <a:bodyPr/>
                    <a:lstStyle/>
                    <a:p>
                      <a:pPr algn="ctr"/>
                      <a:r>
                        <a:rPr lang="en-US" i="1" u="none" baseline="0" dirty="0" smtClean="0"/>
                        <a:t>u</a:t>
                      </a:r>
                      <a:r>
                        <a:rPr lang="en-US" i="1" u="none" baseline="-25000" dirty="0" smtClean="0"/>
                        <a:t>2</a:t>
                      </a:r>
                      <a:endParaRPr lang="en-AU" i="1" dirty="0"/>
                    </a:p>
                  </a:txBody>
                  <a:tcPr/>
                </a:tc>
                <a:tc>
                  <a:txBody>
                    <a:bodyPr/>
                    <a:lstStyle/>
                    <a:p>
                      <a:pPr algn="ctr"/>
                      <a:r>
                        <a:rPr lang="en-US" i="1" u="none" dirty="0" smtClean="0"/>
                        <a:t>u</a:t>
                      </a:r>
                      <a:r>
                        <a:rPr lang="en-US" i="1" u="none" baseline="-25000" dirty="0" smtClean="0"/>
                        <a:t>3</a:t>
                      </a:r>
                      <a:endParaRPr lang="en-AU" i="1" dirty="0"/>
                    </a:p>
                  </a:txBody>
                  <a:tcPr/>
                </a:tc>
                <a:tc>
                  <a:txBody>
                    <a:bodyPr/>
                    <a:lstStyle/>
                    <a:p>
                      <a:pPr algn="ctr"/>
                      <a:r>
                        <a:rPr lang="en-US" i="1" u="none" dirty="0" smtClean="0"/>
                        <a:t>u</a:t>
                      </a:r>
                      <a:r>
                        <a:rPr lang="en-US" i="1" u="none" baseline="-25000" dirty="0" smtClean="0"/>
                        <a:t>4</a:t>
                      </a:r>
                      <a:endParaRPr lang="en-AU" i="1" dirty="0"/>
                    </a:p>
                  </a:txBody>
                  <a:tcPr/>
                </a:tc>
                <a:tc>
                  <a:txBody>
                    <a:bodyPr/>
                    <a:lstStyle/>
                    <a:p>
                      <a:pPr algn="ctr"/>
                      <a:r>
                        <a:rPr lang="en-US" i="1" u="none" dirty="0" smtClean="0"/>
                        <a:t>u</a:t>
                      </a:r>
                      <a:r>
                        <a:rPr lang="en-US" i="1" u="none" baseline="-25000" dirty="0" smtClean="0"/>
                        <a:t>5</a:t>
                      </a:r>
                      <a:endParaRPr lang="en-AU" i="1" dirty="0"/>
                    </a:p>
                  </a:txBody>
                  <a:tcPr/>
                </a:tc>
              </a:tr>
              <a:tr h="370840">
                <a:tc>
                  <a:txBody>
                    <a:bodyPr/>
                    <a:lstStyle/>
                    <a:p>
                      <a:pPr algn="ctr"/>
                      <a:r>
                        <a:rPr lang="en-US" i="1" dirty="0" smtClean="0"/>
                        <a:t>v</a:t>
                      </a:r>
                      <a:r>
                        <a:rPr lang="en-US" i="1" baseline="-25000" dirty="0" smtClean="0"/>
                        <a:t>0</a:t>
                      </a:r>
                      <a:endParaRPr lang="en-AU" i="1" dirty="0"/>
                    </a:p>
                  </a:txBody>
                  <a:tcPr/>
                </a:tc>
                <a:tc>
                  <a:txBody>
                    <a:bodyPr/>
                    <a:lstStyle/>
                    <a:p>
                      <a:pPr algn="ctr"/>
                      <a:r>
                        <a:rPr lang="en-US" i="1" dirty="0" smtClean="0"/>
                        <a:t>v</a:t>
                      </a:r>
                      <a:r>
                        <a:rPr lang="en-US" i="1" baseline="-25000" dirty="0" smtClean="0"/>
                        <a:t>2</a:t>
                      </a:r>
                      <a:endParaRPr lang="en-AU" i="1" dirty="0"/>
                    </a:p>
                  </a:txBody>
                  <a:tcPr/>
                </a:tc>
                <a:tc>
                  <a:txBody>
                    <a:bodyPr/>
                    <a:lstStyle/>
                    <a:p>
                      <a:pPr algn="ctr"/>
                      <a:r>
                        <a:rPr lang="en-US" i="1" dirty="0" smtClean="0"/>
                        <a:t>v</a:t>
                      </a:r>
                      <a:r>
                        <a:rPr lang="en-US" i="1" baseline="-25000" dirty="0" smtClean="0"/>
                        <a:t>1</a:t>
                      </a:r>
                      <a:endParaRPr lang="en-AU" i="1" dirty="0"/>
                    </a:p>
                  </a:txBody>
                  <a:tcPr/>
                </a:tc>
                <a:tc>
                  <a:txBody>
                    <a:bodyPr/>
                    <a:lstStyle/>
                    <a:p>
                      <a:pPr algn="ctr"/>
                      <a:r>
                        <a:rPr lang="en-US" i="1" dirty="0" smtClean="0"/>
                        <a:t>v</a:t>
                      </a:r>
                      <a:r>
                        <a:rPr lang="en-US" i="1" baseline="-25000" dirty="0" smtClean="0"/>
                        <a:t>5</a:t>
                      </a:r>
                      <a:endParaRPr lang="en-AU" i="1" dirty="0"/>
                    </a:p>
                  </a:txBody>
                  <a:tcPr/>
                </a:tc>
                <a:tc>
                  <a:txBody>
                    <a:bodyPr/>
                    <a:lstStyle/>
                    <a:p>
                      <a:pPr algn="ctr"/>
                      <a:r>
                        <a:rPr lang="en-US" i="1" dirty="0" smtClean="0"/>
                        <a:t>v</a:t>
                      </a:r>
                      <a:r>
                        <a:rPr lang="en-US" i="1" baseline="-25000" dirty="0" smtClean="0"/>
                        <a:t>6</a:t>
                      </a:r>
                      <a:endParaRPr lang="en-AU" i="1" dirty="0"/>
                    </a:p>
                  </a:txBody>
                  <a:tcPr/>
                </a:tc>
              </a:tr>
            </a:tbl>
          </a:graphicData>
        </a:graphic>
      </p:graphicFrame>
      <p:sp>
        <p:nvSpPr>
          <p:cNvPr id="19" name="TextBox 18"/>
          <p:cNvSpPr txBox="1"/>
          <p:nvPr/>
        </p:nvSpPr>
        <p:spPr>
          <a:xfrm>
            <a:off x="990600" y="5256498"/>
            <a:ext cx="1649169" cy="338554"/>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US" sz="1600" dirty="0" smtClean="0">
                <a:latin typeface="+mn-lt"/>
                <a:cs typeface="+mn-cs"/>
              </a:rPr>
              <a:t>Embedding Two</a:t>
            </a:r>
            <a:endParaRPr kumimoji="0" lang="en-AU" sz="1600" i="0" u="none" strike="noStrike" kern="1200" cap="none" spc="0" normalizeH="0" baseline="0" noProof="0" dirty="0" smtClean="0">
              <a:ln>
                <a:noFill/>
              </a:ln>
              <a:solidFill>
                <a:schemeClr val="tx1"/>
              </a:solidFill>
              <a:effectLst/>
              <a:uLnTx/>
              <a:uFillTx/>
              <a:latin typeface="+mn-lt"/>
              <a:cs typeface="+mn-cs"/>
            </a:endParaRP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162300"/>
            <a:ext cx="14287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6910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Auxiliary Data Structure</a:t>
            </a:r>
            <a:endParaRPr lang="en-AU" dirty="0"/>
          </a:p>
        </p:txBody>
      </p:sp>
      <p:sp>
        <p:nvSpPr>
          <p:cNvPr id="3" name="Content Placeholder 2"/>
          <p:cNvSpPr>
            <a:spLocks noGrp="1"/>
          </p:cNvSpPr>
          <p:nvPr>
            <p:ph idx="1"/>
          </p:nvPr>
        </p:nvSpPr>
        <p:spPr>
          <a:xfrm>
            <a:off x="457200" y="1323098"/>
            <a:ext cx="8458200" cy="4606232"/>
          </a:xfrm>
        </p:spPr>
        <p:txBody>
          <a:bodyPr/>
          <a:lstStyle/>
          <a:p>
            <a:pPr>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Soundness of CPI</a:t>
            </a:r>
          </a:p>
          <a:p>
            <a:r>
              <a:rPr lang="en-US"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For every query node </a:t>
            </a:r>
            <a:r>
              <a:rPr lang="en-US" sz="2000" b="1" i="1" dirty="0" smtClean="0">
                <a:solidFill>
                  <a:srgbClr val="0000FF"/>
                </a:solidFill>
                <a:latin typeface="Arial" panose="020B0604020202020204" pitchFamily="34" charset="0"/>
                <a:cs typeface="Arial" panose="020B0604020202020204" pitchFamily="34" charset="0"/>
              </a:rPr>
              <a:t>u</a:t>
            </a:r>
            <a:r>
              <a:rPr lang="en-US" sz="2000" dirty="0" smtClean="0">
                <a:latin typeface="Arial" panose="020B0604020202020204" pitchFamily="34" charset="0"/>
                <a:cs typeface="Arial" panose="020B0604020202020204" pitchFamily="34" charset="0"/>
              </a:rPr>
              <a:t> in CPI, if there is an embedding of </a:t>
            </a:r>
            <a:r>
              <a:rPr lang="en-US" sz="2000" b="1" i="1" dirty="0" smtClean="0">
                <a:solidFill>
                  <a:srgbClr val="0000FF"/>
                </a:solidFill>
                <a:latin typeface="Arial" panose="020B0604020202020204" pitchFamily="34" charset="0"/>
                <a:cs typeface="Arial" panose="020B0604020202020204" pitchFamily="34" charset="0"/>
              </a:rPr>
              <a:t>q</a:t>
            </a:r>
            <a:r>
              <a:rPr lang="en-US" sz="2000" dirty="0" smtClean="0">
                <a:latin typeface="Arial" panose="020B0604020202020204" pitchFamily="34" charset="0"/>
                <a:cs typeface="Arial" panose="020B0604020202020204" pitchFamily="34" charset="0"/>
              </a:rPr>
              <a:t> in </a:t>
            </a:r>
            <a:r>
              <a:rPr lang="en-US" sz="2000" b="1" i="1" dirty="0" smtClean="0">
                <a:solidFill>
                  <a:srgbClr val="0000FF"/>
                </a:solidFill>
                <a:latin typeface="Arial" panose="020B0604020202020204" pitchFamily="34" charset="0"/>
                <a:cs typeface="Arial" panose="020B0604020202020204" pitchFamily="34" charset="0"/>
              </a:rPr>
              <a:t>G</a:t>
            </a:r>
            <a:r>
              <a:rPr lang="en-US" sz="2000" dirty="0" smtClean="0">
                <a:latin typeface="Arial" panose="020B0604020202020204" pitchFamily="34" charset="0"/>
                <a:cs typeface="Arial" panose="020B0604020202020204" pitchFamily="34" charset="0"/>
              </a:rPr>
              <a:t> that maps </a:t>
            </a:r>
            <a:r>
              <a:rPr lang="en-US" sz="2000" b="1" i="1" dirty="0" smtClean="0">
                <a:solidFill>
                  <a:srgbClr val="0000FF"/>
                </a:solidFill>
                <a:latin typeface="Arial" panose="020B0604020202020204" pitchFamily="34" charset="0"/>
                <a:cs typeface="Arial" panose="020B0604020202020204" pitchFamily="34" charset="0"/>
              </a:rPr>
              <a:t>u</a:t>
            </a:r>
            <a:r>
              <a:rPr lang="en-US" sz="2000" dirty="0" smtClean="0">
                <a:latin typeface="Arial" panose="020B0604020202020204" pitchFamily="34" charset="0"/>
                <a:cs typeface="Arial" panose="020B0604020202020204" pitchFamily="34" charset="0"/>
              </a:rPr>
              <a:t> to </a:t>
            </a:r>
            <a:r>
              <a:rPr lang="en-US" sz="2000" b="1" i="1" dirty="0" smtClean="0">
                <a:solidFill>
                  <a:srgbClr val="0000FF"/>
                </a:solidFill>
                <a:latin typeface="Arial" panose="020B0604020202020204" pitchFamily="34" charset="0"/>
                <a:cs typeface="Arial" panose="020B0604020202020204" pitchFamily="34" charset="0"/>
              </a:rPr>
              <a:t>v</a:t>
            </a:r>
            <a:r>
              <a:rPr lang="en-US" sz="2000" dirty="0" smtClean="0">
                <a:latin typeface="Arial" panose="020B0604020202020204" pitchFamily="34" charset="0"/>
                <a:cs typeface="Arial" panose="020B0604020202020204" pitchFamily="34" charset="0"/>
              </a:rPr>
              <a:t>, then </a:t>
            </a:r>
            <a:r>
              <a:rPr lang="en-US" sz="2000" b="1" i="1" dirty="0" smtClean="0">
                <a:solidFill>
                  <a:srgbClr val="0000FF"/>
                </a:solidFill>
                <a:latin typeface="Arial" panose="020B0604020202020204" pitchFamily="34" charset="0"/>
                <a:cs typeface="Arial" panose="020B0604020202020204" pitchFamily="34" charset="0"/>
              </a:rPr>
              <a:t>v</a:t>
            </a:r>
            <a:r>
              <a:rPr lang="en-US" sz="2000" dirty="0" smtClean="0">
                <a:latin typeface="Arial" panose="020B0604020202020204" pitchFamily="34" charset="0"/>
                <a:cs typeface="Arial" panose="020B0604020202020204" pitchFamily="34" charset="0"/>
              </a:rPr>
              <a:t> must be in </a:t>
            </a:r>
            <a:r>
              <a:rPr lang="en-US" sz="2000" b="1" i="1" dirty="0" err="1" smtClean="0">
                <a:solidFill>
                  <a:srgbClr val="0000FF"/>
                </a:solidFill>
                <a:latin typeface="Arial" panose="020B0604020202020204" pitchFamily="34" charset="0"/>
                <a:cs typeface="Arial" panose="020B0604020202020204" pitchFamily="34" charset="0"/>
              </a:rPr>
              <a:t>u.C</a:t>
            </a:r>
            <a:r>
              <a:rPr lang="en-US" sz="2000" dirty="0" smtClean="0">
                <a:latin typeface="Arial" panose="020B0604020202020204" pitchFamily="34" charset="0"/>
                <a:cs typeface="Arial" panose="020B0604020202020204" pitchFamily="34" charset="0"/>
              </a:rPr>
              <a:t>.</a:t>
            </a:r>
          </a:p>
          <a:p>
            <a:pPr marL="0" indent="0"/>
            <a:r>
              <a:rPr lang="en-US" sz="1800" dirty="0">
                <a:latin typeface="Arial" panose="020B0604020202020204" pitchFamily="34" charset="0"/>
                <a:cs typeface="Arial" panose="020B0604020202020204" pitchFamily="34" charset="0"/>
              </a:rPr>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a:t>
            </a:r>
          </a:p>
          <a:p>
            <a:pPr marL="0" indent="0"/>
            <a:r>
              <a:rPr lang="en-US" sz="2000" dirty="0" smtClean="0">
                <a:latin typeface="Arial" panose="020B0604020202020204" pitchFamily="34" charset="0"/>
                <a:cs typeface="Arial" panose="020B0604020202020204" pitchFamily="34" charset="0"/>
              </a:rPr>
              <a:t>Given a sound CPI, all embeddings of </a:t>
            </a:r>
            <a:r>
              <a:rPr lang="en-US" sz="2000" b="1" i="1" dirty="0" smtClean="0">
                <a:solidFill>
                  <a:srgbClr val="0000FF"/>
                </a:solidFill>
                <a:latin typeface="Arial" panose="020B0604020202020204" pitchFamily="34" charset="0"/>
                <a:cs typeface="Arial" panose="020B0604020202020204" pitchFamily="34" charset="0"/>
              </a:rPr>
              <a:t>q</a:t>
            </a:r>
            <a:r>
              <a:rPr lang="en-US" sz="2000" dirty="0" smtClean="0">
                <a:latin typeface="Arial" panose="020B0604020202020204" pitchFamily="34" charset="0"/>
                <a:cs typeface="Arial" panose="020B0604020202020204" pitchFamily="34" charset="0"/>
              </a:rPr>
              <a:t> in </a:t>
            </a:r>
            <a:r>
              <a:rPr lang="en-US" sz="2000" b="1" i="1" dirty="0" smtClean="0">
                <a:solidFill>
                  <a:srgbClr val="0000FF"/>
                </a:solidFill>
                <a:latin typeface="Arial" panose="020B0604020202020204" pitchFamily="34" charset="0"/>
                <a:cs typeface="Arial" panose="020B0604020202020204" pitchFamily="34" charset="0"/>
              </a:rPr>
              <a:t>G</a:t>
            </a:r>
            <a:r>
              <a:rPr lang="en-US" sz="2000" dirty="0" smtClean="0">
                <a:latin typeface="Arial" panose="020B0604020202020204" pitchFamily="34" charset="0"/>
                <a:cs typeface="Arial" panose="020B0604020202020204" pitchFamily="34" charset="0"/>
              </a:rPr>
              <a:t> can be computed by </a:t>
            </a:r>
            <a:r>
              <a:rPr lang="en-US" sz="2000" b="1" dirty="0" smtClean="0">
                <a:latin typeface="Arial" panose="020B0604020202020204" pitchFamily="34" charset="0"/>
                <a:cs typeface="Arial" panose="020B0604020202020204" pitchFamily="34" charset="0"/>
              </a:rPr>
              <a:t>traversing only the CPI </a:t>
            </a:r>
            <a:r>
              <a:rPr lang="en-US" sz="2000" dirty="0" smtClean="0">
                <a:latin typeface="Arial" panose="020B0604020202020204" pitchFamily="34" charset="0"/>
                <a:cs typeface="Arial" panose="020B0604020202020204" pitchFamily="34" charset="0"/>
              </a:rPr>
              <a:t>while </a:t>
            </a:r>
            <a:r>
              <a:rPr lang="en-US" sz="2000" b="1" i="1" dirty="0" smtClean="0">
                <a:solidFill>
                  <a:srgbClr val="0000FF"/>
                </a:solidFill>
                <a:latin typeface="Arial" panose="020B0604020202020204" pitchFamily="34" charset="0"/>
                <a:cs typeface="Arial" panose="020B0604020202020204" pitchFamily="34" charset="0"/>
              </a:rPr>
              <a:t>G</a:t>
            </a:r>
            <a:r>
              <a:rPr lang="en-US" sz="2000" dirty="0" smtClean="0">
                <a:latin typeface="Arial" panose="020B0604020202020204" pitchFamily="34" charset="0"/>
                <a:cs typeface="Arial" panose="020B0604020202020204" pitchFamily="34" charset="0"/>
              </a:rPr>
              <a:t> is only probed for non-tree edge </a:t>
            </a:r>
            <a:r>
              <a:rPr lang="en-US" sz="2000" dirty="0" err="1" smtClean="0">
                <a:latin typeface="Arial" panose="020B0604020202020204" pitchFamily="34" charset="0"/>
                <a:cs typeface="Arial" panose="020B0604020202020204" pitchFamily="34" charset="0"/>
              </a:rPr>
              <a:t>checkings</a:t>
            </a:r>
            <a:r>
              <a:rPr lang="en-US" sz="2000" dirty="0" smtClean="0">
                <a:latin typeface="Arial" panose="020B0604020202020204" pitchFamily="34" charset="0"/>
                <a:cs typeface="Arial" panose="020B0604020202020204" pitchFamily="34" charset="0"/>
              </a:rPr>
              <a:t>.</a:t>
            </a:r>
          </a:p>
          <a:p>
            <a:endParaRPr lang="en-US" sz="1800" dirty="0" smtClean="0">
              <a:latin typeface="Arial" panose="020B0604020202020204" pitchFamily="34" charset="0"/>
              <a:cs typeface="Arial" panose="020B0604020202020204" pitchFamily="34" charset="0"/>
            </a:endParaRPr>
          </a:p>
          <a:p>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The CPI in the previous example is a sound CPI.</a:t>
            </a:r>
          </a:p>
          <a:p>
            <a:pPr>
              <a:buFont typeface="Wingdings" panose="05000000000000000000" pitchFamily="2" charset="2"/>
              <a:buChar char="Ø"/>
            </a:pPr>
            <a:endParaRPr lang="en-US" sz="2000" b="1"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
        <p:nvSpPr>
          <p:cNvPr id="4" name="Rounded Rectangle 3"/>
          <p:cNvSpPr/>
          <p:nvPr/>
        </p:nvSpPr>
        <p:spPr>
          <a:xfrm>
            <a:off x="381000" y="2857500"/>
            <a:ext cx="8534400" cy="1104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p:nvSpPr>
        <p:spPr>
          <a:xfrm>
            <a:off x="685800" y="2628900"/>
            <a:ext cx="1295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Theorem</a:t>
            </a:r>
            <a:endParaRPr lang="en-AU" dirty="0">
              <a:solidFill>
                <a:schemeClr val="tx1"/>
              </a:solidFill>
            </a:endParaRPr>
          </a:p>
        </p:txBody>
      </p:sp>
    </p:spTree>
    <p:extLst>
      <p:ext uri="{BB962C8B-B14F-4D97-AF65-F5344CB8AC3E}">
        <p14:creationId xmlns:p14="http://schemas.microsoft.com/office/powerpoint/2010/main" val="3606907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9050" y="2395210"/>
            <a:ext cx="491490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CPI-based Match</a:t>
            </a:r>
            <a:endParaRPr lang="en-AU" dirty="0"/>
          </a:p>
        </p:txBody>
      </p:sp>
      <p:sp>
        <p:nvSpPr>
          <p:cNvPr id="4" name="Content Placeholder 2"/>
          <p:cNvSpPr>
            <a:spLocks noGrp="1"/>
          </p:cNvSpPr>
          <p:nvPr>
            <p:ph idx="1"/>
          </p:nvPr>
        </p:nvSpPr>
        <p:spPr>
          <a:xfrm>
            <a:off x="457200" y="1323098"/>
            <a:ext cx="8229600" cy="4606232"/>
          </a:xfrm>
        </p:spPr>
        <p:txBody>
          <a:bodyPr/>
          <a:lstStyle/>
          <a:p>
            <a:pPr>
              <a:buFont typeface="Wingdings" panose="05000000000000000000" pitchFamily="2" charset="2"/>
              <a:buChar char="Ø"/>
            </a:pPr>
            <a:r>
              <a:rPr lang="en-US" sz="2000" b="1" dirty="0" smtClean="0"/>
              <a:t>Traverse CPI to find mappings for query vertices</a:t>
            </a:r>
          </a:p>
          <a:p>
            <a:pPr lvl="1">
              <a:buFont typeface="Wingdings" panose="05000000000000000000" pitchFamily="2" charset="2"/>
              <a:buChar char="Ø"/>
            </a:pPr>
            <a:r>
              <a:rPr lang="en-US" sz="1800" dirty="0" smtClean="0"/>
              <a:t>Only probe </a:t>
            </a:r>
            <a:r>
              <a:rPr lang="en-US" sz="1800" b="1" i="1" dirty="0" smtClean="0">
                <a:solidFill>
                  <a:srgbClr val="0000FF"/>
                </a:solidFill>
              </a:rPr>
              <a:t>G</a:t>
            </a:r>
            <a:r>
              <a:rPr lang="en-US" sz="1800" dirty="0" smtClean="0"/>
              <a:t> for non-tree edge validation</a:t>
            </a:r>
          </a:p>
          <a:p>
            <a:pPr>
              <a:buFont typeface="Wingdings" panose="05000000000000000000" pitchFamily="2" charset="2"/>
              <a:buChar char="Ø"/>
            </a:pPr>
            <a:endParaRPr lang="en-US" sz="2000" dirty="0" smtClean="0"/>
          </a:p>
          <a:p>
            <a:pPr>
              <a:buFont typeface="Wingdings" panose="05000000000000000000" pitchFamily="2" charset="2"/>
              <a:buChar char="Ø"/>
            </a:pPr>
            <a:endParaRPr lang="en-US" sz="2000" dirty="0"/>
          </a:p>
          <a:p>
            <a:endParaRPr lang="en-AU"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471410"/>
            <a:ext cx="18859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551197"/>
            <a:ext cx="2667000" cy="218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5"/>
          <p:cNvSpPr/>
          <p:nvPr/>
        </p:nvSpPr>
        <p:spPr>
          <a:xfrm>
            <a:off x="6345244" y="2479486"/>
            <a:ext cx="284155" cy="2851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5"/>
          <p:cNvSpPr/>
          <p:nvPr/>
        </p:nvSpPr>
        <p:spPr>
          <a:xfrm>
            <a:off x="5029200" y="3069435"/>
            <a:ext cx="284155" cy="2851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5"/>
          <p:cNvSpPr/>
          <p:nvPr/>
        </p:nvSpPr>
        <p:spPr>
          <a:xfrm>
            <a:off x="4156275" y="3654063"/>
            <a:ext cx="284155" cy="2851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5"/>
          <p:cNvSpPr/>
          <p:nvPr/>
        </p:nvSpPr>
        <p:spPr>
          <a:xfrm>
            <a:off x="5608900" y="3642488"/>
            <a:ext cx="284155" cy="2851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5"/>
          <p:cNvSpPr/>
          <p:nvPr/>
        </p:nvSpPr>
        <p:spPr>
          <a:xfrm>
            <a:off x="7215850" y="3069435"/>
            <a:ext cx="284155" cy="2851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668438" y="5177135"/>
            <a:ext cx="8005718" cy="461665"/>
          </a:xfrm>
          <a:prstGeom prst="rect">
            <a:avLst/>
          </a:prstGeom>
        </p:spPr>
        <p:txBody>
          <a:bodyPr wrap="none" rtlCol="0">
            <a:spAutoFit/>
          </a:bodyPr>
          <a:lstStyle/>
          <a:p>
            <a:pPr marL="342900" indent="-342900" fontAlgn="auto">
              <a:spcBef>
                <a:spcPct val="20000"/>
              </a:spcBef>
              <a:spcAft>
                <a:spcPts val="0"/>
              </a:spcAft>
            </a:pPr>
            <a:r>
              <a:rPr kumimoji="0" lang="en-US" sz="2400" i="0" u="none" strike="noStrike" kern="1200" cap="none" spc="0" normalizeH="0" baseline="0" noProof="0" dirty="0" smtClean="0">
                <a:ln>
                  <a:noFill/>
                </a:ln>
                <a:effectLst/>
                <a:uLnTx/>
                <a:uFillTx/>
                <a:latin typeface="+mn-lt"/>
                <a:cs typeface="+mn-cs"/>
              </a:rPr>
              <a:t>Matching order </a:t>
            </a:r>
            <a:r>
              <a:rPr kumimoji="0" lang="en-US" sz="2400" i="0" u="none" strike="noStrike" kern="1200" cap="none" spc="0" normalizeH="0" baseline="0" noProof="0" dirty="0" smtClean="0">
                <a:ln>
                  <a:noFill/>
                </a:ln>
                <a:solidFill>
                  <a:srgbClr val="FF0000"/>
                </a:solidFill>
                <a:effectLst/>
                <a:uLnTx/>
                <a:uFillTx/>
                <a:latin typeface="+mn-lt"/>
                <a:cs typeface="+mn-cs"/>
              </a:rPr>
              <a:t>(u</a:t>
            </a:r>
            <a:r>
              <a:rPr lang="en-US" sz="2400" baseline="-25000" noProof="0" dirty="0" smtClean="0">
                <a:solidFill>
                  <a:srgbClr val="FF0000"/>
                </a:solidFill>
                <a:latin typeface="+mn-lt"/>
                <a:cs typeface="+mn-cs"/>
              </a:rPr>
              <a:t>0</a:t>
            </a:r>
            <a:r>
              <a:rPr lang="zh-CN" altLang="en-US" sz="2400" dirty="0" smtClean="0">
                <a:solidFill>
                  <a:srgbClr val="FF0000"/>
                </a:solidFill>
                <a:latin typeface="+mn-lt"/>
                <a:cs typeface="+mn-cs"/>
              </a:rPr>
              <a:t>，</a:t>
            </a:r>
            <a:r>
              <a:rPr lang="en-US" sz="2400" dirty="0" smtClean="0">
                <a:solidFill>
                  <a:srgbClr val="FF0000"/>
                </a:solidFill>
                <a:latin typeface="+mn-lt"/>
              </a:rPr>
              <a:t>u</a:t>
            </a:r>
            <a:r>
              <a:rPr lang="en-US" sz="2400" baseline="-25000" dirty="0">
                <a:solidFill>
                  <a:srgbClr val="FF0000"/>
                </a:solidFill>
                <a:latin typeface="+mn-lt"/>
              </a:rPr>
              <a:t>1</a:t>
            </a:r>
            <a:r>
              <a:rPr lang="zh-CN" altLang="en-US" sz="2400" dirty="0" smtClean="0">
                <a:solidFill>
                  <a:srgbClr val="FF0000"/>
                </a:solidFill>
                <a:latin typeface="+mn-lt"/>
              </a:rPr>
              <a:t>，</a:t>
            </a:r>
            <a:r>
              <a:rPr lang="en-US" sz="2400" dirty="0" smtClean="0">
                <a:solidFill>
                  <a:srgbClr val="FF0000"/>
                </a:solidFill>
                <a:latin typeface="+mn-lt"/>
              </a:rPr>
              <a:t>u</a:t>
            </a:r>
            <a:r>
              <a:rPr lang="en-US" sz="2400" baseline="-25000" dirty="0">
                <a:solidFill>
                  <a:srgbClr val="FF0000"/>
                </a:solidFill>
                <a:latin typeface="+mn-lt"/>
              </a:rPr>
              <a:t>4</a:t>
            </a:r>
            <a:r>
              <a:rPr lang="zh-CN" altLang="en-US" sz="2400" dirty="0" smtClean="0">
                <a:solidFill>
                  <a:srgbClr val="FF0000"/>
                </a:solidFill>
                <a:latin typeface="+mn-lt"/>
              </a:rPr>
              <a:t>，</a:t>
            </a:r>
            <a:r>
              <a:rPr lang="en-US" sz="2400" dirty="0" smtClean="0">
                <a:solidFill>
                  <a:srgbClr val="FF0000"/>
                </a:solidFill>
                <a:latin typeface="+mn-lt"/>
              </a:rPr>
              <a:t>u</a:t>
            </a:r>
            <a:r>
              <a:rPr lang="en-US" sz="2400" baseline="-25000" dirty="0">
                <a:solidFill>
                  <a:srgbClr val="FF0000"/>
                </a:solidFill>
                <a:latin typeface="+mn-lt"/>
              </a:rPr>
              <a:t>3</a:t>
            </a:r>
            <a:r>
              <a:rPr lang="zh-CN" altLang="en-US" sz="2400" dirty="0" smtClean="0">
                <a:solidFill>
                  <a:srgbClr val="FF0000"/>
                </a:solidFill>
                <a:latin typeface="+mn-lt"/>
              </a:rPr>
              <a:t>，</a:t>
            </a:r>
            <a:r>
              <a:rPr lang="en-US" sz="2400" dirty="0" smtClean="0">
                <a:solidFill>
                  <a:srgbClr val="FF0000"/>
                </a:solidFill>
                <a:latin typeface="+mn-lt"/>
              </a:rPr>
              <a:t>u</a:t>
            </a:r>
            <a:r>
              <a:rPr lang="en-US" sz="2400" baseline="-25000" dirty="0" smtClean="0">
                <a:solidFill>
                  <a:srgbClr val="FF0000"/>
                </a:solidFill>
                <a:latin typeface="+mn-lt"/>
              </a:rPr>
              <a:t>2</a:t>
            </a:r>
            <a:r>
              <a:rPr lang="en-US" sz="2400" dirty="0" smtClean="0">
                <a:solidFill>
                  <a:srgbClr val="FF0000"/>
                </a:solidFill>
                <a:latin typeface="+mn-lt"/>
              </a:rPr>
              <a:t>, </a:t>
            </a:r>
            <a:r>
              <a:rPr lang="en-US" sz="2400" dirty="0" smtClean="0">
                <a:solidFill>
                  <a:srgbClr val="0000FF"/>
                </a:solidFill>
                <a:latin typeface="+mn-lt"/>
              </a:rPr>
              <a:t>u</a:t>
            </a:r>
            <a:r>
              <a:rPr lang="en-US" sz="2400" baseline="-25000" dirty="0" smtClean="0">
                <a:solidFill>
                  <a:srgbClr val="0000FF"/>
                </a:solidFill>
                <a:latin typeface="+mn-lt"/>
              </a:rPr>
              <a:t>5</a:t>
            </a:r>
            <a:r>
              <a:rPr lang="en-US" sz="2400" dirty="0" smtClean="0">
                <a:solidFill>
                  <a:srgbClr val="0000FF"/>
                </a:solidFill>
                <a:latin typeface="+mn-lt"/>
              </a:rPr>
              <a:t>, u</a:t>
            </a:r>
            <a:r>
              <a:rPr lang="en-US" sz="2400" baseline="-25000" dirty="0" smtClean="0">
                <a:solidFill>
                  <a:srgbClr val="0000FF"/>
                </a:solidFill>
                <a:latin typeface="+mn-lt"/>
              </a:rPr>
              <a:t>6</a:t>
            </a:r>
            <a:r>
              <a:rPr lang="en-US" sz="2400" dirty="0" smtClean="0">
                <a:solidFill>
                  <a:srgbClr val="0000FF"/>
                </a:solidFill>
                <a:latin typeface="+mn-lt"/>
              </a:rPr>
              <a:t>, </a:t>
            </a:r>
            <a:r>
              <a:rPr lang="en-US" sz="2400" dirty="0" smtClean="0">
                <a:solidFill>
                  <a:srgbClr val="008000"/>
                </a:solidFill>
                <a:latin typeface="+mn-lt"/>
              </a:rPr>
              <a:t>u</a:t>
            </a:r>
            <a:r>
              <a:rPr lang="en-US" sz="2400" baseline="-25000" dirty="0" smtClean="0">
                <a:solidFill>
                  <a:srgbClr val="008000"/>
                </a:solidFill>
                <a:latin typeface="+mn-lt"/>
              </a:rPr>
              <a:t>7,</a:t>
            </a:r>
            <a:r>
              <a:rPr lang="en-US" sz="2400" dirty="0" smtClean="0">
                <a:solidFill>
                  <a:srgbClr val="008000"/>
                </a:solidFill>
                <a:latin typeface="+mn-lt"/>
              </a:rPr>
              <a:t> u</a:t>
            </a:r>
            <a:r>
              <a:rPr lang="en-US" sz="2400" baseline="-25000" dirty="0" smtClean="0">
                <a:solidFill>
                  <a:srgbClr val="008000"/>
                </a:solidFill>
                <a:latin typeface="+mn-lt"/>
              </a:rPr>
              <a:t>8</a:t>
            </a:r>
            <a:r>
              <a:rPr lang="en-US" sz="2400" dirty="0" smtClean="0">
                <a:solidFill>
                  <a:srgbClr val="008000"/>
                </a:solidFill>
                <a:latin typeface="+mn-lt"/>
              </a:rPr>
              <a:t>, u</a:t>
            </a:r>
            <a:r>
              <a:rPr lang="en-US" sz="2400" baseline="-25000" dirty="0" smtClean="0">
                <a:solidFill>
                  <a:srgbClr val="008000"/>
                </a:solidFill>
                <a:latin typeface="+mn-lt"/>
              </a:rPr>
              <a:t>9</a:t>
            </a:r>
            <a:r>
              <a:rPr lang="en-US" sz="2400" dirty="0" smtClean="0">
                <a:solidFill>
                  <a:srgbClr val="008000"/>
                </a:solidFill>
                <a:latin typeface="+mn-lt"/>
              </a:rPr>
              <a:t>, u</a:t>
            </a:r>
            <a:r>
              <a:rPr lang="en-US" sz="2400" baseline="-25000" dirty="0" smtClean="0">
                <a:solidFill>
                  <a:srgbClr val="008000"/>
                </a:solidFill>
                <a:latin typeface="+mn-lt"/>
              </a:rPr>
              <a:t>10</a:t>
            </a:r>
            <a:r>
              <a:rPr kumimoji="0" lang="en-US" sz="2400" i="0" u="none" strike="noStrike" kern="1200" cap="none" spc="0" normalizeH="0" baseline="0" noProof="0" dirty="0" smtClean="0">
                <a:ln>
                  <a:noFill/>
                </a:ln>
                <a:solidFill>
                  <a:srgbClr val="FF0000"/>
                </a:solidFill>
                <a:effectLst/>
                <a:uLnTx/>
                <a:uFillTx/>
                <a:latin typeface="+mn-lt"/>
                <a:cs typeface="+mn-cs"/>
              </a:rPr>
              <a:t>)</a:t>
            </a:r>
            <a:endParaRPr kumimoji="0" lang="en-AU" sz="2400" i="0" u="none" strike="noStrike" kern="1200" cap="none" spc="0" normalizeH="0" baseline="0" noProof="0" dirty="0" smtClean="0">
              <a:ln>
                <a:noFill/>
              </a:ln>
              <a:solidFill>
                <a:srgbClr val="FF0000"/>
              </a:solidFill>
              <a:effectLst/>
              <a:uLnTx/>
              <a:uFillTx/>
              <a:latin typeface="+mn-lt"/>
              <a:cs typeface="+mn-cs"/>
            </a:endParaRPr>
          </a:p>
        </p:txBody>
      </p:sp>
      <p:cxnSp>
        <p:nvCxnSpPr>
          <p:cNvPr id="12" name="Straight Connector 11"/>
          <p:cNvCxnSpPr>
            <a:stCxn id="8" idx="2"/>
          </p:cNvCxnSpPr>
          <p:nvPr/>
        </p:nvCxnSpPr>
        <p:spPr>
          <a:xfrm flipH="1">
            <a:off x="5171277" y="2764635"/>
            <a:ext cx="1316045" cy="30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6" idx="0"/>
          </p:cNvCxnSpPr>
          <p:nvPr/>
        </p:nvCxnSpPr>
        <p:spPr>
          <a:xfrm flipH="1">
            <a:off x="4298353" y="3354584"/>
            <a:ext cx="872924" cy="29947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71277" y="3354584"/>
            <a:ext cx="579700" cy="29947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2"/>
          </p:cNvCxnSpPr>
          <p:nvPr/>
        </p:nvCxnSpPr>
        <p:spPr>
          <a:xfrm>
            <a:off x="6487322" y="2764635"/>
            <a:ext cx="870605" cy="30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0" idx="2"/>
          </p:cNvCxnSpPr>
          <p:nvPr/>
        </p:nvCxnSpPr>
        <p:spPr>
          <a:xfrm flipH="1">
            <a:off x="6934200" y="3354584"/>
            <a:ext cx="423728" cy="291052"/>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25" name="矩形 5"/>
          <p:cNvSpPr/>
          <p:nvPr/>
        </p:nvSpPr>
        <p:spPr>
          <a:xfrm>
            <a:off x="6781800" y="3634061"/>
            <a:ext cx="284155" cy="285149"/>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endParaRPr>
          </a:p>
        </p:txBody>
      </p:sp>
      <p:cxnSp>
        <p:nvCxnSpPr>
          <p:cNvPr id="26" name="Straight Connector 25"/>
          <p:cNvCxnSpPr>
            <a:stCxn id="20" idx="2"/>
          </p:cNvCxnSpPr>
          <p:nvPr/>
        </p:nvCxnSpPr>
        <p:spPr>
          <a:xfrm>
            <a:off x="7357928" y="3354584"/>
            <a:ext cx="1024072" cy="259826"/>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矩形 5"/>
          <p:cNvSpPr/>
          <p:nvPr/>
        </p:nvSpPr>
        <p:spPr>
          <a:xfrm>
            <a:off x="8305800" y="3634061"/>
            <a:ext cx="284155" cy="285149"/>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endParaRPr>
          </a:p>
        </p:txBody>
      </p:sp>
      <p:cxnSp>
        <p:nvCxnSpPr>
          <p:cNvPr id="31" name="Straight Connector 30"/>
          <p:cNvCxnSpPr/>
          <p:nvPr/>
        </p:nvCxnSpPr>
        <p:spPr>
          <a:xfrm>
            <a:off x="4267200" y="3919210"/>
            <a:ext cx="304800" cy="304800"/>
          </a:xfrm>
          <a:prstGeom prst="line">
            <a:avLst/>
          </a:prstGeom>
          <a:ln w="25400">
            <a:solidFill>
              <a:srgbClr val="008000"/>
            </a:solidFill>
          </a:ln>
        </p:spPr>
        <p:style>
          <a:lnRef idx="1">
            <a:schemeClr val="accent1"/>
          </a:lnRef>
          <a:fillRef idx="0">
            <a:schemeClr val="accent1"/>
          </a:fillRef>
          <a:effectRef idx="0">
            <a:schemeClr val="accent1"/>
          </a:effectRef>
          <a:fontRef idx="minor">
            <a:schemeClr val="tx1"/>
          </a:fontRef>
        </p:style>
      </p:cxnSp>
      <p:sp>
        <p:nvSpPr>
          <p:cNvPr id="35" name="矩形 5"/>
          <p:cNvSpPr/>
          <p:nvPr/>
        </p:nvSpPr>
        <p:spPr>
          <a:xfrm>
            <a:off x="4440245" y="4243661"/>
            <a:ext cx="284155" cy="285149"/>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Straight Connector 35"/>
          <p:cNvCxnSpPr/>
          <p:nvPr/>
        </p:nvCxnSpPr>
        <p:spPr>
          <a:xfrm flipH="1">
            <a:off x="5638800" y="3919210"/>
            <a:ext cx="152400" cy="304800"/>
          </a:xfrm>
          <a:prstGeom prst="line">
            <a:avLst/>
          </a:prstGeom>
          <a:ln w="25400">
            <a:solidFill>
              <a:srgbClr val="008000"/>
            </a:solidFill>
          </a:ln>
        </p:spPr>
        <p:style>
          <a:lnRef idx="1">
            <a:schemeClr val="accent1"/>
          </a:lnRef>
          <a:fillRef idx="0">
            <a:schemeClr val="accent1"/>
          </a:fillRef>
          <a:effectRef idx="0">
            <a:schemeClr val="accent1"/>
          </a:effectRef>
          <a:fontRef idx="minor">
            <a:schemeClr val="tx1"/>
          </a:fontRef>
        </p:style>
      </p:cxnSp>
      <p:sp>
        <p:nvSpPr>
          <p:cNvPr id="39" name="矩形 5"/>
          <p:cNvSpPr/>
          <p:nvPr/>
        </p:nvSpPr>
        <p:spPr>
          <a:xfrm>
            <a:off x="5486400" y="4243661"/>
            <a:ext cx="284155" cy="285149"/>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Straight Connector 39"/>
          <p:cNvCxnSpPr/>
          <p:nvPr/>
        </p:nvCxnSpPr>
        <p:spPr>
          <a:xfrm flipH="1">
            <a:off x="6629400" y="3919210"/>
            <a:ext cx="304800" cy="304800"/>
          </a:xfrm>
          <a:prstGeom prst="line">
            <a:avLst/>
          </a:prstGeom>
          <a:ln w="25400">
            <a:solidFill>
              <a:srgbClr val="008000"/>
            </a:solidFill>
          </a:ln>
        </p:spPr>
        <p:style>
          <a:lnRef idx="1">
            <a:schemeClr val="accent1"/>
          </a:lnRef>
          <a:fillRef idx="0">
            <a:schemeClr val="accent1"/>
          </a:fillRef>
          <a:effectRef idx="0">
            <a:schemeClr val="accent1"/>
          </a:effectRef>
          <a:fontRef idx="minor">
            <a:schemeClr val="tx1"/>
          </a:fontRef>
        </p:style>
      </p:cxnSp>
      <p:sp>
        <p:nvSpPr>
          <p:cNvPr id="43" name="矩形 5"/>
          <p:cNvSpPr/>
          <p:nvPr/>
        </p:nvSpPr>
        <p:spPr>
          <a:xfrm>
            <a:off x="6497645" y="4224010"/>
            <a:ext cx="284155" cy="285149"/>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Straight Connector 43"/>
          <p:cNvCxnSpPr/>
          <p:nvPr/>
        </p:nvCxnSpPr>
        <p:spPr>
          <a:xfrm>
            <a:off x="8458200" y="3919210"/>
            <a:ext cx="0" cy="304800"/>
          </a:xfrm>
          <a:prstGeom prst="line">
            <a:avLst/>
          </a:prstGeom>
          <a:ln w="25400">
            <a:solidFill>
              <a:srgbClr val="008000"/>
            </a:solidFill>
          </a:ln>
        </p:spPr>
        <p:style>
          <a:lnRef idx="1">
            <a:schemeClr val="accent1"/>
          </a:lnRef>
          <a:fillRef idx="0">
            <a:schemeClr val="accent1"/>
          </a:fillRef>
          <a:effectRef idx="0">
            <a:schemeClr val="accent1"/>
          </a:effectRef>
          <a:fontRef idx="minor">
            <a:schemeClr val="tx1"/>
          </a:fontRef>
        </p:style>
      </p:cxnSp>
      <p:sp>
        <p:nvSpPr>
          <p:cNvPr id="48" name="矩形 5"/>
          <p:cNvSpPr/>
          <p:nvPr/>
        </p:nvSpPr>
        <p:spPr>
          <a:xfrm>
            <a:off x="8305800" y="4224010"/>
            <a:ext cx="284155" cy="285149"/>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Straight Connector 48"/>
          <p:cNvCxnSpPr>
            <a:stCxn id="16" idx="3"/>
            <a:endCxn id="18" idx="1"/>
          </p:cNvCxnSpPr>
          <p:nvPr/>
        </p:nvCxnSpPr>
        <p:spPr>
          <a:xfrm flipV="1">
            <a:off x="4440430" y="3785063"/>
            <a:ext cx="1168470" cy="1157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52" name="Straight Connector 51"/>
          <p:cNvCxnSpPr>
            <a:stCxn id="15" idx="3"/>
          </p:cNvCxnSpPr>
          <p:nvPr/>
        </p:nvCxnSpPr>
        <p:spPr>
          <a:xfrm>
            <a:off x="5313355" y="3212010"/>
            <a:ext cx="1925645" cy="21400"/>
          </a:xfrm>
          <a:prstGeom prst="line">
            <a:avLst/>
          </a:prstGeom>
          <a:ln/>
        </p:spPr>
        <p:style>
          <a:lnRef idx="2">
            <a:schemeClr val="accent6"/>
          </a:lnRef>
          <a:fillRef idx="0">
            <a:schemeClr val="accent6"/>
          </a:fillRef>
          <a:effectRef idx="1">
            <a:schemeClr val="accent6"/>
          </a:effectRef>
          <a:fontRef idx="minor">
            <a:schemeClr val="tx1"/>
          </a:fontRef>
        </p:style>
      </p:cxnSp>
      <p:sp>
        <p:nvSpPr>
          <p:cNvPr id="32" name="TextBox 31"/>
          <p:cNvSpPr txBox="1"/>
          <p:nvPr/>
        </p:nvSpPr>
        <p:spPr>
          <a:xfrm>
            <a:off x="6705600" y="2133600"/>
            <a:ext cx="2371725" cy="307777"/>
          </a:xfrm>
          <a:prstGeom prst="rect">
            <a:avLst/>
          </a:prstGeom>
          <a:solidFill>
            <a:schemeClr val="accent3"/>
          </a:solidFill>
        </p:spPr>
        <p:txBody>
          <a:bodyPr wrap="square" rtlCol="0">
            <a:spAutoFit/>
          </a:bodyPr>
          <a:lstStyle/>
          <a:p>
            <a:pPr marL="342900" indent="-342900" fontAlgn="auto">
              <a:spcBef>
                <a:spcPct val="20000"/>
              </a:spcBef>
              <a:spcAft>
                <a:spcPts val="0"/>
              </a:spcAft>
            </a:pPr>
            <a:r>
              <a:rPr kumimoji="0" lang="en-US" sz="1200" b="1" i="0" u="none" strike="noStrike" kern="1200" cap="none" spc="0" normalizeH="0" baseline="0" noProof="0" dirty="0" smtClean="0">
                <a:ln>
                  <a:noFill/>
                </a:ln>
                <a:solidFill>
                  <a:schemeClr val="tx1"/>
                </a:solidFill>
                <a:effectLst/>
                <a:uLnTx/>
                <a:uFillTx/>
                <a:latin typeface="Sommet bold"/>
                <a:ea typeface="+mn-ea"/>
                <a:cs typeface="+mn-cs"/>
              </a:rPr>
              <a:t>Validate non-tree</a:t>
            </a:r>
            <a:r>
              <a:rPr kumimoji="0" lang="en-US" sz="1200" b="1" i="0" u="none" strike="noStrike" kern="1200" cap="none" spc="0" normalizeH="0" noProof="0" dirty="0" smtClean="0">
                <a:ln>
                  <a:noFill/>
                </a:ln>
                <a:solidFill>
                  <a:schemeClr val="tx1"/>
                </a:solidFill>
                <a:effectLst/>
                <a:uLnTx/>
                <a:uFillTx/>
                <a:latin typeface="Sommet bold"/>
                <a:ea typeface="+mn-ea"/>
                <a:cs typeface="+mn-cs"/>
              </a:rPr>
              <a:t> edge </a:t>
            </a:r>
            <a:r>
              <a:rPr lang="en-US" sz="1400" b="1" dirty="0">
                <a:latin typeface="Sommet bold"/>
              </a:rPr>
              <a:t>(</a:t>
            </a:r>
            <a:r>
              <a:rPr lang="en-US" sz="1400" b="1" dirty="0" smtClean="0">
                <a:latin typeface="Sommet bold"/>
              </a:rPr>
              <a:t>u</a:t>
            </a:r>
            <a:r>
              <a:rPr lang="en-US" sz="1400" b="1" baseline="-25000" dirty="0">
                <a:latin typeface="Sommet bold"/>
              </a:rPr>
              <a:t>1</a:t>
            </a:r>
            <a:r>
              <a:rPr lang="en-US" sz="1400" b="1" dirty="0" smtClean="0">
                <a:latin typeface="Sommet bold"/>
              </a:rPr>
              <a:t>, u</a:t>
            </a:r>
            <a:r>
              <a:rPr lang="en-US" sz="1400" b="1" baseline="-25000" dirty="0">
                <a:latin typeface="Sommet bold"/>
              </a:rPr>
              <a:t>2</a:t>
            </a:r>
            <a:r>
              <a:rPr lang="en-US" sz="1400" b="1" dirty="0" smtClean="0">
                <a:latin typeface="Sommet bold"/>
              </a:rPr>
              <a:t>) </a:t>
            </a:r>
            <a:endParaRPr kumimoji="0" lang="en-AU" sz="1200" b="1" i="0" u="none" strike="noStrike" kern="1200" cap="none" spc="0" normalizeH="0" baseline="0" noProof="0" dirty="0" smtClean="0">
              <a:ln>
                <a:noFill/>
              </a:ln>
              <a:solidFill>
                <a:schemeClr val="tx1"/>
              </a:solidFill>
              <a:effectLst/>
              <a:uLnTx/>
              <a:uFillTx/>
              <a:latin typeface="Sommet bold"/>
              <a:ea typeface="+mn-ea"/>
              <a:cs typeface="+mn-cs"/>
            </a:endParaRPr>
          </a:p>
        </p:txBody>
      </p:sp>
      <p:sp>
        <p:nvSpPr>
          <p:cNvPr id="33" name="TextBox 32"/>
          <p:cNvSpPr txBox="1"/>
          <p:nvPr/>
        </p:nvSpPr>
        <p:spPr>
          <a:xfrm>
            <a:off x="3419475" y="4613046"/>
            <a:ext cx="2371725" cy="307777"/>
          </a:xfrm>
          <a:prstGeom prst="rect">
            <a:avLst/>
          </a:prstGeom>
          <a:solidFill>
            <a:schemeClr val="accent3"/>
          </a:solidFill>
        </p:spPr>
        <p:txBody>
          <a:bodyPr wrap="square" rtlCol="0">
            <a:spAutoFit/>
          </a:bodyPr>
          <a:lstStyle/>
          <a:p>
            <a:pPr marL="342900" indent="-342900" fontAlgn="auto">
              <a:spcBef>
                <a:spcPct val="20000"/>
              </a:spcBef>
              <a:spcAft>
                <a:spcPts val="0"/>
              </a:spcAft>
            </a:pPr>
            <a:r>
              <a:rPr kumimoji="0" lang="en-US" sz="1200" b="1" i="0" u="none" strike="noStrike" kern="1200" cap="none" spc="0" normalizeH="0" baseline="0" noProof="0" dirty="0" smtClean="0">
                <a:ln>
                  <a:noFill/>
                </a:ln>
                <a:solidFill>
                  <a:schemeClr val="tx1"/>
                </a:solidFill>
                <a:effectLst/>
                <a:uLnTx/>
                <a:uFillTx/>
                <a:latin typeface="Sommet bold"/>
                <a:ea typeface="+mn-ea"/>
                <a:cs typeface="+mn-cs"/>
              </a:rPr>
              <a:t>Validate non-tree</a:t>
            </a:r>
            <a:r>
              <a:rPr kumimoji="0" lang="en-US" sz="1200" b="1" i="0" u="none" strike="noStrike" kern="1200" cap="none" spc="0" normalizeH="0" noProof="0" dirty="0" smtClean="0">
                <a:ln>
                  <a:noFill/>
                </a:ln>
                <a:solidFill>
                  <a:schemeClr val="tx1"/>
                </a:solidFill>
                <a:effectLst/>
                <a:uLnTx/>
                <a:uFillTx/>
                <a:latin typeface="Sommet bold"/>
                <a:ea typeface="+mn-ea"/>
                <a:cs typeface="+mn-cs"/>
              </a:rPr>
              <a:t> edge </a:t>
            </a:r>
            <a:r>
              <a:rPr lang="en-US" sz="1400" b="1" dirty="0">
                <a:latin typeface="Sommet bold"/>
              </a:rPr>
              <a:t>(</a:t>
            </a:r>
            <a:r>
              <a:rPr lang="en-US" sz="1400" b="1" dirty="0" smtClean="0">
                <a:latin typeface="Sommet bold"/>
              </a:rPr>
              <a:t>u</a:t>
            </a:r>
            <a:r>
              <a:rPr lang="en-US" sz="1400" b="1" baseline="-25000" dirty="0">
                <a:latin typeface="Sommet bold"/>
              </a:rPr>
              <a:t>3</a:t>
            </a:r>
            <a:r>
              <a:rPr lang="en-US" sz="1400" b="1" dirty="0" smtClean="0">
                <a:latin typeface="Sommet bold"/>
              </a:rPr>
              <a:t>, u</a:t>
            </a:r>
            <a:r>
              <a:rPr lang="en-US" sz="1400" b="1" baseline="-25000" dirty="0">
                <a:latin typeface="Sommet bold"/>
              </a:rPr>
              <a:t>4</a:t>
            </a:r>
            <a:r>
              <a:rPr lang="en-US" sz="1400" b="1" dirty="0" smtClean="0">
                <a:latin typeface="Sommet bold"/>
              </a:rPr>
              <a:t>) </a:t>
            </a:r>
            <a:endParaRPr kumimoji="0" lang="en-AU" sz="1200" b="1" i="0" u="none" strike="noStrike" kern="1200" cap="none" spc="0" normalizeH="0" baseline="0" noProof="0" dirty="0" smtClean="0">
              <a:ln>
                <a:noFill/>
              </a:ln>
              <a:solidFill>
                <a:schemeClr val="tx1"/>
              </a:solidFill>
              <a:effectLst/>
              <a:uLnTx/>
              <a:uFillTx/>
              <a:latin typeface="Sommet bold"/>
              <a:ea typeface="+mn-ea"/>
              <a:cs typeface="+mn-cs"/>
            </a:endParaRPr>
          </a:p>
        </p:txBody>
      </p:sp>
      <p:sp>
        <p:nvSpPr>
          <p:cNvPr id="34" name="TextBox 33"/>
          <p:cNvSpPr txBox="1"/>
          <p:nvPr/>
        </p:nvSpPr>
        <p:spPr>
          <a:xfrm>
            <a:off x="7375469" y="4641621"/>
            <a:ext cx="1587556" cy="276999"/>
          </a:xfrm>
          <a:prstGeom prst="rect">
            <a:avLst/>
          </a:prstGeom>
          <a:solidFill>
            <a:schemeClr val="accent3"/>
          </a:solidFill>
        </p:spPr>
        <p:txBody>
          <a:bodyPr wrap="square" rtlCol="0">
            <a:spAutoFit/>
          </a:bodyPr>
          <a:lstStyle/>
          <a:p>
            <a:pPr marL="342900" indent="-342900" fontAlgn="auto">
              <a:spcBef>
                <a:spcPct val="20000"/>
              </a:spcBef>
              <a:spcAft>
                <a:spcPts val="0"/>
              </a:spcAft>
            </a:pPr>
            <a:r>
              <a:rPr kumimoji="0" lang="en-US" sz="1200" b="1" i="0" u="none" strike="noStrike" kern="1200" cap="none" spc="0" normalizeH="0" baseline="0" noProof="0" dirty="0" smtClean="0">
                <a:ln>
                  <a:noFill/>
                </a:ln>
                <a:solidFill>
                  <a:schemeClr val="tx1"/>
                </a:solidFill>
                <a:effectLst/>
                <a:uLnTx/>
                <a:uFillTx/>
                <a:latin typeface="Sommet bold"/>
                <a:ea typeface="+mn-ea"/>
                <a:cs typeface="+mn-cs"/>
              </a:rPr>
              <a:t>Found an embedding!</a:t>
            </a:r>
            <a:endParaRPr kumimoji="0" lang="en-AU" sz="1200" b="1" i="0" u="none" strike="noStrike" kern="1200" cap="none" spc="0" normalizeH="0" baseline="0" noProof="0" dirty="0" smtClean="0">
              <a:ln>
                <a:noFill/>
              </a:ln>
              <a:solidFill>
                <a:schemeClr val="tx1"/>
              </a:solidFill>
              <a:effectLst/>
              <a:uLnTx/>
              <a:uFillTx/>
              <a:latin typeface="Sommet bold"/>
              <a:ea typeface="+mn-ea"/>
              <a:cs typeface="+mn-cs"/>
            </a:endParaRPr>
          </a:p>
        </p:txBody>
      </p:sp>
      <p:sp>
        <p:nvSpPr>
          <p:cNvPr id="3" name="TextBox 2"/>
          <p:cNvSpPr txBox="1"/>
          <p:nvPr/>
        </p:nvSpPr>
        <p:spPr>
          <a:xfrm>
            <a:off x="3930235" y="5648325"/>
            <a:ext cx="489365" cy="307777"/>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b="1" i="0" u="none" strike="noStrike" kern="1200" cap="none" spc="0" normalizeH="0" baseline="0" noProof="0" dirty="0" smtClean="0">
                <a:ln>
                  <a:noFill/>
                </a:ln>
                <a:solidFill>
                  <a:schemeClr val="tx1"/>
                </a:solidFill>
                <a:effectLst/>
                <a:uLnTx/>
                <a:uFillTx/>
                <a:latin typeface="Sommet bold"/>
                <a:ea typeface="+mn-ea"/>
                <a:cs typeface="+mn-cs"/>
              </a:rPr>
              <a:t>Tree</a:t>
            </a:r>
            <a:endParaRPr kumimoji="0" lang="en-AU" sz="1400" b="1" i="0" u="none" strike="noStrike" kern="1200" cap="none" spc="0" normalizeH="0" baseline="0" noProof="0" dirty="0" smtClean="0">
              <a:ln>
                <a:noFill/>
              </a:ln>
              <a:solidFill>
                <a:schemeClr val="tx1"/>
              </a:solidFill>
              <a:effectLst/>
              <a:uLnTx/>
              <a:uFillTx/>
              <a:latin typeface="Sommet bold"/>
              <a:ea typeface="+mn-ea"/>
              <a:cs typeface="+mn-cs"/>
            </a:endParaRPr>
          </a:p>
        </p:txBody>
      </p:sp>
      <p:sp>
        <p:nvSpPr>
          <p:cNvPr id="37" name="TextBox 36"/>
          <p:cNvSpPr txBox="1"/>
          <p:nvPr/>
        </p:nvSpPr>
        <p:spPr>
          <a:xfrm>
            <a:off x="5952341" y="5638800"/>
            <a:ext cx="640753" cy="307777"/>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b="1" i="0" u="none" strike="noStrike" kern="1200" cap="none" spc="0" normalizeH="0" baseline="0" noProof="0" dirty="0" smtClean="0">
                <a:ln>
                  <a:noFill/>
                </a:ln>
                <a:solidFill>
                  <a:schemeClr val="tx1"/>
                </a:solidFill>
                <a:effectLst/>
                <a:uLnTx/>
                <a:uFillTx/>
                <a:latin typeface="Sommet bold"/>
                <a:ea typeface="+mn-ea"/>
                <a:cs typeface="+mn-cs"/>
              </a:rPr>
              <a:t>Forest</a:t>
            </a:r>
            <a:endParaRPr kumimoji="0" lang="en-AU" sz="1400" b="1" i="0" u="none" strike="noStrike" kern="1200" cap="none" spc="0" normalizeH="0" baseline="0" noProof="0" dirty="0" smtClean="0">
              <a:ln>
                <a:noFill/>
              </a:ln>
              <a:solidFill>
                <a:schemeClr val="tx1"/>
              </a:solidFill>
              <a:effectLst/>
              <a:uLnTx/>
              <a:uFillTx/>
              <a:latin typeface="Sommet bold"/>
              <a:ea typeface="+mn-ea"/>
              <a:cs typeface="+mn-cs"/>
            </a:endParaRPr>
          </a:p>
        </p:txBody>
      </p:sp>
      <p:sp>
        <p:nvSpPr>
          <p:cNvPr id="38" name="TextBox 37"/>
          <p:cNvSpPr txBox="1"/>
          <p:nvPr/>
        </p:nvSpPr>
        <p:spPr>
          <a:xfrm>
            <a:off x="7300128" y="5648325"/>
            <a:ext cx="506164" cy="307777"/>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b="1" i="0" u="none" strike="noStrike" kern="1200" cap="none" spc="0" normalizeH="0" baseline="0" noProof="0" dirty="0" smtClean="0">
                <a:ln>
                  <a:noFill/>
                </a:ln>
                <a:solidFill>
                  <a:schemeClr val="tx1"/>
                </a:solidFill>
                <a:effectLst/>
                <a:uLnTx/>
                <a:uFillTx/>
                <a:latin typeface="Sommet bold"/>
                <a:ea typeface="+mn-ea"/>
                <a:cs typeface="+mn-cs"/>
              </a:rPr>
              <a:t>Leaf</a:t>
            </a:r>
            <a:endParaRPr kumimoji="0" lang="en-AU" sz="1400" b="1" i="0" u="none" strike="noStrike" kern="1200" cap="none" spc="0" normalizeH="0" baseline="0" noProof="0" dirty="0" smtClean="0">
              <a:ln>
                <a:noFill/>
              </a:ln>
              <a:solidFill>
                <a:schemeClr val="tx1"/>
              </a:solidFill>
              <a:effectLst/>
              <a:uLnTx/>
              <a:uFillTx/>
              <a:latin typeface="Sommet bold"/>
              <a:ea typeface="+mn-ea"/>
              <a:cs typeface="+mn-cs"/>
            </a:endParaRPr>
          </a:p>
        </p:txBody>
      </p:sp>
    </p:spTree>
    <p:extLst>
      <p:ext uri="{BB962C8B-B14F-4D97-AF65-F5344CB8AC3E}">
        <p14:creationId xmlns:p14="http://schemas.microsoft.com/office/powerpoint/2010/main" val="2283431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3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5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36"/>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4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4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P spid="18" grpId="0" animBg="1"/>
      <p:bldP spid="20" grpId="0" animBg="1"/>
      <p:bldP spid="22" grpId="0"/>
      <p:bldP spid="25" grpId="0" animBg="1"/>
      <p:bldP spid="30" grpId="0" animBg="1"/>
      <p:bldP spid="35" grpId="0" animBg="1"/>
      <p:bldP spid="39" grpId="0" animBg="1"/>
      <p:bldP spid="43" grpId="0" animBg="1"/>
      <p:bldP spid="48" grpId="0" animBg="1"/>
      <p:bldP spid="32" grpId="0" animBg="1"/>
      <p:bldP spid="33" grpId="0" animBg="1"/>
      <p:bldP spid="34" grpId="0" animBg="1"/>
      <p:bldP spid="3" grpId="0"/>
      <p:bldP spid="37" grpId="0"/>
      <p:bldP spid="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AU" dirty="0"/>
          </a:p>
        </p:txBody>
      </p:sp>
      <p:sp>
        <p:nvSpPr>
          <p:cNvPr id="3" name="Content Placeholder 2"/>
          <p:cNvSpPr>
            <a:spLocks noGrp="1"/>
          </p:cNvSpPr>
          <p:nvPr>
            <p:ph idx="1"/>
          </p:nvPr>
        </p:nvSpPr>
        <p:spPr/>
        <p:txBody>
          <a:bodyPr/>
          <a:lstStyle/>
          <a:p>
            <a:pPr marL="457200" indent="-457200">
              <a:buFont typeface="Arial" pitchFamily="34" charset="0"/>
              <a:buChar char="•"/>
            </a:pPr>
            <a:r>
              <a:rPr lang="en-US" altLang="en-US" sz="2400" dirty="0"/>
              <a:t>Graph Pattern Matching in Graph Database</a:t>
            </a:r>
          </a:p>
          <a:p>
            <a:pPr marL="857250" lvl="1" indent="-457200">
              <a:buFont typeface="Wingdings" panose="05000000000000000000" pitchFamily="2" charset="2"/>
              <a:buChar char="Ø"/>
            </a:pPr>
            <a:r>
              <a:rPr lang="en-US" altLang="en-US" sz="2000" dirty="0" smtClean="0"/>
              <a:t>Three index-based methods: G-Index, FG-Index, Swift-Index</a:t>
            </a:r>
          </a:p>
          <a:p>
            <a:pPr marL="857250" lvl="1" indent="-457200">
              <a:buFont typeface="Wingdings" panose="05000000000000000000" pitchFamily="2" charset="2"/>
              <a:buChar char="Ø"/>
            </a:pPr>
            <a:r>
              <a:rPr lang="en-US" altLang="en-US" sz="2000" dirty="0" smtClean="0"/>
              <a:t>Advanced subgraph isomorphism testing: </a:t>
            </a:r>
            <a:r>
              <a:rPr lang="en-US" altLang="en-US" sz="2000" dirty="0" err="1" smtClean="0"/>
              <a:t>QuickSI</a:t>
            </a:r>
            <a:endParaRPr lang="en-US" altLang="en-US" sz="2000" dirty="0" smtClean="0"/>
          </a:p>
          <a:p>
            <a:pPr marL="857250" lvl="1" indent="-457200">
              <a:buFont typeface="Wingdings" panose="05000000000000000000" pitchFamily="2" charset="2"/>
              <a:buChar char="Ø"/>
            </a:pPr>
            <a:endParaRPr lang="en-US" altLang="en-US" sz="2000" dirty="0"/>
          </a:p>
          <a:p>
            <a:pPr marL="857250" lvl="1" indent="-457200">
              <a:buFont typeface="Wingdings" panose="05000000000000000000" pitchFamily="2" charset="2"/>
              <a:buChar char="Ø"/>
            </a:pPr>
            <a:endParaRPr lang="en-US" altLang="en-US" sz="2000" dirty="0"/>
          </a:p>
          <a:p>
            <a:pPr marL="457200" indent="-457200">
              <a:buFont typeface="Arial" pitchFamily="34" charset="0"/>
              <a:buChar char="•"/>
            </a:pPr>
            <a:r>
              <a:rPr lang="en-US" altLang="en-US" sz="2400" dirty="0"/>
              <a:t>Graph Pattern Matching in Single Large Data Graph</a:t>
            </a:r>
          </a:p>
          <a:p>
            <a:pPr marL="857250" lvl="1" indent="-457200">
              <a:buFont typeface="Wingdings" panose="05000000000000000000" pitchFamily="2" charset="2"/>
              <a:buChar char="Ø"/>
            </a:pPr>
            <a:r>
              <a:rPr lang="en-US" altLang="en-US" sz="2000" dirty="0" err="1" smtClean="0"/>
              <a:t>TurboISO</a:t>
            </a:r>
            <a:endParaRPr lang="en-US" altLang="en-US" sz="2000" dirty="0"/>
          </a:p>
          <a:p>
            <a:pPr marL="1257300" lvl="2" indent="-457200">
              <a:buFont typeface="Wingdings" panose="05000000000000000000" pitchFamily="2" charset="2"/>
              <a:buChar char="§"/>
            </a:pPr>
            <a:r>
              <a:rPr lang="en-US" altLang="en-US" sz="1600" dirty="0" smtClean="0"/>
              <a:t>Reduce query size using NEC</a:t>
            </a:r>
          </a:p>
          <a:p>
            <a:pPr marL="1257300" lvl="2" indent="-457200">
              <a:buFont typeface="Wingdings" panose="05000000000000000000" pitchFamily="2" charset="2"/>
              <a:buChar char="§"/>
            </a:pPr>
            <a:r>
              <a:rPr lang="en-US" altLang="en-US" sz="1600" dirty="0" smtClean="0"/>
              <a:t>Candidate Region Exploration</a:t>
            </a:r>
            <a:endParaRPr lang="en-US" altLang="en-US" sz="1600" dirty="0"/>
          </a:p>
          <a:p>
            <a:pPr marL="857250" lvl="1" indent="-457200">
              <a:buFont typeface="Wingdings" panose="05000000000000000000" pitchFamily="2" charset="2"/>
              <a:buChar char="Ø"/>
            </a:pPr>
            <a:r>
              <a:rPr lang="en-US" altLang="en-US" sz="2000" dirty="0" smtClean="0"/>
              <a:t>CFL-Match</a:t>
            </a:r>
          </a:p>
          <a:p>
            <a:pPr marL="1257300" lvl="2" indent="-457200">
              <a:buFont typeface="Wingdings" panose="05000000000000000000" pitchFamily="2" charset="2"/>
              <a:buChar char="§"/>
            </a:pPr>
            <a:r>
              <a:rPr lang="en-US" altLang="en-US" sz="1600" dirty="0"/>
              <a:t>CFL-Framework based on query decomposition</a:t>
            </a:r>
          </a:p>
          <a:p>
            <a:pPr marL="1257300" lvl="2" indent="-457200">
              <a:buFont typeface="Wingdings" panose="05000000000000000000" pitchFamily="2" charset="2"/>
              <a:buChar char="§"/>
            </a:pPr>
            <a:r>
              <a:rPr lang="en-US" altLang="en-US" sz="1600" dirty="0"/>
              <a:t>Compact data structure CPI</a:t>
            </a:r>
            <a:endParaRPr lang="en-AU" altLang="en-US" sz="1600" dirty="0"/>
          </a:p>
          <a:p>
            <a:endParaRPr lang="en-AU" dirty="0"/>
          </a:p>
        </p:txBody>
      </p:sp>
    </p:spTree>
    <p:extLst>
      <p:ext uri="{BB962C8B-B14F-4D97-AF65-F5344CB8AC3E}">
        <p14:creationId xmlns:p14="http://schemas.microsoft.com/office/powerpoint/2010/main" val="34166295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38600" y="4038599"/>
            <a:ext cx="1254962" cy="1575285"/>
          </a:xfrm>
          <a:prstGeom prst="rect">
            <a:avLst/>
          </a:prstGeom>
        </p:spPr>
      </p:pic>
      <p:sp>
        <p:nvSpPr>
          <p:cNvPr id="5" name="Rectangle 2"/>
          <p:cNvSpPr>
            <a:spLocks noChangeArrowheads="1"/>
          </p:cNvSpPr>
          <p:nvPr/>
        </p:nvSpPr>
        <p:spPr bwMode="auto">
          <a:xfrm>
            <a:off x="2984821" y="1752600"/>
            <a:ext cx="3362519" cy="830997"/>
          </a:xfrm>
          <a:prstGeom prst="rect">
            <a:avLst/>
          </a:prstGeom>
          <a:noFill/>
          <a:ln w="9525" algn="ctr">
            <a:noFill/>
            <a:miter lim="800000"/>
            <a:headEnd/>
            <a:tailEnd/>
          </a:ln>
          <a:effectLst/>
        </p:spPr>
        <p:txBody>
          <a:bodyPr wrap="none">
            <a:spAutoFit/>
          </a:bodyPr>
          <a:lstStyle/>
          <a:p>
            <a:pPr>
              <a:spcBef>
                <a:spcPct val="40000"/>
              </a:spcBef>
            </a:pPr>
            <a:r>
              <a:rPr lang="en-US" sz="4800" b="1" dirty="0">
                <a:solidFill>
                  <a:srgbClr val="CC0000"/>
                </a:solidFill>
                <a:effectLst>
                  <a:outerShdw blurRad="38100" dist="38100" dir="2700000" algn="tl">
                    <a:srgbClr val="DDDDDD"/>
                  </a:outerShdw>
                </a:effectLst>
                <a:latin typeface="Comic Sans MS"/>
                <a:cs typeface="Comic Sans MS"/>
              </a:rPr>
              <a:t>Thank you!</a:t>
            </a:r>
          </a:p>
        </p:txBody>
      </p:sp>
      <p:sp>
        <p:nvSpPr>
          <p:cNvPr id="6" name="Rectangle 3"/>
          <p:cNvSpPr>
            <a:spLocks noChangeArrowheads="1"/>
          </p:cNvSpPr>
          <p:nvPr/>
        </p:nvSpPr>
        <p:spPr bwMode="auto">
          <a:xfrm>
            <a:off x="3507558" y="3066504"/>
            <a:ext cx="2336096"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40000"/>
              </a:spcBef>
            </a:pPr>
            <a:r>
              <a:rPr lang="en-US" sz="3200" b="1" dirty="0">
                <a:solidFill>
                  <a:srgbClr val="3366FF"/>
                </a:solidFill>
                <a:latin typeface="Comic Sans MS"/>
                <a:cs typeface="Comic Sans MS"/>
              </a:rPr>
              <a:t>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50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049250"/>
            <a:ext cx="4071937" cy="206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1323098"/>
            <a:ext cx="7924800" cy="4772902"/>
          </a:xfrm>
        </p:spPr>
        <p:txBody>
          <a:bodyPr/>
          <a:lstStyle/>
          <a:p>
            <a:pPr>
              <a:buFont typeface="Wingdings" panose="05000000000000000000" pitchFamily="2" charset="2"/>
              <a:buChar char="Ø"/>
            </a:pPr>
            <a:r>
              <a:rPr lang="en-US" sz="2400" b="1" dirty="0"/>
              <a:t>Subgraph Matching</a:t>
            </a:r>
          </a:p>
          <a:p>
            <a:pPr marL="457200" lvl="1" indent="0">
              <a:buNone/>
            </a:pPr>
            <a:r>
              <a:rPr lang="en-US" sz="2000" dirty="0"/>
              <a:t>Given a query </a:t>
            </a:r>
            <a:r>
              <a:rPr lang="en-US" sz="2000" b="1" i="1" dirty="0">
                <a:solidFill>
                  <a:srgbClr val="0000FF"/>
                </a:solidFill>
              </a:rPr>
              <a:t>q</a:t>
            </a:r>
            <a:r>
              <a:rPr lang="en-US" sz="2000" dirty="0"/>
              <a:t> and a large data graph </a:t>
            </a:r>
            <a:r>
              <a:rPr lang="en-US" sz="2000" b="1" i="1" dirty="0">
                <a:solidFill>
                  <a:srgbClr val="0000FF"/>
                </a:solidFill>
              </a:rPr>
              <a:t>G</a:t>
            </a:r>
            <a:r>
              <a:rPr lang="en-US" sz="2000" dirty="0"/>
              <a:t>, the problem is </a:t>
            </a:r>
          </a:p>
          <a:p>
            <a:pPr marL="457200" lvl="1" indent="0">
              <a:buNone/>
            </a:pPr>
            <a:r>
              <a:rPr lang="en-US" sz="2000" dirty="0"/>
              <a:t> to extract all subgraph isomorphic embeddings of  </a:t>
            </a:r>
            <a:r>
              <a:rPr lang="en-US" sz="2000" b="1" i="1" dirty="0">
                <a:solidFill>
                  <a:srgbClr val="0000FF"/>
                </a:solidFill>
              </a:rPr>
              <a:t>q</a:t>
            </a:r>
            <a:r>
              <a:rPr lang="en-US" sz="2000" dirty="0"/>
              <a:t> in </a:t>
            </a:r>
            <a:r>
              <a:rPr lang="en-US" sz="2000" b="1" i="1" dirty="0">
                <a:solidFill>
                  <a:srgbClr val="0000FF"/>
                </a:solidFill>
              </a:rPr>
              <a:t>G</a:t>
            </a:r>
            <a:r>
              <a:rPr lang="en-US" sz="2000" dirty="0"/>
              <a:t>.</a:t>
            </a:r>
          </a:p>
          <a:p>
            <a:pPr marL="457200" lvl="1" indent="0">
              <a:buNone/>
            </a:pPr>
            <a:endParaRPr lang="en-US" sz="2400" dirty="0"/>
          </a:p>
          <a:p>
            <a:pPr marL="457200" lvl="1" indent="0">
              <a:buNone/>
            </a:pPr>
            <a:endParaRPr lang="en-US" sz="2400" dirty="0"/>
          </a:p>
          <a:p>
            <a:pPr marL="457200" lvl="1" indent="0">
              <a:buNone/>
            </a:pPr>
            <a:endParaRPr lang="en-US" sz="2400" dirty="0"/>
          </a:p>
          <a:p>
            <a:pPr marL="457200" lvl="1" indent="0">
              <a:buNone/>
            </a:pPr>
            <a:endParaRPr lang="en-US" sz="2400" dirty="0"/>
          </a:p>
          <a:p>
            <a:pPr marL="457200" lvl="1" indent="0">
              <a:buNone/>
            </a:pPr>
            <a:endParaRPr lang="en-AU" sz="2400" dirty="0"/>
          </a:p>
          <a:p>
            <a:pPr lvl="1">
              <a:buFont typeface="Arial" panose="020B0604020202020204" pitchFamily="34" charset="0"/>
              <a:buChar char="•"/>
            </a:pPr>
            <a:endParaRPr lang="en-AU" dirty="0"/>
          </a:p>
        </p:txBody>
      </p:sp>
      <p:cxnSp>
        <p:nvCxnSpPr>
          <p:cNvPr id="5" name="直接连接符 10"/>
          <p:cNvCxnSpPr>
            <a:endCxn id="12" idx="0"/>
          </p:cNvCxnSpPr>
          <p:nvPr/>
        </p:nvCxnSpPr>
        <p:spPr>
          <a:xfrm>
            <a:off x="5399209" y="3481115"/>
            <a:ext cx="638175" cy="308045"/>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11"/>
          <p:cNvCxnSpPr/>
          <p:nvPr/>
        </p:nvCxnSpPr>
        <p:spPr>
          <a:xfrm>
            <a:off x="5427784" y="3487395"/>
            <a:ext cx="0" cy="301765"/>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12"/>
          <p:cNvCxnSpPr/>
          <p:nvPr/>
        </p:nvCxnSpPr>
        <p:spPr>
          <a:xfrm>
            <a:off x="6037384" y="4068981"/>
            <a:ext cx="0" cy="301765"/>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13"/>
          <p:cNvCxnSpPr/>
          <p:nvPr/>
        </p:nvCxnSpPr>
        <p:spPr>
          <a:xfrm>
            <a:off x="5437309" y="4085369"/>
            <a:ext cx="0" cy="301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14"/>
          <p:cNvCxnSpPr>
            <a:stCxn id="12" idx="4"/>
          </p:cNvCxnSpPr>
          <p:nvPr/>
        </p:nvCxnSpPr>
        <p:spPr>
          <a:xfrm flipH="1">
            <a:off x="5427784" y="4071665"/>
            <a:ext cx="609600" cy="315469"/>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15"/>
          <p:cNvCxnSpPr/>
          <p:nvPr/>
        </p:nvCxnSpPr>
        <p:spPr>
          <a:xfrm>
            <a:off x="5437309" y="4071081"/>
            <a:ext cx="0" cy="301765"/>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椭圆 16"/>
          <p:cNvSpPr/>
          <p:nvPr/>
        </p:nvSpPr>
        <p:spPr>
          <a:xfrm>
            <a:off x="5284909" y="3180293"/>
            <a:ext cx="304800" cy="2825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7"/>
          <p:cNvSpPr/>
          <p:nvPr/>
        </p:nvSpPr>
        <p:spPr>
          <a:xfrm>
            <a:off x="5884984" y="3789160"/>
            <a:ext cx="304800" cy="2825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8"/>
          <p:cNvSpPr/>
          <p:nvPr/>
        </p:nvSpPr>
        <p:spPr>
          <a:xfrm>
            <a:off x="5284909" y="3779635"/>
            <a:ext cx="304800" cy="2825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9"/>
          <p:cNvSpPr/>
          <p:nvPr/>
        </p:nvSpPr>
        <p:spPr>
          <a:xfrm>
            <a:off x="5275384" y="4396660"/>
            <a:ext cx="304800" cy="2825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20"/>
          <p:cNvSpPr/>
          <p:nvPr/>
        </p:nvSpPr>
        <p:spPr>
          <a:xfrm>
            <a:off x="5894509" y="4396660"/>
            <a:ext cx="304800" cy="2825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itle 1"/>
          <p:cNvSpPr>
            <a:spLocks noGrp="1"/>
          </p:cNvSpPr>
          <p:nvPr>
            <p:ph type="title"/>
          </p:nvPr>
        </p:nvSpPr>
        <p:spPr>
          <a:xfrm>
            <a:off x="457200" y="476672"/>
            <a:ext cx="8229600" cy="792088"/>
          </a:xfrm>
        </p:spPr>
        <p:txBody>
          <a:bodyPr/>
          <a:lstStyle/>
          <a:p>
            <a:r>
              <a:rPr lang="en-US" sz="2400" b="1" dirty="0" smtClean="0"/>
              <a:t>All-Matching</a:t>
            </a:r>
            <a:endParaRPr lang="en-AU" sz="2400" b="1" dirty="0"/>
          </a:p>
        </p:txBody>
      </p:sp>
      <p:graphicFrame>
        <p:nvGraphicFramePr>
          <p:cNvPr id="17" name="Table 16"/>
          <p:cNvGraphicFramePr>
            <a:graphicFrameLocks noGrp="1"/>
          </p:cNvGraphicFramePr>
          <p:nvPr>
            <p:extLst>
              <p:ext uri="{D42A27DB-BD31-4B8C-83A1-F6EECF244321}">
                <p14:modId xmlns:p14="http://schemas.microsoft.com/office/powerpoint/2010/main" val="272459610"/>
              </p:ext>
            </p:extLst>
          </p:nvPr>
        </p:nvGraphicFramePr>
        <p:xfrm>
          <a:off x="2867085" y="5257800"/>
          <a:ext cx="3214565" cy="741680"/>
        </p:xfrm>
        <a:graphic>
          <a:graphicData uri="http://schemas.openxmlformats.org/drawingml/2006/table">
            <a:tbl>
              <a:tblPr firstRow="1" bandRow="1">
                <a:tableStyleId>{5940675A-B579-460E-94D1-54222C63F5DA}</a:tableStyleId>
              </a:tblPr>
              <a:tblGrid>
                <a:gridCol w="642913"/>
                <a:gridCol w="642913"/>
                <a:gridCol w="642913"/>
                <a:gridCol w="642913"/>
                <a:gridCol w="642913"/>
              </a:tblGrid>
              <a:tr h="370840">
                <a:tc>
                  <a:txBody>
                    <a:bodyPr/>
                    <a:lstStyle/>
                    <a:p>
                      <a:pPr algn="ctr"/>
                      <a:r>
                        <a:rPr lang="en-US" i="1" u="none" dirty="0" smtClean="0"/>
                        <a:t>u</a:t>
                      </a:r>
                      <a:r>
                        <a:rPr lang="en-US" i="1" u="none" baseline="-25000" dirty="0" smtClean="0"/>
                        <a:t>1</a:t>
                      </a:r>
                      <a:endParaRPr lang="en-US" i="1" u="none" dirty="0" smtClean="0"/>
                    </a:p>
                  </a:txBody>
                  <a:tcPr/>
                </a:tc>
                <a:tc>
                  <a:txBody>
                    <a:bodyPr/>
                    <a:lstStyle/>
                    <a:p>
                      <a:pPr algn="ctr"/>
                      <a:r>
                        <a:rPr lang="en-US" i="1" u="none" baseline="0" dirty="0" smtClean="0"/>
                        <a:t>u</a:t>
                      </a:r>
                      <a:r>
                        <a:rPr lang="en-US" i="1" u="none" baseline="-25000" dirty="0" smtClean="0"/>
                        <a:t>2</a:t>
                      </a:r>
                      <a:endParaRPr lang="en-AU" i="1" dirty="0"/>
                    </a:p>
                  </a:txBody>
                  <a:tcPr/>
                </a:tc>
                <a:tc>
                  <a:txBody>
                    <a:bodyPr/>
                    <a:lstStyle/>
                    <a:p>
                      <a:pPr algn="ctr"/>
                      <a:r>
                        <a:rPr lang="en-US" i="1" u="none" dirty="0" smtClean="0"/>
                        <a:t>u</a:t>
                      </a:r>
                      <a:r>
                        <a:rPr lang="en-US" i="1" u="none" baseline="-25000" dirty="0" smtClean="0"/>
                        <a:t>3</a:t>
                      </a:r>
                      <a:endParaRPr lang="en-AU" i="1" dirty="0"/>
                    </a:p>
                  </a:txBody>
                  <a:tcPr/>
                </a:tc>
                <a:tc>
                  <a:txBody>
                    <a:bodyPr/>
                    <a:lstStyle/>
                    <a:p>
                      <a:pPr algn="ctr"/>
                      <a:r>
                        <a:rPr lang="en-US" i="1" u="none" dirty="0" smtClean="0"/>
                        <a:t>u</a:t>
                      </a:r>
                      <a:r>
                        <a:rPr lang="en-US" i="1" u="none" baseline="-25000" dirty="0" smtClean="0"/>
                        <a:t>4</a:t>
                      </a:r>
                      <a:endParaRPr lang="en-AU" i="1" dirty="0"/>
                    </a:p>
                  </a:txBody>
                  <a:tcPr/>
                </a:tc>
                <a:tc>
                  <a:txBody>
                    <a:bodyPr/>
                    <a:lstStyle/>
                    <a:p>
                      <a:pPr algn="ctr"/>
                      <a:r>
                        <a:rPr lang="en-US" i="1" u="none" dirty="0" smtClean="0"/>
                        <a:t>u</a:t>
                      </a:r>
                      <a:r>
                        <a:rPr lang="en-US" i="1" u="none" baseline="-25000" dirty="0" smtClean="0"/>
                        <a:t>5</a:t>
                      </a:r>
                      <a:endParaRPr lang="en-AU" i="1" dirty="0"/>
                    </a:p>
                  </a:txBody>
                  <a:tcPr/>
                </a:tc>
              </a:tr>
              <a:tr h="370840">
                <a:tc>
                  <a:txBody>
                    <a:bodyPr/>
                    <a:lstStyle/>
                    <a:p>
                      <a:pPr algn="ctr"/>
                      <a:r>
                        <a:rPr lang="en-US" i="1" dirty="0" smtClean="0"/>
                        <a:t>v</a:t>
                      </a:r>
                      <a:r>
                        <a:rPr lang="en-US" i="1" baseline="-25000" dirty="0" smtClean="0"/>
                        <a:t>0</a:t>
                      </a:r>
                      <a:endParaRPr lang="en-AU" i="1" dirty="0"/>
                    </a:p>
                  </a:txBody>
                  <a:tcPr/>
                </a:tc>
                <a:tc>
                  <a:txBody>
                    <a:bodyPr/>
                    <a:lstStyle/>
                    <a:p>
                      <a:pPr algn="ctr"/>
                      <a:r>
                        <a:rPr lang="en-US" i="1" dirty="0" smtClean="0"/>
                        <a:t>v</a:t>
                      </a:r>
                      <a:r>
                        <a:rPr lang="en-US" i="1" baseline="-25000" dirty="0" smtClean="0"/>
                        <a:t>2</a:t>
                      </a:r>
                      <a:endParaRPr lang="en-AU" i="1" dirty="0"/>
                    </a:p>
                  </a:txBody>
                  <a:tcPr/>
                </a:tc>
                <a:tc>
                  <a:txBody>
                    <a:bodyPr/>
                    <a:lstStyle/>
                    <a:p>
                      <a:pPr algn="ctr"/>
                      <a:r>
                        <a:rPr lang="en-US" i="1" dirty="0" smtClean="0"/>
                        <a:t>v</a:t>
                      </a:r>
                      <a:r>
                        <a:rPr lang="en-US" i="1" baseline="-25000" dirty="0" smtClean="0"/>
                        <a:t>3</a:t>
                      </a:r>
                      <a:endParaRPr lang="en-AU" i="1" dirty="0"/>
                    </a:p>
                  </a:txBody>
                  <a:tcPr/>
                </a:tc>
                <a:tc>
                  <a:txBody>
                    <a:bodyPr/>
                    <a:lstStyle/>
                    <a:p>
                      <a:pPr algn="ctr"/>
                      <a:r>
                        <a:rPr lang="en-US" i="1" dirty="0" smtClean="0"/>
                        <a:t>v</a:t>
                      </a:r>
                      <a:r>
                        <a:rPr lang="en-US" i="1" baseline="-25000" dirty="0" smtClean="0"/>
                        <a:t>5</a:t>
                      </a:r>
                      <a:endParaRPr lang="en-AU" i="1" dirty="0"/>
                    </a:p>
                  </a:txBody>
                  <a:tcPr/>
                </a:tc>
                <a:tc>
                  <a:txBody>
                    <a:bodyPr/>
                    <a:lstStyle/>
                    <a:p>
                      <a:pPr algn="ctr"/>
                      <a:r>
                        <a:rPr lang="en-US" i="1" dirty="0" smtClean="0"/>
                        <a:t>v</a:t>
                      </a:r>
                      <a:r>
                        <a:rPr lang="en-US" i="1" baseline="-25000" dirty="0" smtClean="0"/>
                        <a:t>6</a:t>
                      </a:r>
                      <a:endParaRPr lang="en-AU" i="1" dirty="0"/>
                    </a:p>
                  </a:txBody>
                  <a:tcPr/>
                </a:tc>
              </a:tr>
            </a:tbl>
          </a:graphicData>
        </a:graphic>
      </p:graphicFrame>
      <p:sp>
        <p:nvSpPr>
          <p:cNvPr id="21" name="TextBox 20"/>
          <p:cNvSpPr txBox="1"/>
          <p:nvPr/>
        </p:nvSpPr>
        <p:spPr>
          <a:xfrm>
            <a:off x="990600" y="5256498"/>
            <a:ext cx="1809598" cy="338554"/>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US" sz="1600" dirty="0" smtClean="0">
                <a:latin typeface="+mn-lt"/>
                <a:cs typeface="+mn-cs"/>
              </a:rPr>
              <a:t>Embedding Three</a:t>
            </a:r>
            <a:endParaRPr kumimoji="0" lang="en-AU" sz="1600" i="0" u="none" strike="noStrike" kern="1200" cap="none" spc="0" normalizeH="0" baseline="0" noProof="0" dirty="0" smtClean="0">
              <a:ln>
                <a:noFill/>
              </a:ln>
              <a:solidFill>
                <a:schemeClr val="tx1"/>
              </a:solidFill>
              <a:effectLst/>
              <a:uLnTx/>
              <a:uFillTx/>
              <a:latin typeface="+mn-lt"/>
              <a:cs typeface="+mn-cs"/>
            </a:endParaRPr>
          </a:p>
        </p:txBody>
      </p:sp>
      <p:pic>
        <p:nvPicPr>
          <p:cNvPr id="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162300"/>
            <a:ext cx="14287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4095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763000" cy="792088"/>
          </a:xfrm>
        </p:spPr>
        <p:txBody>
          <a:bodyPr/>
          <a:lstStyle/>
          <a:p>
            <a:r>
              <a:rPr lang="en-US" dirty="0" smtClean="0"/>
              <a:t>Existing </a:t>
            </a:r>
            <a:r>
              <a:rPr lang="en-US" dirty="0"/>
              <a:t>Work</a:t>
            </a:r>
            <a:endParaRPr lang="en-A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Ullmann’s algorithm [J.ACM’76] </a:t>
            </a:r>
          </a:p>
          <a:p>
            <a:pPr lvl="1">
              <a:buFont typeface="Wingdings" panose="05000000000000000000" pitchFamily="2" charset="2"/>
              <a:buChar char="§"/>
            </a:pPr>
            <a:r>
              <a:rPr lang="en-US" sz="1800" dirty="0" smtClean="0">
                <a:latin typeface="Arial" panose="020B0604020202020204" pitchFamily="34" charset="0"/>
                <a:cs typeface="Arial" panose="020B0604020202020204" pitchFamily="34" charset="0"/>
              </a:rPr>
              <a:t>First algorithm to enumerate all subgraph isomorphic embeddings</a:t>
            </a:r>
          </a:p>
          <a:p>
            <a:pPr lvl="1">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smtClean="0">
                <a:latin typeface="Arial" panose="020B0604020202020204" pitchFamily="34" charset="0"/>
                <a:cs typeface="Arial" panose="020B0604020202020204" pitchFamily="34" charset="0"/>
              </a:rPr>
              <a:t>A </a:t>
            </a:r>
            <a:r>
              <a:rPr lang="en-US" sz="1800" b="1" dirty="0" smtClean="0">
                <a:latin typeface="Arial" panose="020B0604020202020204" pitchFamily="34" charset="0"/>
                <a:cs typeface="Arial" panose="020B0604020202020204" pitchFamily="34" charset="0"/>
              </a:rPr>
              <a:t>backtracking</a:t>
            </a:r>
            <a:r>
              <a:rPr lang="en-US" sz="1800" dirty="0" smtClean="0">
                <a:latin typeface="Arial" panose="020B0604020202020204" pitchFamily="34" charset="0"/>
                <a:cs typeface="Arial" panose="020B0604020202020204" pitchFamily="34" charset="0"/>
              </a:rPr>
              <a:t> algorithm that maps query vertices one by one, following a </a:t>
            </a:r>
            <a:r>
              <a:rPr lang="en-US" sz="1800" b="1" dirty="0" smtClean="0">
                <a:latin typeface="Arial" panose="020B0604020202020204" pitchFamily="34" charset="0"/>
                <a:cs typeface="Arial" panose="020B0604020202020204" pitchFamily="34" charset="0"/>
              </a:rPr>
              <a:t>random</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order.</a:t>
            </a:r>
          </a:p>
          <a:p>
            <a:pPr marL="457200" lvl="1" indent="0">
              <a:buNone/>
            </a:pPr>
            <a:endParaRPr lang="en-US" sz="18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smtClean="0">
                <a:latin typeface="Arial" panose="020B0604020202020204" pitchFamily="34" charset="0"/>
                <a:cs typeface="Arial" panose="020B0604020202020204" pitchFamily="34" charset="0"/>
              </a:rPr>
              <a:t>Example: A random order for query </a:t>
            </a:r>
            <a:r>
              <a:rPr lang="en-US" sz="1800" i="1" dirty="0" smtClean="0">
                <a:latin typeface="Arial" panose="020B0604020202020204" pitchFamily="34" charset="0"/>
                <a:cs typeface="Arial" panose="020B0604020202020204" pitchFamily="34" charset="0"/>
              </a:rPr>
              <a:t>q</a:t>
            </a:r>
            <a:r>
              <a:rPr lang="en-US" sz="1800" dirty="0" smtClean="0">
                <a:latin typeface="Arial" panose="020B0604020202020204" pitchFamily="34" charset="0"/>
                <a:cs typeface="Arial" panose="020B0604020202020204" pitchFamily="34" charset="0"/>
              </a:rPr>
              <a:t> could be   (u</a:t>
            </a:r>
            <a:r>
              <a:rPr lang="en-US" sz="1800" baseline="-25000" dirty="0" smtClean="0">
                <a:latin typeface="Arial" panose="020B0604020202020204" pitchFamily="34" charset="0"/>
                <a:cs typeface="Arial" panose="020B0604020202020204" pitchFamily="34" charset="0"/>
              </a:rPr>
              <a:t>1</a:t>
            </a:r>
            <a:r>
              <a:rPr lang="en-US" sz="1800" dirty="0" smtClean="0">
                <a:latin typeface="Arial" panose="020B0604020202020204" pitchFamily="34" charset="0"/>
                <a:cs typeface="Arial" panose="020B0604020202020204" pitchFamily="34" charset="0"/>
              </a:rPr>
              <a:t>, u</a:t>
            </a:r>
            <a:r>
              <a:rPr lang="en-US" sz="1800" baseline="-25000" dirty="0">
                <a:latin typeface="Arial" panose="020B0604020202020204" pitchFamily="34" charset="0"/>
                <a:cs typeface="Arial" panose="020B0604020202020204" pitchFamily="34" charset="0"/>
              </a:rPr>
              <a:t>4</a:t>
            </a:r>
            <a:r>
              <a:rPr lang="en-US" sz="1800" dirty="0" smtClean="0">
                <a:latin typeface="Arial" panose="020B0604020202020204" pitchFamily="34" charset="0"/>
                <a:cs typeface="Arial" panose="020B0604020202020204" pitchFamily="34" charset="0"/>
              </a:rPr>
              <a:t>, u</a:t>
            </a:r>
            <a:r>
              <a:rPr lang="en-US" sz="1800" baseline="-25000" dirty="0" smtClean="0">
                <a:latin typeface="Arial" panose="020B0604020202020204" pitchFamily="34" charset="0"/>
                <a:cs typeface="Arial" panose="020B0604020202020204" pitchFamily="34" charset="0"/>
              </a:rPr>
              <a:t>2</a:t>
            </a:r>
            <a:r>
              <a:rPr lang="en-US" sz="1800" dirty="0" smtClean="0">
                <a:latin typeface="Arial" panose="020B0604020202020204" pitchFamily="34" charset="0"/>
                <a:cs typeface="Arial" panose="020B0604020202020204" pitchFamily="34" charset="0"/>
              </a:rPr>
              <a:t>, u</a:t>
            </a:r>
            <a:r>
              <a:rPr lang="en-US" sz="1800" baseline="-25000" dirty="0">
                <a:latin typeface="Arial" panose="020B0604020202020204" pitchFamily="34" charset="0"/>
                <a:cs typeface="Arial" panose="020B0604020202020204" pitchFamily="34" charset="0"/>
              </a:rPr>
              <a:t>3</a:t>
            </a:r>
            <a:r>
              <a:rPr lang="en-US" sz="1800" dirty="0" smtClean="0">
                <a:latin typeface="Arial" panose="020B0604020202020204" pitchFamily="34" charset="0"/>
                <a:cs typeface="Arial" panose="020B0604020202020204" pitchFamily="34" charset="0"/>
              </a:rPr>
              <a:t>, u</a:t>
            </a:r>
            <a:r>
              <a:rPr lang="en-US" sz="1800" baseline="-25000" dirty="0" smtClean="0">
                <a:latin typeface="Arial" panose="020B0604020202020204" pitchFamily="34" charset="0"/>
                <a:cs typeface="Arial" panose="020B0604020202020204" pitchFamily="34" charset="0"/>
              </a:rPr>
              <a:t>5</a:t>
            </a:r>
            <a:r>
              <a:rPr lang="en-US" sz="1800" dirty="0" smtClean="0">
                <a:latin typeface="Arial" panose="020B0604020202020204" pitchFamily="34" charset="0"/>
                <a:cs typeface="Arial" panose="020B0604020202020204" pitchFamily="34" charset="0"/>
              </a:rPr>
              <a:t>)</a:t>
            </a:r>
          </a:p>
          <a:p>
            <a:pPr marL="457200" lvl="1" indent="0">
              <a:buNone/>
            </a:pPr>
            <a:endParaRPr lang="en-US" sz="18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endParaRPr lang="en-US" sz="2000"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2000"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20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n-AU" sz="1600" dirty="0">
              <a:latin typeface="Arial" panose="020B0604020202020204" pitchFamily="34" charset="0"/>
              <a:cs typeface="Arial" panose="020B0604020202020204" pitchFamily="34"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801637"/>
            <a:ext cx="4071937" cy="206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891543"/>
            <a:ext cx="14287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2457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763000" cy="792088"/>
          </a:xfrm>
        </p:spPr>
        <p:txBody>
          <a:bodyPr/>
          <a:lstStyle/>
          <a:p>
            <a:r>
              <a:rPr lang="en-US" dirty="0" smtClean="0"/>
              <a:t>Existing </a:t>
            </a:r>
            <a:r>
              <a:rPr lang="en-US" dirty="0"/>
              <a:t>Work</a:t>
            </a:r>
            <a:endParaRPr lang="en-A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Ullmann’s algorithm [J.ACM’76] </a:t>
            </a:r>
          </a:p>
          <a:p>
            <a:pPr lvl="1">
              <a:buFont typeface="Wingdings" panose="05000000000000000000" pitchFamily="2" charset="2"/>
              <a:buChar char="§"/>
            </a:pPr>
            <a:r>
              <a:rPr lang="en-US" sz="1800" dirty="0" smtClean="0">
                <a:latin typeface="Arial" panose="020B0604020202020204" pitchFamily="34" charset="0"/>
                <a:cs typeface="Arial" panose="020B0604020202020204" pitchFamily="34" charset="0"/>
              </a:rPr>
              <a:t>First algorithm to enumerate all subgraph isomorphic embeddings</a:t>
            </a:r>
          </a:p>
          <a:p>
            <a:pPr lvl="1">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smtClean="0">
                <a:latin typeface="Arial" panose="020B0604020202020204" pitchFamily="34" charset="0"/>
                <a:cs typeface="Arial" panose="020B0604020202020204" pitchFamily="34" charset="0"/>
              </a:rPr>
              <a:t>A </a:t>
            </a:r>
            <a:r>
              <a:rPr lang="en-US" sz="1800" b="1" dirty="0" smtClean="0">
                <a:latin typeface="Arial" panose="020B0604020202020204" pitchFamily="34" charset="0"/>
                <a:cs typeface="Arial" panose="020B0604020202020204" pitchFamily="34" charset="0"/>
              </a:rPr>
              <a:t>backtracking</a:t>
            </a:r>
            <a:r>
              <a:rPr lang="en-US" sz="1800" dirty="0" smtClean="0">
                <a:latin typeface="Arial" panose="020B0604020202020204" pitchFamily="34" charset="0"/>
                <a:cs typeface="Arial" panose="020B0604020202020204" pitchFamily="34" charset="0"/>
              </a:rPr>
              <a:t> algorithm that maps query vertices one by one, following a </a:t>
            </a:r>
            <a:r>
              <a:rPr lang="en-US" sz="1800" b="1" dirty="0" smtClean="0">
                <a:latin typeface="Arial" panose="020B0604020202020204" pitchFamily="34" charset="0"/>
                <a:cs typeface="Arial" panose="020B0604020202020204" pitchFamily="34" charset="0"/>
              </a:rPr>
              <a:t>random</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order.</a:t>
            </a:r>
          </a:p>
          <a:p>
            <a:pPr marL="457200" lvl="1" indent="0">
              <a:buNone/>
            </a:pPr>
            <a:endParaRPr lang="en-US" sz="18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smtClean="0">
                <a:latin typeface="Arial" panose="020B0604020202020204" pitchFamily="34" charset="0"/>
                <a:cs typeface="Arial" panose="020B0604020202020204" pitchFamily="34" charset="0"/>
              </a:rPr>
              <a:t>Example: A random order for query </a:t>
            </a:r>
            <a:r>
              <a:rPr lang="en-US" sz="1800" i="1" dirty="0" smtClean="0">
                <a:latin typeface="Arial" panose="020B0604020202020204" pitchFamily="34" charset="0"/>
                <a:cs typeface="Arial" panose="020B0604020202020204" pitchFamily="34" charset="0"/>
              </a:rPr>
              <a:t>q</a:t>
            </a:r>
            <a:r>
              <a:rPr lang="en-US" sz="1800" dirty="0" smtClean="0">
                <a:latin typeface="Arial" panose="020B0604020202020204" pitchFamily="34" charset="0"/>
                <a:cs typeface="Arial" panose="020B0604020202020204" pitchFamily="34" charset="0"/>
              </a:rPr>
              <a:t> could be   (u</a:t>
            </a:r>
            <a:r>
              <a:rPr lang="en-US" sz="1800" baseline="-25000" dirty="0" smtClean="0">
                <a:latin typeface="Arial" panose="020B0604020202020204" pitchFamily="34" charset="0"/>
                <a:cs typeface="Arial" panose="020B0604020202020204" pitchFamily="34" charset="0"/>
              </a:rPr>
              <a:t>1</a:t>
            </a:r>
            <a:r>
              <a:rPr lang="en-US" sz="1800" dirty="0" smtClean="0">
                <a:latin typeface="Arial" panose="020B0604020202020204" pitchFamily="34" charset="0"/>
                <a:cs typeface="Arial" panose="020B0604020202020204" pitchFamily="34" charset="0"/>
              </a:rPr>
              <a:t>, u</a:t>
            </a:r>
            <a:r>
              <a:rPr lang="en-US" sz="1800" baseline="-25000" dirty="0">
                <a:latin typeface="Arial" panose="020B0604020202020204" pitchFamily="34" charset="0"/>
                <a:cs typeface="Arial" panose="020B0604020202020204" pitchFamily="34" charset="0"/>
              </a:rPr>
              <a:t>4</a:t>
            </a:r>
            <a:r>
              <a:rPr lang="en-US" sz="1800" dirty="0" smtClean="0">
                <a:latin typeface="Arial" panose="020B0604020202020204" pitchFamily="34" charset="0"/>
                <a:cs typeface="Arial" panose="020B0604020202020204" pitchFamily="34" charset="0"/>
              </a:rPr>
              <a:t>, u</a:t>
            </a:r>
            <a:r>
              <a:rPr lang="en-US" sz="1800" baseline="-25000" dirty="0" smtClean="0">
                <a:latin typeface="Arial" panose="020B0604020202020204" pitchFamily="34" charset="0"/>
                <a:cs typeface="Arial" panose="020B0604020202020204" pitchFamily="34" charset="0"/>
              </a:rPr>
              <a:t>2</a:t>
            </a:r>
            <a:r>
              <a:rPr lang="en-US" sz="1800" dirty="0" smtClean="0">
                <a:latin typeface="Arial" panose="020B0604020202020204" pitchFamily="34" charset="0"/>
                <a:cs typeface="Arial" panose="020B0604020202020204" pitchFamily="34" charset="0"/>
              </a:rPr>
              <a:t>, u</a:t>
            </a:r>
            <a:r>
              <a:rPr lang="en-US" sz="1800" baseline="-25000" dirty="0">
                <a:latin typeface="Arial" panose="020B0604020202020204" pitchFamily="34" charset="0"/>
                <a:cs typeface="Arial" panose="020B0604020202020204" pitchFamily="34" charset="0"/>
              </a:rPr>
              <a:t>3</a:t>
            </a:r>
            <a:r>
              <a:rPr lang="en-US" sz="1800" dirty="0" smtClean="0">
                <a:latin typeface="Arial" panose="020B0604020202020204" pitchFamily="34" charset="0"/>
                <a:cs typeface="Arial" panose="020B0604020202020204" pitchFamily="34" charset="0"/>
              </a:rPr>
              <a:t>, u</a:t>
            </a:r>
            <a:r>
              <a:rPr lang="en-US" sz="1800" baseline="-25000" dirty="0" smtClean="0">
                <a:latin typeface="Arial" panose="020B0604020202020204" pitchFamily="34" charset="0"/>
                <a:cs typeface="Arial" panose="020B0604020202020204" pitchFamily="34" charset="0"/>
              </a:rPr>
              <a:t>5</a:t>
            </a:r>
            <a:r>
              <a:rPr lang="en-US" sz="1800" dirty="0" smtClean="0">
                <a:latin typeface="Arial" panose="020B0604020202020204" pitchFamily="34" charset="0"/>
                <a:cs typeface="Arial" panose="020B0604020202020204" pitchFamily="34" charset="0"/>
              </a:rPr>
              <a:t>)</a:t>
            </a:r>
          </a:p>
          <a:p>
            <a:pPr marL="457200" lvl="1" indent="0">
              <a:buNone/>
            </a:pPr>
            <a:endParaRPr lang="en-US" sz="18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endParaRPr lang="en-US" sz="2000"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2000"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20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n-AU" sz="1600" dirty="0">
              <a:latin typeface="Arial" panose="020B0604020202020204" pitchFamily="34" charset="0"/>
              <a:cs typeface="Arial" panose="020B0604020202020204" pitchFamily="34"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801637"/>
            <a:ext cx="4071937" cy="206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891543"/>
            <a:ext cx="14287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914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763000" cy="792088"/>
          </a:xfrm>
        </p:spPr>
        <p:txBody>
          <a:bodyPr/>
          <a:lstStyle/>
          <a:p>
            <a:r>
              <a:rPr lang="en-US" dirty="0" smtClean="0"/>
              <a:t>Existing Work</a:t>
            </a:r>
            <a:endParaRPr lang="en-A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000" b="1" dirty="0" smtClean="0">
                <a:latin typeface="Arial" panose="020B0604020202020204" pitchFamily="34" charset="0"/>
                <a:cs typeface="Arial" panose="020B0604020202020204" pitchFamily="34" charset="0"/>
              </a:rPr>
              <a:t>VF2 </a:t>
            </a:r>
            <a:r>
              <a:rPr lang="en-US" sz="2000" b="1" dirty="0">
                <a:latin typeface="Arial" panose="020B0604020202020204" pitchFamily="34" charset="0"/>
                <a:cs typeface="Arial" panose="020B0604020202020204" pitchFamily="34" charset="0"/>
              </a:rPr>
              <a:t>[IEEE Trans’04] and </a:t>
            </a:r>
            <a:r>
              <a:rPr lang="en-US" sz="2000" b="1" dirty="0" err="1">
                <a:latin typeface="Arial" panose="020B0604020202020204" pitchFamily="34" charset="0"/>
                <a:cs typeface="Arial" panose="020B0604020202020204" pitchFamily="34" charset="0"/>
              </a:rPr>
              <a:t>QuickSI</a:t>
            </a:r>
            <a:r>
              <a:rPr lang="en-US" sz="2000" b="1" dirty="0">
                <a:latin typeface="Arial" panose="020B0604020202020204" pitchFamily="34" charset="0"/>
                <a:cs typeface="Arial" panose="020B0604020202020204" pitchFamily="34" charset="0"/>
              </a:rPr>
              <a:t> [VLDB’08</a:t>
            </a:r>
            <a:r>
              <a:rPr lang="en-US" sz="2000" b="1" dirty="0" smtClean="0">
                <a:latin typeface="Arial" panose="020B0604020202020204" pitchFamily="34" charset="0"/>
                <a:cs typeface="Arial" panose="020B0604020202020204" pitchFamily="34" charset="0"/>
              </a:rPr>
              <a:t>]</a:t>
            </a:r>
          </a:p>
          <a:p>
            <a:pPr lvl="1">
              <a:buFont typeface="Wingdings" panose="05000000000000000000" pitchFamily="2" charset="2"/>
              <a:buChar char="§"/>
            </a:pPr>
            <a:r>
              <a:rPr lang="en-US" sz="1800" dirty="0" smtClean="0">
                <a:latin typeface="Arial" panose="020B0604020202020204" pitchFamily="34" charset="0"/>
                <a:cs typeface="Arial" panose="020B0604020202020204" pitchFamily="34" charset="0"/>
              </a:rPr>
              <a:t>Independently propose to enforce </a:t>
            </a:r>
            <a:r>
              <a:rPr lang="en-US" sz="1800" b="1" dirty="0">
                <a:latin typeface="Arial" panose="020B0604020202020204" pitchFamily="34" charset="0"/>
                <a:cs typeface="Arial" panose="020B0604020202020204" pitchFamily="34" charset="0"/>
              </a:rPr>
              <a:t>connectivity</a:t>
            </a:r>
            <a:r>
              <a:rPr lang="en-US" sz="1800" dirty="0">
                <a:latin typeface="Arial" panose="020B0604020202020204" pitchFamily="34" charset="0"/>
                <a:cs typeface="Arial" panose="020B0604020202020204" pitchFamily="34" charset="0"/>
              </a:rPr>
              <a:t> of the </a:t>
            </a:r>
            <a:r>
              <a:rPr lang="en-US" sz="1800" dirty="0" smtClean="0">
                <a:latin typeface="Arial" panose="020B0604020202020204" pitchFamily="34" charset="0"/>
                <a:cs typeface="Arial" panose="020B0604020202020204" pitchFamily="34" charset="0"/>
              </a:rPr>
              <a:t>matching order</a:t>
            </a:r>
          </a:p>
          <a:p>
            <a:pPr lvl="1">
              <a:buFont typeface="Wingdings" panose="05000000000000000000" pitchFamily="2" charset="2"/>
              <a:buChar char="§"/>
            </a:pPr>
            <a:endParaRPr lang="en-US" sz="18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smtClean="0">
                <a:latin typeface="Arial" panose="020B0604020202020204" pitchFamily="34" charset="0"/>
                <a:cs typeface="Arial" panose="020B0604020202020204" pitchFamily="34" charset="0"/>
              </a:rPr>
              <a:t>Example : A connected order for query </a:t>
            </a:r>
            <a:r>
              <a:rPr lang="en-US" sz="1800" i="1" dirty="0" smtClean="0">
                <a:latin typeface="Arial" panose="020B0604020202020204" pitchFamily="34" charset="0"/>
                <a:cs typeface="Arial" panose="020B0604020202020204" pitchFamily="34" charset="0"/>
              </a:rPr>
              <a:t>q</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could be (</a:t>
            </a:r>
            <a:r>
              <a:rPr lang="en-US" sz="1800" dirty="0" smtClean="0">
                <a:latin typeface="Arial" panose="020B0604020202020204" pitchFamily="34" charset="0"/>
                <a:cs typeface="Arial" panose="020B0604020202020204" pitchFamily="34" charset="0"/>
              </a:rPr>
              <a:t>u</a:t>
            </a:r>
            <a:r>
              <a:rPr lang="en-US" sz="1800" baseline="-25000" dirty="0" smtClean="0">
                <a:latin typeface="Arial" panose="020B0604020202020204" pitchFamily="34" charset="0"/>
                <a:cs typeface="Arial" panose="020B0604020202020204" pitchFamily="34" charset="0"/>
              </a:rPr>
              <a:t>1</a:t>
            </a:r>
            <a:r>
              <a:rPr lang="en-US" sz="1800" dirty="0" smtClean="0">
                <a:latin typeface="Arial" panose="020B0604020202020204" pitchFamily="34" charset="0"/>
                <a:cs typeface="Arial" panose="020B0604020202020204" pitchFamily="34" charset="0"/>
              </a:rPr>
              <a:t>, u</a:t>
            </a:r>
            <a:r>
              <a:rPr lang="en-US" sz="1800" baseline="-25000" dirty="0" smtClean="0">
                <a:latin typeface="Arial" panose="020B0604020202020204" pitchFamily="34" charset="0"/>
                <a:cs typeface="Arial" panose="020B0604020202020204" pitchFamily="34" charset="0"/>
              </a:rPr>
              <a:t>2</a:t>
            </a:r>
            <a:r>
              <a:rPr lang="en-US" sz="1800" dirty="0" smtClean="0">
                <a:latin typeface="Arial" panose="020B0604020202020204" pitchFamily="34" charset="0"/>
                <a:cs typeface="Arial" panose="020B0604020202020204" pitchFamily="34" charset="0"/>
              </a:rPr>
              <a:t>, u</a:t>
            </a:r>
            <a:r>
              <a:rPr lang="en-US" sz="1800" baseline="-25000" dirty="0" smtClean="0">
                <a:latin typeface="Arial" panose="020B0604020202020204" pitchFamily="34" charset="0"/>
                <a:cs typeface="Arial" panose="020B0604020202020204" pitchFamily="34" charset="0"/>
              </a:rPr>
              <a:t>4</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u</a:t>
            </a:r>
            <a:r>
              <a:rPr lang="en-US" sz="1800" baseline="-25000" dirty="0">
                <a:latin typeface="Arial" panose="020B0604020202020204" pitchFamily="34" charset="0"/>
                <a:cs typeface="Arial" panose="020B0604020202020204" pitchFamily="34" charset="0"/>
              </a:rPr>
              <a:t>3</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u</a:t>
            </a:r>
            <a:r>
              <a:rPr lang="en-US" sz="1800" baseline="-25000" dirty="0" smtClean="0">
                <a:latin typeface="Arial" panose="020B0604020202020204" pitchFamily="34" charset="0"/>
                <a:cs typeface="Arial" panose="020B0604020202020204" pitchFamily="34" charset="0"/>
              </a:rPr>
              <a:t>5</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
            </a:pPr>
            <a:endParaRPr lang="en-US" sz="18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
            </a:pPr>
            <a:endParaRPr lang="en-US" sz="18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lvl="1">
              <a:buFont typeface="Wingdings" panose="05000000000000000000" pitchFamily="2" charset="2"/>
              <a:buChar char="§"/>
            </a:pPr>
            <a:endParaRPr lang="en-US" sz="18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endParaRPr lang="en-US" sz="18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err="1" smtClean="0">
                <a:latin typeface="Arial" panose="020B0604020202020204" pitchFamily="34" charset="0"/>
                <a:cs typeface="Arial" panose="020B0604020202020204" pitchFamily="34" charset="0"/>
              </a:rPr>
              <a:t>QuickSI</a:t>
            </a:r>
            <a:r>
              <a:rPr lang="en-US" sz="1800" dirty="0" smtClean="0">
                <a:latin typeface="Arial" panose="020B0604020202020204" pitchFamily="34" charset="0"/>
                <a:cs typeface="Arial" panose="020B0604020202020204" pitchFamily="34" charset="0"/>
              </a:rPr>
              <a:t> further removes false-positive intermediate results by first </a:t>
            </a:r>
          </a:p>
          <a:p>
            <a:pPr marL="457200" lvl="1" indent="0">
              <a:buNone/>
            </a:pPr>
            <a:r>
              <a:rPr lang="en-US" sz="1800" dirty="0" smtClean="0">
                <a:latin typeface="Arial" panose="020B0604020202020204" pitchFamily="34" charset="0"/>
                <a:cs typeface="Arial" panose="020B0604020202020204" pitchFamily="34" charset="0"/>
              </a:rPr>
              <a:t>     processing infrequent query vertices and edges.</a:t>
            </a:r>
            <a:endParaRPr lang="en-US" sz="1400" dirty="0" smtClean="0">
              <a:latin typeface="Arial" panose="020B0604020202020204" pitchFamily="34" charset="0"/>
              <a:cs typeface="Arial" panose="020B0604020202020204" pitchFamily="34" charset="0"/>
            </a:endParaRPr>
          </a:p>
          <a:p>
            <a:pPr marL="457200" lvl="1" indent="0">
              <a:buNone/>
            </a:pPr>
            <a:endParaRPr lang="en-US" sz="1400" dirty="0" smtClean="0">
              <a:latin typeface="Arial" panose="020B0604020202020204" pitchFamily="34" charset="0"/>
              <a:cs typeface="Arial" panose="020B0604020202020204" pitchFamily="34" charset="0"/>
            </a:endParaRPr>
          </a:p>
          <a:p>
            <a:pPr lvl="1">
              <a:buFont typeface="Wingdings" panose="05000000000000000000" pitchFamily="2" charset="2"/>
              <a:buChar char="§"/>
            </a:pPr>
            <a:endParaRPr lang="en-US" sz="2000"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altLang="zh-CN" sz="2000" dirty="0" smtClean="0">
              <a:latin typeface="Arial" panose="020B0604020202020204" pitchFamily="34" charset="0"/>
              <a:cs typeface="Arial" panose="020B0604020202020204" pitchFamily="34" charset="0"/>
            </a:endParaRPr>
          </a:p>
          <a:p>
            <a:endParaRPr lang="en-US" sz="1600" dirty="0" smtClean="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n-AU" sz="1600" dirty="0">
              <a:latin typeface="Arial" panose="020B0604020202020204" pitchFamily="34" charset="0"/>
              <a:cs typeface="Arial" panose="020B0604020202020204" pitchFamily="34"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762250"/>
            <a:ext cx="4071937" cy="206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852156"/>
            <a:ext cx="14287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9628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Subgraph Matching</a:t>
            </a:r>
            <a:endParaRPr lang="en-AU" dirty="0"/>
          </a:p>
        </p:txBody>
      </p:sp>
      <p:sp>
        <p:nvSpPr>
          <p:cNvPr id="3" name="Content Placeholder 2"/>
          <p:cNvSpPr>
            <a:spLocks noGrp="1"/>
          </p:cNvSpPr>
          <p:nvPr>
            <p:ph idx="1"/>
          </p:nvPr>
        </p:nvSpPr>
        <p:spPr>
          <a:xfrm>
            <a:off x="457200" y="1323098"/>
            <a:ext cx="8686800" cy="4606232"/>
          </a:xfrm>
        </p:spPr>
        <p:txBody>
          <a:bodyPr/>
          <a:lstStyle/>
          <a:p>
            <a:pPr>
              <a:buFont typeface="Arial" pitchFamily="34" charset="0"/>
              <a:buChar char="•"/>
            </a:pPr>
            <a:r>
              <a:rPr lang="en-US" sz="2400" dirty="0"/>
              <a:t>Nevertheless, it is still very difficult to enumerate subgraph matchings</a:t>
            </a:r>
            <a:r>
              <a:rPr lang="en-US" sz="2400" dirty="0" smtClean="0"/>
              <a:t>. </a:t>
            </a:r>
          </a:p>
          <a:p>
            <a:pPr marL="0" indent="0"/>
            <a:r>
              <a:rPr lang="en-US" sz="2400" dirty="0" smtClean="0"/>
              <a:t>	</a:t>
            </a:r>
            <a:r>
              <a:rPr lang="en-US" sz="1800" dirty="0" smtClean="0"/>
              <a:t>Due to     1)  Data graph could be very large and dense.</a:t>
            </a:r>
          </a:p>
          <a:p>
            <a:pPr marL="0" indent="0"/>
            <a:r>
              <a:rPr lang="en-US" sz="1800" dirty="0"/>
              <a:t>		 </a:t>
            </a:r>
            <a:r>
              <a:rPr lang="en-US" sz="1800" dirty="0" smtClean="0"/>
              <a:t> 2)  There could be exponential number of embeddings of q in G.</a:t>
            </a:r>
          </a:p>
          <a:p>
            <a:pPr marL="342900" lvl="3" indent="-342900">
              <a:buFont typeface="Arial" pitchFamily="34" charset="0"/>
              <a:buChar char="•"/>
            </a:pPr>
            <a:endParaRPr lang="en-US" sz="2400" dirty="0" smtClean="0">
              <a:cs typeface="Microsoft Sans Serif" pitchFamily="34" charset="0"/>
            </a:endParaRPr>
          </a:p>
          <a:p>
            <a:pPr marL="342900" lvl="3" indent="-342900">
              <a:buFont typeface="Arial" pitchFamily="34" charset="0"/>
              <a:buChar char="•"/>
            </a:pPr>
            <a:r>
              <a:rPr lang="en-US" sz="2400" dirty="0" smtClean="0">
                <a:cs typeface="Microsoft Sans Serif" pitchFamily="34" charset="0"/>
              </a:rPr>
              <a:t>Two Advanced Approaches.</a:t>
            </a:r>
          </a:p>
          <a:p>
            <a:pPr marL="800100" lvl="4" indent="-342900">
              <a:buFont typeface="Arial" pitchFamily="34" charset="0"/>
              <a:buChar char="•"/>
            </a:pPr>
            <a:r>
              <a:rPr lang="en-US" sz="2400" dirty="0" err="1" smtClean="0">
                <a:cs typeface="Microsoft Sans Serif" pitchFamily="34" charset="0"/>
              </a:rPr>
              <a:t>TurboISO</a:t>
            </a:r>
            <a:endParaRPr lang="en-US" sz="2400" dirty="0" smtClean="0">
              <a:cs typeface="Microsoft Sans Serif" pitchFamily="34" charset="0"/>
            </a:endParaRPr>
          </a:p>
          <a:p>
            <a:pPr marL="800100" lvl="4" indent="-342900">
              <a:buFont typeface="Arial" pitchFamily="34" charset="0"/>
              <a:buChar char="•"/>
            </a:pPr>
            <a:r>
              <a:rPr lang="en-US" sz="2400" dirty="0" smtClean="0">
                <a:cs typeface="Microsoft Sans Serif" pitchFamily="34" charset="0"/>
              </a:rPr>
              <a:t>CFL-Match</a:t>
            </a:r>
            <a:endParaRPr lang="en-AU" sz="2400" dirty="0">
              <a:cs typeface="Microsoft Sans Serif" pitchFamily="34" charset="0"/>
            </a:endParaRPr>
          </a:p>
        </p:txBody>
      </p:sp>
    </p:spTree>
    <p:extLst>
      <p:ext uri="{BB962C8B-B14F-4D97-AF65-F5344CB8AC3E}">
        <p14:creationId xmlns:p14="http://schemas.microsoft.com/office/powerpoint/2010/main" val="634133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TurboISO</a:t>
            </a:r>
            <a:r>
              <a:rPr lang="en-US" dirty="0" smtClean="0"/>
              <a:t> Overview</a:t>
            </a:r>
            <a:endParaRPr lang="en-AU" dirty="0"/>
          </a:p>
        </p:txBody>
      </p:sp>
      <p:sp>
        <p:nvSpPr>
          <p:cNvPr id="4" name="Rectangle 3"/>
          <p:cNvSpPr/>
          <p:nvPr/>
        </p:nvSpPr>
        <p:spPr>
          <a:xfrm>
            <a:off x="685800" y="1452266"/>
            <a:ext cx="1752600"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Data Graph G</a:t>
            </a:r>
            <a:endParaRPr lang="en-AU" dirty="0"/>
          </a:p>
        </p:txBody>
      </p:sp>
      <p:sp>
        <p:nvSpPr>
          <p:cNvPr id="5" name="Rectangle 4"/>
          <p:cNvSpPr/>
          <p:nvPr/>
        </p:nvSpPr>
        <p:spPr>
          <a:xfrm>
            <a:off x="5705475" y="1452266"/>
            <a:ext cx="2095500" cy="685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Auxiliary Data Structure </a:t>
            </a:r>
            <a:endParaRPr lang="en-AU" dirty="0"/>
          </a:p>
        </p:txBody>
      </p:sp>
      <p:sp>
        <p:nvSpPr>
          <p:cNvPr id="7" name="TextBox 6"/>
          <p:cNvSpPr txBox="1"/>
          <p:nvPr/>
        </p:nvSpPr>
        <p:spPr>
          <a:xfrm>
            <a:off x="6771734" y="2214265"/>
            <a:ext cx="2284919" cy="523220"/>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US" sz="1400" b="1" dirty="0" smtClean="0">
                <a:latin typeface="Sommet bold"/>
                <a:cs typeface="+mn-cs"/>
              </a:rPr>
              <a:t>Enumerate embeddings with a matching order</a:t>
            </a:r>
            <a:endParaRPr kumimoji="0" lang="en-AU" sz="1400" b="1" i="0" u="none" strike="noStrike" kern="1200" cap="none" spc="0" normalizeH="0" baseline="0" noProof="0" dirty="0" smtClean="0">
              <a:ln>
                <a:noFill/>
              </a:ln>
              <a:solidFill>
                <a:schemeClr val="tx1"/>
              </a:solidFill>
              <a:effectLst/>
              <a:uLnTx/>
              <a:uFillTx/>
              <a:latin typeface="Sommet bold"/>
              <a:ea typeface="+mn-ea"/>
              <a:cs typeface="+mn-cs"/>
            </a:endParaRPr>
          </a:p>
        </p:txBody>
      </p:sp>
      <p:sp>
        <p:nvSpPr>
          <p:cNvPr id="8" name="Rectangle 7"/>
          <p:cNvSpPr/>
          <p:nvPr/>
        </p:nvSpPr>
        <p:spPr>
          <a:xfrm>
            <a:off x="685800" y="2823865"/>
            <a:ext cx="1247775"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Query q</a:t>
            </a:r>
            <a:endParaRPr lang="en-AU" dirty="0"/>
          </a:p>
        </p:txBody>
      </p:sp>
      <p:sp>
        <p:nvSpPr>
          <p:cNvPr id="11" name="TextBox 10"/>
          <p:cNvSpPr txBox="1"/>
          <p:nvPr/>
        </p:nvSpPr>
        <p:spPr>
          <a:xfrm>
            <a:off x="2961734" y="1447800"/>
            <a:ext cx="2362313" cy="307777"/>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b="1" i="0" u="none" strike="noStrike" kern="1200" cap="none" spc="0" normalizeH="0" baseline="0" noProof="0" dirty="0" smtClean="0">
                <a:ln>
                  <a:noFill/>
                </a:ln>
                <a:solidFill>
                  <a:schemeClr val="tx1"/>
                </a:solidFill>
                <a:effectLst/>
                <a:uLnTx/>
                <a:uFillTx/>
                <a:latin typeface="Sommet bold"/>
                <a:ea typeface="+mn-ea"/>
                <a:cs typeface="+mn-cs"/>
              </a:rPr>
              <a:t>Construct</a:t>
            </a:r>
            <a:r>
              <a:rPr kumimoji="0" lang="en-US" sz="1400" b="1" i="0" u="none" strike="noStrike" kern="1200" cap="none" spc="0" normalizeH="0" noProof="0" dirty="0" smtClean="0">
                <a:ln>
                  <a:noFill/>
                </a:ln>
                <a:solidFill>
                  <a:schemeClr val="tx1"/>
                </a:solidFill>
                <a:effectLst/>
                <a:uLnTx/>
                <a:uFillTx/>
                <a:latin typeface="Sommet bold"/>
                <a:ea typeface="+mn-ea"/>
                <a:cs typeface="+mn-cs"/>
              </a:rPr>
              <a:t> based on query tree</a:t>
            </a:r>
            <a:endParaRPr kumimoji="0" lang="en-AU" sz="1400" b="1" i="0" u="none" strike="noStrike" kern="1200" cap="none" spc="0" normalizeH="0" baseline="0" noProof="0" dirty="0" smtClean="0">
              <a:ln>
                <a:noFill/>
              </a:ln>
              <a:solidFill>
                <a:schemeClr val="tx1"/>
              </a:solidFill>
              <a:effectLst/>
              <a:uLnTx/>
              <a:uFillTx/>
              <a:latin typeface="Sommet bold"/>
              <a:ea typeface="+mn-ea"/>
              <a:cs typeface="+mn-cs"/>
            </a:endParaRPr>
          </a:p>
        </p:txBody>
      </p:sp>
      <p:sp>
        <p:nvSpPr>
          <p:cNvPr id="22" name="TextBox 21"/>
          <p:cNvSpPr txBox="1"/>
          <p:nvPr/>
        </p:nvSpPr>
        <p:spPr>
          <a:xfrm>
            <a:off x="1933575" y="2755701"/>
            <a:ext cx="1242520" cy="307777"/>
          </a:xfrm>
          <a:prstGeom prst="rect">
            <a:avLst/>
          </a:prstGeom>
        </p:spPr>
        <p:txBody>
          <a:bodyPr wrap="non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b="1" i="0" u="none" strike="noStrike" kern="1200" cap="none" spc="0" normalizeH="0" baseline="0" noProof="0" dirty="0" smtClean="0">
                <a:ln>
                  <a:noFill/>
                </a:ln>
                <a:solidFill>
                  <a:schemeClr val="tx1"/>
                </a:solidFill>
                <a:effectLst/>
                <a:uLnTx/>
                <a:uFillTx/>
                <a:latin typeface="Sommet bold"/>
                <a:ea typeface="+mn-ea"/>
                <a:cs typeface="+mn-cs"/>
              </a:rPr>
              <a:t>Query Rewrite</a:t>
            </a:r>
            <a:endParaRPr kumimoji="0" lang="en-AU" sz="1400" b="1" i="0" u="none" strike="noStrike" kern="1200" cap="none" spc="0" normalizeH="0" baseline="0" noProof="0" dirty="0" smtClean="0">
              <a:ln>
                <a:noFill/>
              </a:ln>
              <a:solidFill>
                <a:schemeClr val="tx1"/>
              </a:solidFill>
              <a:effectLst/>
              <a:uLnTx/>
              <a:uFillTx/>
              <a:latin typeface="Sommet bold"/>
              <a:ea typeface="+mn-ea"/>
              <a:cs typeface="+mn-cs"/>
            </a:endParaRPr>
          </a:p>
        </p:txBody>
      </p:sp>
      <p:sp>
        <p:nvSpPr>
          <p:cNvPr id="24" name="Rectangle 23"/>
          <p:cNvSpPr/>
          <p:nvPr/>
        </p:nvSpPr>
        <p:spPr>
          <a:xfrm>
            <a:off x="3237074" y="2823865"/>
            <a:ext cx="139492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Query Tree</a:t>
            </a:r>
            <a:endParaRPr lang="en-AU" dirty="0"/>
          </a:p>
        </p:txBody>
      </p:sp>
      <p:cxnSp>
        <p:nvCxnSpPr>
          <p:cNvPr id="25" name="Straight Arrow Connector 24"/>
          <p:cNvCxnSpPr>
            <a:stCxn id="8" idx="3"/>
            <a:endCxn id="24" idx="1"/>
          </p:cNvCxnSpPr>
          <p:nvPr/>
        </p:nvCxnSpPr>
        <p:spPr>
          <a:xfrm>
            <a:off x="1933575" y="3052465"/>
            <a:ext cx="130349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4" idx="3"/>
            <a:endCxn id="5" idx="1"/>
          </p:cNvCxnSpPr>
          <p:nvPr/>
        </p:nvCxnSpPr>
        <p:spPr>
          <a:xfrm>
            <a:off x="2438400" y="1795166"/>
            <a:ext cx="326707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Elbow Connector 41"/>
          <p:cNvCxnSpPr>
            <a:stCxn id="24" idx="0"/>
            <a:endCxn id="5" idx="1"/>
          </p:cNvCxnSpPr>
          <p:nvPr/>
        </p:nvCxnSpPr>
        <p:spPr>
          <a:xfrm rot="5400000" flipH="1" flipV="1">
            <a:off x="4305655" y="1424046"/>
            <a:ext cx="1028699" cy="1770941"/>
          </a:xfrm>
          <a:prstGeom prst="bentConnector2">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055765" y="2822376"/>
            <a:ext cx="139492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Result</a:t>
            </a:r>
            <a:endParaRPr lang="en-AU" dirty="0"/>
          </a:p>
        </p:txBody>
      </p:sp>
      <p:cxnSp>
        <p:nvCxnSpPr>
          <p:cNvPr id="47" name="Straight Arrow Connector 46"/>
          <p:cNvCxnSpPr>
            <a:stCxn id="5" idx="2"/>
            <a:endCxn id="46" idx="0"/>
          </p:cNvCxnSpPr>
          <p:nvPr/>
        </p:nvCxnSpPr>
        <p:spPr>
          <a:xfrm>
            <a:off x="6753225" y="2138066"/>
            <a:ext cx="0" cy="68431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1700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1" grpId="0"/>
      <p:bldP spid="22" grpId="0"/>
      <p:bldP spid="24" grpId="0" animBg="1"/>
      <p:bldP spid="46" grpId="0" animBg="1"/>
    </p:bldLst>
  </p:timing>
</p:sld>
</file>

<file path=ppt/theme/theme1.xml><?xml version="1.0" encoding="utf-8"?>
<a:theme xmlns:a="http://schemas.openxmlformats.org/drawingml/2006/main" name="Powerpoint Template - ENG">
  <a:themeElements>
    <a:clrScheme name="Custom 1">
      <a:dk1>
        <a:srgbClr val="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SW">
      <a:majorFont>
        <a:latin typeface="Somme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kumimoji="0" sz="1150" b="1" i="0" u="none" strike="noStrike" kern="1200" cap="none" spc="0" normalizeH="0" baseline="0" noProof="0" dirty="0" smtClean="0">
            <a:ln>
              <a:noFill/>
            </a:ln>
            <a:solidFill>
              <a:schemeClr val="tx1"/>
            </a:solidFill>
            <a:effectLst/>
            <a:uLnTx/>
            <a:uFillTx/>
            <a:latin typeface="Sommet bold"/>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 - ENG</Template>
  <TotalTime>54636</TotalTime>
  <Words>2605</Words>
  <Application>Microsoft Macintosh PowerPoint</Application>
  <PresentationFormat>On-screen Show (4:3)</PresentationFormat>
  <Paragraphs>444</Paragraphs>
  <Slides>33</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Aharoni</vt:lpstr>
      <vt:lpstr>Arial Unicode MS</vt:lpstr>
      <vt:lpstr>Calibri</vt:lpstr>
      <vt:lpstr>Comic Sans MS</vt:lpstr>
      <vt:lpstr>Microsoft Sans Serif</vt:lpstr>
      <vt:lpstr>MS PGothic</vt:lpstr>
      <vt:lpstr>Sommet</vt:lpstr>
      <vt:lpstr>Sommet bold</vt:lpstr>
      <vt:lpstr>Verdana</vt:lpstr>
      <vt:lpstr>Wingdings</vt:lpstr>
      <vt:lpstr>Arial</vt:lpstr>
      <vt:lpstr>Powerpoint Template - ENG</vt:lpstr>
      <vt:lpstr>All-Matching</vt:lpstr>
      <vt:lpstr>All-Matching</vt:lpstr>
      <vt:lpstr>All-Matching</vt:lpstr>
      <vt:lpstr>All-Matching</vt:lpstr>
      <vt:lpstr>Existing Work</vt:lpstr>
      <vt:lpstr>Existing Work</vt:lpstr>
      <vt:lpstr>Existing Work</vt:lpstr>
      <vt:lpstr>Subgraph Matching</vt:lpstr>
      <vt:lpstr>TurboISO Overview</vt:lpstr>
      <vt:lpstr>TurboISO Overview</vt:lpstr>
      <vt:lpstr>Neighborhood Equivalence Class(NEC)</vt:lpstr>
      <vt:lpstr>Query Rewrite</vt:lpstr>
      <vt:lpstr>Query Rewrite</vt:lpstr>
      <vt:lpstr>Query Rewrite</vt:lpstr>
      <vt:lpstr>Candidate Region Exploration</vt:lpstr>
      <vt:lpstr>Candidate Region Exploration</vt:lpstr>
      <vt:lpstr>Candidate Region Exploration</vt:lpstr>
      <vt:lpstr>Candidate Region Exploration</vt:lpstr>
      <vt:lpstr>CFL-Match</vt:lpstr>
      <vt:lpstr>Challenges of Subgraph Matching</vt:lpstr>
      <vt:lpstr>Challenges of Subgraph Matching </vt:lpstr>
      <vt:lpstr>Challenges of Subgraph Matching</vt:lpstr>
      <vt:lpstr>Challenges of Subgraph Matching</vt:lpstr>
      <vt:lpstr>Our Approach </vt:lpstr>
      <vt:lpstr>Core-Forest-Leaf Decomposition</vt:lpstr>
      <vt:lpstr>Core-Forest-Leaf Decomposition</vt:lpstr>
      <vt:lpstr>CFL-Match</vt:lpstr>
      <vt:lpstr>Auxiliary Data Structure</vt:lpstr>
      <vt:lpstr>Auxiliary Data Structure</vt:lpstr>
      <vt:lpstr>Auxiliary Data Structure</vt:lpstr>
      <vt:lpstr>CPI-based Match</vt:lpstr>
      <vt:lpstr>Summary</vt:lpstr>
      <vt:lpstr>PowerPoint Presentation</vt:lpstr>
    </vt:vector>
  </TitlesOfParts>
  <Company>University of New South Wales</Company>
  <LinksUpToDate>false</LinksUpToDate>
  <SharedDoc>false</SharedDoc>
  <HyperlinkBase/>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Brad Hall</dc:creator>
  <cp:lastModifiedBy>Microsoft Office User</cp:lastModifiedBy>
  <cp:revision>1150</cp:revision>
  <dcterms:created xsi:type="dcterms:W3CDTF">2011-09-09T04:59:58Z</dcterms:created>
  <dcterms:modified xsi:type="dcterms:W3CDTF">2018-05-17T06:40:22Z</dcterms:modified>
</cp:coreProperties>
</file>