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1" r:id="rId3"/>
    <p:sldId id="392" r:id="rId4"/>
    <p:sldId id="393" r:id="rId5"/>
    <p:sldId id="394" r:id="rId6"/>
    <p:sldId id="395" r:id="rId7"/>
    <p:sldId id="403" r:id="rId8"/>
    <p:sldId id="404" r:id="rId9"/>
    <p:sldId id="419" r:id="rId10"/>
    <p:sldId id="423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D1FD"/>
    <a:srgbClr val="FF9900"/>
    <a:srgbClr val="E6BA00"/>
    <a:srgbClr val="DEE303"/>
    <a:srgbClr val="FFCC00"/>
    <a:srgbClr val="DDD9C3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83080" autoAdjust="0"/>
  </p:normalViewPr>
  <p:slideViewPr>
    <p:cSldViewPr>
      <p:cViewPr>
        <p:scale>
          <a:sx n="115" d="100"/>
          <a:sy n="115" d="100"/>
        </p:scale>
        <p:origin x="155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8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B564E-8DD3-43C2-AFB7-223388810126}" type="datetime1">
              <a:rPr lang="en-US"/>
              <a:pPr>
                <a:defRPr/>
              </a:pPr>
              <a:t>6/7/18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4D22AB-8B33-4A9A-9D43-0254551D1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1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5E1AD7B-4542-4831-83D1-A3C1C197997B}" type="datetime1">
              <a:rPr lang="en-US"/>
              <a:pPr>
                <a:defRPr/>
              </a:pPr>
              <a:t>6/7/18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C233987-0B2C-4326-939F-C61AF8914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9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Hello,</a:t>
            </a:r>
            <a:r>
              <a:rPr lang="en-US" altLang="en-US" baseline="0" dirty="0" smtClean="0"/>
              <a:t> everyone.  The title of our  paper is “Diversified Top-K Clique Search”, and this is a joint work with Dr. Lu Qin, Prof. </a:t>
            </a:r>
            <a:r>
              <a:rPr lang="en-US" altLang="en-US" baseline="0" dirty="0" err="1" smtClean="0"/>
              <a:t>Xuemin</a:t>
            </a:r>
            <a:r>
              <a:rPr lang="en-US" altLang="en-US" baseline="0" dirty="0" smtClean="0"/>
              <a:t> Lin, Dr. </a:t>
            </a:r>
            <a:r>
              <a:rPr lang="en-US" altLang="en-US" baseline="0" dirty="0" err="1" smtClean="0"/>
              <a:t>Lijun</a:t>
            </a:r>
            <a:r>
              <a:rPr lang="en-US" altLang="en-US" baseline="0" dirty="0" smtClean="0"/>
              <a:t> Chang, and Dr. </a:t>
            </a:r>
            <a:r>
              <a:rPr lang="en-US" altLang="en-US" baseline="0" dirty="0" err="1" smtClean="0"/>
              <a:t>Wenjie</a:t>
            </a:r>
            <a:r>
              <a:rPr lang="en-US" altLang="en-US" baseline="0" dirty="0" smtClean="0"/>
              <a:t> Zhang.</a:t>
            </a:r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98B3621-77D5-47E5-BA3A-02C3D42AD78D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4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33987-0B2C-4326-939F-C61AF89149B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8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d.unsw.edu.au\oneunsw\PVS\MS\All Staff\Branding\Branding - Never Stand Still\Templates\Faculty and Unit Bands\RGB - for screen - med quality, 600 ppi\ENG 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71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392488" y="3340800"/>
            <a:ext cx="4283968" cy="288032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92000" y="1772469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Sommet"/>
                <a:cs typeface="Aharoni" pitchFamily="2" charset="-79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592000" y="2322000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0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5288" y="6381750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  <a:defRPr/>
            </a:pPr>
            <a:fld id="{A18BA003-E257-4D14-AB01-41CAFAB4B57B}" type="slidenum">
              <a:rPr lang="en-US" sz="1400" b="1" smtClean="0">
                <a:latin typeface="Sommet bold"/>
              </a:rPr>
              <a:pPr eaLnBrk="1" hangingPunct="1">
                <a:spcBef>
                  <a:spcPct val="20000"/>
                </a:spcBef>
                <a:buFont typeface="Arial" pitchFamily="34" charset="0"/>
                <a:buNone/>
                <a:defRPr/>
              </a:pPr>
              <a:t>‹#›</a:t>
            </a:fld>
            <a:endParaRPr lang="en-US" sz="1400" b="1" dirty="0" smtClean="0">
              <a:latin typeface="Sommet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  <a:ln w="12700">
            <a:noFill/>
          </a:ln>
        </p:spPr>
        <p:txBody>
          <a:bodyPr/>
          <a:lstStyle>
            <a:lvl1pPr algn="l">
              <a:defRPr sz="36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98"/>
            <a:ext cx="8229600" cy="4606232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9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X:\Brand Guidelines\2010 Branding - Never Stand Still\Templates\Faculty and Unit Bands\RGB - for screen - med quality, 600 ppi\ENG bann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3068638"/>
            <a:ext cx="91471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592000" y="3356645"/>
            <a:ext cx="5688012" cy="576411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2592000" y="3906176"/>
            <a:ext cx="5689600" cy="431800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07904" y="4924800"/>
            <a:ext cx="4283968" cy="288032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28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5325"/>
            <a:ext cx="4038600" cy="430993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  <a:cs typeface="Microsoft Sans Serif" pitchFamily="34" charset="0"/>
              </a:defRPr>
            </a:lvl1pPr>
            <a:lvl2pPr>
              <a:defRPr sz="1800">
                <a:latin typeface="+mn-lt"/>
                <a:cs typeface="Microsoft Sans Serif" pitchFamily="34" charset="0"/>
              </a:defRPr>
            </a:lvl2pPr>
            <a:lvl3pPr>
              <a:defRPr sz="1600">
                <a:latin typeface="+mn-lt"/>
                <a:cs typeface="Microsoft Sans Serif" pitchFamily="34" charset="0"/>
              </a:defRPr>
            </a:lvl3pPr>
            <a:lvl4pPr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+mn-lt"/>
                <a:cs typeface="Microsoft Sans Serif" pitchFamily="34" charset="0"/>
              </a:defRPr>
            </a:lvl1pPr>
            <a:lvl2pPr>
              <a:defRPr sz="1800">
                <a:latin typeface="+mn-lt"/>
                <a:cs typeface="Microsoft Sans Serif" pitchFamily="34" charset="0"/>
              </a:defRPr>
            </a:lvl2pPr>
            <a:lvl3pPr>
              <a:defRPr sz="1600">
                <a:latin typeface="+mn-lt"/>
                <a:cs typeface="Microsoft Sans Serif" pitchFamily="34" charset="0"/>
              </a:defRPr>
            </a:lvl3pPr>
            <a:lvl4pPr>
              <a:defRPr sz="1400">
                <a:latin typeface="+mn-lt"/>
                <a:cs typeface="Microsoft Sans Serif" pitchFamily="34" charset="0"/>
              </a:defRPr>
            </a:lvl4pPr>
            <a:lvl5pPr>
              <a:defRPr sz="1400">
                <a:latin typeface="+mn-lt"/>
                <a:cs typeface="Microsoft Sans Serif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Sommet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55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>
              <a:buNone/>
              <a:defRPr sz="20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30389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  <a:cs typeface="Microsoft Sans Serif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  <a:prstGeom prst="rect">
            <a:avLst/>
          </a:prstGeom>
        </p:spPr>
        <p:txBody>
          <a:bodyPr/>
          <a:lstStyle>
            <a:lvl1pPr algn="l">
              <a:defRPr sz="3000" baseline="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05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75200"/>
            <a:ext cx="8229600" cy="793560"/>
          </a:xfrm>
          <a:prstGeom prst="rect">
            <a:avLst/>
          </a:prstGeom>
        </p:spPr>
        <p:txBody>
          <a:bodyPr/>
          <a:lstStyle>
            <a:lvl1pPr algn="l">
              <a:defRPr sz="300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8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79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32214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+mn-lt"/>
                <a:cs typeface="Microsoft Sans Serif" pitchFamily="34" charset="0"/>
              </a:defRPr>
            </a:lvl1pPr>
            <a:lvl2pPr>
              <a:defRPr sz="2000">
                <a:latin typeface="+mn-lt"/>
                <a:cs typeface="Microsoft Sans Serif" pitchFamily="34" charset="0"/>
              </a:defRPr>
            </a:lvl2pPr>
            <a:lvl3pPr>
              <a:defRPr sz="1800">
                <a:latin typeface="+mn-lt"/>
                <a:cs typeface="Microsoft Sans Serif" pitchFamily="34" charset="0"/>
              </a:defRPr>
            </a:lvl3pPr>
            <a:lvl4pPr>
              <a:defRPr sz="1600">
                <a:latin typeface="+mn-lt"/>
                <a:cs typeface="Microsoft Sans Serif" pitchFamily="34" charset="0"/>
              </a:defRPr>
            </a:lvl4pPr>
            <a:lvl5pPr>
              <a:defRPr sz="1600">
                <a:latin typeface="+mn-lt"/>
                <a:cs typeface="Microsoft Sans Serif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370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  <a:cs typeface="Microsoft Sans Serif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3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X:\Brand Guidelines\2010 Branding - Never Stand Still\Templates\Faculty and Unit Bands\RGB - for screen - med quality, 600 ppi\ENG foot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813"/>
            <a:ext cx="91471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Sommet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n-lt"/>
                <a:cs typeface="Microsoft Sans Serif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437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Microsoft Sans Serif" pitchFamily="34" charset="0"/>
                <a:cs typeface="Microsoft Sans Serif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46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  <a:ea typeface="MS PGothic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ommet" pitchFamily="5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56125" y="3340100"/>
            <a:ext cx="4283075" cy="2889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 smtClean="0">
                <a:latin typeface="Century Gothic" panose="020B0502020202020204" pitchFamily="34" charset="0"/>
                <a:ea typeface="ＭＳ Ｐゴシック" pitchFamily="-84" charset="-128"/>
              </a:rPr>
              <a:t>Computer Science and Engineering</a:t>
            </a:r>
          </a:p>
        </p:txBody>
      </p:sp>
      <p:sp>
        <p:nvSpPr>
          <p:cNvPr id="10245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1828800" y="2133600"/>
            <a:ext cx="7135813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AU" altLang="en-US" b="1" dirty="0" smtClean="0">
                <a:latin typeface="+mn-lt"/>
              </a:rPr>
              <a:t>Cohesive Subgraph Detection</a:t>
            </a:r>
          </a:p>
          <a:p>
            <a:pPr algn="ctr"/>
            <a:r>
              <a:rPr lang="en-AU" altLang="en-US" sz="2800" dirty="0" smtClean="0">
                <a:latin typeface="+mn-lt"/>
              </a:rPr>
              <a:t>                                       Clique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90619"/>
            <a:ext cx="91440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Xuemin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0" y="4650373"/>
            <a:ext cx="914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New South Wales,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 smtClean="0">
                <a:latin typeface="+mn-lt"/>
              </a:rPr>
              <a:t>Diversified Top-K Clique Search</a:t>
            </a:r>
            <a:endParaRPr lang="en-AU" sz="4000" b="1" dirty="0">
              <a:latin typeface="+mn-lt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457200" y="1447801"/>
            <a:ext cx="81534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MS PGothic" pitchFamily="34" charset="-128"/>
                <a:cs typeface="Microsoft Sans Serif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r>
              <a:rPr lang="en-AU" sz="2800" dirty="0" smtClean="0"/>
              <a:t>Our Solution</a:t>
            </a:r>
          </a:p>
          <a:p>
            <a:pPr marL="857250" lvl="1" indent="-457200">
              <a:buFont typeface="Wingdings" panose="05000000000000000000" pitchFamily="2" charset="2"/>
              <a:buChar char="Ø"/>
              <a:defRPr/>
            </a:pPr>
            <a:r>
              <a:rPr lang="en-AU" sz="2400" dirty="0" smtClean="0"/>
              <a:t>treat it as an online k coverage problem</a:t>
            </a:r>
          </a:p>
          <a:p>
            <a:pPr marL="857250" lvl="1" indent="-457200">
              <a:buFont typeface="Wingdings" panose="05000000000000000000" pitchFamily="2" charset="2"/>
              <a:buChar char="Ø"/>
              <a:defRPr/>
            </a:pPr>
            <a:r>
              <a:rPr lang="en-AU" sz="2400" dirty="0" smtClean="0"/>
              <a:t>store k maximal cliques in memory</a:t>
            </a:r>
          </a:p>
          <a:p>
            <a:pPr marL="857250" lvl="1" indent="-457200">
              <a:buFont typeface="Wingdings" panose="05000000000000000000" pitchFamily="2" charset="2"/>
              <a:buChar char="Ø"/>
              <a:defRPr/>
            </a:pPr>
            <a:r>
              <a:rPr lang="en-AU" sz="2400" dirty="0"/>
              <a:t>u</a:t>
            </a:r>
            <a:r>
              <a:rPr lang="en-AU" sz="2400" dirty="0" smtClean="0"/>
              <a:t>pdate these k candidate maximal cliques while enumerating cliques</a:t>
            </a:r>
          </a:p>
          <a:p>
            <a:pPr marL="1257300" lvl="2" indent="-457200">
              <a:defRPr/>
            </a:pPr>
            <a:r>
              <a:rPr lang="en-AU" sz="2000" dirty="0"/>
              <a:t>replace small existing cliques with big new cliques</a:t>
            </a:r>
          </a:p>
          <a:p>
            <a:pPr marL="1257300" lvl="2" indent="-457200">
              <a:buFont typeface="Wingdings" panose="05000000000000000000" pitchFamily="2" charset="2"/>
              <a:buChar char="Ø"/>
              <a:defRPr/>
            </a:pPr>
            <a:endParaRPr lang="en-AU" sz="2000" dirty="0" smtClean="0"/>
          </a:p>
          <a:p>
            <a:pPr marL="1257300" lvl="2" indent="-457200">
              <a:buFont typeface="Wingdings" panose="05000000000000000000" pitchFamily="2" charset="2"/>
              <a:buChar char="Ø"/>
              <a:defRPr/>
            </a:pPr>
            <a:endParaRPr lang="en-AU" sz="2000" dirty="0" smtClean="0"/>
          </a:p>
          <a:p>
            <a:pPr marL="800100" lvl="2" indent="0">
              <a:buFont typeface="Arial" pitchFamily="34" charset="0"/>
              <a:buNone/>
              <a:defRPr/>
            </a:pPr>
            <a:endParaRPr lang="en-A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763000" cy="792088"/>
          </a:xfrm>
        </p:spPr>
        <p:txBody>
          <a:bodyPr/>
          <a:lstStyle/>
          <a:p>
            <a:r>
              <a:rPr lang="en-AU" altLang="en-US" sz="4000" b="1" dirty="0" smtClean="0">
                <a:latin typeface="+mn-lt"/>
              </a:rPr>
              <a:t>Diversified Top-K Clique Search</a:t>
            </a:r>
            <a:endParaRPr lang="en-AU" sz="4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 bwMode="auto">
              <a:xfrm>
                <a:off x="457200" y="1371600"/>
                <a:ext cx="8305800" cy="3886200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1400" kern="1200" baseline="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icrosoft Sans Serif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AU" sz="2800" dirty="0" smtClean="0"/>
                  <a:t>PNP-Index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AU" sz="2400" dirty="0"/>
                  <a:t>An naïve implementation for candidate set maintenance needs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𝑂</m:t>
                    </m:r>
                    <m:r>
                      <a:rPr lang="en-AU" sz="2400" i="1">
                        <a:latin typeface="Cambria Math"/>
                      </a:rPr>
                      <m:t>(</m:t>
                    </m:r>
                    <m:r>
                      <a:rPr lang="en-AU" sz="2400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n-AU" sz="2400" i="1" dirty="0">
                        <a:latin typeface="Cambria Math"/>
                        <a:ea typeface="Cambria Math"/>
                      </a:rPr>
                      <m:t>𝒜</m:t>
                    </m:r>
                    <m:r>
                      <a:rPr lang="en-AU" sz="2400" i="1" dirty="0">
                        <a:latin typeface="Cambria Math"/>
                        <a:ea typeface="Cambria Math"/>
                      </a:rPr>
                      <m:t>|∗</m:t>
                    </m:r>
                    <m:r>
                      <a:rPr lang="en-AU" sz="2400" i="1">
                        <a:latin typeface="Cambria Math"/>
                      </a:rPr>
                      <m:t>𝑘</m:t>
                    </m:r>
                    <m:r>
                      <a:rPr lang="en-AU" sz="2400" i="1">
                        <a:latin typeface="Cambria Math"/>
                      </a:rPr>
                      <m:t>∗|</m:t>
                    </m:r>
                    <m:sSub>
                      <m:sSubPr>
                        <m:ctrlPr>
                          <a:rPr lang="en-AU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AU" sz="2400" i="1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AU" sz="2400" i="1">
                        <a:latin typeface="Cambria Math"/>
                      </a:rPr>
                      <m:t>|)</m:t>
                    </m:r>
                  </m:oMath>
                </a14:m>
                <a:endParaRPr lang="en-AU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AU" sz="2400" dirty="0"/>
                  <a:t>With the help of PNP-Index, our algorithm can only take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𝑂</m:t>
                    </m:r>
                    <m:r>
                      <a:rPr lang="en-AU" sz="2400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AU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AU" sz="2400" i="1">
                            <a:latin typeface="Cambria Math"/>
                          </a:rPr>
                          <m:t>𝑐</m:t>
                        </m:r>
                        <m:r>
                          <a:rPr lang="en-AU" sz="2400" i="1">
                            <a:latin typeface="Cambria Math"/>
                          </a:rPr>
                          <m:t> ∈</m:t>
                        </m:r>
                        <m:r>
                          <a:rPr lang="en-AU" sz="2400" i="1" dirty="0">
                            <a:latin typeface="Cambria Math"/>
                            <a:ea typeface="Cambria Math"/>
                          </a:rPr>
                          <m:t>𝒜</m:t>
                        </m:r>
                      </m:sub>
                      <m:sup/>
                      <m:e>
                        <m:r>
                          <a:rPr lang="en-AU" sz="2400" i="1" dirty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AU" sz="2400" i="1">
                            <a:latin typeface="Cambria Math"/>
                          </a:rPr>
                          <m:t>𝐶</m:t>
                        </m:r>
                        <m:r>
                          <a:rPr lang="en-AU" sz="2400" i="1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AU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AU" sz="2400" dirty="0"/>
                  <a:t> time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AU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AU" sz="3400" dirty="0"/>
              </a:p>
              <a:p>
                <a:pPr>
                  <a:buFont typeface="Arial" pitchFamily="34" charset="0"/>
                  <a:buChar char="•"/>
                  <a:defRPr/>
                </a:pPr>
                <a:endParaRPr lang="en-AU" sz="2800" dirty="0" smtClean="0"/>
              </a:p>
              <a:p>
                <a:pPr marL="800100" lvl="2" indent="0">
                  <a:buFont typeface="Arial" pitchFamily="34" charset="0"/>
                  <a:buNone/>
                  <a:defRPr/>
                </a:pPr>
                <a:endParaRPr lang="en-AU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371600"/>
                <a:ext cx="8305800" cy="3886200"/>
              </a:xfrm>
              <a:prstGeom prst="rect">
                <a:avLst/>
              </a:prstGeom>
              <a:blipFill rotWithShape="1">
                <a:blip r:embed="rId2"/>
                <a:stretch>
                  <a:fillRect l="-1247" t="-156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2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i="1" dirty="0">
                <a:latin typeface="+mn-lt"/>
              </a:rPr>
              <a:t>k</a:t>
            </a:r>
            <a:r>
              <a:rPr lang="en-US" altLang="en-US" sz="4000" b="1" dirty="0" smtClean="0">
                <a:latin typeface="+mn-lt"/>
              </a:rPr>
              <a:t>-Core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17249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Given a graph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, the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-core of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is a </a:t>
            </a:r>
            <a:r>
              <a:rPr lang="en-US" altLang="en-US" sz="2400" dirty="0" err="1" smtClean="0"/>
              <a:t>subgraph</a:t>
            </a:r>
            <a:r>
              <a:rPr lang="en-US" altLang="en-US" sz="2400" dirty="0" smtClean="0"/>
              <a:t> where each node has at least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neighbors (i.e., </a:t>
            </a:r>
            <a:r>
              <a:rPr lang="en-US" altLang="en-US" sz="2400" i="1" dirty="0"/>
              <a:t>k</a:t>
            </a:r>
            <a:r>
              <a:rPr lang="en-US" altLang="en-US" sz="2400" dirty="0" smtClean="0"/>
              <a:t> adjacent nodes, or a degree of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). </a:t>
            </a:r>
          </a:p>
        </p:txBody>
      </p:sp>
      <p:sp>
        <p:nvSpPr>
          <p:cNvPr id="3" name="矩形 2"/>
          <p:cNvSpPr/>
          <p:nvPr/>
        </p:nvSpPr>
        <p:spPr>
          <a:xfrm>
            <a:off x="564933" y="572008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S. B. </a:t>
            </a:r>
            <a:r>
              <a:rPr lang="en-US" altLang="zh-CN" sz="1200" dirty="0" err="1">
                <a:solidFill>
                  <a:srgbClr val="000000"/>
                </a:solidFill>
              </a:rPr>
              <a:t>Seidman</a:t>
            </a:r>
            <a:r>
              <a:rPr lang="en-US" altLang="zh-CN" sz="1200" dirty="0">
                <a:solidFill>
                  <a:srgbClr val="000000"/>
                </a:solidFill>
              </a:rPr>
              <a:t>. Network structure and minimum degree. Social networks, 5(3):269–287, 1983.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905500" y="3341403"/>
            <a:ext cx="3128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2-core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304" name="直接连接符 303"/>
          <p:cNvCxnSpPr/>
          <p:nvPr/>
        </p:nvCxnSpPr>
        <p:spPr>
          <a:xfrm flipV="1">
            <a:off x="5410200" y="3579737"/>
            <a:ext cx="533400" cy="6919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8"/>
          <p:cNvSpPr/>
          <p:nvPr/>
        </p:nvSpPr>
        <p:spPr>
          <a:xfrm>
            <a:off x="3708557" y="4657647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4" name="Oval 8"/>
          <p:cNvSpPr/>
          <p:nvPr/>
        </p:nvSpPr>
        <p:spPr>
          <a:xfrm>
            <a:off x="2561524" y="4770565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5" name="Oval 8"/>
          <p:cNvSpPr/>
          <p:nvPr/>
        </p:nvSpPr>
        <p:spPr>
          <a:xfrm>
            <a:off x="2463961" y="3278528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6" name="Oval 8"/>
          <p:cNvSpPr/>
          <p:nvPr/>
        </p:nvSpPr>
        <p:spPr>
          <a:xfrm>
            <a:off x="1857326" y="4048428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7" name="Oval 8"/>
          <p:cNvSpPr/>
          <p:nvPr/>
        </p:nvSpPr>
        <p:spPr>
          <a:xfrm>
            <a:off x="3158666" y="3983939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8" name="Oval 8"/>
          <p:cNvSpPr/>
          <p:nvPr/>
        </p:nvSpPr>
        <p:spPr>
          <a:xfrm>
            <a:off x="3708557" y="3214977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9" name="Oval 8"/>
          <p:cNvSpPr/>
          <p:nvPr/>
        </p:nvSpPr>
        <p:spPr>
          <a:xfrm>
            <a:off x="4339818" y="3887982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0" name="Oval 8"/>
          <p:cNvSpPr/>
          <p:nvPr/>
        </p:nvSpPr>
        <p:spPr>
          <a:xfrm>
            <a:off x="4832077" y="3208139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1" name="Oval 8"/>
          <p:cNvSpPr/>
          <p:nvPr/>
        </p:nvSpPr>
        <p:spPr>
          <a:xfrm>
            <a:off x="4908333" y="4599169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32" name="Straight Connector 102"/>
          <p:cNvCxnSpPr>
            <a:stCxn id="325" idx="5"/>
            <a:endCxn id="327" idx="1"/>
          </p:cNvCxnSpPr>
          <p:nvPr/>
        </p:nvCxnSpPr>
        <p:spPr>
          <a:xfrm>
            <a:off x="2834362" y="3648929"/>
            <a:ext cx="387855" cy="3985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35" name="Straight Connector 102"/>
          <p:cNvCxnSpPr>
            <a:stCxn id="325" idx="3"/>
            <a:endCxn id="326" idx="7"/>
          </p:cNvCxnSpPr>
          <p:nvPr/>
        </p:nvCxnSpPr>
        <p:spPr>
          <a:xfrm flipH="1">
            <a:off x="2227727" y="3648929"/>
            <a:ext cx="299785" cy="4630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38" name="Straight Connector 102"/>
          <p:cNvCxnSpPr>
            <a:stCxn id="324" idx="1"/>
            <a:endCxn id="326" idx="5"/>
          </p:cNvCxnSpPr>
          <p:nvPr/>
        </p:nvCxnSpPr>
        <p:spPr>
          <a:xfrm flipH="1" flipV="1">
            <a:off x="2227727" y="4418829"/>
            <a:ext cx="397348" cy="41528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1" name="Straight Connector 102"/>
          <p:cNvCxnSpPr>
            <a:stCxn id="327" idx="3"/>
            <a:endCxn id="324" idx="7"/>
          </p:cNvCxnSpPr>
          <p:nvPr/>
        </p:nvCxnSpPr>
        <p:spPr>
          <a:xfrm flipH="1">
            <a:off x="2931925" y="4354340"/>
            <a:ext cx="290292" cy="4797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4" name="Straight Connector 102"/>
          <p:cNvCxnSpPr>
            <a:stCxn id="327" idx="2"/>
            <a:endCxn id="326" idx="6"/>
          </p:cNvCxnSpPr>
          <p:nvPr/>
        </p:nvCxnSpPr>
        <p:spPr>
          <a:xfrm flipH="1">
            <a:off x="2291278" y="4200915"/>
            <a:ext cx="867388" cy="6448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7" name="Straight Connector 102"/>
          <p:cNvCxnSpPr>
            <a:stCxn id="325" idx="4"/>
            <a:endCxn id="324" idx="0"/>
          </p:cNvCxnSpPr>
          <p:nvPr/>
        </p:nvCxnSpPr>
        <p:spPr>
          <a:xfrm>
            <a:off x="2680937" y="3712480"/>
            <a:ext cx="97563" cy="10580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0" name="Straight Connector 102"/>
          <p:cNvCxnSpPr>
            <a:stCxn id="328" idx="3"/>
            <a:endCxn id="327" idx="7"/>
          </p:cNvCxnSpPr>
          <p:nvPr/>
        </p:nvCxnSpPr>
        <p:spPr>
          <a:xfrm flipH="1">
            <a:off x="3529067" y="3585378"/>
            <a:ext cx="243041" cy="4621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3" name="Straight Connector 102"/>
          <p:cNvCxnSpPr>
            <a:stCxn id="327" idx="5"/>
            <a:endCxn id="323" idx="1"/>
          </p:cNvCxnSpPr>
          <p:nvPr/>
        </p:nvCxnSpPr>
        <p:spPr>
          <a:xfrm>
            <a:off x="3529067" y="4354340"/>
            <a:ext cx="243041" cy="36685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7" name="Straight Connector 102"/>
          <p:cNvCxnSpPr>
            <a:stCxn id="323" idx="2"/>
            <a:endCxn id="324" idx="6"/>
          </p:cNvCxnSpPr>
          <p:nvPr/>
        </p:nvCxnSpPr>
        <p:spPr>
          <a:xfrm flipH="1">
            <a:off x="2995476" y="4874623"/>
            <a:ext cx="713081" cy="11291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60" name="Straight Connector 102"/>
          <p:cNvCxnSpPr>
            <a:stCxn id="329" idx="2"/>
            <a:endCxn id="327" idx="6"/>
          </p:cNvCxnSpPr>
          <p:nvPr/>
        </p:nvCxnSpPr>
        <p:spPr>
          <a:xfrm flipH="1">
            <a:off x="3592618" y="4104958"/>
            <a:ext cx="747200" cy="959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63" name="Straight Connector 102"/>
          <p:cNvCxnSpPr>
            <a:stCxn id="328" idx="5"/>
            <a:endCxn id="329" idx="1"/>
          </p:cNvCxnSpPr>
          <p:nvPr/>
        </p:nvCxnSpPr>
        <p:spPr>
          <a:xfrm>
            <a:off x="4078958" y="3585378"/>
            <a:ext cx="324411" cy="36615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66" name="Straight Connector 102"/>
          <p:cNvCxnSpPr>
            <a:stCxn id="329" idx="3"/>
            <a:endCxn id="323" idx="7"/>
          </p:cNvCxnSpPr>
          <p:nvPr/>
        </p:nvCxnSpPr>
        <p:spPr>
          <a:xfrm flipH="1">
            <a:off x="4078958" y="4258383"/>
            <a:ext cx="324411" cy="46281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69" name="Straight Connector 102"/>
          <p:cNvCxnSpPr>
            <a:stCxn id="329" idx="5"/>
            <a:endCxn id="331" idx="1"/>
          </p:cNvCxnSpPr>
          <p:nvPr/>
        </p:nvCxnSpPr>
        <p:spPr>
          <a:xfrm>
            <a:off x="4710219" y="4258383"/>
            <a:ext cx="261665" cy="4043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72" name="Straight Connector 102"/>
          <p:cNvCxnSpPr>
            <a:stCxn id="330" idx="2"/>
            <a:endCxn id="328" idx="6"/>
          </p:cNvCxnSpPr>
          <p:nvPr/>
        </p:nvCxnSpPr>
        <p:spPr>
          <a:xfrm flipH="1">
            <a:off x="4142509" y="3425115"/>
            <a:ext cx="689568" cy="68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75" name="Straight Connector 102"/>
          <p:cNvCxnSpPr>
            <a:stCxn id="330" idx="3"/>
            <a:endCxn id="329" idx="7"/>
          </p:cNvCxnSpPr>
          <p:nvPr/>
        </p:nvCxnSpPr>
        <p:spPr>
          <a:xfrm flipH="1">
            <a:off x="4710219" y="3578540"/>
            <a:ext cx="185409" cy="37299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03" name="椭圆 302"/>
          <p:cNvSpPr/>
          <p:nvPr/>
        </p:nvSpPr>
        <p:spPr>
          <a:xfrm rot="20715295">
            <a:off x="3597530" y="2821384"/>
            <a:ext cx="1782827" cy="1570618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2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+mn-lt"/>
              </a:rPr>
              <a:t>Maximal </a:t>
            </a:r>
            <a:r>
              <a:rPr lang="en-US" altLang="zh-CN" sz="4000" b="1" i="1" dirty="0" smtClean="0">
                <a:latin typeface="+mn-lt"/>
              </a:rPr>
              <a:t>k</a:t>
            </a:r>
            <a:r>
              <a:rPr lang="en-US" altLang="en-US" sz="4000" b="1" dirty="0" smtClean="0">
                <a:latin typeface="+mn-lt"/>
              </a:rPr>
              <a:t>-Core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17249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-core </a:t>
            </a:r>
            <a:r>
              <a:rPr lang="en-US" altLang="en-US" sz="2400" i="1" dirty="0" smtClean="0"/>
              <a:t>C</a:t>
            </a:r>
            <a:r>
              <a:rPr lang="en-US" altLang="en-US" sz="2400" dirty="0" smtClean="0"/>
              <a:t> is called maximal </a:t>
            </a:r>
            <a:r>
              <a:rPr lang="en-US" altLang="zh-CN" sz="2400" dirty="0" smtClean="0"/>
              <a:t>if any </a:t>
            </a:r>
            <a:r>
              <a:rPr lang="en-US" altLang="zh-CN" sz="2400" dirty="0" err="1" smtClean="0"/>
              <a:t>supergraph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of 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 is not a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-core (i.e., no another 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-core which contains 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).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441960" y="5742801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S. B. </a:t>
            </a:r>
            <a:r>
              <a:rPr lang="en-US" altLang="zh-CN" sz="1200" dirty="0" err="1">
                <a:solidFill>
                  <a:srgbClr val="000000"/>
                </a:solidFill>
              </a:rPr>
              <a:t>Seidman</a:t>
            </a:r>
            <a:r>
              <a:rPr lang="en-US" altLang="zh-CN" sz="1200" dirty="0">
                <a:solidFill>
                  <a:srgbClr val="000000"/>
                </a:solidFill>
              </a:rPr>
              <a:t>. Network structure and minimum degree. Social networks, 5(3):269–287, 1983.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3224" y="3036588"/>
            <a:ext cx="301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Maximal 2-core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2" name="椭圆 161"/>
          <p:cNvSpPr/>
          <p:nvPr/>
        </p:nvSpPr>
        <p:spPr>
          <a:xfrm rot="20700230">
            <a:off x="1237403" y="2722109"/>
            <a:ext cx="3825701" cy="227748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V="1">
            <a:off x="4979824" y="3371091"/>
            <a:ext cx="533400" cy="132742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8"/>
          <p:cNvSpPr/>
          <p:nvPr/>
        </p:nvSpPr>
        <p:spPr>
          <a:xfrm>
            <a:off x="3278181" y="4449000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7" name="Oval 8"/>
          <p:cNvSpPr/>
          <p:nvPr/>
        </p:nvSpPr>
        <p:spPr>
          <a:xfrm>
            <a:off x="2131148" y="4561918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8" name="Oval 8"/>
          <p:cNvSpPr/>
          <p:nvPr/>
        </p:nvSpPr>
        <p:spPr>
          <a:xfrm>
            <a:off x="2033585" y="3069881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9" name="Oval 8"/>
          <p:cNvSpPr/>
          <p:nvPr/>
        </p:nvSpPr>
        <p:spPr>
          <a:xfrm>
            <a:off x="1426950" y="3839781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0" name="Oval 8"/>
          <p:cNvSpPr/>
          <p:nvPr/>
        </p:nvSpPr>
        <p:spPr>
          <a:xfrm>
            <a:off x="2728290" y="3775292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1" name="Oval 8"/>
          <p:cNvSpPr/>
          <p:nvPr/>
        </p:nvSpPr>
        <p:spPr>
          <a:xfrm>
            <a:off x="3278181" y="3006330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2" name="Oval 8"/>
          <p:cNvSpPr/>
          <p:nvPr/>
        </p:nvSpPr>
        <p:spPr>
          <a:xfrm>
            <a:off x="3909442" y="3679335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3" name="Oval 8"/>
          <p:cNvSpPr/>
          <p:nvPr/>
        </p:nvSpPr>
        <p:spPr>
          <a:xfrm>
            <a:off x="4401701" y="2999492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4" name="Oval 8"/>
          <p:cNvSpPr/>
          <p:nvPr/>
        </p:nvSpPr>
        <p:spPr>
          <a:xfrm>
            <a:off x="4477957" y="4390522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05" name="Straight Connector 102"/>
          <p:cNvCxnSpPr>
            <a:stCxn id="198" idx="5"/>
            <a:endCxn id="200" idx="1"/>
          </p:cNvCxnSpPr>
          <p:nvPr/>
        </p:nvCxnSpPr>
        <p:spPr>
          <a:xfrm>
            <a:off x="2403986" y="3440282"/>
            <a:ext cx="387855" cy="3985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6" name="Straight Connector 102"/>
          <p:cNvCxnSpPr>
            <a:stCxn id="198" idx="3"/>
            <a:endCxn id="199" idx="7"/>
          </p:cNvCxnSpPr>
          <p:nvPr/>
        </p:nvCxnSpPr>
        <p:spPr>
          <a:xfrm flipH="1">
            <a:off x="1797351" y="3440282"/>
            <a:ext cx="299785" cy="4630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7" name="Straight Connector 102"/>
          <p:cNvCxnSpPr>
            <a:stCxn id="197" idx="1"/>
            <a:endCxn id="199" idx="5"/>
          </p:cNvCxnSpPr>
          <p:nvPr/>
        </p:nvCxnSpPr>
        <p:spPr>
          <a:xfrm flipH="1" flipV="1">
            <a:off x="1797351" y="4210182"/>
            <a:ext cx="397348" cy="41528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8" name="Straight Connector 102"/>
          <p:cNvCxnSpPr>
            <a:stCxn id="200" idx="3"/>
            <a:endCxn id="197" idx="7"/>
          </p:cNvCxnSpPr>
          <p:nvPr/>
        </p:nvCxnSpPr>
        <p:spPr>
          <a:xfrm flipH="1">
            <a:off x="2501549" y="4145693"/>
            <a:ext cx="290292" cy="4797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9" name="Straight Connector 102"/>
          <p:cNvCxnSpPr>
            <a:stCxn id="200" idx="2"/>
            <a:endCxn id="199" idx="6"/>
          </p:cNvCxnSpPr>
          <p:nvPr/>
        </p:nvCxnSpPr>
        <p:spPr>
          <a:xfrm flipH="1">
            <a:off x="1860902" y="3992268"/>
            <a:ext cx="867388" cy="6448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0" name="Straight Connector 102"/>
          <p:cNvCxnSpPr>
            <a:stCxn id="198" idx="4"/>
            <a:endCxn id="197" idx="0"/>
          </p:cNvCxnSpPr>
          <p:nvPr/>
        </p:nvCxnSpPr>
        <p:spPr>
          <a:xfrm>
            <a:off x="2250561" y="3503833"/>
            <a:ext cx="97563" cy="10580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1" name="Straight Connector 102"/>
          <p:cNvCxnSpPr>
            <a:stCxn id="201" idx="3"/>
            <a:endCxn id="200" idx="7"/>
          </p:cNvCxnSpPr>
          <p:nvPr/>
        </p:nvCxnSpPr>
        <p:spPr>
          <a:xfrm flipH="1">
            <a:off x="3098691" y="3376731"/>
            <a:ext cx="243041" cy="4621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2" name="Straight Connector 102"/>
          <p:cNvCxnSpPr>
            <a:stCxn id="200" idx="5"/>
            <a:endCxn id="196" idx="1"/>
          </p:cNvCxnSpPr>
          <p:nvPr/>
        </p:nvCxnSpPr>
        <p:spPr>
          <a:xfrm>
            <a:off x="3098691" y="4145693"/>
            <a:ext cx="243041" cy="36685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3" name="Straight Connector 102"/>
          <p:cNvCxnSpPr>
            <a:stCxn id="196" idx="2"/>
            <a:endCxn id="197" idx="6"/>
          </p:cNvCxnSpPr>
          <p:nvPr/>
        </p:nvCxnSpPr>
        <p:spPr>
          <a:xfrm flipH="1">
            <a:off x="2565100" y="4665976"/>
            <a:ext cx="713081" cy="11291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4" name="Straight Connector 102"/>
          <p:cNvCxnSpPr>
            <a:stCxn id="202" idx="2"/>
            <a:endCxn id="200" idx="6"/>
          </p:cNvCxnSpPr>
          <p:nvPr/>
        </p:nvCxnSpPr>
        <p:spPr>
          <a:xfrm flipH="1">
            <a:off x="3162242" y="3896311"/>
            <a:ext cx="747200" cy="9595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5" name="Straight Connector 102"/>
          <p:cNvCxnSpPr>
            <a:stCxn id="201" idx="5"/>
            <a:endCxn id="202" idx="1"/>
          </p:cNvCxnSpPr>
          <p:nvPr/>
        </p:nvCxnSpPr>
        <p:spPr>
          <a:xfrm>
            <a:off x="3648582" y="3376731"/>
            <a:ext cx="324411" cy="36615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6" name="Straight Connector 102"/>
          <p:cNvCxnSpPr>
            <a:stCxn id="202" idx="3"/>
            <a:endCxn id="196" idx="7"/>
          </p:cNvCxnSpPr>
          <p:nvPr/>
        </p:nvCxnSpPr>
        <p:spPr>
          <a:xfrm flipH="1">
            <a:off x="3648582" y="4049736"/>
            <a:ext cx="324411" cy="46281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7" name="Straight Connector 102"/>
          <p:cNvCxnSpPr>
            <a:stCxn id="202" idx="5"/>
            <a:endCxn id="204" idx="1"/>
          </p:cNvCxnSpPr>
          <p:nvPr/>
        </p:nvCxnSpPr>
        <p:spPr>
          <a:xfrm>
            <a:off x="4279843" y="4049736"/>
            <a:ext cx="261665" cy="40433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8" name="Straight Connector 102"/>
          <p:cNvCxnSpPr>
            <a:stCxn id="203" idx="2"/>
            <a:endCxn id="201" idx="6"/>
          </p:cNvCxnSpPr>
          <p:nvPr/>
        </p:nvCxnSpPr>
        <p:spPr>
          <a:xfrm flipH="1">
            <a:off x="3712133" y="3216468"/>
            <a:ext cx="689568" cy="683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9" name="Straight Connector 102"/>
          <p:cNvCxnSpPr>
            <a:stCxn id="203" idx="3"/>
            <a:endCxn id="202" idx="7"/>
          </p:cNvCxnSpPr>
          <p:nvPr/>
        </p:nvCxnSpPr>
        <p:spPr>
          <a:xfrm flipH="1">
            <a:off x="4279843" y="3369893"/>
            <a:ext cx="185409" cy="372993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5153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vishgraph.mbu.iisc.ernet.in/GraProStr/ProteinGraph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799"/>
            <a:ext cx="2302162" cy="23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 smtClean="0">
                <a:latin typeface="+mn-lt"/>
              </a:rPr>
              <a:t>Applications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44681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 dirty="0"/>
              <a:t>Community detection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Social contagion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User engagement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Event </a:t>
            </a:r>
            <a:r>
              <a:rPr lang="en-US" altLang="zh-CN" sz="2400" dirty="0"/>
              <a:t>detection 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N</a:t>
            </a:r>
            <a:r>
              <a:rPr lang="en-US" altLang="zh-CN" sz="2400" dirty="0" smtClean="0"/>
              <a:t>etwork analysis and visualization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Influence </a:t>
            </a:r>
            <a:r>
              <a:rPr lang="en-US" altLang="zh-CN" sz="2400" dirty="0"/>
              <a:t>study 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Graph </a:t>
            </a:r>
            <a:r>
              <a:rPr lang="en-US" altLang="zh-CN" sz="2400" dirty="0"/>
              <a:t>clustering 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Protein </a:t>
            </a:r>
            <a:r>
              <a:rPr lang="en-US" altLang="zh-CN" sz="2400" dirty="0"/>
              <a:t>function </a:t>
            </a:r>
            <a:r>
              <a:rPr lang="en-US" altLang="zh-CN" sz="2400" dirty="0" smtClean="0"/>
              <a:t>prediction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Human Cerebral Cortex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……</a:t>
            </a:r>
            <a:endParaRPr lang="en-AU" altLang="en-US" sz="2400" dirty="0"/>
          </a:p>
          <a:p>
            <a:pPr eaLnBrk="1" hangingPunct="1"/>
            <a:endParaRPr lang="en-AU" alt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  <p:pic>
        <p:nvPicPr>
          <p:cNvPr id="6" name="Picture 6" descr="C:\Users\yuzheng\Desktop\LBSN images\community-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2" b="4167"/>
          <a:stretch/>
        </p:blipFill>
        <p:spPr bwMode="auto">
          <a:xfrm>
            <a:off x="4267200" y="609600"/>
            <a:ext cx="285205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ccsb.dfci.harvard.edu/web/export/sites/default/ccsb/images/Network_Biology_Ph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3200400" cy="218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+mn-lt"/>
              </a:rPr>
              <a:t>Compute Maximal </a:t>
            </a:r>
            <a:r>
              <a:rPr lang="en-US" altLang="zh-CN" sz="4000" b="1" i="1" dirty="0" smtClean="0">
                <a:latin typeface="+mn-lt"/>
              </a:rPr>
              <a:t>k</a:t>
            </a:r>
            <a:r>
              <a:rPr lang="en-US" altLang="en-US" sz="4000" b="1" dirty="0" smtClean="0">
                <a:latin typeface="+mn-lt"/>
              </a:rPr>
              <a:t>-Core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17249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Given a graph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, the maximal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-core of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can be computed by recursively deleting every node and its adjacent edges if its degree is less than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.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457200" y="57150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S. B. </a:t>
            </a:r>
            <a:r>
              <a:rPr lang="en-US" altLang="zh-CN" sz="1200" dirty="0" err="1">
                <a:solidFill>
                  <a:srgbClr val="000000"/>
                </a:solidFill>
              </a:rPr>
              <a:t>Seidman</a:t>
            </a:r>
            <a:r>
              <a:rPr lang="en-US" altLang="zh-CN" sz="1200" dirty="0">
                <a:solidFill>
                  <a:srgbClr val="000000"/>
                </a:solidFill>
              </a:rPr>
              <a:t>. Network structure and minimum degree. Social networks, 5(3):269–287, 1983.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2213" y="313450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Maximal  3-core </a:t>
            </a:r>
          </a:p>
        </p:txBody>
      </p:sp>
      <p:sp>
        <p:nvSpPr>
          <p:cNvPr id="189" name="Oval 8"/>
          <p:cNvSpPr/>
          <p:nvPr/>
        </p:nvSpPr>
        <p:spPr>
          <a:xfrm>
            <a:off x="4796497" y="4665976"/>
            <a:ext cx="433952" cy="433952"/>
          </a:xfrm>
          <a:prstGeom prst="ellipse">
            <a:avLst/>
          </a:prstGeom>
          <a:solidFill>
            <a:srgbClr val="558ED5">
              <a:alpha val="61961"/>
            </a:srgbClr>
          </a:solidFill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0" name="Oval 8"/>
          <p:cNvSpPr/>
          <p:nvPr/>
        </p:nvSpPr>
        <p:spPr>
          <a:xfrm>
            <a:off x="3649464" y="4778894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1" name="Oval 8"/>
          <p:cNvSpPr/>
          <p:nvPr/>
        </p:nvSpPr>
        <p:spPr>
          <a:xfrm>
            <a:off x="3551901" y="3286857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2" name="Oval 8"/>
          <p:cNvSpPr/>
          <p:nvPr/>
        </p:nvSpPr>
        <p:spPr>
          <a:xfrm>
            <a:off x="2945266" y="4056757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3" name="Oval 8"/>
          <p:cNvSpPr/>
          <p:nvPr/>
        </p:nvSpPr>
        <p:spPr>
          <a:xfrm>
            <a:off x="4246606" y="3992268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4" name="Oval 8"/>
          <p:cNvSpPr/>
          <p:nvPr/>
        </p:nvSpPr>
        <p:spPr>
          <a:xfrm>
            <a:off x="4796497" y="3223306"/>
            <a:ext cx="433952" cy="433952"/>
          </a:xfrm>
          <a:prstGeom prst="ellipse">
            <a:avLst/>
          </a:prstGeom>
          <a:solidFill>
            <a:srgbClr val="558ED5">
              <a:alpha val="61961"/>
            </a:srgbClr>
          </a:solidFill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5" name="Oval 8"/>
          <p:cNvSpPr/>
          <p:nvPr/>
        </p:nvSpPr>
        <p:spPr>
          <a:xfrm>
            <a:off x="5427758" y="3896311"/>
            <a:ext cx="433952" cy="433952"/>
          </a:xfrm>
          <a:prstGeom prst="ellipse">
            <a:avLst/>
          </a:prstGeom>
          <a:solidFill>
            <a:srgbClr val="558ED5">
              <a:alpha val="61961"/>
            </a:srgbClr>
          </a:solidFill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6" name="Oval 8"/>
          <p:cNvSpPr/>
          <p:nvPr/>
        </p:nvSpPr>
        <p:spPr>
          <a:xfrm>
            <a:off x="5920017" y="3216468"/>
            <a:ext cx="433952" cy="433952"/>
          </a:xfrm>
          <a:prstGeom prst="ellipse">
            <a:avLst/>
          </a:prstGeom>
          <a:solidFill>
            <a:srgbClr val="558ED5">
              <a:alpha val="61961"/>
            </a:srgbClr>
          </a:solidFill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7" name="Oval 8"/>
          <p:cNvSpPr/>
          <p:nvPr/>
        </p:nvSpPr>
        <p:spPr>
          <a:xfrm>
            <a:off x="5996273" y="4607498"/>
            <a:ext cx="433952" cy="433952"/>
          </a:xfrm>
          <a:prstGeom prst="ellipse">
            <a:avLst/>
          </a:prstGeom>
          <a:solidFill>
            <a:srgbClr val="558ED5">
              <a:alpha val="61961"/>
            </a:srgbClr>
          </a:solidFill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98" name="Straight Connector 102"/>
          <p:cNvCxnSpPr>
            <a:stCxn id="191" idx="5"/>
            <a:endCxn id="193" idx="1"/>
          </p:cNvCxnSpPr>
          <p:nvPr/>
        </p:nvCxnSpPr>
        <p:spPr>
          <a:xfrm>
            <a:off x="3922302" y="3657258"/>
            <a:ext cx="387855" cy="3985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9" name="Straight Connector 102"/>
          <p:cNvCxnSpPr>
            <a:stCxn id="191" idx="3"/>
            <a:endCxn id="192" idx="7"/>
          </p:cNvCxnSpPr>
          <p:nvPr/>
        </p:nvCxnSpPr>
        <p:spPr>
          <a:xfrm flipH="1">
            <a:off x="3315667" y="3657258"/>
            <a:ext cx="299785" cy="4630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0" name="Straight Connector 102"/>
          <p:cNvCxnSpPr>
            <a:stCxn id="190" idx="1"/>
            <a:endCxn id="192" idx="5"/>
          </p:cNvCxnSpPr>
          <p:nvPr/>
        </p:nvCxnSpPr>
        <p:spPr>
          <a:xfrm flipH="1" flipV="1">
            <a:off x="3315667" y="4427158"/>
            <a:ext cx="397348" cy="41528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1" name="Straight Connector 102"/>
          <p:cNvCxnSpPr>
            <a:stCxn id="193" idx="3"/>
            <a:endCxn id="190" idx="7"/>
          </p:cNvCxnSpPr>
          <p:nvPr/>
        </p:nvCxnSpPr>
        <p:spPr>
          <a:xfrm flipH="1">
            <a:off x="4019865" y="4362669"/>
            <a:ext cx="290292" cy="4797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2" name="Straight Connector 102"/>
          <p:cNvCxnSpPr>
            <a:stCxn id="193" idx="2"/>
            <a:endCxn id="192" idx="6"/>
          </p:cNvCxnSpPr>
          <p:nvPr/>
        </p:nvCxnSpPr>
        <p:spPr>
          <a:xfrm flipH="1">
            <a:off x="3379218" y="4209244"/>
            <a:ext cx="867388" cy="6448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3" name="Straight Connector 102"/>
          <p:cNvCxnSpPr>
            <a:stCxn id="191" idx="4"/>
            <a:endCxn id="190" idx="0"/>
          </p:cNvCxnSpPr>
          <p:nvPr/>
        </p:nvCxnSpPr>
        <p:spPr>
          <a:xfrm>
            <a:off x="3768877" y="3720809"/>
            <a:ext cx="97563" cy="10580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4" name="Straight Connector 102"/>
          <p:cNvCxnSpPr>
            <a:stCxn id="194" idx="3"/>
            <a:endCxn id="193" idx="7"/>
          </p:cNvCxnSpPr>
          <p:nvPr/>
        </p:nvCxnSpPr>
        <p:spPr>
          <a:xfrm flipH="1">
            <a:off x="4617007" y="3593707"/>
            <a:ext cx="243041" cy="462112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5" name="Straight Connector 102"/>
          <p:cNvCxnSpPr>
            <a:stCxn id="193" idx="5"/>
            <a:endCxn id="189" idx="1"/>
          </p:cNvCxnSpPr>
          <p:nvPr/>
        </p:nvCxnSpPr>
        <p:spPr>
          <a:xfrm>
            <a:off x="4617007" y="4362669"/>
            <a:ext cx="243041" cy="366858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6" name="Straight Connector 102"/>
          <p:cNvCxnSpPr>
            <a:stCxn id="189" idx="2"/>
            <a:endCxn id="190" idx="6"/>
          </p:cNvCxnSpPr>
          <p:nvPr/>
        </p:nvCxnSpPr>
        <p:spPr>
          <a:xfrm flipH="1">
            <a:off x="4083416" y="4882952"/>
            <a:ext cx="713081" cy="112918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7" name="Straight Connector 102"/>
          <p:cNvCxnSpPr>
            <a:stCxn id="195" idx="2"/>
            <a:endCxn id="193" idx="6"/>
          </p:cNvCxnSpPr>
          <p:nvPr/>
        </p:nvCxnSpPr>
        <p:spPr>
          <a:xfrm flipH="1">
            <a:off x="4680558" y="4113287"/>
            <a:ext cx="747200" cy="95957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8" name="Straight Connector 102"/>
          <p:cNvCxnSpPr>
            <a:stCxn id="194" idx="5"/>
            <a:endCxn id="195" idx="1"/>
          </p:cNvCxnSpPr>
          <p:nvPr/>
        </p:nvCxnSpPr>
        <p:spPr>
          <a:xfrm>
            <a:off x="5166898" y="3593707"/>
            <a:ext cx="324411" cy="366155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9" name="Straight Connector 102"/>
          <p:cNvCxnSpPr>
            <a:stCxn id="195" idx="3"/>
            <a:endCxn id="189" idx="7"/>
          </p:cNvCxnSpPr>
          <p:nvPr/>
        </p:nvCxnSpPr>
        <p:spPr>
          <a:xfrm flipH="1">
            <a:off x="5166898" y="4266712"/>
            <a:ext cx="324411" cy="462815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0" name="Straight Connector 102"/>
          <p:cNvCxnSpPr>
            <a:stCxn id="195" idx="5"/>
            <a:endCxn id="197" idx="1"/>
          </p:cNvCxnSpPr>
          <p:nvPr/>
        </p:nvCxnSpPr>
        <p:spPr>
          <a:xfrm>
            <a:off x="5798159" y="4266712"/>
            <a:ext cx="261665" cy="404337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1" name="Straight Connector 102"/>
          <p:cNvCxnSpPr>
            <a:stCxn id="196" idx="2"/>
            <a:endCxn id="194" idx="6"/>
          </p:cNvCxnSpPr>
          <p:nvPr/>
        </p:nvCxnSpPr>
        <p:spPr>
          <a:xfrm flipH="1">
            <a:off x="5230449" y="3433444"/>
            <a:ext cx="689568" cy="6838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2" name="Straight Connector 102"/>
          <p:cNvCxnSpPr>
            <a:stCxn id="196" idx="3"/>
            <a:endCxn id="195" idx="7"/>
          </p:cNvCxnSpPr>
          <p:nvPr/>
        </p:nvCxnSpPr>
        <p:spPr>
          <a:xfrm flipH="1">
            <a:off x="5798159" y="3586869"/>
            <a:ext cx="185409" cy="372993"/>
          </a:xfrm>
          <a:prstGeom prst="line">
            <a:avLst/>
          </a:prstGeom>
          <a:ln>
            <a:solidFill>
              <a:srgbClr val="17375E">
                <a:alpha val="60000"/>
              </a:srgb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28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i="1" dirty="0" smtClean="0">
                <a:latin typeface="+mn-lt"/>
              </a:rPr>
              <a:t>k</a:t>
            </a:r>
            <a:r>
              <a:rPr lang="en-US" altLang="en-US" sz="4000" b="1" dirty="0" smtClean="0">
                <a:latin typeface="+mn-lt"/>
              </a:rPr>
              <a:t>-Core Decomposition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172490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sz="2400" b="1" dirty="0" smtClean="0"/>
              <a:t>Core number </a:t>
            </a:r>
            <a:r>
              <a:rPr lang="en-US" altLang="zh-CN" sz="2400" dirty="0" smtClean="0"/>
              <a:t>of a node v: the </a:t>
            </a:r>
            <a:r>
              <a:rPr lang="en-US" altLang="zh-CN" sz="2400" dirty="0"/>
              <a:t>largest </a:t>
            </a:r>
            <a:r>
              <a:rPr lang="en-US" altLang="zh-CN" sz="2400" dirty="0" smtClean="0"/>
              <a:t>value of </a:t>
            </a:r>
            <a:r>
              <a:rPr lang="en-US" altLang="zh-CN" sz="2400" i="1" dirty="0"/>
              <a:t>k</a:t>
            </a:r>
            <a:r>
              <a:rPr lang="en-US" altLang="zh-CN" sz="2400" dirty="0"/>
              <a:t> such that </a:t>
            </a:r>
            <a:r>
              <a:rPr lang="en-US" altLang="zh-CN" sz="2400" dirty="0" smtClean="0"/>
              <a:t>there is </a:t>
            </a:r>
            <a:r>
              <a:rPr lang="en-US" altLang="zh-CN" sz="2400" dirty="0"/>
              <a:t>a </a:t>
            </a:r>
            <a:r>
              <a:rPr lang="en-US" altLang="zh-CN" sz="2400" i="1" dirty="0"/>
              <a:t>k</a:t>
            </a:r>
            <a:r>
              <a:rPr lang="en-US" altLang="zh-CN" sz="2400" dirty="0"/>
              <a:t>-core containing </a:t>
            </a:r>
            <a:r>
              <a:rPr lang="en-US" altLang="zh-CN" sz="2400" i="1" dirty="0" smtClean="0"/>
              <a:t>v.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Core decomposition: compute </a:t>
            </a:r>
            <a:r>
              <a:rPr lang="en-US" altLang="zh-CN" sz="2400" dirty="0"/>
              <a:t>the </a:t>
            </a:r>
            <a:r>
              <a:rPr lang="en-US" altLang="zh-CN" sz="2400" b="1" dirty="0" smtClean="0"/>
              <a:t>core number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of each </a:t>
            </a:r>
            <a:r>
              <a:rPr lang="en-US" altLang="zh-CN" sz="2400" dirty="0" smtClean="0"/>
              <a:t>node in </a:t>
            </a:r>
            <a:r>
              <a:rPr lang="en-US" altLang="zh-CN" sz="2400" i="1" dirty="0" smtClean="0"/>
              <a:t>G.</a:t>
            </a:r>
            <a:endParaRPr lang="en-US" altLang="zh-CN" sz="2400" i="1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  <p:sp>
        <p:nvSpPr>
          <p:cNvPr id="178" name="Oval 8"/>
          <p:cNvSpPr/>
          <p:nvPr/>
        </p:nvSpPr>
        <p:spPr>
          <a:xfrm>
            <a:off x="4090223" y="4612068"/>
            <a:ext cx="433952" cy="4339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571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9" name="Oval 8"/>
          <p:cNvSpPr/>
          <p:nvPr/>
        </p:nvSpPr>
        <p:spPr>
          <a:xfrm>
            <a:off x="2943190" y="4724986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0" name="Oval 8"/>
          <p:cNvSpPr/>
          <p:nvPr/>
        </p:nvSpPr>
        <p:spPr>
          <a:xfrm>
            <a:off x="2845627" y="3232949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1" name="Oval 8"/>
          <p:cNvSpPr/>
          <p:nvPr/>
        </p:nvSpPr>
        <p:spPr>
          <a:xfrm>
            <a:off x="2238992" y="4002849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2" name="Oval 8"/>
          <p:cNvSpPr/>
          <p:nvPr/>
        </p:nvSpPr>
        <p:spPr>
          <a:xfrm>
            <a:off x="3540332" y="3938360"/>
            <a:ext cx="433952" cy="43395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3" name="Oval 8"/>
          <p:cNvSpPr/>
          <p:nvPr/>
        </p:nvSpPr>
        <p:spPr>
          <a:xfrm>
            <a:off x="4090223" y="3169398"/>
            <a:ext cx="433952" cy="4339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571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4" name="Oval 8"/>
          <p:cNvSpPr/>
          <p:nvPr/>
        </p:nvSpPr>
        <p:spPr>
          <a:xfrm>
            <a:off x="4721484" y="3842403"/>
            <a:ext cx="433952" cy="4339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571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5" name="Oval 8"/>
          <p:cNvSpPr/>
          <p:nvPr/>
        </p:nvSpPr>
        <p:spPr>
          <a:xfrm>
            <a:off x="5213743" y="3162560"/>
            <a:ext cx="433952" cy="4339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5710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f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6" name="Oval 8"/>
          <p:cNvSpPr/>
          <p:nvPr/>
        </p:nvSpPr>
        <p:spPr>
          <a:xfrm>
            <a:off x="5289999" y="4553590"/>
            <a:ext cx="433952" cy="4339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36000"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i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7" name="Straight Connector 102"/>
          <p:cNvCxnSpPr>
            <a:stCxn id="180" idx="5"/>
            <a:endCxn id="182" idx="1"/>
          </p:cNvCxnSpPr>
          <p:nvPr/>
        </p:nvCxnSpPr>
        <p:spPr>
          <a:xfrm>
            <a:off x="3216028" y="3603350"/>
            <a:ext cx="387855" cy="39856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8" name="Straight Connector 102"/>
          <p:cNvCxnSpPr>
            <a:stCxn id="180" idx="3"/>
            <a:endCxn id="181" idx="7"/>
          </p:cNvCxnSpPr>
          <p:nvPr/>
        </p:nvCxnSpPr>
        <p:spPr>
          <a:xfrm flipH="1">
            <a:off x="2609393" y="3603350"/>
            <a:ext cx="299785" cy="46305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89" name="Straight Connector 102"/>
          <p:cNvCxnSpPr>
            <a:stCxn id="179" idx="1"/>
            <a:endCxn id="181" idx="5"/>
          </p:cNvCxnSpPr>
          <p:nvPr/>
        </p:nvCxnSpPr>
        <p:spPr>
          <a:xfrm flipH="1" flipV="1">
            <a:off x="2609393" y="4373250"/>
            <a:ext cx="397348" cy="41528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0" name="Straight Connector 102"/>
          <p:cNvCxnSpPr>
            <a:stCxn id="182" idx="3"/>
            <a:endCxn id="179" idx="7"/>
          </p:cNvCxnSpPr>
          <p:nvPr/>
        </p:nvCxnSpPr>
        <p:spPr>
          <a:xfrm flipH="1">
            <a:off x="3313591" y="4308761"/>
            <a:ext cx="290292" cy="47977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1" name="Straight Connector 102"/>
          <p:cNvCxnSpPr>
            <a:stCxn id="182" idx="2"/>
            <a:endCxn id="181" idx="6"/>
          </p:cNvCxnSpPr>
          <p:nvPr/>
        </p:nvCxnSpPr>
        <p:spPr>
          <a:xfrm flipH="1">
            <a:off x="2672944" y="4155336"/>
            <a:ext cx="867388" cy="64489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2" name="Straight Connector 102"/>
          <p:cNvCxnSpPr>
            <a:stCxn id="180" idx="4"/>
            <a:endCxn id="179" idx="0"/>
          </p:cNvCxnSpPr>
          <p:nvPr/>
        </p:nvCxnSpPr>
        <p:spPr>
          <a:xfrm>
            <a:off x="3062603" y="3666901"/>
            <a:ext cx="97563" cy="10580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3" name="Straight Connector 102"/>
          <p:cNvCxnSpPr>
            <a:stCxn id="183" idx="3"/>
            <a:endCxn id="182" idx="7"/>
          </p:cNvCxnSpPr>
          <p:nvPr/>
        </p:nvCxnSpPr>
        <p:spPr>
          <a:xfrm flipH="1">
            <a:off x="3910733" y="3539799"/>
            <a:ext cx="243041" cy="462112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4" name="Straight Connector 102"/>
          <p:cNvCxnSpPr>
            <a:stCxn id="182" idx="5"/>
            <a:endCxn id="178" idx="1"/>
          </p:cNvCxnSpPr>
          <p:nvPr/>
        </p:nvCxnSpPr>
        <p:spPr>
          <a:xfrm>
            <a:off x="3910733" y="4308761"/>
            <a:ext cx="243041" cy="366858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5" name="Straight Connector 102"/>
          <p:cNvCxnSpPr>
            <a:stCxn id="178" idx="2"/>
            <a:endCxn id="179" idx="6"/>
          </p:cNvCxnSpPr>
          <p:nvPr/>
        </p:nvCxnSpPr>
        <p:spPr>
          <a:xfrm flipH="1">
            <a:off x="3377142" y="4829044"/>
            <a:ext cx="713081" cy="112918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6" name="Straight Connector 102"/>
          <p:cNvCxnSpPr>
            <a:stCxn id="184" idx="2"/>
            <a:endCxn id="182" idx="6"/>
          </p:cNvCxnSpPr>
          <p:nvPr/>
        </p:nvCxnSpPr>
        <p:spPr>
          <a:xfrm flipH="1">
            <a:off x="3974284" y="4059379"/>
            <a:ext cx="747200" cy="95957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7" name="Straight Connector 102"/>
          <p:cNvCxnSpPr>
            <a:stCxn id="183" idx="5"/>
            <a:endCxn id="184" idx="1"/>
          </p:cNvCxnSpPr>
          <p:nvPr/>
        </p:nvCxnSpPr>
        <p:spPr>
          <a:xfrm>
            <a:off x="4460624" y="3539799"/>
            <a:ext cx="324411" cy="366155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8" name="Straight Connector 102"/>
          <p:cNvCxnSpPr>
            <a:stCxn id="184" idx="3"/>
            <a:endCxn id="178" idx="7"/>
          </p:cNvCxnSpPr>
          <p:nvPr/>
        </p:nvCxnSpPr>
        <p:spPr>
          <a:xfrm flipH="1">
            <a:off x="4460624" y="4212804"/>
            <a:ext cx="324411" cy="462815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9" name="Straight Connector 102"/>
          <p:cNvCxnSpPr>
            <a:stCxn id="184" idx="5"/>
            <a:endCxn id="186" idx="1"/>
          </p:cNvCxnSpPr>
          <p:nvPr/>
        </p:nvCxnSpPr>
        <p:spPr>
          <a:xfrm>
            <a:off x="5091885" y="4212804"/>
            <a:ext cx="261665" cy="40433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0" name="Straight Connector 102"/>
          <p:cNvCxnSpPr>
            <a:stCxn id="185" idx="2"/>
            <a:endCxn id="183" idx="6"/>
          </p:cNvCxnSpPr>
          <p:nvPr/>
        </p:nvCxnSpPr>
        <p:spPr>
          <a:xfrm flipH="1">
            <a:off x="4524175" y="3379536"/>
            <a:ext cx="689568" cy="6838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01" name="Straight Connector 102"/>
          <p:cNvCxnSpPr>
            <a:stCxn id="185" idx="3"/>
            <a:endCxn id="184" idx="7"/>
          </p:cNvCxnSpPr>
          <p:nvPr/>
        </p:nvCxnSpPr>
        <p:spPr>
          <a:xfrm flipH="1">
            <a:off x="5091885" y="3532961"/>
            <a:ext cx="185409" cy="372993"/>
          </a:xfrm>
          <a:prstGeom prst="line">
            <a:avLst/>
          </a:prstGeom>
          <a:ln>
            <a:solidFill>
              <a:srgbClr val="05710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02" name="TextBox 201"/>
          <p:cNvSpPr txBox="1"/>
          <p:nvPr/>
        </p:nvSpPr>
        <p:spPr>
          <a:xfrm>
            <a:off x="5506975" y="5496580"/>
            <a:ext cx="30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2-core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03" name="椭圆 202"/>
          <p:cNvSpPr/>
          <p:nvPr/>
        </p:nvSpPr>
        <p:spPr>
          <a:xfrm rot="21437570">
            <a:off x="1826155" y="2638782"/>
            <a:ext cx="4654784" cy="287572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04" name="直接连接符 203"/>
          <p:cNvCxnSpPr/>
          <p:nvPr/>
        </p:nvCxnSpPr>
        <p:spPr>
          <a:xfrm flipV="1">
            <a:off x="2362200" y="4799321"/>
            <a:ext cx="397085" cy="825215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/>
          <p:cNvSpPr/>
          <p:nvPr/>
        </p:nvSpPr>
        <p:spPr>
          <a:xfrm rot="20706286">
            <a:off x="1975147" y="2812445"/>
            <a:ext cx="3891954" cy="2351379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2238993" y="3232949"/>
            <a:ext cx="1735292" cy="1925990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08" name="直接连接符 207"/>
          <p:cNvCxnSpPr/>
          <p:nvPr/>
        </p:nvCxnSpPr>
        <p:spPr>
          <a:xfrm flipH="1" flipV="1">
            <a:off x="4715163" y="4788537"/>
            <a:ext cx="791812" cy="926463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直接连接符 210"/>
          <p:cNvCxnSpPr>
            <a:stCxn id="214" idx="1"/>
          </p:cNvCxnSpPr>
          <p:nvPr/>
        </p:nvCxnSpPr>
        <p:spPr>
          <a:xfrm flipH="1" flipV="1">
            <a:off x="6142027" y="4612070"/>
            <a:ext cx="801698" cy="199656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4" name="TextBox 213"/>
          <p:cNvSpPr txBox="1"/>
          <p:nvPr/>
        </p:nvSpPr>
        <p:spPr>
          <a:xfrm>
            <a:off x="6943725" y="4580893"/>
            <a:ext cx="30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1-core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97153" y="5478185"/>
            <a:ext cx="301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3-core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i="1" dirty="0" smtClean="0">
                <a:latin typeface="+mn-lt"/>
              </a:rPr>
              <a:t>k</a:t>
            </a:r>
            <a:r>
              <a:rPr lang="en-US" altLang="en-US" sz="4000" b="1" dirty="0" smtClean="0">
                <a:latin typeface="+mn-lt"/>
              </a:rPr>
              <a:t>-Truss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24107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Given a graph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, the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-truss of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is a subgraph where edge is at least involved in (k-2) triangles.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k</a:t>
            </a:r>
            <a:r>
              <a:rPr lang="en-US" altLang="en-US" sz="2400" dirty="0" smtClean="0"/>
              <a:t>-truss is an enhancement of k-core; each vertex of k-truss has a degree at least k-1.  </a:t>
            </a:r>
          </a:p>
        </p:txBody>
      </p:sp>
      <p:sp>
        <p:nvSpPr>
          <p:cNvPr id="3" name="矩形 2"/>
          <p:cNvSpPr/>
          <p:nvPr/>
        </p:nvSpPr>
        <p:spPr>
          <a:xfrm>
            <a:off x="564933" y="572008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S. B. </a:t>
            </a:r>
            <a:r>
              <a:rPr lang="en-US" altLang="zh-CN" sz="1200" dirty="0" err="1">
                <a:solidFill>
                  <a:srgbClr val="000000"/>
                </a:solidFill>
              </a:rPr>
              <a:t>Seidman</a:t>
            </a:r>
            <a:r>
              <a:rPr lang="en-US" altLang="zh-CN" sz="1200" dirty="0">
                <a:solidFill>
                  <a:srgbClr val="000000"/>
                </a:solidFill>
              </a:rPr>
              <a:t>. Network structure and minimum degree. Social networks, 5(3):269–287, 1983.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k-edge Connectivity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9629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 graph is k-edge connected if it is still connected after removing any set of (k-1) edges from it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724275" y="4267200"/>
            <a:ext cx="838199" cy="31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/>
          <p:cNvCxnSpPr/>
          <p:nvPr/>
        </p:nvCxnSpPr>
        <p:spPr>
          <a:xfrm flipV="1">
            <a:off x="3724275" y="3422650"/>
            <a:ext cx="9526" cy="85724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/>
          <p:nvPr/>
        </p:nvCxnSpPr>
        <p:spPr>
          <a:xfrm flipH="1">
            <a:off x="3733800" y="3394075"/>
            <a:ext cx="866776" cy="8953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Connector 64"/>
          <p:cNvCxnSpPr/>
          <p:nvPr/>
        </p:nvCxnSpPr>
        <p:spPr>
          <a:xfrm flipH="1" flipV="1">
            <a:off x="3733800" y="3432175"/>
            <a:ext cx="876301" cy="838201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65"/>
          <p:cNvCxnSpPr/>
          <p:nvPr/>
        </p:nvCxnSpPr>
        <p:spPr>
          <a:xfrm flipH="1">
            <a:off x="3724275" y="3394075"/>
            <a:ext cx="871539" cy="190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Connector 66"/>
          <p:cNvCxnSpPr/>
          <p:nvPr/>
        </p:nvCxnSpPr>
        <p:spPr>
          <a:xfrm flipV="1">
            <a:off x="4586286" y="3384550"/>
            <a:ext cx="9526" cy="85724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8" name="Flowchart: Connector 67"/>
          <p:cNvSpPr/>
          <p:nvPr/>
        </p:nvSpPr>
        <p:spPr>
          <a:xfrm>
            <a:off x="3581400" y="32575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69" name="Flowchart: Connector 68"/>
          <p:cNvSpPr/>
          <p:nvPr/>
        </p:nvSpPr>
        <p:spPr>
          <a:xfrm>
            <a:off x="4410074" y="326072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 smtClean="0">
                <a:solidFill>
                  <a:srgbClr val="000000"/>
                </a:solidFill>
                <a:latin typeface="Arial"/>
              </a:rPr>
              <a:t>2</a:t>
            </a:r>
            <a:endParaRPr lang="en-AU" sz="1200" kern="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lowchart: Connector 69"/>
          <p:cNvSpPr/>
          <p:nvPr/>
        </p:nvSpPr>
        <p:spPr>
          <a:xfrm>
            <a:off x="3581401" y="41148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71" name="Flowchart: Connector 70"/>
          <p:cNvSpPr/>
          <p:nvPr/>
        </p:nvSpPr>
        <p:spPr>
          <a:xfrm>
            <a:off x="4433886" y="4098924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40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113"/>
          <p:cNvCxnSpPr/>
          <p:nvPr/>
        </p:nvCxnSpPr>
        <p:spPr>
          <a:xfrm flipV="1">
            <a:off x="5386389" y="5867400"/>
            <a:ext cx="838199" cy="31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9" name="Straight Connector 118"/>
          <p:cNvCxnSpPr/>
          <p:nvPr/>
        </p:nvCxnSpPr>
        <p:spPr>
          <a:xfrm flipV="1">
            <a:off x="5386389" y="5022850"/>
            <a:ext cx="9526" cy="85724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/>
          <p:cNvCxnSpPr/>
          <p:nvPr/>
        </p:nvCxnSpPr>
        <p:spPr>
          <a:xfrm flipH="1" flipV="1">
            <a:off x="3371851" y="5489576"/>
            <a:ext cx="2028824" cy="371474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Straight Connector 105"/>
          <p:cNvCxnSpPr/>
          <p:nvPr/>
        </p:nvCxnSpPr>
        <p:spPr>
          <a:xfrm flipH="1" flipV="1">
            <a:off x="5124450" y="4546600"/>
            <a:ext cx="1133475" cy="4857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Connector 102"/>
          <p:cNvCxnSpPr/>
          <p:nvPr/>
        </p:nvCxnSpPr>
        <p:spPr>
          <a:xfrm flipH="1">
            <a:off x="3362326" y="3946525"/>
            <a:ext cx="1133474" cy="15430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Connector 99"/>
          <p:cNvCxnSpPr/>
          <p:nvPr/>
        </p:nvCxnSpPr>
        <p:spPr>
          <a:xfrm flipH="1">
            <a:off x="3771901" y="3946525"/>
            <a:ext cx="723899" cy="5905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+mn-lt"/>
              </a:rPr>
              <a:t>k</a:t>
            </a:r>
            <a:r>
              <a:rPr lang="en-US" sz="4000" b="1" dirty="0" smtClean="0">
                <a:latin typeface="+mn-lt"/>
              </a:rPr>
              <a:t>-edge Connected Component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131921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 k-edge connected component (k-ECC) of a graph G is a maximal subgraph g of G such that g is k-edge connected </a:t>
            </a: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All the examples k=3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2880519" y="3897312"/>
            <a:ext cx="885825" cy="59848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Connector 20"/>
          <p:cNvCxnSpPr/>
          <p:nvPr/>
        </p:nvCxnSpPr>
        <p:spPr>
          <a:xfrm flipH="1">
            <a:off x="2000250" y="3895725"/>
            <a:ext cx="880269" cy="6000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/>
          <p:nvPr/>
        </p:nvCxnSpPr>
        <p:spPr>
          <a:xfrm>
            <a:off x="2000250" y="4495800"/>
            <a:ext cx="342900" cy="9810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/>
          <p:cNvCxnSpPr/>
          <p:nvPr/>
        </p:nvCxnSpPr>
        <p:spPr>
          <a:xfrm flipH="1" flipV="1">
            <a:off x="2328070" y="5467350"/>
            <a:ext cx="1119980" cy="95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H="1">
            <a:off x="3413919" y="4495800"/>
            <a:ext cx="371475" cy="9525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36"/>
          <p:cNvCxnSpPr/>
          <p:nvPr/>
        </p:nvCxnSpPr>
        <p:spPr>
          <a:xfrm>
            <a:off x="2000250" y="4506912"/>
            <a:ext cx="1766094" cy="17463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Connector 37"/>
          <p:cNvCxnSpPr/>
          <p:nvPr/>
        </p:nvCxnSpPr>
        <p:spPr>
          <a:xfrm flipH="1">
            <a:off x="2366169" y="3917949"/>
            <a:ext cx="517129" cy="1549401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Connector 38"/>
          <p:cNvCxnSpPr/>
          <p:nvPr/>
        </p:nvCxnSpPr>
        <p:spPr>
          <a:xfrm>
            <a:off x="2890044" y="3924300"/>
            <a:ext cx="485775" cy="15430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Flowchart: Connector 39"/>
          <p:cNvSpPr/>
          <p:nvPr/>
        </p:nvSpPr>
        <p:spPr>
          <a:xfrm>
            <a:off x="2723356" y="373697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1847850" y="4367212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3599656" y="4367212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2193925" y="52959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3223419" y="52959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114924" y="3279775"/>
            <a:ext cx="19050" cy="13239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Connector 49"/>
          <p:cNvCxnSpPr/>
          <p:nvPr/>
        </p:nvCxnSpPr>
        <p:spPr>
          <a:xfrm flipH="1" flipV="1">
            <a:off x="4467224" y="3946525"/>
            <a:ext cx="1314450" cy="952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Straight Connector 53"/>
          <p:cNvCxnSpPr/>
          <p:nvPr/>
        </p:nvCxnSpPr>
        <p:spPr>
          <a:xfrm flipH="1" flipV="1">
            <a:off x="5153024" y="3308350"/>
            <a:ext cx="609600" cy="6572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Straight Connector 61"/>
          <p:cNvCxnSpPr/>
          <p:nvPr/>
        </p:nvCxnSpPr>
        <p:spPr>
          <a:xfrm flipH="1">
            <a:off x="5114924" y="3965575"/>
            <a:ext cx="647700" cy="6096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/>
          <p:cNvCxnSpPr/>
          <p:nvPr/>
        </p:nvCxnSpPr>
        <p:spPr>
          <a:xfrm flipH="1" flipV="1">
            <a:off x="4495800" y="3946526"/>
            <a:ext cx="619124" cy="6286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Connector 63"/>
          <p:cNvCxnSpPr/>
          <p:nvPr/>
        </p:nvCxnSpPr>
        <p:spPr>
          <a:xfrm flipV="1">
            <a:off x="4467224" y="3308350"/>
            <a:ext cx="676275" cy="63817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Flowchart: Connector 45"/>
          <p:cNvSpPr/>
          <p:nvPr/>
        </p:nvSpPr>
        <p:spPr>
          <a:xfrm>
            <a:off x="4972049" y="31559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78" name="Flowchart: Connector 77"/>
          <p:cNvSpPr/>
          <p:nvPr/>
        </p:nvSpPr>
        <p:spPr>
          <a:xfrm>
            <a:off x="4343400" y="3789362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79" name="Flowchart: Connector 78"/>
          <p:cNvSpPr/>
          <p:nvPr/>
        </p:nvSpPr>
        <p:spPr>
          <a:xfrm>
            <a:off x="4972049" y="442277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80" name="Flowchart: Connector 79"/>
          <p:cNvSpPr/>
          <p:nvPr/>
        </p:nvSpPr>
        <p:spPr>
          <a:xfrm>
            <a:off x="5610224" y="379412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5395914" y="4994275"/>
            <a:ext cx="866776" cy="8953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4" name="Straight Connector 83"/>
          <p:cNvCxnSpPr/>
          <p:nvPr/>
        </p:nvCxnSpPr>
        <p:spPr>
          <a:xfrm flipH="1" flipV="1">
            <a:off x="5395914" y="5032375"/>
            <a:ext cx="876301" cy="838201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Connector 87"/>
          <p:cNvCxnSpPr/>
          <p:nvPr/>
        </p:nvCxnSpPr>
        <p:spPr>
          <a:xfrm flipH="1">
            <a:off x="5386389" y="4994275"/>
            <a:ext cx="871539" cy="190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Straight Connector 91"/>
          <p:cNvCxnSpPr/>
          <p:nvPr/>
        </p:nvCxnSpPr>
        <p:spPr>
          <a:xfrm flipV="1">
            <a:off x="6248400" y="4984750"/>
            <a:ext cx="9526" cy="85724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6" name="Flowchart: Connector 95"/>
          <p:cNvSpPr/>
          <p:nvPr/>
        </p:nvSpPr>
        <p:spPr>
          <a:xfrm>
            <a:off x="5243514" y="48577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 smtClean="0">
                <a:solidFill>
                  <a:srgbClr val="000000"/>
                </a:solidFill>
                <a:latin typeface="Arial"/>
              </a:rPr>
              <a:t>10</a:t>
            </a:r>
            <a:endParaRPr lang="en-AU" sz="1200" kern="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lowchart: Connector 96"/>
          <p:cNvSpPr/>
          <p:nvPr/>
        </p:nvSpPr>
        <p:spPr>
          <a:xfrm>
            <a:off x="6072188" y="486092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 smtClean="0">
                <a:solidFill>
                  <a:srgbClr val="000000"/>
                </a:solidFill>
                <a:latin typeface="Arial"/>
              </a:rPr>
              <a:t>11</a:t>
            </a:r>
            <a:endParaRPr lang="en-AU" sz="1200" kern="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lowchart: Connector 97"/>
          <p:cNvSpPr/>
          <p:nvPr/>
        </p:nvSpPr>
        <p:spPr>
          <a:xfrm>
            <a:off x="5243515" y="57150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 smtClean="0">
                <a:solidFill>
                  <a:srgbClr val="000000"/>
                </a:solidFill>
                <a:latin typeface="Arial"/>
              </a:rPr>
              <a:t>12</a:t>
            </a:r>
            <a:endParaRPr lang="en-AU" sz="1200" kern="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lowchart: Connector 98"/>
          <p:cNvSpPr/>
          <p:nvPr/>
        </p:nvSpPr>
        <p:spPr>
          <a:xfrm>
            <a:off x="6096000" y="5699124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 smtClean="0">
                <a:solidFill>
                  <a:srgbClr val="000000"/>
                </a:solidFill>
                <a:latin typeface="Arial"/>
              </a:rPr>
              <a:t>13</a:t>
            </a:r>
            <a:endParaRPr lang="en-AU" sz="1200" kern="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786526" y="3651249"/>
            <a:ext cx="2160000" cy="2160000"/>
          </a:xfrm>
          <a:prstGeom prst="ellipse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>
                <a:latin typeface="+mn-lt"/>
              </a:rPr>
              <a:t>Outline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Clique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K-Core vs K-Truss</a:t>
            </a:r>
            <a:endParaRPr lang="en-AU" alt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K-</a:t>
            </a:r>
            <a:r>
              <a:rPr lang="en-AU" altLang="en-US" sz="2800" dirty="0"/>
              <a:t>E</a:t>
            </a:r>
            <a:r>
              <a:rPr lang="en-AU" altLang="en-US" sz="2800" dirty="0" smtClean="0"/>
              <a:t>dge  Connected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K-Vertex Connected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17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>
                <a:latin typeface="+mn-lt"/>
              </a:rPr>
              <a:t>Application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44681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dirty="0"/>
              <a:t>Community detection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Social behaviour mining</a:t>
            </a:r>
            <a:endParaRPr lang="en-AU" alt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Graph visualization</a:t>
            </a:r>
            <a:endParaRPr lang="en-AU" alt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Steiner Component Search</a:t>
            </a:r>
            <a:endParaRPr lang="en-AU" alt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Hierarchy Study in Networks</a:t>
            </a:r>
            <a:endParaRPr lang="en-AU" alt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800" dirty="0"/>
              <a:t>……</a:t>
            </a:r>
          </a:p>
          <a:p>
            <a:pPr eaLnBrk="1" hangingPunct="1"/>
            <a:endParaRPr lang="en-AU" altLang="en-US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7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+mn-lt"/>
              </a:rPr>
              <a:t>k-Vertex Connectivity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9629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A graph is k-vertex connected if it is still connected after removing any set of (k-1) vertex from it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724275" y="4267200"/>
            <a:ext cx="838199" cy="31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Connector 62"/>
          <p:cNvCxnSpPr/>
          <p:nvPr/>
        </p:nvCxnSpPr>
        <p:spPr>
          <a:xfrm flipV="1">
            <a:off x="3724275" y="3422650"/>
            <a:ext cx="9526" cy="85724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Connector 65"/>
          <p:cNvCxnSpPr/>
          <p:nvPr/>
        </p:nvCxnSpPr>
        <p:spPr>
          <a:xfrm flipH="1">
            <a:off x="3724275" y="3394075"/>
            <a:ext cx="871539" cy="190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Connector 66"/>
          <p:cNvCxnSpPr/>
          <p:nvPr/>
        </p:nvCxnSpPr>
        <p:spPr>
          <a:xfrm flipV="1">
            <a:off x="4586286" y="3384550"/>
            <a:ext cx="9526" cy="85724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8" name="Flowchart: Connector 67"/>
          <p:cNvSpPr/>
          <p:nvPr/>
        </p:nvSpPr>
        <p:spPr>
          <a:xfrm>
            <a:off x="3581400" y="32575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69" name="Flowchart: Connector 68"/>
          <p:cNvSpPr/>
          <p:nvPr/>
        </p:nvSpPr>
        <p:spPr>
          <a:xfrm>
            <a:off x="4410074" y="326072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 smtClean="0">
                <a:solidFill>
                  <a:srgbClr val="000000"/>
                </a:solidFill>
                <a:latin typeface="Arial"/>
              </a:rPr>
              <a:t>2</a:t>
            </a:r>
            <a:endParaRPr lang="en-AU" sz="1200" kern="0" baseline="-25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lowchart: Connector 69"/>
          <p:cNvSpPr/>
          <p:nvPr/>
        </p:nvSpPr>
        <p:spPr>
          <a:xfrm>
            <a:off x="3581401" y="41148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 smtClean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71" name="Flowchart: Connector 70"/>
          <p:cNvSpPr/>
          <p:nvPr/>
        </p:nvSpPr>
        <p:spPr>
          <a:xfrm>
            <a:off x="4433886" y="4098924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0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+mn-lt"/>
              </a:rPr>
              <a:t>Clique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17249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Given a graph G, a clique is a set of nodes such that for any pair of them have an edge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clique is called maximal clique if there exist no other bigger cliques that contain it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280025" y="3365500"/>
            <a:ext cx="1314450" cy="158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Connector 5"/>
          <p:cNvCxnSpPr/>
          <p:nvPr/>
        </p:nvCxnSpPr>
        <p:spPr>
          <a:xfrm flipH="1" flipV="1">
            <a:off x="4676775" y="4343400"/>
            <a:ext cx="1895475" cy="9525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6"/>
          <p:cNvCxnSpPr/>
          <p:nvPr/>
        </p:nvCxnSpPr>
        <p:spPr>
          <a:xfrm flipH="1">
            <a:off x="4667250" y="4343400"/>
            <a:ext cx="255905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7"/>
          <p:cNvCxnSpPr/>
          <p:nvPr/>
        </p:nvCxnSpPr>
        <p:spPr>
          <a:xfrm>
            <a:off x="6572250" y="3365500"/>
            <a:ext cx="654050" cy="9779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Connector 8"/>
          <p:cNvCxnSpPr/>
          <p:nvPr/>
        </p:nvCxnSpPr>
        <p:spPr>
          <a:xfrm flipH="1">
            <a:off x="4667250" y="3357563"/>
            <a:ext cx="612775" cy="98583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Connector 9"/>
          <p:cNvCxnSpPr/>
          <p:nvPr/>
        </p:nvCxnSpPr>
        <p:spPr>
          <a:xfrm flipH="1" flipV="1">
            <a:off x="4667250" y="4343400"/>
            <a:ext cx="641350" cy="97948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0"/>
          <p:cNvCxnSpPr/>
          <p:nvPr/>
        </p:nvCxnSpPr>
        <p:spPr>
          <a:xfrm>
            <a:off x="5308600" y="5322888"/>
            <a:ext cx="1285875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1"/>
          <p:cNvCxnSpPr/>
          <p:nvPr/>
        </p:nvCxnSpPr>
        <p:spPr>
          <a:xfrm flipV="1">
            <a:off x="6594475" y="4343400"/>
            <a:ext cx="631825" cy="97948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Connector 12"/>
          <p:cNvCxnSpPr/>
          <p:nvPr/>
        </p:nvCxnSpPr>
        <p:spPr>
          <a:xfrm flipH="1" flipV="1">
            <a:off x="5280025" y="3365500"/>
            <a:ext cx="1314450" cy="195738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Connector 13"/>
          <p:cNvCxnSpPr/>
          <p:nvPr/>
        </p:nvCxnSpPr>
        <p:spPr>
          <a:xfrm flipV="1">
            <a:off x="5308600" y="3367088"/>
            <a:ext cx="1263650" cy="19558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14"/>
          <p:cNvCxnSpPr/>
          <p:nvPr/>
        </p:nvCxnSpPr>
        <p:spPr>
          <a:xfrm flipH="1" flipV="1">
            <a:off x="6572250" y="3367088"/>
            <a:ext cx="22225" cy="19558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5"/>
          <p:cNvCxnSpPr/>
          <p:nvPr/>
        </p:nvCxnSpPr>
        <p:spPr>
          <a:xfrm flipV="1">
            <a:off x="4667250" y="3367088"/>
            <a:ext cx="1905000" cy="97631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Connector 16"/>
          <p:cNvCxnSpPr/>
          <p:nvPr/>
        </p:nvCxnSpPr>
        <p:spPr>
          <a:xfrm>
            <a:off x="5280025" y="3365500"/>
            <a:ext cx="28575" cy="195738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/>
          <p:cNvCxnSpPr/>
          <p:nvPr/>
        </p:nvCxnSpPr>
        <p:spPr>
          <a:xfrm>
            <a:off x="5280025" y="3367088"/>
            <a:ext cx="1946275" cy="97631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/>
          <p:nvPr/>
        </p:nvCxnSpPr>
        <p:spPr>
          <a:xfrm flipV="1">
            <a:off x="5308600" y="4343400"/>
            <a:ext cx="1917700" cy="97948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/>
          <p:nvPr/>
        </p:nvCxnSpPr>
        <p:spPr>
          <a:xfrm flipH="1">
            <a:off x="3752850" y="3367088"/>
            <a:ext cx="1527175" cy="6381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Connector 20"/>
          <p:cNvCxnSpPr/>
          <p:nvPr/>
        </p:nvCxnSpPr>
        <p:spPr>
          <a:xfrm flipH="1" flipV="1">
            <a:off x="3752850" y="4005263"/>
            <a:ext cx="1555750" cy="13176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21"/>
          <p:cNvCxnSpPr/>
          <p:nvPr/>
        </p:nvCxnSpPr>
        <p:spPr>
          <a:xfrm flipH="1">
            <a:off x="3752850" y="3367088"/>
            <a:ext cx="2830513" cy="6381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/>
          <p:nvPr/>
        </p:nvCxnSpPr>
        <p:spPr>
          <a:xfrm flipH="1" flipV="1">
            <a:off x="3752850" y="4005263"/>
            <a:ext cx="3473450" cy="33813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/>
          <p:nvPr/>
        </p:nvCxnSpPr>
        <p:spPr>
          <a:xfrm flipH="1" flipV="1">
            <a:off x="3752850" y="4005263"/>
            <a:ext cx="923925" cy="3397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Flowchart: Connector 24"/>
          <p:cNvSpPr/>
          <p:nvPr/>
        </p:nvSpPr>
        <p:spPr>
          <a:xfrm>
            <a:off x="5181600" y="32004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6</a:t>
            </a:r>
          </a:p>
        </p:txBody>
      </p:sp>
      <p:sp>
        <p:nvSpPr>
          <p:cNvPr id="26" name="Flowchart: Connector 25"/>
          <p:cNvSpPr/>
          <p:nvPr/>
        </p:nvSpPr>
        <p:spPr>
          <a:xfrm>
            <a:off x="4572000" y="41910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5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693988" y="3357563"/>
            <a:ext cx="1058862" cy="6381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Connector 27"/>
          <p:cNvCxnSpPr/>
          <p:nvPr/>
        </p:nvCxnSpPr>
        <p:spPr>
          <a:xfrm flipV="1">
            <a:off x="1600200" y="3352800"/>
            <a:ext cx="1112838" cy="6572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28"/>
          <p:cNvCxnSpPr/>
          <p:nvPr/>
        </p:nvCxnSpPr>
        <p:spPr>
          <a:xfrm>
            <a:off x="1624013" y="4057650"/>
            <a:ext cx="400050" cy="12652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Connector 29"/>
          <p:cNvCxnSpPr/>
          <p:nvPr/>
        </p:nvCxnSpPr>
        <p:spPr>
          <a:xfrm flipH="1">
            <a:off x="3395663" y="4032250"/>
            <a:ext cx="381000" cy="13017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Connector 30"/>
          <p:cNvCxnSpPr/>
          <p:nvPr/>
        </p:nvCxnSpPr>
        <p:spPr>
          <a:xfrm>
            <a:off x="2027238" y="5322888"/>
            <a:ext cx="1371600" cy="3651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>
            <a:off x="2701925" y="3389313"/>
            <a:ext cx="677863" cy="195103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Connector 32"/>
          <p:cNvCxnSpPr/>
          <p:nvPr/>
        </p:nvCxnSpPr>
        <p:spPr>
          <a:xfrm flipH="1">
            <a:off x="1978025" y="3389313"/>
            <a:ext cx="709613" cy="19145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/>
          <p:cNvCxnSpPr/>
          <p:nvPr/>
        </p:nvCxnSpPr>
        <p:spPr>
          <a:xfrm flipV="1">
            <a:off x="1600200" y="4021138"/>
            <a:ext cx="2176463" cy="1111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/>
          <p:cNvCxnSpPr/>
          <p:nvPr/>
        </p:nvCxnSpPr>
        <p:spPr>
          <a:xfrm>
            <a:off x="1584325" y="4032250"/>
            <a:ext cx="1795463" cy="13017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/>
          <p:cNvCxnSpPr/>
          <p:nvPr/>
        </p:nvCxnSpPr>
        <p:spPr>
          <a:xfrm flipV="1">
            <a:off x="2024063" y="4010025"/>
            <a:ext cx="1752600" cy="12763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36"/>
          <p:cNvCxnSpPr/>
          <p:nvPr/>
        </p:nvCxnSpPr>
        <p:spPr>
          <a:xfrm flipV="1">
            <a:off x="1668463" y="3367088"/>
            <a:ext cx="1047750" cy="61277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8" name="Straight Connector 37"/>
          <p:cNvCxnSpPr/>
          <p:nvPr/>
        </p:nvCxnSpPr>
        <p:spPr>
          <a:xfrm>
            <a:off x="1614488" y="4010025"/>
            <a:ext cx="400050" cy="126682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9" name="Straight Connector 38"/>
          <p:cNvCxnSpPr/>
          <p:nvPr/>
        </p:nvCxnSpPr>
        <p:spPr>
          <a:xfrm>
            <a:off x="1993900" y="5332413"/>
            <a:ext cx="1457325" cy="4127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0" name="Straight Connector 39"/>
          <p:cNvCxnSpPr/>
          <p:nvPr/>
        </p:nvCxnSpPr>
        <p:spPr>
          <a:xfrm>
            <a:off x="2703513" y="3398838"/>
            <a:ext cx="685800" cy="202247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 flipH="1">
            <a:off x="1963738" y="3367088"/>
            <a:ext cx="730250" cy="202565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2" name="Straight Connector 41"/>
          <p:cNvCxnSpPr/>
          <p:nvPr/>
        </p:nvCxnSpPr>
        <p:spPr>
          <a:xfrm>
            <a:off x="1630363" y="4073525"/>
            <a:ext cx="1768475" cy="1285875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3" name="Straight Connector 42"/>
          <p:cNvCxnSpPr/>
          <p:nvPr/>
        </p:nvCxnSpPr>
        <p:spPr>
          <a:xfrm flipH="1">
            <a:off x="1633538" y="3352800"/>
            <a:ext cx="1089025" cy="633413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4" name="Straight Connector 43"/>
          <p:cNvCxnSpPr/>
          <p:nvPr/>
        </p:nvCxnSpPr>
        <p:spPr>
          <a:xfrm flipH="1" flipV="1">
            <a:off x="2717800" y="3352800"/>
            <a:ext cx="1066800" cy="655638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5" name="Straight Connector 44"/>
          <p:cNvCxnSpPr/>
          <p:nvPr/>
        </p:nvCxnSpPr>
        <p:spPr>
          <a:xfrm flipV="1">
            <a:off x="3398838" y="4038600"/>
            <a:ext cx="373062" cy="1301750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6" name="Straight Connector 45"/>
          <p:cNvCxnSpPr/>
          <p:nvPr/>
        </p:nvCxnSpPr>
        <p:spPr>
          <a:xfrm flipH="1" flipV="1">
            <a:off x="2114550" y="5332413"/>
            <a:ext cx="1368425" cy="17462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7" name="Straight Connector 46"/>
          <p:cNvCxnSpPr/>
          <p:nvPr/>
        </p:nvCxnSpPr>
        <p:spPr>
          <a:xfrm>
            <a:off x="1608138" y="4032250"/>
            <a:ext cx="395287" cy="1276350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8" name="Straight Connector 47"/>
          <p:cNvCxnSpPr/>
          <p:nvPr/>
        </p:nvCxnSpPr>
        <p:spPr>
          <a:xfrm flipH="1">
            <a:off x="1690688" y="4038600"/>
            <a:ext cx="2152650" cy="0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49" name="Straight Connector 48"/>
          <p:cNvCxnSpPr/>
          <p:nvPr/>
        </p:nvCxnSpPr>
        <p:spPr>
          <a:xfrm flipH="1">
            <a:off x="2079625" y="4064000"/>
            <a:ext cx="1639888" cy="1168400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0" name="Straight Connector 49"/>
          <p:cNvCxnSpPr/>
          <p:nvPr/>
        </p:nvCxnSpPr>
        <p:spPr>
          <a:xfrm flipH="1">
            <a:off x="2003425" y="3344863"/>
            <a:ext cx="690563" cy="1928812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1" name="Straight Connector 50"/>
          <p:cNvCxnSpPr/>
          <p:nvPr/>
        </p:nvCxnSpPr>
        <p:spPr>
          <a:xfrm>
            <a:off x="2697163" y="3357563"/>
            <a:ext cx="665162" cy="1968500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52" name="Straight Connector 51"/>
          <p:cNvCxnSpPr/>
          <p:nvPr/>
        </p:nvCxnSpPr>
        <p:spPr>
          <a:xfrm>
            <a:off x="1581150" y="4032250"/>
            <a:ext cx="1766888" cy="1274763"/>
          </a:xfrm>
          <a:prstGeom prst="line">
            <a:avLst/>
          </a:prstGeom>
          <a:noFill/>
          <a:ln w="44450" cap="flat" cmpd="sng" algn="ctr">
            <a:solidFill>
              <a:srgbClr val="FFC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3" name="Flowchart: Connector 52"/>
          <p:cNvSpPr/>
          <p:nvPr/>
        </p:nvSpPr>
        <p:spPr>
          <a:xfrm>
            <a:off x="6477000" y="32004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8</a:t>
            </a:r>
          </a:p>
        </p:txBody>
      </p:sp>
      <p:sp>
        <p:nvSpPr>
          <p:cNvPr id="54" name="Flowchart: Connector 53"/>
          <p:cNvSpPr/>
          <p:nvPr/>
        </p:nvSpPr>
        <p:spPr>
          <a:xfrm>
            <a:off x="7086600" y="41910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9</a:t>
            </a:r>
          </a:p>
        </p:txBody>
      </p:sp>
      <p:sp>
        <p:nvSpPr>
          <p:cNvPr id="55" name="Flowchart: Connector 54"/>
          <p:cNvSpPr/>
          <p:nvPr/>
        </p:nvSpPr>
        <p:spPr>
          <a:xfrm>
            <a:off x="6477000" y="51816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10</a:t>
            </a:r>
          </a:p>
        </p:txBody>
      </p:sp>
      <p:sp>
        <p:nvSpPr>
          <p:cNvPr id="56" name="Flowchart: Connector 55"/>
          <p:cNvSpPr/>
          <p:nvPr/>
        </p:nvSpPr>
        <p:spPr>
          <a:xfrm>
            <a:off x="5181600" y="51816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7</a:t>
            </a:r>
          </a:p>
        </p:txBody>
      </p:sp>
      <p:sp>
        <p:nvSpPr>
          <p:cNvPr id="57" name="Flowchart: Connector 56"/>
          <p:cNvSpPr/>
          <p:nvPr/>
        </p:nvSpPr>
        <p:spPr>
          <a:xfrm>
            <a:off x="1447800" y="3868738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0</a:t>
            </a:r>
          </a:p>
        </p:txBody>
      </p:sp>
      <p:sp>
        <p:nvSpPr>
          <p:cNvPr id="58" name="Flowchart: Connector 57"/>
          <p:cNvSpPr/>
          <p:nvPr/>
        </p:nvSpPr>
        <p:spPr>
          <a:xfrm>
            <a:off x="2541588" y="32131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59" name="Flowchart: Connector 58"/>
          <p:cNvSpPr/>
          <p:nvPr/>
        </p:nvSpPr>
        <p:spPr>
          <a:xfrm>
            <a:off x="3600450" y="385127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60" name="Flowchart: Connector 59"/>
          <p:cNvSpPr/>
          <p:nvPr/>
        </p:nvSpPr>
        <p:spPr>
          <a:xfrm>
            <a:off x="3227388" y="5170488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1851025" y="51435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28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>
                <a:latin typeface="+mn-lt"/>
              </a:rPr>
              <a:t>Application</a:t>
            </a:r>
            <a:endParaRPr lang="en-AU" sz="4000" b="1" dirty="0">
              <a:latin typeface="+mn-lt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098"/>
            <a:ext cx="8229600" cy="446810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 dirty="0"/>
              <a:t>Community detection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 dirty="0"/>
              <a:t>Gene expression and motif discovery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 dirty="0"/>
              <a:t>Anomaly detection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 dirty="0"/>
              <a:t>Stock market data visualization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 dirty="0"/>
              <a:t>Signal transmission analysis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AU" altLang="en-US" sz="2400" dirty="0"/>
              <a:t>……</a:t>
            </a:r>
          </a:p>
          <a:p>
            <a:pPr eaLnBrk="1" hangingPunct="1"/>
            <a:endParaRPr lang="en-AU" altLang="en-US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52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>
                <a:latin typeface="+mn-lt"/>
              </a:rPr>
              <a:t>Maximal Clique Enumeration</a:t>
            </a:r>
            <a:endParaRPr lang="en-AU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098"/>
            <a:ext cx="8686800" cy="103910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dirty="0"/>
              <a:t>Given a graph G, find all the maximal cliques in G.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AU" sz="2400" dirty="0"/>
              <a:t> </a:t>
            </a:r>
            <a:r>
              <a:rPr lang="en-AU" sz="2400" dirty="0" smtClean="0"/>
              <a:t>NP-Hard </a:t>
            </a:r>
            <a:r>
              <a:rPr lang="en-AU" sz="2400" dirty="0"/>
              <a:t>Problem</a:t>
            </a:r>
          </a:p>
          <a:p>
            <a:pPr marL="457200" lvl="1" indent="0">
              <a:buFontTx/>
              <a:buNone/>
              <a:defRPr/>
            </a:pPr>
            <a:endParaRPr lang="en-AU" altLang="en-US" sz="2400" dirty="0"/>
          </a:p>
          <a:p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974975" y="3430588"/>
            <a:ext cx="1058863" cy="6381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" name="Straight Connector 4"/>
          <p:cNvCxnSpPr/>
          <p:nvPr/>
        </p:nvCxnSpPr>
        <p:spPr>
          <a:xfrm flipV="1">
            <a:off x="1908175" y="3429000"/>
            <a:ext cx="1112838" cy="6556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Connector 5"/>
          <p:cNvCxnSpPr/>
          <p:nvPr/>
        </p:nvCxnSpPr>
        <p:spPr>
          <a:xfrm>
            <a:off x="1908175" y="4084638"/>
            <a:ext cx="400050" cy="12668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Connector 6"/>
          <p:cNvCxnSpPr/>
          <p:nvPr/>
        </p:nvCxnSpPr>
        <p:spPr>
          <a:xfrm flipH="1">
            <a:off x="3679825" y="4084638"/>
            <a:ext cx="381000" cy="13017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Connector 7"/>
          <p:cNvCxnSpPr/>
          <p:nvPr/>
        </p:nvCxnSpPr>
        <p:spPr>
          <a:xfrm>
            <a:off x="2308225" y="5349875"/>
            <a:ext cx="1371600" cy="36513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Connector 8"/>
          <p:cNvCxnSpPr/>
          <p:nvPr/>
        </p:nvCxnSpPr>
        <p:spPr>
          <a:xfrm>
            <a:off x="3001963" y="3435350"/>
            <a:ext cx="677862" cy="19510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Connector 9"/>
          <p:cNvCxnSpPr/>
          <p:nvPr/>
        </p:nvCxnSpPr>
        <p:spPr>
          <a:xfrm flipH="1">
            <a:off x="2308225" y="3435350"/>
            <a:ext cx="709613" cy="19145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0"/>
          <p:cNvCxnSpPr/>
          <p:nvPr/>
        </p:nvCxnSpPr>
        <p:spPr>
          <a:xfrm flipV="1">
            <a:off x="1884363" y="4073525"/>
            <a:ext cx="2176462" cy="11113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1"/>
          <p:cNvCxnSpPr/>
          <p:nvPr/>
        </p:nvCxnSpPr>
        <p:spPr>
          <a:xfrm>
            <a:off x="1884363" y="4084638"/>
            <a:ext cx="1795462" cy="13017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Connector 12"/>
          <p:cNvCxnSpPr/>
          <p:nvPr/>
        </p:nvCxnSpPr>
        <p:spPr>
          <a:xfrm flipV="1">
            <a:off x="2308225" y="4073525"/>
            <a:ext cx="1752600" cy="12763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Connector 13"/>
          <p:cNvCxnSpPr/>
          <p:nvPr/>
        </p:nvCxnSpPr>
        <p:spPr>
          <a:xfrm flipH="1" flipV="1">
            <a:off x="5381625" y="3270250"/>
            <a:ext cx="838200" cy="793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Connector 14"/>
          <p:cNvCxnSpPr/>
          <p:nvPr/>
        </p:nvCxnSpPr>
        <p:spPr>
          <a:xfrm flipH="1" flipV="1">
            <a:off x="5032375" y="4410075"/>
            <a:ext cx="2178050" cy="1460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Connector 15"/>
          <p:cNvCxnSpPr/>
          <p:nvPr/>
        </p:nvCxnSpPr>
        <p:spPr>
          <a:xfrm flipH="1">
            <a:off x="5032375" y="4337050"/>
            <a:ext cx="1425575" cy="730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Connector 16"/>
          <p:cNvCxnSpPr/>
          <p:nvPr/>
        </p:nvCxnSpPr>
        <p:spPr>
          <a:xfrm>
            <a:off x="6219825" y="3346450"/>
            <a:ext cx="228600" cy="9906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/>
          <p:cNvCxnSpPr/>
          <p:nvPr/>
        </p:nvCxnSpPr>
        <p:spPr>
          <a:xfrm flipH="1">
            <a:off x="5032375" y="3270250"/>
            <a:ext cx="349250" cy="11398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/>
          <p:nvPr/>
        </p:nvCxnSpPr>
        <p:spPr>
          <a:xfrm flipH="1" flipV="1">
            <a:off x="5032375" y="4406900"/>
            <a:ext cx="425450" cy="7683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/>
          <p:cNvCxnSpPr/>
          <p:nvPr/>
        </p:nvCxnSpPr>
        <p:spPr>
          <a:xfrm flipV="1">
            <a:off x="5457825" y="4556125"/>
            <a:ext cx="1752600" cy="6191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Connector 20"/>
          <p:cNvCxnSpPr/>
          <p:nvPr/>
        </p:nvCxnSpPr>
        <p:spPr>
          <a:xfrm flipH="1" flipV="1">
            <a:off x="6448425" y="4337050"/>
            <a:ext cx="762000" cy="2190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21"/>
          <p:cNvCxnSpPr/>
          <p:nvPr/>
        </p:nvCxnSpPr>
        <p:spPr>
          <a:xfrm flipH="1" flipV="1">
            <a:off x="5381625" y="3270250"/>
            <a:ext cx="1828800" cy="12858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22"/>
          <p:cNvCxnSpPr/>
          <p:nvPr/>
        </p:nvCxnSpPr>
        <p:spPr>
          <a:xfrm flipV="1">
            <a:off x="5457825" y="3346450"/>
            <a:ext cx="762000" cy="18288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23"/>
          <p:cNvCxnSpPr/>
          <p:nvPr/>
        </p:nvCxnSpPr>
        <p:spPr>
          <a:xfrm flipH="1" flipV="1">
            <a:off x="6219825" y="3346450"/>
            <a:ext cx="990600" cy="121285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/>
          <p:cNvCxnSpPr/>
          <p:nvPr/>
        </p:nvCxnSpPr>
        <p:spPr>
          <a:xfrm flipV="1">
            <a:off x="5032375" y="3378200"/>
            <a:ext cx="1187450" cy="103187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/>
          <p:cNvCxnSpPr/>
          <p:nvPr/>
        </p:nvCxnSpPr>
        <p:spPr>
          <a:xfrm>
            <a:off x="5381625" y="3270250"/>
            <a:ext cx="76200" cy="19050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/>
          <p:cNvCxnSpPr/>
          <p:nvPr/>
        </p:nvCxnSpPr>
        <p:spPr>
          <a:xfrm>
            <a:off x="5381625" y="3270250"/>
            <a:ext cx="1066800" cy="10668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Connector 27"/>
          <p:cNvCxnSpPr/>
          <p:nvPr/>
        </p:nvCxnSpPr>
        <p:spPr>
          <a:xfrm flipV="1">
            <a:off x="5457825" y="4337050"/>
            <a:ext cx="990600" cy="83820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28"/>
          <p:cNvCxnSpPr/>
          <p:nvPr/>
        </p:nvCxnSpPr>
        <p:spPr>
          <a:xfrm flipH="1">
            <a:off x="4060825" y="3276600"/>
            <a:ext cx="1320800" cy="792163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Connector 29"/>
          <p:cNvCxnSpPr/>
          <p:nvPr/>
        </p:nvCxnSpPr>
        <p:spPr>
          <a:xfrm flipH="1" flipV="1">
            <a:off x="4060825" y="4068763"/>
            <a:ext cx="1397000" cy="110648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Connector 30"/>
          <p:cNvCxnSpPr/>
          <p:nvPr/>
        </p:nvCxnSpPr>
        <p:spPr>
          <a:xfrm flipH="1">
            <a:off x="4060825" y="3370263"/>
            <a:ext cx="2198688" cy="709612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/>
          <p:nvPr/>
        </p:nvCxnSpPr>
        <p:spPr>
          <a:xfrm flipH="1" flipV="1">
            <a:off x="4060825" y="4068763"/>
            <a:ext cx="2387600" cy="268287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Connector 32"/>
          <p:cNvCxnSpPr/>
          <p:nvPr/>
        </p:nvCxnSpPr>
        <p:spPr>
          <a:xfrm flipH="1" flipV="1">
            <a:off x="4060825" y="4068763"/>
            <a:ext cx="923925" cy="33972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Flowchart: Connector 33"/>
          <p:cNvSpPr/>
          <p:nvPr/>
        </p:nvSpPr>
        <p:spPr>
          <a:xfrm>
            <a:off x="5243513" y="31242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6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6067425" y="31940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8</a:t>
            </a:r>
          </a:p>
        </p:txBody>
      </p:sp>
      <p:sp>
        <p:nvSpPr>
          <p:cNvPr id="36" name="Flowchart: Connector 35"/>
          <p:cNvSpPr/>
          <p:nvPr/>
        </p:nvSpPr>
        <p:spPr>
          <a:xfrm>
            <a:off x="6296025" y="41846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9</a:t>
            </a:r>
          </a:p>
        </p:txBody>
      </p:sp>
      <p:sp>
        <p:nvSpPr>
          <p:cNvPr id="37" name="Flowchart: Connector 36"/>
          <p:cNvSpPr/>
          <p:nvPr/>
        </p:nvSpPr>
        <p:spPr>
          <a:xfrm>
            <a:off x="7058025" y="44069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10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5305425" y="50228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7</a:t>
            </a:r>
          </a:p>
        </p:txBody>
      </p:sp>
      <p:sp>
        <p:nvSpPr>
          <p:cNvPr id="39" name="Flowchart: Connector 38"/>
          <p:cNvSpPr/>
          <p:nvPr/>
        </p:nvSpPr>
        <p:spPr>
          <a:xfrm>
            <a:off x="4879975" y="42545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5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2849563" y="327660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3908425" y="3914775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42" name="Flowchart: Connector 41"/>
          <p:cNvSpPr/>
          <p:nvPr/>
        </p:nvSpPr>
        <p:spPr>
          <a:xfrm>
            <a:off x="3476625" y="51752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2159000" y="5175250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44" name="Flowchart: Connector 43"/>
          <p:cNvSpPr/>
          <p:nvPr/>
        </p:nvSpPr>
        <p:spPr>
          <a:xfrm>
            <a:off x="1755775" y="3932238"/>
            <a:ext cx="304800" cy="304800"/>
          </a:xfrm>
          <a:prstGeom prst="flowChartConnector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1200" kern="0" dirty="0">
                <a:solidFill>
                  <a:srgbClr val="000000"/>
                </a:solidFill>
                <a:latin typeface="Arial"/>
                <a:ea typeface="+mn-ea"/>
              </a:rPr>
              <a:t>v</a:t>
            </a:r>
            <a:r>
              <a:rPr lang="en-AU" sz="1200" kern="0" baseline="-25000" dirty="0">
                <a:solidFill>
                  <a:srgbClr val="000000"/>
                </a:solidFill>
                <a:latin typeface="Arial"/>
                <a:ea typeface="+mn-ea"/>
              </a:rPr>
              <a:t>0</a:t>
            </a:r>
          </a:p>
        </p:txBody>
      </p:sp>
      <p:sp>
        <p:nvSpPr>
          <p:cNvPr id="45" name="Oval 44"/>
          <p:cNvSpPr/>
          <p:nvPr/>
        </p:nvSpPr>
        <p:spPr>
          <a:xfrm>
            <a:off x="1614488" y="3194050"/>
            <a:ext cx="2700337" cy="2520950"/>
          </a:xfrm>
          <a:prstGeom prst="ellipse">
            <a:avLst/>
          </a:prstGeom>
          <a:noFill/>
          <a:ln w="15875" cap="flat" cmpd="sng" algn="ctr">
            <a:solidFill>
              <a:srgbClr val="4F81BD">
                <a:lumMod val="75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kern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857625" y="2660650"/>
            <a:ext cx="2952750" cy="2952750"/>
          </a:xfrm>
          <a:prstGeom prst="ellipse">
            <a:avLst/>
          </a:prstGeom>
          <a:noFill/>
          <a:ln w="15875" cap="flat" cmpd="sng" algn="ctr">
            <a:solidFill>
              <a:srgbClr val="4F81BD">
                <a:shade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kern="0">
              <a:solidFill>
                <a:prstClr val="white"/>
              </a:solidFill>
              <a:latin typeface="Arial"/>
              <a:ea typeface="+mn-ea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95825" y="2813050"/>
            <a:ext cx="2771775" cy="2771775"/>
          </a:xfrm>
          <a:prstGeom prst="ellipse">
            <a:avLst/>
          </a:prstGeom>
          <a:noFill/>
          <a:ln w="15875" cap="flat" cmpd="sng" algn="ctr">
            <a:solidFill>
              <a:srgbClr val="4F81BD">
                <a:shade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 kern="0">
              <a:solidFill>
                <a:prstClr val="white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 smtClean="0">
                <a:latin typeface="+mn-lt"/>
              </a:rPr>
              <a:t>In-Memory MCE</a:t>
            </a:r>
            <a:endParaRPr lang="en-AU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en-US" sz="2800" dirty="0" err="1"/>
              <a:t>Bron-Kerbosch</a:t>
            </a:r>
            <a:r>
              <a:rPr lang="en-AU" altLang="en-US" sz="2800" dirty="0"/>
              <a:t> Algorithm</a:t>
            </a:r>
          </a:p>
          <a:p>
            <a:pPr lvl="1">
              <a:buFont typeface="Wingdings" pitchFamily="2" charset="2"/>
              <a:buChar char="Ø"/>
            </a:pPr>
            <a:r>
              <a:rPr lang="en-AU" altLang="en-US" sz="2400" dirty="0"/>
              <a:t>First Practical </a:t>
            </a:r>
            <a:r>
              <a:rPr lang="en-AU" altLang="en-US" sz="2400" dirty="0" smtClean="0"/>
              <a:t>In-Memory MCE Algorithm</a:t>
            </a:r>
          </a:p>
          <a:p>
            <a:pPr lvl="2"/>
            <a:r>
              <a:rPr lang="en-AU" altLang="en-US" sz="2000" dirty="0" smtClean="0"/>
              <a:t>In-Memory means all the input and auxiliary data structure can be loaded in main memory during the computation</a:t>
            </a:r>
            <a:endParaRPr lang="en-AU" altLang="en-US" sz="2000" dirty="0"/>
          </a:p>
          <a:p>
            <a:pPr lvl="2"/>
            <a:r>
              <a:rPr lang="en-AU" altLang="en-US" sz="2000" dirty="0"/>
              <a:t>C. </a:t>
            </a:r>
            <a:r>
              <a:rPr lang="en-AU" altLang="en-US" sz="2000" dirty="0" err="1"/>
              <a:t>Bron</a:t>
            </a:r>
            <a:r>
              <a:rPr lang="en-AU" altLang="en-US" sz="2000" dirty="0"/>
              <a:t> et al., </a:t>
            </a:r>
            <a:r>
              <a:rPr lang="en-AU" altLang="en-US" sz="2000" dirty="0" smtClean="0"/>
              <a:t>“Algorithm </a:t>
            </a:r>
            <a:r>
              <a:rPr lang="en-AU" altLang="en-US" sz="2000" dirty="0"/>
              <a:t>457: finding all cliques of an undirected graph", </a:t>
            </a:r>
            <a:r>
              <a:rPr lang="en-AU" altLang="en-US" sz="2000" i="1" dirty="0" smtClean="0"/>
              <a:t>Communications </a:t>
            </a:r>
            <a:r>
              <a:rPr lang="en-AU" altLang="en-US" sz="2000" i="1" dirty="0"/>
              <a:t>of  the ACM</a:t>
            </a:r>
            <a:r>
              <a:rPr lang="en-AU" altLang="en-US" sz="2000" dirty="0"/>
              <a:t>, </a:t>
            </a:r>
            <a:r>
              <a:rPr lang="en-AU" altLang="en-US" sz="2000" b="1" dirty="0"/>
              <a:t>16</a:t>
            </a:r>
            <a:r>
              <a:rPr lang="en-AU" altLang="en-US" sz="2000" dirty="0"/>
              <a:t> (9): 575–577,1973</a:t>
            </a:r>
          </a:p>
          <a:p>
            <a:pPr lvl="1">
              <a:buFont typeface="Wingdings" pitchFamily="2" charset="2"/>
              <a:buChar char="Ø"/>
            </a:pPr>
            <a:r>
              <a:rPr lang="en-AU" altLang="en-US" sz="2400" dirty="0"/>
              <a:t>Based on a recursive backtracking paradigm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66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>
                <a:latin typeface="+mn-lt"/>
              </a:rPr>
              <a:t>I/O Efficient MCE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2800"/>
            <a:ext cx="8229600" cy="3849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en-US" sz="2800" dirty="0" smtClean="0"/>
              <a:t>Why I/O Efficient?</a:t>
            </a:r>
          </a:p>
          <a:p>
            <a:pPr lvl="1">
              <a:buFont typeface="Wingdings" pitchFamily="2" charset="2"/>
              <a:buChar char="Ø"/>
            </a:pPr>
            <a:r>
              <a:rPr lang="en-AU" altLang="en-US" sz="2400" dirty="0" smtClean="0"/>
              <a:t>Real graph is massive</a:t>
            </a:r>
          </a:p>
          <a:p>
            <a:pPr lvl="2"/>
            <a:r>
              <a:rPr lang="en-AU" altLang="en-US" sz="2000" dirty="0" smtClean="0"/>
              <a:t>Facebook contains 1.32 billion nodes and 140 billion edges</a:t>
            </a:r>
          </a:p>
          <a:p>
            <a:pPr lvl="2"/>
            <a:r>
              <a:rPr lang="en-AU" altLang="en-US" sz="2000" dirty="0" smtClean="0"/>
              <a:t>EU-2015 (sub-domain of web graph) contains 1.07 billion nodes and 91 billion edges</a:t>
            </a:r>
          </a:p>
          <a:p>
            <a:pPr lvl="1">
              <a:buFont typeface="Wingdings" pitchFamily="2" charset="2"/>
              <a:buChar char="Ø"/>
            </a:pPr>
            <a:r>
              <a:rPr lang="en-AU" altLang="en-US" sz="2400" dirty="0" smtClean="0"/>
              <a:t>Memory is fast but small while disk is slow but large</a:t>
            </a:r>
          </a:p>
          <a:p>
            <a:pPr lvl="1"/>
            <a:endParaRPr lang="en-AU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677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>
                <a:latin typeface="+mn-lt"/>
              </a:rPr>
              <a:t>I/O Efficient MCE</a:t>
            </a:r>
            <a:endParaRPr lang="en-AU" sz="4000" b="1" dirty="0">
              <a:latin typeface="+mn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2800"/>
            <a:ext cx="8229600" cy="5048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dirty="0" smtClean="0"/>
              <a:t>Why I/O Efficient?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Memory Hierarchy</a:t>
            </a:r>
          </a:p>
          <a:p>
            <a:pPr marL="457200" lvl="1" indent="0">
              <a:buFontTx/>
              <a:buNone/>
              <a:defRPr/>
            </a:pPr>
            <a:endParaRPr lang="en-AU" altLang="en-US" sz="2400" dirty="0" smtClean="0"/>
          </a:p>
        </p:txBody>
      </p:sp>
      <p:pic>
        <p:nvPicPr>
          <p:cNvPr id="7" name="Picture 1" descr="phdthesis_akyrola.pdf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30421" r="20084" b="10939"/>
          <a:stretch>
            <a:fillRect/>
          </a:stretch>
        </p:blipFill>
        <p:spPr bwMode="auto">
          <a:xfrm>
            <a:off x="2268537" y="2590800"/>
            <a:ext cx="4103687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2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000" b="1" dirty="0" smtClean="0">
                <a:latin typeface="+mn-lt"/>
              </a:rPr>
              <a:t>Diversified Top-K Clique Search</a:t>
            </a:r>
            <a:endParaRPr lang="en-AU" sz="4000" b="1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8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altLang="en-US" sz="2800" dirty="0"/>
              <a:t>Traditional models </a:t>
            </a:r>
            <a:r>
              <a:rPr lang="en-AU" altLang="en-US" sz="2800" dirty="0" smtClean="0"/>
              <a:t>vs diversified top-k clique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2698552" y="3049942"/>
            <a:ext cx="1058863" cy="63896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631752" y="3048357"/>
            <a:ext cx="1112837" cy="6564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31752" y="3704786"/>
            <a:ext cx="400050" cy="126603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403402" y="3704786"/>
            <a:ext cx="381003" cy="130095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31802" y="4970024"/>
            <a:ext cx="1371600" cy="3571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5540" y="3054505"/>
            <a:ext cx="677862" cy="195123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031802" y="3054704"/>
            <a:ext cx="709614" cy="191532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684" y="3693674"/>
            <a:ext cx="2175718" cy="1111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8684" y="3704786"/>
            <a:ext cx="1794718" cy="13009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31802" y="3693674"/>
            <a:ext cx="1752603" cy="127635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105400" y="2890201"/>
            <a:ext cx="838200" cy="7907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755952" y="4030123"/>
            <a:ext cx="2178249" cy="14552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755952" y="3957000"/>
            <a:ext cx="1425476" cy="7312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3600" y="2966400"/>
            <a:ext cx="228600" cy="9906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755952" y="2890200"/>
            <a:ext cx="349449" cy="113992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755952" y="4026375"/>
            <a:ext cx="425648" cy="76882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181600" y="4175650"/>
            <a:ext cx="1752600" cy="61955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172200" y="3957000"/>
            <a:ext cx="762001" cy="21865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5105400" y="2890200"/>
            <a:ext cx="1828800" cy="128545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181600" y="2966400"/>
            <a:ext cx="762000" cy="182880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943600" y="2966400"/>
            <a:ext cx="990601" cy="121304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55952" y="2997964"/>
            <a:ext cx="1187648" cy="103215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2890200"/>
            <a:ext cx="76200" cy="1905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05400" y="2890200"/>
            <a:ext cx="1066800" cy="10668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181600" y="3957000"/>
            <a:ext cx="990600" cy="838202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84402" y="2895954"/>
            <a:ext cx="1320998" cy="79295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784404" y="3688912"/>
            <a:ext cx="1397196" cy="11062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84402" y="2989034"/>
            <a:ext cx="2198787" cy="71019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784403" y="3688913"/>
            <a:ext cx="2387797" cy="268087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3784404" y="3688912"/>
            <a:ext cx="923923" cy="33892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/>
          <p:nvPr/>
        </p:nvSpPr>
        <p:spPr>
          <a:xfrm>
            <a:off x="4968000" y="2743200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6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36" name="Flowchart: Connector 35"/>
          <p:cNvSpPr/>
          <p:nvPr/>
        </p:nvSpPr>
        <p:spPr>
          <a:xfrm>
            <a:off x="5791200" y="2814000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8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6019800" y="3804600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9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6781800" y="4026375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10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5029200" y="4642800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7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4603552" y="3874648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5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2573140" y="2895954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1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3632002" y="3533931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4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3200400" y="4795200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3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1883370" y="4795200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45" name="Flowchart: Connector 44"/>
          <p:cNvSpPr/>
          <p:nvPr/>
        </p:nvSpPr>
        <p:spPr>
          <a:xfrm>
            <a:off x="1479352" y="3552386"/>
            <a:ext cx="304800" cy="3048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AU" sz="1200" dirty="0" smtClean="0">
                <a:solidFill>
                  <a:schemeClr val="tx1"/>
                </a:solidFill>
              </a:rPr>
              <a:t>v</a:t>
            </a:r>
            <a:r>
              <a:rPr lang="en-AU" sz="1200" baseline="-25000" dirty="0" smtClean="0">
                <a:solidFill>
                  <a:schemeClr val="tx1"/>
                </a:solidFill>
              </a:rPr>
              <a:t>0</a:t>
            </a: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38600" y="2814000"/>
            <a:ext cx="2700000" cy="2520000"/>
          </a:xfrm>
          <a:prstGeom prst="ellipse">
            <a:avLst/>
          </a:prstGeom>
          <a:noFill/>
          <a:ln w="15875" cmpd="sng">
            <a:solidFill>
              <a:schemeClr val="accent1">
                <a:lumMod val="7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/>
          <p:cNvSpPr/>
          <p:nvPr/>
        </p:nvSpPr>
        <p:spPr>
          <a:xfrm>
            <a:off x="3581400" y="2280600"/>
            <a:ext cx="2952000" cy="2952000"/>
          </a:xfrm>
          <a:prstGeom prst="ellipse">
            <a:avLst/>
          </a:prstGeom>
          <a:noFill/>
          <a:ln w="15875" cmpd="sng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/>
          <p:cNvSpPr/>
          <p:nvPr/>
        </p:nvSpPr>
        <p:spPr>
          <a:xfrm>
            <a:off x="4419600" y="2433000"/>
            <a:ext cx="2772000" cy="2772000"/>
          </a:xfrm>
          <a:prstGeom prst="ellipse">
            <a:avLst/>
          </a:prstGeom>
          <a:noFill/>
          <a:ln w="15875" cmpd="sng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Oval 48"/>
          <p:cNvSpPr/>
          <p:nvPr/>
        </p:nvSpPr>
        <p:spPr>
          <a:xfrm>
            <a:off x="3505200" y="2300400"/>
            <a:ext cx="2952000" cy="2952000"/>
          </a:xfrm>
          <a:prstGeom prst="ellipse">
            <a:avLst/>
          </a:prstGeom>
          <a:noFill/>
          <a:ln w="15875" cmpd="sng">
            <a:solidFill>
              <a:srgbClr val="00B05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/>
          <p:cNvSpPr/>
          <p:nvPr/>
        </p:nvSpPr>
        <p:spPr>
          <a:xfrm>
            <a:off x="4419600" y="2480400"/>
            <a:ext cx="2772000" cy="2772000"/>
          </a:xfrm>
          <a:prstGeom prst="ellipse">
            <a:avLst/>
          </a:prstGeom>
          <a:noFill/>
          <a:ln w="15875" cmpd="sng">
            <a:solidFill>
              <a:srgbClr val="00B05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/>
          <p:cNvSpPr/>
          <p:nvPr/>
        </p:nvSpPr>
        <p:spPr>
          <a:xfrm>
            <a:off x="1371600" y="2808600"/>
            <a:ext cx="2700000" cy="2520000"/>
          </a:xfrm>
          <a:prstGeom prst="ellipse">
            <a:avLst/>
          </a:prstGeom>
          <a:noFill/>
          <a:ln w="15875" cmpd="sng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/>
          <p:cNvSpPr/>
          <p:nvPr/>
        </p:nvSpPr>
        <p:spPr>
          <a:xfrm>
            <a:off x="4419600" y="2433000"/>
            <a:ext cx="2772000" cy="2772000"/>
          </a:xfrm>
          <a:prstGeom prst="ellipse">
            <a:avLst/>
          </a:prstGeom>
          <a:noFill/>
          <a:ln w="15875" cmpd="sng">
            <a:solidFill>
              <a:srgbClr val="00B0F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Flowchart: Connector 52"/>
          <p:cNvSpPr/>
          <p:nvPr/>
        </p:nvSpPr>
        <p:spPr>
          <a:xfrm>
            <a:off x="4968000" y="2743200"/>
            <a:ext cx="304800" cy="304800"/>
          </a:xfrm>
          <a:prstGeom prst="flowChartConnector">
            <a:avLst/>
          </a:prstGeom>
          <a:solidFill>
            <a:srgbClr val="FF9900">
              <a:alpha val="63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5791200" y="2818316"/>
            <a:ext cx="304800" cy="304800"/>
          </a:xfrm>
          <a:prstGeom prst="flowChartConnector">
            <a:avLst/>
          </a:prstGeom>
          <a:solidFill>
            <a:srgbClr val="FF9900">
              <a:alpha val="63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55" name="Flowchart: Connector 54"/>
          <p:cNvSpPr/>
          <p:nvPr/>
        </p:nvSpPr>
        <p:spPr>
          <a:xfrm>
            <a:off x="4598045" y="3875441"/>
            <a:ext cx="304800" cy="304800"/>
          </a:xfrm>
          <a:prstGeom prst="flowChartConnector">
            <a:avLst/>
          </a:prstGeom>
          <a:solidFill>
            <a:srgbClr val="FF9900">
              <a:alpha val="63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6029028" y="3804600"/>
            <a:ext cx="304800" cy="304800"/>
          </a:xfrm>
          <a:prstGeom prst="flowChartConnector">
            <a:avLst/>
          </a:prstGeom>
          <a:solidFill>
            <a:srgbClr val="FF9900">
              <a:alpha val="63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AU" sz="1200" baseline="-25000" dirty="0">
              <a:solidFill>
                <a:schemeClr val="tx1"/>
              </a:solidFill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5029200" y="4642800"/>
            <a:ext cx="304800" cy="304800"/>
          </a:xfrm>
          <a:prstGeom prst="flowChartConnector">
            <a:avLst/>
          </a:prstGeom>
          <a:solidFill>
            <a:srgbClr val="FF9900">
              <a:alpha val="63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en-AU" sz="1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3" grpId="1" animBg="1"/>
      <p:bldP spid="53" grpId="2" animBg="1"/>
      <p:bldP spid="53" grpId="3" animBg="1"/>
      <p:bldP spid="54" grpId="0" animBg="1"/>
      <p:bldP spid="54" grpId="1" animBg="1"/>
      <p:bldP spid="54" grpId="2" animBg="1"/>
      <p:bldP spid="54" grpId="3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</p:bldLst>
  </p:timing>
</p:sld>
</file>

<file path=ppt/theme/theme1.xml><?xml version="1.0" encoding="utf-8"?>
<a:theme xmlns:a="http://schemas.openxmlformats.org/drawingml/2006/main" name="Powerpoint Template - ENG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NSW">
      <a:majorFont>
        <a:latin typeface="Somme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15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Sommet bold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- ENG</Template>
  <TotalTime>50550</TotalTime>
  <Words>796</Words>
  <Application>Microsoft Macintosh PowerPoint</Application>
  <PresentationFormat>On-screen Show (4:3)</PresentationFormat>
  <Paragraphs>195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Aharoni</vt:lpstr>
      <vt:lpstr>Calibri</vt:lpstr>
      <vt:lpstr>Cambria Math</vt:lpstr>
      <vt:lpstr>Century Gothic</vt:lpstr>
      <vt:lpstr>Microsoft Sans Serif</vt:lpstr>
      <vt:lpstr>MS PGothic</vt:lpstr>
      <vt:lpstr>ＭＳ Ｐゴシック</vt:lpstr>
      <vt:lpstr>Sommet</vt:lpstr>
      <vt:lpstr>Sommet bold</vt:lpstr>
      <vt:lpstr>Times New Roman</vt:lpstr>
      <vt:lpstr>Verdana</vt:lpstr>
      <vt:lpstr>Wingdings</vt:lpstr>
      <vt:lpstr>Arial</vt:lpstr>
      <vt:lpstr>Powerpoint Template - ENG</vt:lpstr>
      <vt:lpstr>PowerPoint Presentation</vt:lpstr>
      <vt:lpstr>Outline</vt:lpstr>
      <vt:lpstr>Clique</vt:lpstr>
      <vt:lpstr>Application</vt:lpstr>
      <vt:lpstr>Maximal Clique Enumeration</vt:lpstr>
      <vt:lpstr>In-Memory MCE</vt:lpstr>
      <vt:lpstr>I/O Efficient MCE</vt:lpstr>
      <vt:lpstr>I/O Efficient MCE</vt:lpstr>
      <vt:lpstr>Diversified Top-K Clique Search</vt:lpstr>
      <vt:lpstr>Diversified Top-K Clique Search</vt:lpstr>
      <vt:lpstr>Diversified Top-K Clique Search</vt:lpstr>
      <vt:lpstr>k-Core</vt:lpstr>
      <vt:lpstr>Maximal k-Core</vt:lpstr>
      <vt:lpstr>Applications</vt:lpstr>
      <vt:lpstr>Compute Maximal k-Core</vt:lpstr>
      <vt:lpstr>k-Core Decomposition</vt:lpstr>
      <vt:lpstr>k-Truss</vt:lpstr>
      <vt:lpstr>k-edge Connectivity</vt:lpstr>
      <vt:lpstr>k-edge Connected Component</vt:lpstr>
      <vt:lpstr>Application</vt:lpstr>
      <vt:lpstr>k-Vertex Connectivity</vt:lpstr>
    </vt:vector>
  </TitlesOfParts>
  <Company>University of New South Wales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Brad Hall</dc:creator>
  <cp:lastModifiedBy>Microsoft Office User</cp:lastModifiedBy>
  <cp:revision>1055</cp:revision>
  <dcterms:created xsi:type="dcterms:W3CDTF">2011-09-09T04:59:58Z</dcterms:created>
  <dcterms:modified xsi:type="dcterms:W3CDTF">2018-06-07T11:38:42Z</dcterms:modified>
</cp:coreProperties>
</file>