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81" r:id="rId6"/>
    <p:sldId id="264" r:id="rId7"/>
    <p:sldId id="263" r:id="rId8"/>
    <p:sldId id="259" r:id="rId9"/>
    <p:sldId id="262" r:id="rId10"/>
    <p:sldId id="261" r:id="rId11"/>
    <p:sldId id="260" r:id="rId12"/>
    <p:sldId id="282" r:id="rId13"/>
    <p:sldId id="283" r:id="rId14"/>
    <p:sldId id="284" r:id="rId15"/>
    <p:sldId id="268" r:id="rId16"/>
    <p:sldId id="265" r:id="rId17"/>
    <p:sldId id="266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85" r:id="rId26"/>
    <p:sldId id="280" r:id="rId27"/>
    <p:sldId id="279" r:id="rId28"/>
    <p:sldId id="278" r:id="rId29"/>
    <p:sldId id="277" r:id="rId30"/>
    <p:sldId id="27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4660"/>
  </p:normalViewPr>
  <p:slideViewPr>
    <p:cSldViewPr>
      <p:cViewPr varScale="1">
        <p:scale>
          <a:sx n="91" d="100"/>
          <a:sy n="91" d="100"/>
        </p:scale>
        <p:origin x="133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EDA7C-FE7D-4067-B16B-E1AC011D7C32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2F197-C4DC-48F1-BDFF-AAB3B84FE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170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01C-CE9B-4E81-B414-CD66062DB349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2B13-7E5D-476D-A907-703417782372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4A7B-B567-4B88-B1AB-D35483F61B55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A38-AB07-4839-B303-4E234A1186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74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30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5B3-27A8-4F49-8D4E-0AE4D4A8D5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09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967D-A09C-4F4C-AFAF-5A4FA6611B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41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4109-E20A-4F5A-A245-9923EFD791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1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6F-E480-4908-8CF7-03FD4CAC69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22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480F-3824-4D50-B84B-3EF9A3EBE1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033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95C-2A8B-4E97-B6F4-DAA0551D63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D511-D45E-4274-A89D-E9D34184F6CD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9DA1-EB28-488D-98A7-62FF302E1F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00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9CDA-DE89-463F-BE49-5C1D35A781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278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6D10-A526-4D95-9E9B-7AAB7E957C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3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9096-C21F-4CF8-9468-EFBF66CFD76F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1FD-9CD3-42FC-8A7E-5DA6B5870DD9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1D61-E7F2-40D3-8CE3-A849B3818233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C3B-812D-48F7-BAEA-E47ADB7294F4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21BC-BA28-4280-88BE-7BC1B04C8E3B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CB6-4573-48F3-B513-D3B261B68D64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635-9EF8-4179-836A-EBF924F7D974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33B6-4588-4E52-A868-9E8675BD167E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76B2AE2-1D54-41BD-AFCC-ED5894B5A0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5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Relational Algebra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C75E-D68D-41D1-ACAE-4323EC7EB699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72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3731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Properties: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if &lt;list2&gt; contains all the attributes in &lt;list1&gt;      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	π 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>
                <a:latin typeface="Times New Roman" pitchFamily="18" charset="0"/>
                <a:cs typeface="Times New Roman" pitchFamily="18" charset="0"/>
              </a:rPr>
              <a:t>list1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(π 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>
                <a:latin typeface="Times New Roman" pitchFamily="18" charset="0"/>
                <a:cs typeface="Times New Roman" pitchFamily="18" charset="0"/>
              </a:rPr>
              <a:t>list2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)) = π 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>
                <a:latin typeface="Times New Roman" pitchFamily="18" charset="0"/>
                <a:cs typeface="Times New Roman" pitchFamily="18" charset="0"/>
              </a:rPr>
              <a:t>list1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The operation is not well defined.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commutes with selection: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 = 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Exercise: Verify the above with: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π</a:t>
            </a:r>
            <a:r>
              <a:rPr lang="el-GR" altLang="zh-CN" sz="2400" baseline="-25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sz="24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400" baseline="-25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Department=“Psychology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”)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ENROLMENT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26D-FA7A-4BDF-A198-F7EE951E7B8F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2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3731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Properties: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if &lt;list2&gt; contains all the attributes in &lt;list1&gt;      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	π 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>
                <a:latin typeface="Times New Roman" pitchFamily="18" charset="0"/>
                <a:cs typeface="Times New Roman" pitchFamily="18" charset="0"/>
              </a:rPr>
              <a:t>list1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(π 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>
                <a:latin typeface="Times New Roman" pitchFamily="18" charset="0"/>
                <a:cs typeface="Times New Roman" pitchFamily="18" charset="0"/>
              </a:rPr>
              <a:t>list2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)) = π 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i="1" baseline="-25000" dirty="0">
                <a:latin typeface="Times New Roman" pitchFamily="18" charset="0"/>
                <a:cs typeface="Times New Roman" pitchFamily="18" charset="0"/>
              </a:rPr>
              <a:t>list1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The operation is not well defined.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commutes with selection: B cannot be specified outside of X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 = 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Exercise: Verify the above with: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π</a:t>
            </a:r>
            <a:r>
              <a:rPr lang="el-GR" altLang="zh-CN" sz="2400" baseline="-25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sz="24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400" baseline="-25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Department=“Psychology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”)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ENROLMENT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26D-FA7A-4BDF-A198-F7EE951E7B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8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373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Questions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1) π 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 U S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)) = π 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(S)?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∩ S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)) = π 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∩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(S)?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26D-FA7A-4BDF-A198-F7EE951E7B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1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373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Answer: 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∩ S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)) ≠ π 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∩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(S)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= (Animal, Cat), S = (Animal, Dog)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π: project on the first column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l-G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 (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∩ S)) =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∩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(S) = {Animal}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altLang="zh-CN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26D-FA7A-4BDF-A198-F7EE951E7B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5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3.3 UNION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the set theoretic union of the tuples of two relations.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pt-BR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pt-BR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Note: Requires R and S to be union compatible: that there is a 1-1 correspondence between their attributes, in which corresponding attributes are over the same domain.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 r="-31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C0ED-C322-4271-ABDD-8E0ABF118AA2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	R1 ← </a:t>
            </a:r>
            <a:r>
              <a:rPr lang="el-GR" altLang="zh-CN" sz="28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800" baseline="-25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Supervisor=2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ENROLMENT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	R2 ← </a:t>
            </a:r>
            <a:r>
              <a:rPr lang="el-GR" altLang="zh-CN" sz="28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800" baseline="-25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Name=“</a:t>
            </a:r>
            <a:r>
              <a:rPr lang="en-US" altLang="zh-CN" sz="2800" i="1" baseline="-25000" dirty="0" err="1">
                <a:latin typeface="Times New Roman" pitchFamily="18" charset="0"/>
                <a:cs typeface="Times New Roman" pitchFamily="18" charset="0"/>
              </a:rPr>
              <a:t>M.Sc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′)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ENROLMENT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	R1 ∪ R2 =</a:t>
            </a: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∪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RESEARCHER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686756"/>
              </p:ext>
            </p:extLst>
          </p:nvPr>
        </p:nvGraphicFramePr>
        <p:xfrm>
          <a:off x="899592" y="2924944"/>
          <a:ext cx="7560840" cy="1152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M.Sc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M.Sc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63991"/>
              </p:ext>
            </p:extLst>
          </p:nvPr>
        </p:nvGraphicFramePr>
        <p:xfrm>
          <a:off x="2339752" y="4941168"/>
          <a:ext cx="4176464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C.C.Chen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K.Juliff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J.Gledhill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B.K.Lee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1E8A-A697-44E5-A680-E5B1D5122696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16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3.4 INTERSECTION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Is the set theoretic intersection of the tuples of two relations.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𝑟</m:t>
                      </m:r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: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>
                              <a:latin typeface="Cambria Math"/>
                              <a:ea typeface="Cambria Math"/>
                            </a:rPr>
                            <m:t>or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pt-BR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	R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← </a:t>
                </a:r>
                <a:r>
                  <a:rPr lang="el-GR" altLang="zh-CN" sz="2800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altLang="zh-CN" sz="2800" baseline="-250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</a:rPr>
                  <a:t>Supervisor=1)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ENROLMENT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	R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← </a:t>
                </a:r>
                <a:r>
                  <a:rPr lang="el-GR" altLang="zh-CN" sz="2800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altLang="zh-CN" sz="2800" baseline="-250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</a:rPr>
                  <a:t>Name=“Ph.D.′′)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ENROLMENT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	R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∩ R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03753"/>
              </p:ext>
            </p:extLst>
          </p:nvPr>
        </p:nvGraphicFramePr>
        <p:xfrm>
          <a:off x="899592" y="5373216"/>
          <a:ext cx="7560840" cy="64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B51-C976-4218-9760-2068787F6508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0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Example: STUDENT ∩ RESEARCHER =</a:t>
            </a:r>
          </a:p>
          <a:p>
            <a:pPr marL="0"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00989"/>
              </p:ext>
            </p:extLst>
          </p:nvPr>
        </p:nvGraphicFramePr>
        <p:xfrm>
          <a:off x="1958008" y="4221088"/>
          <a:ext cx="450790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C.C.</a:t>
                      </a:r>
                      <a:r>
                        <a:rPr lang="en-US" altLang="zh-CN" baseline="0" dirty="0"/>
                        <a:t>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0DD6-A08B-4598-A853-C311D020E2B8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3305175" cy="1895475"/>
          </a:xfrm>
          <a:prstGeom prst="rect">
            <a:avLst/>
          </a:prstGeom>
        </p:spPr>
      </p:pic>
      <p:pic>
        <p:nvPicPr>
          <p:cNvPr id="9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66176"/>
            <a:ext cx="4179794" cy="13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05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3.5 DIFFERENCE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the set difference of the tuples of two relations.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𝑠</m:t>
                      </m:r>
                      <m:r>
                        <a:rPr lang="en-US" altLang="zh-CN" b="0" i="1" smtClean="0">
                          <a:latin typeface="Cambria Math"/>
                        </a:rPr>
                        <m:t>={</m:t>
                      </m:r>
                      <m:r>
                        <a:rPr lang="en-US" altLang="zh-CN" b="0" i="1" smtClean="0">
                          <a:latin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</a:rPr>
                        <m:t>:</m:t>
                      </m:r>
                      <m:r>
                        <a:rPr lang="en-US" altLang="zh-CN" b="0" i="1" smtClean="0">
                          <a:latin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m:rPr>
                          <m:nor/>
                        </m:rPr>
                        <a:rPr lang="zh-CN" altLang="en-US">
                          <a:latin typeface="Times New Roman" pitchFamily="18" charset="0"/>
                          <a:cs typeface="Times New Roman" pitchFamily="18" charset="0"/>
                        </a:rPr>
                        <m:t>∉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pt-BR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pt-BR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Example: STUDENT − RESEARCHER =</a:t>
                </a:r>
              </a:p>
              <a:p>
                <a:pPr marL="0" indent="0">
                  <a:buNone/>
                </a:pP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79432"/>
              </p:ext>
            </p:extLst>
          </p:nvPr>
        </p:nvGraphicFramePr>
        <p:xfrm>
          <a:off x="2267744" y="4581128"/>
          <a:ext cx="46085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K. </a:t>
                      </a:r>
                      <a:r>
                        <a:rPr lang="en-US" altLang="zh-CN" dirty="0" err="1"/>
                        <a:t>Juliff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J. Gledhill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B.K. Lee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1D1-B774-432A-837F-DD4F0BD280D9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2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3.6 CARTESIAN PRODUCT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={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||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: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  <a:ea typeface="Cambria Math"/>
                      </a:rPr>
                      <m:t>||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indicates the concatenation of tuples.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ENROLMENT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RESEARCHER</a:t>
                </a:r>
                <a:endParaRPr lang="zh-CN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72684"/>
              </p:ext>
            </p:extLst>
          </p:nvPr>
        </p:nvGraphicFramePr>
        <p:xfrm>
          <a:off x="1187624" y="3789040"/>
          <a:ext cx="7128790" cy="272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54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659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D’ment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R’cher</a:t>
                      </a:r>
                      <a:r>
                        <a:rPr lang="en-US" altLang="zh-CN" dirty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FA59-26C8-421E-8704-DB504A16AC40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2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 Relational Algebra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Relational Algebra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 procedural DML.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It specifies operations on relations to define new relations: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Select, Project, Union, Intersection, 	Difference, Cartesian Product, Join, Divide.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007-FC34-4912-8AC9-8F22D2F37437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98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229600" cy="54334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More useful is:</a:t>
                </a:r>
              </a:p>
              <a:p>
                <a:pPr marL="0" indent="0">
                  <a:buNone/>
                </a:pP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R1 ← ENROLMENT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zh-CN" alt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RESEARCHER</a:t>
                </a:r>
              </a:p>
              <a:p>
                <a:pPr marL="0" indent="0">
                  <a:buNone/>
                </a:pPr>
                <a:endParaRPr lang="en-US" altLang="zh-CN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𝑆𝑢𝑝𝑒𝑟𝑣𝑖𝑠𝑜𝑟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𝑃𝑒𝑟𝑠𝑜𝑛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#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229600" cy="5433467"/>
              </a:xfrm>
              <a:blipFill rotWithShape="1">
                <a:blip r:embed="rId2"/>
                <a:stretch>
                  <a:fillRect l="-1852" t="-1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72302"/>
              </p:ext>
            </p:extLst>
          </p:nvPr>
        </p:nvGraphicFramePr>
        <p:xfrm>
          <a:off x="683568" y="3501008"/>
          <a:ext cx="7632849" cy="195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42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D’ment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R’cher</a:t>
                      </a:r>
                      <a:r>
                        <a:rPr lang="en-US" altLang="zh-CN" dirty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BDA-0937-4DD7-8B04-515B7DF0F289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21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or even better: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R1 ← ENROLMENT × RESEARCHER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R2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l-GR" altLang="zh-CN" sz="4600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altLang="zh-CN" sz="23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300" i="1" dirty="0">
                <a:latin typeface="Times New Roman" pitchFamily="18" charset="0"/>
                <a:cs typeface="Times New Roman" pitchFamily="18" charset="0"/>
              </a:rPr>
              <a:t>Supervisor=Person#)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(R1)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sz="4600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l-GR" altLang="zh-CN" sz="26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E′</a:t>
            </a:r>
            <a:r>
              <a:rPr lang="en-US" altLang="zh-CN" sz="2600" i="1" dirty="0" err="1">
                <a:latin typeface="Times New Roman" pitchFamily="18" charset="0"/>
                <a:cs typeface="Times New Roman" pitchFamily="18" charset="0"/>
              </a:rPr>
              <a:t>ment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#,</a:t>
            </a:r>
            <a:r>
              <a:rPr lang="en-US" altLang="zh-CN" sz="2600" i="1" dirty="0" err="1">
                <a:latin typeface="Times New Roman" pitchFamily="18" charset="0"/>
                <a:cs typeface="Times New Roman" pitchFamily="18" charset="0"/>
              </a:rPr>
              <a:t>S′ee,S′or,R′cher.Name,D′ment,E′ment.Name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3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=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last of these is also known as natural join, the next to last is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-join.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210862"/>
              </p:ext>
            </p:extLst>
          </p:nvPr>
        </p:nvGraphicFramePr>
        <p:xfrm>
          <a:off x="899592" y="2564904"/>
          <a:ext cx="7344816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1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4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R’cher</a:t>
                      </a:r>
                      <a:r>
                        <a:rPr lang="en-US" altLang="zh-CN" dirty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D’ment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4767-21AC-4513-AA4B-168C29709E62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7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3.7 JOIN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used to combine related tuples from two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relations.</a:t>
                </a: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3.7.1 Theta-join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⋈</m:t>
                    </m:r>
                    <m:r>
                      <a:rPr lang="en-US" altLang="zh-CN" b="0" i="1" baseline="-25000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||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</a:rPr>
                      <m:t>and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and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B is composed of conditions (combined with AND)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/>
                      </a:rPr>
                      <m:t>𝜃</m:t>
                    </m:r>
                    <m:r>
                      <a:rPr lang="en-AU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is an attribute of 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is an attribute of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and</a:t>
                </a:r>
                <a14:m>
                  <m:oMath xmlns:m="http://schemas.openxmlformats.org/officeDocument/2006/math">
                    <m:r>
                      <a:rPr lang="en-AU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is a comparison operator.</a:t>
                </a:r>
              </a:p>
              <a:p>
                <a:pPr marL="0" indent="0" algn="just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774" r="-667" b="-4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E1AE-EF66-4D08-A7BF-A7E512735DDB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0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3.7.2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-join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Is a theta-join where each comparison operator    is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“=”.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CD63-27F4-4541-A43C-024E4F9AC4E3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1D78D-1600-4069-8C3D-60DD5E38C665}"/>
                  </a:ext>
                </a:extLst>
              </p:cNvPr>
              <p:cNvSpPr txBox="1"/>
              <p:nvPr/>
            </p:nvSpPr>
            <p:spPr>
              <a:xfrm>
                <a:off x="-756592" y="3947079"/>
                <a:ext cx="10513168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𝐸𝑁𝑅𝑂𝐿𝑀𝐸𝑁𝑇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⋈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𝑆𝑢𝑝𝑒𝑟𝑣𝑖𝑠𝑜𝑟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𝑃𝑒𝑟𝑠𝑜𝑛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#)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𝑅𝐸𝑆𝐸𝐴𝑅𝐶𝐻𝐸𝑅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1D78D-1600-4069-8C3D-60DD5E38C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6592" y="3947079"/>
                <a:ext cx="10513168" cy="497252"/>
              </a:xfrm>
              <a:prstGeom prst="rect">
                <a:avLst/>
              </a:prstGeom>
              <a:blipFill>
                <a:blip r:embed="rId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463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97666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3.7.3 Natural join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an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-join where only one attribute from each comparison is retained.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Question: If two relations have no join attributes,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how do you define the join result? Why?</a:t>
            </a:r>
          </a:p>
          <a:p>
            <a:pPr marL="0" indent="0">
              <a:buNone/>
            </a:pP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4726-2056-4655-AA82-A0DCEFC040F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7B136E-B008-4D94-8DEA-ACD52521087E}"/>
                  </a:ext>
                </a:extLst>
              </p:cNvPr>
              <p:cNvSpPr txBox="1"/>
              <p:nvPr/>
            </p:nvSpPr>
            <p:spPr>
              <a:xfrm>
                <a:off x="585900" y="2780928"/>
                <a:ext cx="8136904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𝐸𝑁𝑅𝑂𝐿𝑀𝐸𝑁𝑇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⋈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𝑆𝑢𝑝𝑒𝑟𝑣𝑖𝑠𝑜𝑟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,(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𝑃𝑒𝑟𝑠𝑜𝑛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#)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𝑅𝐸𝑆𝐸𝐴𝑅𝐶𝐻𝐸𝑅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7B136E-B008-4D94-8DEA-ACD525210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0" y="2780928"/>
                <a:ext cx="8136904" cy="497252"/>
              </a:xfrm>
              <a:prstGeom prst="rect">
                <a:avLst/>
              </a:prstGeom>
              <a:blipFill>
                <a:blip r:embed="rId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97666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3.7.3 Natural join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an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-join where only one attribute from each comparison is retained.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Question: If two relations have no join attributes,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how do you define the join result? Why?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R (A, B) ⋈ S (B, C) ⋈ T (C, D)</a:t>
            </a:r>
          </a:p>
          <a:p>
            <a:pPr marL="0" indent="0">
              <a:buNone/>
            </a:pP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4726-2056-4655-AA82-A0DCEFC040F5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729DB99-9EAC-4C34-A4A6-2FE23AA9F5E0}"/>
                  </a:ext>
                </a:extLst>
              </p:cNvPr>
              <p:cNvSpPr txBox="1"/>
              <p:nvPr/>
            </p:nvSpPr>
            <p:spPr>
              <a:xfrm>
                <a:off x="585900" y="2780928"/>
                <a:ext cx="8136904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𝐸𝑁𝑅𝑂𝐿𝑀𝐸𝑁𝑇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⋈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𝑆𝑢𝑝𝑒𝑟𝑣𝑖𝑠𝑜𝑟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,(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𝑃𝑒𝑟𝑠𝑜𝑛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#)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𝑅𝐸𝑆𝐸𝐴𝑅𝐶𝐻𝐸𝑅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729DB99-9EAC-4C34-A4A6-2FE23AA9F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0" y="2780928"/>
                <a:ext cx="8136904" cy="497252"/>
              </a:xfrm>
              <a:prstGeom prst="rect">
                <a:avLst/>
              </a:prstGeom>
              <a:blipFill>
                <a:blip r:embed="rId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187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507288" cy="6194598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Notes: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1. In a natural join, there may be several pairs of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join attributes.</a:t>
                </a:r>
              </a:p>
              <a:p>
                <a:pPr marL="0" indent="0">
                  <a:buNone/>
                </a:pP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 marL="0" indent="0">
                  <a:buNone/>
                </a:pPr>
                <a:endParaRPr lang="en-US" altLang="zh-CN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Calculate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𝐸𝑁𝑅𝑂𝐿𝑀𝐸𝑁𝑇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⋈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𝐷𝑒𝑝𝑎𝑟𝑡𝑚𝑒𝑛𝑡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𝑁𝑎𝑚𝑒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/>
                            </a:rPr>
                            <m:t>,(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𝐷𝑒𝑝𝑎𝑟𝑡𝑚𝑒𝑛𝑡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𝑁𝑎𝑚𝑒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𝐶𝑂𝑈𝑅𝑆𝐸</m:t>
                      </m:r>
                    </m:oMath>
                  </m:oMathPara>
                </a14:m>
                <a:endParaRPr lang="en-US" altLang="zh-C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2. If the pairs of joining attributes are exactly those that are identically named, we can write</a:t>
                </a: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latin typeface="Times New Roman" pitchFamily="18" charset="0"/>
                    <a:cs typeface="Times New Roman" pitchFamily="18" charset="0"/>
                  </a:rPr>
                  <a:t>ENROLMENT</a:t>
                </a:r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⋈</a:t>
                </a:r>
                <a:r>
                  <a:rPr lang="en-US" altLang="zh-CN" sz="2400" i="1" dirty="0">
                    <a:latin typeface="Times New Roman" pitchFamily="18" charset="0"/>
                    <a:cs typeface="Times New Roman" pitchFamily="18" charset="0"/>
                  </a:rPr>
                  <a:t>COURSE</a:t>
                </a:r>
              </a:p>
              <a:p>
                <a:pPr marL="0" indent="0">
                  <a:buNone/>
                </a:pPr>
                <a:endParaRPr lang="en-US" altLang="zh-CN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CN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507288" cy="6194598"/>
              </a:xfrm>
              <a:blipFill>
                <a:blip r:embed="rId2"/>
                <a:stretch>
                  <a:fillRect l="-1433" t="-1083" r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48847"/>
              </p:ext>
            </p:extLst>
          </p:nvPr>
        </p:nvGraphicFramePr>
        <p:xfrm>
          <a:off x="1615847" y="2492896"/>
          <a:ext cx="5970987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79">
                <a:tc gridSpan="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COURSE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Research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Research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Psychology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Coursework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57E4-6E77-4EA9-990E-A7302DDE0493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71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3.8 DIVIDE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Suppose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a relation over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Z, 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over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with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⊆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Let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= Z − 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Then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÷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 relation over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,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÷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⊆ R</a:t>
            </a:r>
            <a:r>
              <a:rPr lang="en-AU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2CC9-6FC3-4C9D-A773-25613871DA39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6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Example: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07284"/>
              </p:ext>
            </p:extLst>
          </p:nvPr>
        </p:nvGraphicFramePr>
        <p:xfrm>
          <a:off x="2339752" y="1700808"/>
          <a:ext cx="1319808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99377"/>
              </p:ext>
            </p:extLst>
          </p:nvPr>
        </p:nvGraphicFramePr>
        <p:xfrm>
          <a:off x="5508104" y="1700808"/>
          <a:ext cx="5277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6016" y="4077072"/>
                <a:ext cx="15533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÷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077072"/>
                <a:ext cx="155331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5304-DCED-419D-A5EB-D54C11F9EEF1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8068"/>
              </p:ext>
            </p:extLst>
          </p:nvPr>
        </p:nvGraphicFramePr>
        <p:xfrm>
          <a:off x="6413597" y="3726614"/>
          <a:ext cx="692672" cy="122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r>
                        <a:rPr lang="en-US" altLang="zh-CN" sz="2800" baseline="-25000" dirty="0"/>
                        <a:t>1</a:t>
                      </a:r>
                      <a:endParaRPr lang="zh-CN" altLang="en-US" sz="2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r>
                        <a:rPr lang="en-US" altLang="zh-CN" sz="2800" baseline="-25000" dirty="0"/>
                        <a:t>5</a:t>
                      </a:r>
                      <a:endParaRPr lang="zh-CN" altLang="en-US" sz="2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433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764704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Typical use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: Which courses are offered by all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departments?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𝐶𝑂𝑈𝑅𝑆𝐸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÷(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𝐷𝑒𝑝𝑎𝑟𝑡𝑚𝑒𝑛𝑡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}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𝐶𝑂𝑈𝑅𝑆𝐸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Note: {σ, π,∪,−,×} are sufficient to define all these operations: this is a relationally complete set of operators.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764704"/>
                <a:ext cx="8229600" cy="4525963"/>
              </a:xfrm>
              <a:blipFill rotWithShape="1">
                <a:blip r:embed="rId2"/>
                <a:stretch>
                  <a:fillRect l="-1778" r="-1407" b="-21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9798-407D-4895-91B5-0985AF603615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3.1 SELECT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99715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Selects a subset of the tuples of a relation r, satisfying some condition.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B is the selection condition, composed of selection clauses combined using AND, OR and NOT.</a:t>
                </a: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selection clause has the form </a:t>
                </a:r>
              </a:p>
              <a:p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 &lt;attribute name&gt; &lt;op&gt; &lt;constant&gt;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 or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 &lt;attribute name&gt; &lt;op&gt; &lt;attribute name&gt;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                  (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join,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introduce later)</a:t>
                </a:r>
                <a:endParaRPr lang="en-US" altLang="zh-CN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where &lt;op&gt; is one of =, &lt;, ≤, &gt;, ≥ or ≠.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997152"/>
              </a:xfrm>
              <a:blipFill rotWithShape="1">
                <a:blip r:embed="rId2"/>
                <a:stretch>
                  <a:fillRect l="-802" t="-2076" r="-11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E803-D42D-43C5-9E42-95A622914900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9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07370"/>
            <a:ext cx="3305175" cy="1895475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67832"/>
            <a:ext cx="4179794" cy="13966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664520"/>
            <a:ext cx="2838450" cy="1866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" y="4531420"/>
            <a:ext cx="8451849" cy="179317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3188-183E-4CDD-8AD2-308012A879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1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04665"/>
                <a:ext cx="8229600" cy="2448271"/>
              </a:xfrm>
            </p:spPr>
            <p:txBody>
              <a:bodyPr/>
              <a:lstStyle/>
              <a:p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: Select the enrolment records for the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students of person 1. </a:t>
                </a:r>
              </a:p>
              <a:p>
                <a:pPr marL="0" indent="0">
                  <a:buNone/>
                </a:pPr>
                <a:endParaRPr lang="en-US" altLang="zh-CN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zh-CN" sz="2800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zh-CN" altLang="en-US" sz="280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𝑆𝑢𝑝𝑒𝑟𝑣𝑖𝑠𝑜𝑟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𝐸𝑁𝑅𝑂𝐿𝑀𝐸𝑁𝑇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04665"/>
                <a:ext cx="8229600" cy="2448271"/>
              </a:xfrm>
              <a:blipFill rotWithShape="1">
                <a:blip r:embed="rId2"/>
                <a:stretch>
                  <a:fillRect l="-1704" t="-34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36831"/>
              </p:ext>
            </p:extLst>
          </p:nvPr>
        </p:nvGraphicFramePr>
        <p:xfrm>
          <a:off x="611560" y="4797152"/>
          <a:ext cx="777686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7D76-DDCD-4E7B-8D93-A3CCD0ACA166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8451849" cy="17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5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88641"/>
                <a:ext cx="8229600" cy="17281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Example: Select the enrolment records for person 1’s non-Ph.D. students: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𝑆𝑢𝑝𝑒𝑟𝑣𝑖𝑠𝑜𝑟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/>
                            </a:rPr>
                            <m:t>AND</m:t>
                          </m:r>
                          <m:r>
                            <a:rPr lang="en-US" altLang="zh-CN" sz="28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/>
                            </a:rPr>
                            <m:t>NOT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𝑁𝑎𝑚</m:t>
                              </m:r>
                              <m:r>
                                <a:rPr lang="en-US" altLang="zh-CN" sz="280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AU" altLang="zh-CN" sz="2800" i="1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AU" altLang="zh-CN" sz="2800" b="0" i="1" smtClean="0">
                                  <a:latin typeface="Cambria Math"/>
                                </a:rPr>
                                <m:t>"</m:t>
                              </m:r>
                              <m:r>
                                <a:rPr lang="en-AU" altLang="zh-CN" sz="2800" b="0" i="1" smtClean="0">
                                  <a:latin typeface="Cambria Math"/>
                                </a:rPr>
                                <m:t>𝑃𝐻</m:t>
                              </m:r>
                              <m:r>
                                <a:rPr lang="en-AU" altLang="zh-CN" sz="2800" b="0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AU" altLang="zh-CN" sz="2800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AU" altLang="zh-CN" sz="2800" b="0" i="1" smtClean="0">
                                  <a:latin typeface="Cambria Math"/>
                                </a:rPr>
                                <m:t>"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𝐸𝑁𝑅𝑂𝐿𝑀𝐸𝑁𝑇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88641"/>
                <a:ext cx="8229600" cy="1728192"/>
              </a:xfrm>
              <a:blipFill rotWithShape="1">
                <a:blip r:embed="rId2"/>
                <a:stretch>
                  <a:fillRect l="-1704" t="-4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50773"/>
              </p:ext>
            </p:extLst>
          </p:nvPr>
        </p:nvGraphicFramePr>
        <p:xfrm>
          <a:off x="827584" y="5085184"/>
          <a:ext cx="756084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M.Sc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M.Sc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4FF3-79BA-4A39-B89E-1B44F7391A0A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92896"/>
            <a:ext cx="8451849" cy="17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3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• Commutative: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cond2&gt;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 =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cond2&gt;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Consecutive selects can be combined: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cond2&gt;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 =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&lt;cond2&gt;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49-7EAE-4C32-853F-0667B8AB77BF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1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3.2 PROJECT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Projects onto a subset X of the attributes of a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relation.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Remember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that a tuple, t is a mapping from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attributes to elements of their domains. t[X] is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the restriction of that mapping to the set of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   attributes X.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965" r="-1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50FA-B9D2-49BB-845B-7318777F0633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8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8641"/>
                <a:ext cx="8229600" cy="1872207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Example: Which courses are students enrolled in?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𝐷𝑒𝑝𝑎𝑟𝑡𝑚𝑒𝑛𝑡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𝑁𝑎𝑚𝑒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𝐸𝑁𝑅𝑂𝐿𝑀𝐸𝑁𝑇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</m:oMath>
                </a14:m>
                <a:endParaRPr lang="zh-CN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8641"/>
                <a:ext cx="8229600" cy="1872207"/>
              </a:xfrm>
              <a:blipFill rotWithShape="1">
                <a:blip r:embed="rId2"/>
                <a:stretch>
                  <a:fillRect l="-1704" t="-4560" r="-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90471"/>
              </p:ext>
            </p:extLst>
          </p:nvPr>
        </p:nvGraphicFramePr>
        <p:xfrm>
          <a:off x="1763688" y="4509120"/>
          <a:ext cx="46805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B4A8-935B-49CA-843D-CAF12BE1A7E3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276872"/>
            <a:ext cx="8451849" cy="17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2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1479</Words>
  <Application>Microsoft Office PowerPoint</Application>
  <PresentationFormat>全屏显示(4:3)</PresentationFormat>
  <Paragraphs>496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Arial</vt:lpstr>
      <vt:lpstr>Calibri</vt:lpstr>
      <vt:lpstr>Cambria Math</vt:lpstr>
      <vt:lpstr>Times New Roman</vt:lpstr>
      <vt:lpstr>Office 主题</vt:lpstr>
      <vt:lpstr>Office Theme</vt:lpstr>
      <vt:lpstr>Relational Algebra</vt:lpstr>
      <vt:lpstr>3. Relational Algebra</vt:lpstr>
      <vt:lpstr>3.1 SELECT</vt:lpstr>
      <vt:lpstr>PowerPoint 演示文稿</vt:lpstr>
      <vt:lpstr>PowerPoint 演示文稿</vt:lpstr>
      <vt:lpstr>PowerPoint 演示文稿</vt:lpstr>
      <vt:lpstr>PowerPoint 演示文稿</vt:lpstr>
      <vt:lpstr>3.2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 UNION</vt:lpstr>
      <vt:lpstr>PowerPoint 演示文稿</vt:lpstr>
      <vt:lpstr>3.4 INTERSECTION</vt:lpstr>
      <vt:lpstr>PowerPoint 演示文稿</vt:lpstr>
      <vt:lpstr>3.5 DIFFERENCE</vt:lpstr>
      <vt:lpstr>3.6 CARTESIAN PRODUCT</vt:lpstr>
      <vt:lpstr>PowerPoint 演示文稿</vt:lpstr>
      <vt:lpstr>PowerPoint 演示文稿</vt:lpstr>
      <vt:lpstr>3.7 JOIN</vt:lpstr>
      <vt:lpstr>PowerPoint 演示文稿</vt:lpstr>
      <vt:lpstr>PowerPoint 演示文稿</vt:lpstr>
      <vt:lpstr>PowerPoint 演示文稿</vt:lpstr>
      <vt:lpstr>PowerPoint 演示文稿</vt:lpstr>
      <vt:lpstr>3.8 DIVIDE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Cola</dc:creator>
  <cp:lastModifiedBy>Kai Wang</cp:lastModifiedBy>
  <cp:revision>136</cp:revision>
  <dcterms:created xsi:type="dcterms:W3CDTF">2014-03-04T10:50:02Z</dcterms:created>
  <dcterms:modified xsi:type="dcterms:W3CDTF">2018-03-01T02:23:18Z</dcterms:modified>
</cp:coreProperties>
</file>