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4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344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345" r:id="rId45"/>
    <p:sldId id="297" r:id="rId46"/>
    <p:sldId id="346" r:id="rId47"/>
    <p:sldId id="298" r:id="rId48"/>
    <p:sldId id="347" r:id="rId49"/>
    <p:sldId id="299" r:id="rId50"/>
    <p:sldId id="348" r:id="rId51"/>
    <p:sldId id="349" r:id="rId52"/>
    <p:sldId id="300" r:id="rId53"/>
    <p:sldId id="301" r:id="rId54"/>
    <p:sldId id="350" r:id="rId55"/>
    <p:sldId id="302" r:id="rId56"/>
    <p:sldId id="303" r:id="rId57"/>
    <p:sldId id="351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31" r:id="rId86"/>
    <p:sldId id="332" r:id="rId87"/>
    <p:sldId id="333" r:id="rId88"/>
    <p:sldId id="334" r:id="rId89"/>
    <p:sldId id="335" r:id="rId90"/>
    <p:sldId id="336" r:id="rId91"/>
    <p:sldId id="337" r:id="rId92"/>
    <p:sldId id="338" r:id="rId93"/>
    <p:sldId id="339" r:id="rId94"/>
    <p:sldId id="340" r:id="rId95"/>
    <p:sldId id="341" r:id="rId96"/>
    <p:sldId id="342" r:id="rId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4173" autoAdjust="0"/>
  </p:normalViewPr>
  <p:slideViewPr>
    <p:cSldViewPr>
      <p:cViewPr>
        <p:scale>
          <a:sx n="75" d="100"/>
          <a:sy n="75" d="100"/>
        </p:scale>
        <p:origin x="-19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835D9-115A-445A-8AD1-6B59671B125F}" type="datetimeFigureOut">
              <a:rPr lang="en-AU" smtClean="0"/>
              <a:t>11/03/2017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BEAE6-F9D6-494B-9A15-27AB53E482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729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EAE6-F9D6-494B-9A15-27AB53E4821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0500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EAE6-F9D6-494B-9A15-27AB53E48217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26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EAE6-F9D6-494B-9A15-27AB53E48217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2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3DE-8743-4241-9E2A-F4C8042EFF80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B323-2C9A-4C19-8F79-B7C4F6EA1F46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6714-29EA-4D69-898F-1A4E93A5F2F4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7B8C-71CF-4A3D-A736-650EF1EC217C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2CD7-9D8A-4D88-A0E4-1FF7974977BC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D535-4E99-4A8D-AD71-CF5BD17FB110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A9BD-800D-4193-843F-3C484105A6F3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202F-C4C5-4B8D-9938-FEAE179B7194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CB25-2B6C-42A7-8C80-7055B000D2AA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6394-8AEC-4A2D-AD24-3BF4E6FCD05C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BF88-3217-4968-98BB-8692AB98936F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9BEBD-1BFC-4AF7-87B3-C7C9EF795950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SQL</a:t>
            </a:r>
            <a:endParaRPr lang="en-AU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328-0EE6-494F-BAC6-4DC5C667FEB3}" type="datetime1">
              <a:rPr lang="en-US" altLang="zh-CN" smtClean="0"/>
              <a:t>3/11/2017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</a:t>
            </a:r>
            <a:r>
              <a:rPr lang="en-AU" dirty="0" smtClean="0"/>
              <a:t>Queries</a:t>
            </a:r>
            <a:r>
              <a:rPr lang="en-AU" sz="1800" dirty="0" smtClean="0"/>
              <a:t>(</a:t>
            </a:r>
            <a:r>
              <a:rPr lang="en-AU" sz="1800" dirty="0" err="1" smtClean="0"/>
              <a:t>cont</a:t>
            </a:r>
            <a:r>
              <a:rPr lang="en-AU" sz="1800" dirty="0" smtClean="0"/>
              <a:t>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Query syntax </a:t>
            </a:r>
            <a:r>
              <a:rPr lang="en-AU" dirty="0" smtClean="0"/>
              <a:t>is: </a:t>
            </a:r>
            <a:endParaRPr lang="en-AU" dirty="0"/>
          </a:p>
          <a:p>
            <a:pPr marL="914400" lvl="2" indent="0">
              <a:lnSpc>
                <a:spcPct val="160000"/>
              </a:lnSpc>
              <a:buNone/>
            </a:pPr>
            <a:r>
              <a:rPr lang="en-AU" dirty="0" smtClean="0"/>
              <a:t>SELECT </a:t>
            </a:r>
            <a:r>
              <a:rPr lang="en-AU" dirty="0"/>
              <a:t>attributes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AU" dirty="0"/>
              <a:t>FROM relations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AU" dirty="0"/>
              <a:t>WHERE </a:t>
            </a:r>
            <a:r>
              <a:rPr lang="en-AU" dirty="0" smtClean="0"/>
              <a:t>condition</a:t>
            </a:r>
          </a:p>
          <a:p>
            <a:pPr>
              <a:lnSpc>
                <a:spcPct val="160000"/>
              </a:lnSpc>
            </a:pPr>
            <a:r>
              <a:rPr lang="en-AU" dirty="0" smtClean="0"/>
              <a:t>The </a:t>
            </a:r>
            <a:r>
              <a:rPr lang="en-AU" dirty="0"/>
              <a:t>result of this statement is a table, which is </a:t>
            </a:r>
            <a:r>
              <a:rPr lang="en-AU" dirty="0" smtClean="0"/>
              <a:t>typically displayed </a:t>
            </a:r>
            <a:r>
              <a:rPr lang="en-AU" dirty="0"/>
              <a:t>on output.</a:t>
            </a:r>
          </a:p>
          <a:p>
            <a:pPr>
              <a:lnSpc>
                <a:spcPct val="160000"/>
              </a:lnSpc>
            </a:pPr>
            <a:r>
              <a:rPr lang="en-AU" dirty="0"/>
              <a:t>The SELECT statement contains the functionality of </a:t>
            </a:r>
            <a:r>
              <a:rPr lang="en-AU" i="1" dirty="0"/>
              <a:t>select</a:t>
            </a:r>
            <a:r>
              <a:rPr lang="en-AU" dirty="0" smtClean="0"/>
              <a:t>, </a:t>
            </a:r>
            <a:r>
              <a:rPr lang="en-AU" i="1" dirty="0" smtClean="0"/>
              <a:t>project</a:t>
            </a:r>
            <a:r>
              <a:rPr lang="en-AU" dirty="0" smtClean="0"/>
              <a:t> </a:t>
            </a:r>
            <a:r>
              <a:rPr lang="en-AU" dirty="0"/>
              <a:t>and </a:t>
            </a:r>
            <a:r>
              <a:rPr lang="en-AU" i="1" dirty="0"/>
              <a:t>join</a:t>
            </a:r>
            <a:r>
              <a:rPr lang="en-AU" dirty="0"/>
              <a:t> from the relational algebra.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99B-B465-400A-8BE0-9CE2A55ED9FB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3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</a:t>
            </a:r>
            <a:r>
              <a:rPr lang="en-AU" dirty="0" smtClean="0"/>
              <a:t>Identifiers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Names are used to identify objects such as tables, </a:t>
            </a:r>
            <a:r>
              <a:rPr lang="en-AU" dirty="0" smtClean="0"/>
              <a:t>attributes, views</a:t>
            </a:r>
            <a:r>
              <a:rPr lang="en-AU" dirty="0"/>
              <a:t>, ...</a:t>
            </a:r>
          </a:p>
          <a:p>
            <a:pPr>
              <a:lnSpc>
                <a:spcPct val="170000"/>
              </a:lnSpc>
            </a:pPr>
            <a:r>
              <a:rPr lang="en-AU" dirty="0"/>
              <a:t>Identifiers in SQL use similar conventions to </a:t>
            </a:r>
            <a:r>
              <a:rPr lang="en-AU" dirty="0" smtClean="0"/>
              <a:t>common programming </a:t>
            </a:r>
            <a:r>
              <a:rPr lang="en-AU" dirty="0"/>
              <a:t>languages:</a:t>
            </a:r>
          </a:p>
          <a:p>
            <a:pPr marL="857250" lvl="1" indent="-4572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AU" dirty="0" smtClean="0"/>
              <a:t>a </a:t>
            </a:r>
            <a:r>
              <a:rPr lang="en-AU" dirty="0"/>
              <a:t>sequence of alpha-</a:t>
            </a:r>
            <a:r>
              <a:rPr lang="en-AU" dirty="0" err="1"/>
              <a:t>numerics</a:t>
            </a:r>
            <a:r>
              <a:rPr lang="en-AU" dirty="0"/>
              <a:t>, starting with </a:t>
            </a:r>
            <a:r>
              <a:rPr lang="en-AU" dirty="0" smtClean="0"/>
              <a:t>an alphabetic</a:t>
            </a:r>
            <a:r>
              <a:rPr lang="en-AU" dirty="0"/>
              <a:t>,</a:t>
            </a:r>
          </a:p>
          <a:p>
            <a:pPr marL="857250" lvl="1" indent="-4572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AU" dirty="0" smtClean="0"/>
              <a:t>not </a:t>
            </a:r>
            <a:r>
              <a:rPr lang="en-AU" dirty="0"/>
              <a:t>case-sensitive,</a:t>
            </a:r>
          </a:p>
          <a:p>
            <a:pPr marL="857250" lvl="1" indent="-4572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AU" dirty="0" smtClean="0"/>
              <a:t>reserve word disallowed</a:t>
            </a:r>
            <a:r>
              <a:rPr lang="en-AU" dirty="0"/>
              <a:t>, </a:t>
            </a:r>
            <a:r>
              <a:rPr lang="en-AU" dirty="0" smtClean="0"/>
              <a:t>...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541F-33F9-4117-A1B1-ACBCD6F24681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9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 smtClean="0"/>
              <a:t>Some of the frequently-used ones:</a:t>
            </a:r>
          </a:p>
          <a:p>
            <a:pPr lvl="1"/>
            <a:r>
              <a:rPr lang="en-AU" dirty="0" smtClean="0"/>
              <a:t>ALTER    AND    CREATE</a:t>
            </a:r>
          </a:p>
          <a:p>
            <a:pPr lvl="1"/>
            <a:r>
              <a:rPr lang="en-AU" dirty="0"/>
              <a:t>FROM    </a:t>
            </a:r>
            <a:r>
              <a:rPr lang="en-AU" dirty="0" smtClean="0"/>
              <a:t>INSERT    NOT    OR </a:t>
            </a:r>
          </a:p>
          <a:p>
            <a:pPr lvl="1"/>
            <a:r>
              <a:rPr lang="en-US" dirty="0" smtClean="0"/>
              <a:t>SELECT    TABLE    WHERE</a:t>
            </a:r>
            <a:endParaRPr lang="en-A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For PostgreSQL Keywords see the </a:t>
            </a:r>
            <a:r>
              <a:rPr lang="en-US" dirty="0" err="1" smtClean="0"/>
              <a:t>Appendex</a:t>
            </a:r>
            <a:r>
              <a:rPr lang="en-US" dirty="0" smtClean="0"/>
              <a:t> of </a:t>
            </a:r>
            <a:r>
              <a:rPr lang="en-AU" dirty="0" smtClean="0"/>
              <a:t>PostgreSQL </a:t>
            </a:r>
            <a:r>
              <a:rPr lang="en-AU" dirty="0"/>
              <a:t>doc 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728D-6F5C-4451-B814-E70D527E91AD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6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All attributes in SQL relations have domain specified.</a:t>
            </a:r>
          </a:p>
          <a:p>
            <a:pPr>
              <a:lnSpc>
                <a:spcPct val="150000"/>
              </a:lnSpc>
            </a:pPr>
            <a:r>
              <a:rPr lang="en-AU" dirty="0"/>
              <a:t>SQL supports a small set of useful built-in data </a:t>
            </a:r>
            <a:r>
              <a:rPr lang="en-AU" dirty="0" smtClean="0"/>
              <a:t>types: strings</a:t>
            </a:r>
            <a:r>
              <a:rPr lang="en-AU" dirty="0"/>
              <a:t>, numbers, dates, bit-strings</a:t>
            </a:r>
            <a:r>
              <a:rPr lang="en-AU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Self defined data type is allowed in PostgreSQL.</a:t>
            </a:r>
            <a:endParaRPr lang="en-AU" dirty="0"/>
          </a:p>
          <a:p>
            <a:pPr>
              <a:lnSpc>
                <a:spcPct val="150000"/>
              </a:lnSpc>
            </a:pPr>
            <a:r>
              <a:rPr lang="en-AU" dirty="0"/>
              <a:t>Various type conversions are available: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date </a:t>
            </a:r>
            <a:r>
              <a:rPr lang="en-AU" dirty="0"/>
              <a:t>to string, string to date, integer to real ...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applied </a:t>
            </a:r>
            <a:r>
              <a:rPr lang="en-AU" dirty="0"/>
              <a:t>automatically “where they make sense</a:t>
            </a:r>
            <a:r>
              <a:rPr lang="en-AU" dirty="0" smtClean="0"/>
              <a:t>”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C1A-D1DA-4BE0-9E05-61E8A8D2E011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Data </a:t>
            </a:r>
            <a:r>
              <a:rPr lang="en-AU" dirty="0" smtClean="0"/>
              <a:t>Types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Basic domain (type) checking is performed automatically.</a:t>
            </a:r>
          </a:p>
          <a:p>
            <a:pPr>
              <a:lnSpc>
                <a:spcPct val="150000"/>
              </a:lnSpc>
            </a:pPr>
            <a:r>
              <a:rPr lang="en-AU" dirty="0"/>
              <a:t>Constraints can be used to </a:t>
            </a:r>
            <a:r>
              <a:rPr lang="en-AU" dirty="0" smtClean="0"/>
              <a:t>“enforce</a:t>
            </a:r>
            <a:r>
              <a:rPr lang="en-AU" dirty="0"/>
              <a:t>” more complex </a:t>
            </a:r>
            <a:r>
              <a:rPr lang="en-AU" dirty="0" smtClean="0"/>
              <a:t>domain membership </a:t>
            </a:r>
            <a:r>
              <a:rPr lang="en-AU" dirty="0"/>
              <a:t>conditions. </a:t>
            </a:r>
            <a:endParaRPr lang="en-AU" dirty="0" smtClean="0"/>
          </a:p>
          <a:p>
            <a:pPr>
              <a:lnSpc>
                <a:spcPct val="150000"/>
              </a:lnSpc>
            </a:pPr>
            <a:r>
              <a:rPr lang="en-AU" dirty="0" smtClean="0"/>
              <a:t>The </a:t>
            </a:r>
            <a:r>
              <a:rPr lang="en-AU" dirty="0"/>
              <a:t>NULL value is a member of all data types.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9113-E40F-4617-90B2-63595BB149D3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6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Data Types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Comparison operators are defined on all types</a:t>
            </a:r>
            <a:r>
              <a:rPr lang="en-AU" dirty="0" smtClean="0"/>
              <a:t>.</a:t>
            </a:r>
          </a:p>
          <a:p>
            <a:pPr marL="914400" lvl="2" indent="0">
              <a:lnSpc>
                <a:spcPct val="170000"/>
              </a:lnSpc>
              <a:buNone/>
            </a:pPr>
            <a:r>
              <a:rPr lang="en-US" b="1" dirty="0" smtClean="0"/>
              <a:t>&lt;	&gt;	&lt;=	&gt;=	=	!=</a:t>
            </a:r>
          </a:p>
          <a:p>
            <a:pPr>
              <a:lnSpc>
                <a:spcPct val="170000"/>
              </a:lnSpc>
            </a:pPr>
            <a:r>
              <a:rPr lang="en-AU" dirty="0"/>
              <a:t>Boolean operators AND, OR, NOT are available </a:t>
            </a:r>
            <a:r>
              <a:rPr lang="en-AU" dirty="0" smtClean="0"/>
              <a:t>within WHERE </a:t>
            </a:r>
            <a:r>
              <a:rPr lang="en-AU" dirty="0"/>
              <a:t>expressions to combine results of comparisons.</a:t>
            </a:r>
          </a:p>
          <a:p>
            <a:pPr>
              <a:lnSpc>
                <a:spcPct val="170000"/>
              </a:lnSpc>
            </a:pPr>
            <a:r>
              <a:rPr lang="en-AU" dirty="0"/>
              <a:t>Comparison against NULL yields FALSE.</a:t>
            </a:r>
          </a:p>
          <a:p>
            <a:pPr>
              <a:lnSpc>
                <a:spcPct val="170000"/>
              </a:lnSpc>
            </a:pPr>
            <a:r>
              <a:rPr lang="en-AU" dirty="0"/>
              <a:t>Can explicitly test for NULL using:</a:t>
            </a:r>
          </a:p>
          <a:p>
            <a:pPr lvl="1">
              <a:lnSpc>
                <a:spcPct val="170000"/>
              </a:lnSpc>
            </a:pPr>
            <a:r>
              <a:rPr lang="en-AU" b="1" i="1" dirty="0" err="1"/>
              <a:t>attr</a:t>
            </a:r>
            <a:r>
              <a:rPr lang="en-AU" b="1" dirty="0"/>
              <a:t> IS NULL </a:t>
            </a:r>
            <a:r>
              <a:rPr lang="en-AU" b="1" dirty="0" smtClean="0"/>
              <a:t>		</a:t>
            </a:r>
            <a:r>
              <a:rPr lang="en-AU" b="1" i="1" dirty="0" err="1" smtClean="0"/>
              <a:t>attr</a:t>
            </a:r>
            <a:r>
              <a:rPr lang="en-AU" b="1" dirty="0" smtClean="0"/>
              <a:t> </a:t>
            </a:r>
            <a:r>
              <a:rPr lang="en-AU" b="1" dirty="0"/>
              <a:t>IS NOT NULL</a:t>
            </a:r>
          </a:p>
          <a:p>
            <a:pPr>
              <a:lnSpc>
                <a:spcPct val="170000"/>
              </a:lnSpc>
            </a:pPr>
            <a:r>
              <a:rPr lang="en-AU" dirty="0"/>
              <a:t>Most data types also have type-specific operations </a:t>
            </a:r>
            <a:r>
              <a:rPr lang="en-AU" dirty="0" smtClean="0"/>
              <a:t>available (e.g</a:t>
            </a:r>
            <a:r>
              <a:rPr lang="en-AU" dirty="0"/>
              <a:t>. arithmetic for numbers).</a:t>
            </a:r>
          </a:p>
          <a:p>
            <a:pPr>
              <a:lnSpc>
                <a:spcPct val="170000"/>
              </a:lnSpc>
            </a:pPr>
            <a:r>
              <a:rPr lang="en-AU" dirty="0"/>
              <a:t>Which operations are actually applied depends on </a:t>
            </a:r>
            <a:r>
              <a:rPr lang="en-AU" dirty="0" smtClean="0"/>
              <a:t>the implementation</a:t>
            </a:r>
            <a:r>
              <a:rPr lang="en-AU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B658-BD5B-4914-9FFD-7907172CD8EA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1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Two kinds of string are available</a:t>
            </a:r>
            <a:r>
              <a:rPr lang="en-AU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CHAR(</a:t>
            </a:r>
            <a:r>
              <a:rPr lang="en-AU" i="1" dirty="0"/>
              <a:t>n</a:t>
            </a:r>
            <a:r>
              <a:rPr lang="en-AU" dirty="0"/>
              <a:t>) ... uses </a:t>
            </a:r>
            <a:r>
              <a:rPr lang="en-AU" i="1" dirty="0"/>
              <a:t>n</a:t>
            </a:r>
            <a:r>
              <a:rPr lang="en-AU" dirty="0"/>
              <a:t> bytes, left-justified, blank-padded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VARCHAR(</a:t>
            </a:r>
            <a:r>
              <a:rPr lang="en-AU" i="1" dirty="0" smtClean="0"/>
              <a:t>n</a:t>
            </a:r>
            <a:r>
              <a:rPr lang="en-AU" dirty="0"/>
              <a:t>) ... uses </a:t>
            </a:r>
            <a:r>
              <a:rPr lang="en-AU" i="1" dirty="0"/>
              <a:t>0..n </a:t>
            </a:r>
            <a:r>
              <a:rPr lang="en-AU" dirty="0"/>
              <a:t>bytes, no padding</a:t>
            </a:r>
          </a:p>
          <a:p>
            <a:pPr>
              <a:lnSpc>
                <a:spcPct val="150000"/>
              </a:lnSpc>
            </a:pPr>
            <a:r>
              <a:rPr lang="en-AU" dirty="0"/>
              <a:t>String types can be coerced by blank-padding or truncation.</a:t>
            </a:r>
          </a:p>
          <a:p>
            <a:pPr>
              <a:lnSpc>
                <a:spcPct val="150000"/>
              </a:lnSpc>
            </a:pPr>
            <a:r>
              <a:rPr lang="en-AU" dirty="0"/>
              <a:t>String literals are written using single quotes.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‘John</a:t>
            </a:r>
            <a:r>
              <a:rPr lang="en-AU" dirty="0"/>
              <a:t>’ = "John" = "John " != "JOHN"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34C8-ADA0-4AC2-9238-3855C6FB3D26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String </a:t>
            </a:r>
            <a:r>
              <a:rPr lang="en-AU" dirty="0" smtClean="0"/>
              <a:t>comparison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AU" i="1" dirty="0"/>
              <a:t>s</a:t>
            </a:r>
            <a:r>
              <a:rPr lang="en-AU" i="1" dirty="0" smtClean="0"/>
              <a:t>tr</a:t>
            </a:r>
            <a:r>
              <a:rPr lang="en-AU" i="1" baseline="-25000" dirty="0" smtClean="0"/>
              <a:t>1 </a:t>
            </a:r>
            <a:r>
              <a:rPr lang="en-AU" i="1" dirty="0" smtClean="0"/>
              <a:t>&lt; str</a:t>
            </a:r>
            <a:r>
              <a:rPr lang="en-AU" i="1" baseline="-25000" dirty="0" smtClean="0"/>
              <a:t>2 </a:t>
            </a:r>
            <a:r>
              <a:rPr lang="en-AU" i="1" dirty="0" smtClean="0"/>
              <a:t> </a:t>
            </a:r>
            <a:r>
              <a:rPr lang="en-AU" dirty="0" smtClean="0"/>
              <a:t>... </a:t>
            </a:r>
            <a:r>
              <a:rPr lang="en-AU" dirty="0"/>
              <a:t>compare using dictionary order</a:t>
            </a:r>
          </a:p>
          <a:p>
            <a:pPr>
              <a:lnSpc>
                <a:spcPct val="160000"/>
              </a:lnSpc>
            </a:pPr>
            <a:r>
              <a:rPr lang="en-AU" i="1" dirty="0" err="1" smtClean="0"/>
              <a:t>str</a:t>
            </a:r>
            <a:r>
              <a:rPr lang="en-AU" dirty="0" smtClean="0"/>
              <a:t> </a:t>
            </a:r>
            <a:r>
              <a:rPr lang="en-AU" dirty="0"/>
              <a:t>LIKE </a:t>
            </a:r>
            <a:r>
              <a:rPr lang="en-AU" i="1" dirty="0"/>
              <a:t>pattern</a:t>
            </a:r>
            <a:r>
              <a:rPr lang="en-AU" dirty="0"/>
              <a:t> ... matches string to </a:t>
            </a:r>
            <a:r>
              <a:rPr lang="en-AU" dirty="0" smtClean="0"/>
              <a:t>pattern</a:t>
            </a:r>
          </a:p>
          <a:p>
            <a:pPr>
              <a:lnSpc>
                <a:spcPct val="160000"/>
              </a:lnSpc>
            </a:pPr>
            <a:r>
              <a:rPr lang="en-AU" dirty="0"/>
              <a:t>Two kinds of pattern-matching: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% </a:t>
            </a:r>
            <a:r>
              <a:rPr lang="en-AU" dirty="0"/>
              <a:t>matches anything (like *)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_ matches </a:t>
            </a:r>
            <a:r>
              <a:rPr lang="en-AU" dirty="0"/>
              <a:t>any single char (like .)</a:t>
            </a:r>
          </a:p>
          <a:p>
            <a:pPr>
              <a:lnSpc>
                <a:spcPct val="160000"/>
              </a:lnSpc>
            </a:pPr>
            <a:r>
              <a:rPr lang="en-AU" dirty="0"/>
              <a:t>Examples: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Name LIKE </a:t>
            </a:r>
            <a:r>
              <a:rPr lang="en-AU" dirty="0" smtClean="0"/>
              <a:t>‘</a:t>
            </a:r>
            <a:r>
              <a:rPr lang="en-AU" dirty="0" err="1" smtClean="0"/>
              <a:t>Ja</a:t>
            </a:r>
            <a:r>
              <a:rPr lang="en-AU" dirty="0"/>
              <a:t>%’ </a:t>
            </a:r>
            <a:r>
              <a:rPr lang="en-AU" dirty="0" smtClean="0"/>
              <a:t>		Name </a:t>
            </a:r>
            <a:r>
              <a:rPr lang="en-AU" dirty="0"/>
              <a:t>begins with </a:t>
            </a:r>
            <a:r>
              <a:rPr lang="en-AU" dirty="0" smtClean="0"/>
              <a:t>‘</a:t>
            </a:r>
            <a:r>
              <a:rPr lang="en-AU" dirty="0" err="1" smtClean="0"/>
              <a:t>Ja</a:t>
            </a:r>
            <a:r>
              <a:rPr lang="en-AU" dirty="0"/>
              <a:t>’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Name LIKE  ‘_</a:t>
            </a:r>
            <a:r>
              <a:rPr lang="en-AU" dirty="0" err="1" smtClean="0"/>
              <a:t>i</a:t>
            </a:r>
            <a:r>
              <a:rPr lang="en-AU" dirty="0" smtClean="0"/>
              <a:t>%’ 		Name has ‘</a:t>
            </a:r>
            <a:r>
              <a:rPr lang="en-AU" dirty="0" err="1" smtClean="0"/>
              <a:t>i</a:t>
            </a:r>
            <a:r>
              <a:rPr lang="en-AU" dirty="0" smtClean="0"/>
              <a:t>’ as 2nd letter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Name </a:t>
            </a:r>
            <a:r>
              <a:rPr lang="en-AU" dirty="0"/>
              <a:t>LIKE </a:t>
            </a:r>
            <a:r>
              <a:rPr lang="en-AU" dirty="0" smtClean="0"/>
              <a:t>‘%</a:t>
            </a:r>
            <a:r>
              <a:rPr lang="en-AU" dirty="0" err="1"/>
              <a:t>o%o</a:t>
            </a:r>
            <a:r>
              <a:rPr lang="en-AU" dirty="0"/>
              <a:t>%’ </a:t>
            </a:r>
            <a:r>
              <a:rPr lang="en-AU" dirty="0" smtClean="0"/>
              <a:t>		Name </a:t>
            </a:r>
            <a:r>
              <a:rPr lang="en-AU" dirty="0"/>
              <a:t>contains two </a:t>
            </a:r>
            <a:r>
              <a:rPr lang="en-AU" dirty="0" smtClean="0"/>
              <a:t>‘o’s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13B0-8D8D-4FF6-882B-C3DDC47113B3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2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String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AU" i="1" dirty="0"/>
              <a:t>string</a:t>
            </a:r>
            <a:r>
              <a:rPr lang="en-AU" dirty="0"/>
              <a:t> || </a:t>
            </a:r>
            <a:r>
              <a:rPr lang="en-AU" i="1" dirty="0" smtClean="0"/>
              <a:t>string</a:t>
            </a:r>
            <a:r>
              <a:rPr lang="en-AU" dirty="0" smtClean="0"/>
              <a:t> … concatenate </a:t>
            </a:r>
            <a:r>
              <a:rPr lang="en-AU" dirty="0"/>
              <a:t>two strings </a:t>
            </a:r>
            <a:endParaRPr lang="en-AU" dirty="0" smtClean="0"/>
          </a:p>
          <a:p>
            <a:pPr lvl="1">
              <a:lnSpc>
                <a:spcPct val="170000"/>
              </a:lnSpc>
            </a:pPr>
            <a:r>
              <a:rPr lang="en-AU" dirty="0" smtClean="0"/>
              <a:t>‘Post’|| ‘</a:t>
            </a:r>
            <a:r>
              <a:rPr lang="en-AU" dirty="0" err="1" smtClean="0"/>
              <a:t>greSQL</a:t>
            </a:r>
            <a:r>
              <a:rPr lang="en-AU" dirty="0" smtClean="0"/>
              <a:t>’ -&gt; </a:t>
            </a:r>
            <a:r>
              <a:rPr lang="en-AU" dirty="0" err="1" smtClean="0"/>
              <a:t>PostgreSQL</a:t>
            </a:r>
            <a:endParaRPr lang="en-AU" dirty="0" smtClean="0"/>
          </a:p>
          <a:p>
            <a:pPr>
              <a:lnSpc>
                <a:spcPct val="170000"/>
              </a:lnSpc>
            </a:pPr>
            <a:r>
              <a:rPr lang="en-AU" dirty="0" smtClean="0"/>
              <a:t>LENGTH(</a:t>
            </a:r>
            <a:r>
              <a:rPr lang="en-AU" i="1" dirty="0" err="1" smtClean="0"/>
              <a:t>str</a:t>
            </a:r>
            <a:r>
              <a:rPr lang="en-AU" dirty="0"/>
              <a:t>) ... return length of </a:t>
            </a:r>
            <a:r>
              <a:rPr lang="en-AU" dirty="0" smtClean="0"/>
              <a:t>string</a:t>
            </a:r>
          </a:p>
          <a:p>
            <a:pPr>
              <a:lnSpc>
                <a:spcPct val="170000"/>
              </a:lnSpc>
            </a:pPr>
            <a:r>
              <a:rPr lang="en-AU" dirty="0" smtClean="0"/>
              <a:t>SUBSTR(</a:t>
            </a:r>
            <a:r>
              <a:rPr lang="en-AU" i="1" dirty="0" err="1" smtClean="0"/>
              <a:t>str,start,length</a:t>
            </a:r>
            <a:r>
              <a:rPr lang="en-AU" dirty="0" smtClean="0"/>
              <a:t>) </a:t>
            </a:r>
            <a:r>
              <a:rPr lang="en-AU" dirty="0"/>
              <a:t>... extract chars from </a:t>
            </a:r>
            <a:r>
              <a:rPr lang="en-AU" dirty="0" smtClean="0"/>
              <a:t>within string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substring</a:t>
            </a:r>
            <a:r>
              <a:rPr lang="en-AU" dirty="0"/>
              <a:t>('Thomas' from 2 for 3</a:t>
            </a:r>
            <a:r>
              <a:rPr lang="en-AU" dirty="0" smtClean="0"/>
              <a:t>) -&gt; </a:t>
            </a:r>
            <a:r>
              <a:rPr lang="en-AU" dirty="0" err="1" smtClean="0"/>
              <a:t>hom</a:t>
            </a:r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4B6F-D09C-4510-87AD-FDF18736A706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Dates are simply specially-formatted strings, with a range </a:t>
            </a:r>
            <a:r>
              <a:rPr lang="en-AU" dirty="0" smtClean="0"/>
              <a:t>of operations </a:t>
            </a:r>
            <a:r>
              <a:rPr lang="en-AU" dirty="0"/>
              <a:t>to implement date semantics.</a:t>
            </a:r>
          </a:p>
          <a:p>
            <a:pPr>
              <a:lnSpc>
                <a:spcPct val="170000"/>
              </a:lnSpc>
            </a:pPr>
            <a:r>
              <a:rPr lang="en-AU" dirty="0"/>
              <a:t>Format is typically DD-Mon-YYYY, e.g. ’18-Aug-1998’</a:t>
            </a:r>
          </a:p>
          <a:p>
            <a:pPr>
              <a:lnSpc>
                <a:spcPct val="170000"/>
              </a:lnSpc>
            </a:pPr>
            <a:r>
              <a:rPr lang="en-AU" dirty="0"/>
              <a:t>Accepts other formats </a:t>
            </a:r>
            <a:endParaRPr lang="en-AU" dirty="0" smtClean="0"/>
          </a:p>
          <a:p>
            <a:pPr>
              <a:lnSpc>
                <a:spcPct val="170000"/>
              </a:lnSpc>
            </a:pPr>
            <a:r>
              <a:rPr lang="en-AU" dirty="0" smtClean="0"/>
              <a:t>Comparison </a:t>
            </a:r>
            <a:r>
              <a:rPr lang="en-AU" dirty="0"/>
              <a:t>operators implement before (&lt;) and after </a:t>
            </a:r>
            <a:r>
              <a:rPr lang="en-AU" dirty="0" smtClean="0"/>
              <a:t>(&gt;).</a:t>
            </a:r>
          </a:p>
          <a:p>
            <a:pPr>
              <a:lnSpc>
                <a:spcPct val="170000"/>
              </a:lnSpc>
            </a:pPr>
            <a:r>
              <a:rPr lang="en-AU" dirty="0"/>
              <a:t>(start1, end1) OVERLAPS (start2, end2</a:t>
            </a:r>
            <a:r>
              <a:rPr lang="en-AU" dirty="0" smtClean="0"/>
              <a:t>)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This </a:t>
            </a:r>
            <a:r>
              <a:rPr lang="en-AU" dirty="0"/>
              <a:t>expression yields true when two time periods (defined by their endpoints) overlap, false when they do not overlap</a:t>
            </a:r>
            <a:r>
              <a:rPr lang="en-AU" dirty="0" smtClean="0"/>
              <a:t>.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SELECT (DATE '2001-02-16', DATE '2001-12-21') OVERLAPS (DATE '2001-10-30', DATE '2002-10-30'); </a:t>
            </a:r>
            <a:r>
              <a:rPr lang="en-AU" dirty="0" smtClean="0"/>
              <a:t> -&gt; </a:t>
            </a:r>
            <a:r>
              <a:rPr lang="en-AU" i="1" dirty="0" smtClean="0"/>
              <a:t>Result</a:t>
            </a:r>
            <a:r>
              <a:rPr lang="en-AU" i="1" dirty="0"/>
              <a:t>: </a:t>
            </a:r>
            <a:r>
              <a:rPr lang="en-AU" dirty="0" smtClean="0"/>
              <a:t>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531-3DF2-4753-9731-534B9C0ED957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SQL-99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SQL = Structured Query Language (pronounced “sequel”).</a:t>
            </a:r>
          </a:p>
          <a:p>
            <a:pPr>
              <a:lnSpc>
                <a:spcPct val="170000"/>
              </a:lnSpc>
            </a:pPr>
            <a:r>
              <a:rPr lang="en-AU" dirty="0"/>
              <a:t>An ANSI/ISO standard language for querying </a:t>
            </a:r>
            <a:r>
              <a:rPr lang="en-AU" dirty="0" smtClean="0"/>
              <a:t>and manipulating </a:t>
            </a:r>
            <a:r>
              <a:rPr lang="en-AU" dirty="0"/>
              <a:t>relational DBMSs.</a:t>
            </a:r>
          </a:p>
          <a:p>
            <a:pPr>
              <a:lnSpc>
                <a:spcPct val="170000"/>
              </a:lnSpc>
            </a:pPr>
            <a:r>
              <a:rPr lang="en-AU" dirty="0"/>
              <a:t>Developed at IBM (San Jose Lab) during the 1970’s, </a:t>
            </a:r>
            <a:r>
              <a:rPr lang="en-AU" dirty="0" smtClean="0"/>
              <a:t>and standardised </a:t>
            </a:r>
            <a:r>
              <a:rPr lang="en-AU" dirty="0"/>
              <a:t>during the 1980’s.</a:t>
            </a:r>
          </a:p>
          <a:p>
            <a:pPr>
              <a:lnSpc>
                <a:spcPct val="170000"/>
              </a:lnSpc>
            </a:pPr>
            <a:r>
              <a:rPr lang="en-AU" dirty="0" smtClean="0"/>
              <a:t>Appears </a:t>
            </a:r>
            <a:r>
              <a:rPr lang="en-AU" dirty="0"/>
              <a:t>that SQL will survive the rise of </a:t>
            </a:r>
            <a:r>
              <a:rPr lang="en-AU" dirty="0" smtClean="0"/>
              <a:t>object-relational database </a:t>
            </a:r>
            <a:r>
              <a:rPr lang="en-AU" dirty="0"/>
              <a:t>systems.</a:t>
            </a:r>
          </a:p>
          <a:p>
            <a:pPr>
              <a:lnSpc>
                <a:spcPct val="170000"/>
              </a:lnSpc>
            </a:pPr>
            <a:r>
              <a:rPr lang="en-AU" dirty="0"/>
              <a:t>Designed to be a “human readable” language supporting: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relational </a:t>
            </a:r>
            <a:r>
              <a:rPr lang="en-AU" dirty="0"/>
              <a:t>algebra operations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aggregation </a:t>
            </a:r>
            <a:r>
              <a:rPr lang="en-AU" dirty="0"/>
              <a:t>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05B1-1E05-450E-9995-92914B2D22E9}" type="datetime1">
              <a:rPr lang="en-US" altLang="zh-CN" smtClean="0"/>
              <a:t>3/11/2017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Various kinds of numbers are available:</a:t>
            </a:r>
          </a:p>
          <a:p>
            <a:pPr>
              <a:lnSpc>
                <a:spcPct val="160000"/>
              </a:lnSpc>
            </a:pPr>
            <a:r>
              <a:rPr lang="en-AU" i="1" dirty="0" err="1" smtClean="0"/>
              <a:t>smallint</a:t>
            </a:r>
            <a:r>
              <a:rPr lang="en-AU" i="1" dirty="0" smtClean="0"/>
              <a:t>, </a:t>
            </a:r>
            <a:r>
              <a:rPr lang="en-AU" i="1" dirty="0" err="1" smtClean="0"/>
              <a:t>int</a:t>
            </a:r>
            <a:r>
              <a:rPr lang="en-AU" i="1" dirty="0" smtClean="0"/>
              <a:t>, </a:t>
            </a:r>
            <a:r>
              <a:rPr lang="en-AU" i="1" dirty="0" err="1" smtClean="0"/>
              <a:t>bigint</a:t>
            </a:r>
            <a:r>
              <a:rPr lang="en-AU" i="1" dirty="0" smtClean="0"/>
              <a:t> </a:t>
            </a:r>
            <a:r>
              <a:rPr lang="en-AU" dirty="0" smtClean="0"/>
              <a:t>... 2-bytes, 4-bytes and 8-bytes integers</a:t>
            </a:r>
            <a:endParaRPr lang="en-AU" dirty="0"/>
          </a:p>
          <a:p>
            <a:pPr>
              <a:lnSpc>
                <a:spcPct val="160000"/>
              </a:lnSpc>
            </a:pPr>
            <a:r>
              <a:rPr lang="en-AU" i="1" dirty="0"/>
              <a:t>real</a:t>
            </a:r>
            <a:r>
              <a:rPr lang="en-AU" i="1" dirty="0" smtClean="0"/>
              <a:t>, </a:t>
            </a:r>
            <a:r>
              <a:rPr lang="en-AU" i="1" dirty="0"/>
              <a:t>double precision</a:t>
            </a:r>
            <a:r>
              <a:rPr lang="en-AU" dirty="0" smtClean="0"/>
              <a:t>... 4-bytes and 8-bytes </a:t>
            </a:r>
            <a:r>
              <a:rPr lang="en-AU" dirty="0"/>
              <a:t>floating </a:t>
            </a:r>
            <a:r>
              <a:rPr lang="en-AU" dirty="0" smtClean="0"/>
              <a:t>point</a:t>
            </a:r>
          </a:p>
          <a:p>
            <a:pPr>
              <a:lnSpc>
                <a:spcPct val="160000"/>
              </a:lnSpc>
            </a:pPr>
            <a:r>
              <a:rPr lang="en-AU" i="1" dirty="0"/>
              <a:t>n</a:t>
            </a:r>
            <a:r>
              <a:rPr lang="en-AU" i="1" dirty="0" smtClean="0"/>
              <a:t>umeric(precision</a:t>
            </a:r>
            <a:r>
              <a:rPr lang="en-AU" i="1" dirty="0"/>
              <a:t>, scale</a:t>
            </a:r>
            <a:r>
              <a:rPr lang="en-AU" i="1" dirty="0" smtClean="0"/>
              <a:t>)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The </a:t>
            </a:r>
            <a:r>
              <a:rPr lang="en-AU" i="1" dirty="0"/>
              <a:t>scale</a:t>
            </a:r>
            <a:r>
              <a:rPr lang="en-AU" dirty="0"/>
              <a:t> of a numeric is the count of decimal digits in the fractional part, to the right of the decimal point. </a:t>
            </a:r>
            <a:endParaRPr lang="en-AU" dirty="0" smtClean="0"/>
          </a:p>
          <a:p>
            <a:pPr lvl="1">
              <a:lnSpc>
                <a:spcPct val="160000"/>
              </a:lnSpc>
            </a:pPr>
            <a:r>
              <a:rPr lang="en-AU" dirty="0" smtClean="0"/>
              <a:t>The</a:t>
            </a:r>
            <a:r>
              <a:rPr lang="en-AU" dirty="0"/>
              <a:t> </a:t>
            </a:r>
            <a:r>
              <a:rPr lang="en-AU" i="1" dirty="0" smtClean="0"/>
              <a:t>precision </a:t>
            </a:r>
            <a:r>
              <a:rPr lang="en-AU" dirty="0" smtClean="0"/>
              <a:t>of </a:t>
            </a:r>
            <a:r>
              <a:rPr lang="en-AU" dirty="0"/>
              <a:t>a numeric is the total count of significant digits in the whole number</a:t>
            </a:r>
            <a:endParaRPr lang="en-AU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EE59-1546-4392-9086-D6E6B211D3AE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</a:t>
            </a:r>
            <a:r>
              <a:rPr lang="en-AU" dirty="0" smtClean="0"/>
              <a:t>Numbers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Arithmetic </a:t>
            </a:r>
            <a:r>
              <a:rPr lang="en-AU" dirty="0" smtClean="0"/>
              <a:t>operations: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+ </a:t>
            </a:r>
            <a:r>
              <a:rPr lang="en-AU" dirty="0" smtClean="0"/>
              <a:t> - </a:t>
            </a:r>
            <a:r>
              <a:rPr lang="en-AU" dirty="0"/>
              <a:t>* / abs ceil floor power </a:t>
            </a:r>
            <a:r>
              <a:rPr lang="en-AU" dirty="0" err="1"/>
              <a:t>sqrt</a:t>
            </a:r>
            <a:r>
              <a:rPr lang="en-AU" dirty="0"/>
              <a:t> </a:t>
            </a:r>
            <a:r>
              <a:rPr lang="en-AU" dirty="0" smtClean="0"/>
              <a:t>sin …</a:t>
            </a:r>
          </a:p>
          <a:p>
            <a:pPr>
              <a:lnSpc>
                <a:spcPct val="170000"/>
              </a:lnSpc>
            </a:pPr>
            <a:r>
              <a:rPr lang="en-AU" dirty="0"/>
              <a:t>Some operations apply to a column of numbers in a relation: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AVG(</a:t>
            </a:r>
            <a:r>
              <a:rPr lang="en-AU" i="1" dirty="0" err="1" smtClean="0"/>
              <a:t>attr</a:t>
            </a:r>
            <a:r>
              <a:rPr lang="en-AU" dirty="0"/>
              <a:t>) ... mean of values for </a:t>
            </a:r>
            <a:r>
              <a:rPr lang="en-AU" i="1" dirty="0" err="1"/>
              <a:t>attr</a:t>
            </a:r>
            <a:endParaRPr lang="en-AU" i="1" dirty="0"/>
          </a:p>
          <a:p>
            <a:pPr lvl="1">
              <a:lnSpc>
                <a:spcPct val="170000"/>
              </a:lnSpc>
            </a:pPr>
            <a:r>
              <a:rPr lang="en-AU" dirty="0" smtClean="0"/>
              <a:t>COUNT(</a:t>
            </a:r>
            <a:r>
              <a:rPr lang="en-AU" i="1" dirty="0" err="1" smtClean="0"/>
              <a:t>attr</a:t>
            </a:r>
            <a:r>
              <a:rPr lang="en-AU" dirty="0"/>
              <a:t>) ... number of rows in </a:t>
            </a:r>
            <a:r>
              <a:rPr lang="en-AU" i="1" dirty="0" err="1"/>
              <a:t>attr</a:t>
            </a:r>
            <a:r>
              <a:rPr lang="en-AU" dirty="0"/>
              <a:t> column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MIN/MAX(</a:t>
            </a:r>
            <a:r>
              <a:rPr lang="en-AU" i="1" dirty="0" err="1" smtClean="0"/>
              <a:t>attr</a:t>
            </a:r>
            <a:r>
              <a:rPr lang="en-AU" dirty="0"/>
              <a:t>) ... min/max of values for </a:t>
            </a:r>
            <a:r>
              <a:rPr lang="en-AU" i="1" dirty="0" err="1"/>
              <a:t>attr</a:t>
            </a:r>
            <a:endParaRPr lang="en-AU" i="1" dirty="0"/>
          </a:p>
          <a:p>
            <a:pPr lvl="1">
              <a:lnSpc>
                <a:spcPct val="170000"/>
              </a:lnSpc>
            </a:pPr>
            <a:r>
              <a:rPr lang="en-AU" dirty="0" smtClean="0"/>
              <a:t>SUM(</a:t>
            </a:r>
            <a:r>
              <a:rPr lang="en-AU" i="1" dirty="0" err="1" smtClean="0"/>
              <a:t>attr</a:t>
            </a:r>
            <a:r>
              <a:rPr lang="en-AU" dirty="0"/>
              <a:t>) ... sum of values for </a:t>
            </a:r>
            <a:r>
              <a:rPr lang="en-AU" i="1" dirty="0" err="1"/>
              <a:t>attr</a:t>
            </a:r>
            <a:endParaRPr lang="en-AU" i="1" dirty="0"/>
          </a:p>
          <a:p>
            <a:pPr>
              <a:lnSpc>
                <a:spcPct val="170000"/>
              </a:lnSpc>
            </a:pPr>
            <a:r>
              <a:rPr lang="en-AU" dirty="0"/>
              <a:t>Note: NULL value produces NULL result for </a:t>
            </a:r>
            <a:r>
              <a:rPr lang="en-AU" dirty="0" smtClean="0"/>
              <a:t>arithmetic operation</a:t>
            </a:r>
            <a:r>
              <a:rPr lang="en-AU" dirty="0"/>
              <a:t>, but NULL is ignored in column operations.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D4F8-BADD-4E7E-94D8-4A779CE377CA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2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Tuple and Set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Tuple and set constants are both written as: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(val1, val2, val3, ... )</a:t>
            </a:r>
          </a:p>
          <a:p>
            <a:pPr>
              <a:lnSpc>
                <a:spcPct val="170000"/>
              </a:lnSpc>
            </a:pPr>
            <a:r>
              <a:rPr lang="en-AU" dirty="0"/>
              <a:t>The correct interpretation is worked out from the context.</a:t>
            </a:r>
          </a:p>
          <a:p>
            <a:pPr>
              <a:lnSpc>
                <a:spcPct val="170000"/>
              </a:lnSpc>
            </a:pPr>
            <a:r>
              <a:rPr lang="en-AU" dirty="0"/>
              <a:t>Examples:</a:t>
            </a:r>
          </a:p>
          <a:p>
            <a:pPr marL="457200" lvl="1" indent="0">
              <a:buNone/>
            </a:pPr>
            <a:r>
              <a:rPr lang="en-AU" dirty="0"/>
              <a:t>Student(</a:t>
            </a:r>
            <a:r>
              <a:rPr lang="en-AU" dirty="0" err="1"/>
              <a:t>stude</a:t>
            </a:r>
            <a:r>
              <a:rPr lang="en-AU" dirty="0"/>
              <a:t>#, name, course)</a:t>
            </a:r>
          </a:p>
          <a:p>
            <a:pPr marL="457200" lvl="1" indent="0">
              <a:buNone/>
            </a:pPr>
            <a:r>
              <a:rPr lang="en-AU" dirty="0"/>
              <a:t>( 2177364, ’Jack Smith’, ’BSc</a:t>
            </a:r>
            <a:r>
              <a:rPr lang="en-AU" dirty="0" smtClean="0"/>
              <a:t>’)	 </a:t>
            </a:r>
            <a:r>
              <a:rPr lang="en-AU" dirty="0"/>
              <a:t>-- tuple </a:t>
            </a:r>
            <a:r>
              <a:rPr lang="en-AU" dirty="0" smtClean="0"/>
              <a:t>literal</a:t>
            </a:r>
          </a:p>
          <a:p>
            <a:pPr lvl="1"/>
            <a:endParaRPr lang="en-AU" dirty="0"/>
          </a:p>
          <a:p>
            <a:pPr marL="457200" lvl="1" indent="0">
              <a:buNone/>
            </a:pPr>
            <a:r>
              <a:rPr lang="en-AU" dirty="0"/>
              <a:t>SELECT name</a:t>
            </a:r>
          </a:p>
          <a:p>
            <a:pPr marL="457200" lvl="1" indent="0">
              <a:buNone/>
            </a:pPr>
            <a:r>
              <a:rPr lang="en-AU" dirty="0"/>
              <a:t>FROM Employees</a:t>
            </a:r>
          </a:p>
          <a:p>
            <a:pPr marL="457200" lvl="1" indent="0">
              <a:buNone/>
            </a:pPr>
            <a:r>
              <a:rPr lang="en-AU" dirty="0"/>
              <a:t>WHERE job IN (’Lecturer’, ’Tutor’, ’Professor</a:t>
            </a:r>
            <a:r>
              <a:rPr lang="en-AU" dirty="0" smtClean="0"/>
              <a:t>’); 	-- </a:t>
            </a:r>
            <a:r>
              <a:rPr lang="en-AU" dirty="0"/>
              <a:t>set literal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FA13-1B3F-4D0B-8296-C38237E2C83C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a Single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dirty="0"/>
              <a:t>Formal semantics (relational algebra):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start </a:t>
            </a:r>
            <a:r>
              <a:rPr lang="en-AU" dirty="0"/>
              <a:t>with relation </a:t>
            </a:r>
            <a:r>
              <a:rPr lang="en-AU" i="1" dirty="0"/>
              <a:t>R</a:t>
            </a:r>
            <a:r>
              <a:rPr lang="en-AU" dirty="0"/>
              <a:t> in FROM clause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apply </a:t>
            </a:r>
            <a:r>
              <a:rPr lang="en-AU" i="1" dirty="0"/>
              <a:t>σ</a:t>
            </a:r>
            <a:r>
              <a:rPr lang="en-AU" dirty="0"/>
              <a:t> using Condition in WHERE clause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apply </a:t>
            </a:r>
            <a:r>
              <a:rPr lang="en-AU" i="1" dirty="0"/>
              <a:t>π</a:t>
            </a:r>
            <a:r>
              <a:rPr lang="en-AU" dirty="0"/>
              <a:t> using Attributes in SELECT </a:t>
            </a:r>
            <a:r>
              <a:rPr lang="en-AU" dirty="0" smtClean="0"/>
              <a:t>clause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AU" dirty="0"/>
              <a:t>SELECT </a:t>
            </a:r>
            <a:r>
              <a:rPr lang="en-AU" i="1" dirty="0"/>
              <a:t>Attributes</a:t>
            </a:r>
          </a:p>
          <a:p>
            <a:pPr marL="914400" lvl="2" indent="0">
              <a:buNone/>
            </a:pPr>
            <a:r>
              <a:rPr lang="en-AU" dirty="0"/>
              <a:t>FROM </a:t>
            </a:r>
            <a:r>
              <a:rPr lang="en-AU" i="1" dirty="0"/>
              <a:t>R</a:t>
            </a:r>
          </a:p>
          <a:p>
            <a:pPr marL="914400" lvl="2" indent="0">
              <a:buNone/>
            </a:pPr>
            <a:r>
              <a:rPr lang="en-AU" dirty="0"/>
              <a:t>WHERE </a:t>
            </a:r>
            <a:r>
              <a:rPr lang="en-AU" i="1" dirty="0"/>
              <a:t>Conditions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8F5E-9A40-4840-8D9D-E18604AEC739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3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a Single </a:t>
            </a:r>
            <a:r>
              <a:rPr lang="en-AU" dirty="0" smtClean="0"/>
              <a:t>Relation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Operationally, we think in terms of a </a:t>
            </a:r>
            <a:r>
              <a:rPr lang="en-AU" i="1" dirty="0"/>
              <a:t>tuple variable</a:t>
            </a:r>
            <a:r>
              <a:rPr lang="en-AU" dirty="0"/>
              <a:t> </a:t>
            </a:r>
            <a:r>
              <a:rPr lang="en-AU" dirty="0" smtClean="0"/>
              <a:t>ranging over </a:t>
            </a:r>
            <a:r>
              <a:rPr lang="en-AU" dirty="0"/>
              <a:t>all tuples of the relation.</a:t>
            </a:r>
          </a:p>
          <a:p>
            <a:pPr>
              <a:lnSpc>
                <a:spcPct val="170000"/>
              </a:lnSpc>
            </a:pPr>
            <a:r>
              <a:rPr lang="en-AU" dirty="0"/>
              <a:t>Operational semantics</a:t>
            </a:r>
            <a:r>
              <a:rPr lang="en-AU" dirty="0" smtClean="0"/>
              <a:t>: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FOR EACH tuple T in R DO</a:t>
            </a:r>
          </a:p>
          <a:p>
            <a:pPr marL="457200" lvl="1" indent="0">
              <a:buNone/>
            </a:pPr>
            <a:r>
              <a:rPr lang="en-AU" dirty="0" smtClean="0"/>
              <a:t>	check </a:t>
            </a:r>
            <a:r>
              <a:rPr lang="en-AU" dirty="0"/>
              <a:t>whether T satisfies the </a:t>
            </a:r>
            <a:r>
              <a:rPr lang="en-AU" dirty="0" smtClean="0"/>
              <a:t>condition in </a:t>
            </a:r>
            <a:r>
              <a:rPr lang="en-AU" dirty="0"/>
              <a:t>the WHERE clause</a:t>
            </a:r>
          </a:p>
          <a:p>
            <a:pPr marL="457200" lvl="1" indent="0">
              <a:buNone/>
            </a:pPr>
            <a:r>
              <a:rPr lang="en-AU" dirty="0" smtClean="0"/>
              <a:t>	IF </a:t>
            </a:r>
            <a:r>
              <a:rPr lang="en-AU" dirty="0"/>
              <a:t>it does THEN</a:t>
            </a:r>
          </a:p>
          <a:p>
            <a:pPr marL="457200" lvl="1" indent="0">
              <a:buNone/>
            </a:pPr>
            <a:r>
              <a:rPr lang="en-AU" dirty="0" smtClean="0"/>
              <a:t>		print </a:t>
            </a:r>
            <a:r>
              <a:rPr lang="en-AU" dirty="0"/>
              <a:t>the attributes of T that are</a:t>
            </a:r>
          </a:p>
          <a:p>
            <a:pPr marL="457200" lvl="1" indent="0">
              <a:buNone/>
            </a:pPr>
            <a:r>
              <a:rPr lang="en-AU" dirty="0" smtClean="0"/>
              <a:t>		specified </a:t>
            </a:r>
            <a:r>
              <a:rPr lang="en-AU" dirty="0"/>
              <a:t>in the SELECT clause</a:t>
            </a:r>
          </a:p>
          <a:p>
            <a:pPr marL="457200" lvl="1" indent="0">
              <a:buNone/>
            </a:pPr>
            <a:r>
              <a:rPr lang="en-AU" dirty="0" smtClean="0"/>
              <a:t>	END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2888-5E36-496D-9A9C-36FED26D4FCA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Projection by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</a:pPr>
            <a:r>
              <a:rPr lang="en-AU" dirty="0"/>
              <a:t>Assume a relation </a:t>
            </a:r>
            <a:r>
              <a:rPr lang="en-AU" i="1" dirty="0"/>
              <a:t>R</a:t>
            </a:r>
            <a:r>
              <a:rPr lang="en-AU" dirty="0"/>
              <a:t> and attributes </a:t>
            </a:r>
            <a:r>
              <a:rPr lang="en-AU" i="1" dirty="0"/>
              <a:t>X ⊆ R</a:t>
            </a:r>
            <a:r>
              <a:rPr lang="en-AU" dirty="0"/>
              <a:t>.</a:t>
            </a:r>
          </a:p>
          <a:p>
            <a:pPr>
              <a:lnSpc>
                <a:spcPct val="140000"/>
              </a:lnSpc>
            </a:pPr>
            <a:r>
              <a:rPr lang="en-AU" i="1" dirty="0"/>
              <a:t>π</a:t>
            </a:r>
            <a:r>
              <a:rPr lang="en-AU" i="1" baseline="-25000" dirty="0"/>
              <a:t>X</a:t>
            </a:r>
            <a:r>
              <a:rPr lang="en-AU" i="1" dirty="0"/>
              <a:t> (R)</a:t>
            </a:r>
            <a:r>
              <a:rPr lang="en-AU" dirty="0"/>
              <a:t> is implemented in SQL as:</a:t>
            </a:r>
          </a:p>
          <a:p>
            <a:pPr lvl="1">
              <a:lnSpc>
                <a:spcPct val="140000"/>
              </a:lnSpc>
            </a:pPr>
            <a:r>
              <a:rPr lang="en-AU" dirty="0"/>
              <a:t>SELECT </a:t>
            </a:r>
            <a:r>
              <a:rPr lang="en-AU" i="1" dirty="0"/>
              <a:t>X</a:t>
            </a:r>
            <a:r>
              <a:rPr lang="en-AU" dirty="0"/>
              <a:t> FROM </a:t>
            </a:r>
            <a:r>
              <a:rPr lang="en-AU" i="1" dirty="0"/>
              <a:t>R</a:t>
            </a:r>
          </a:p>
          <a:p>
            <a:pPr>
              <a:lnSpc>
                <a:spcPct val="140000"/>
              </a:lnSpc>
            </a:pPr>
            <a:r>
              <a:rPr lang="en-AU" dirty="0"/>
              <a:t>Example:</a:t>
            </a:r>
          </a:p>
          <a:p>
            <a:pPr>
              <a:lnSpc>
                <a:spcPct val="140000"/>
              </a:lnSpc>
            </a:pPr>
            <a:r>
              <a:rPr lang="en-AU" dirty="0"/>
              <a:t>Names of drinkers: </a:t>
            </a:r>
            <a:r>
              <a:rPr lang="en-AU" i="1" dirty="0" smtClean="0"/>
              <a:t>π</a:t>
            </a:r>
            <a:r>
              <a:rPr lang="en-AU" i="1" baseline="-25000" dirty="0" smtClean="0"/>
              <a:t>Name</a:t>
            </a:r>
            <a:r>
              <a:rPr lang="en-AU" i="1" dirty="0" smtClean="0"/>
              <a:t>(Drinkers)</a:t>
            </a:r>
          </a:p>
          <a:p>
            <a:pPr lvl="1">
              <a:lnSpc>
                <a:spcPct val="140000"/>
              </a:lnSpc>
            </a:pPr>
            <a:r>
              <a:rPr lang="en-AU" dirty="0" smtClean="0"/>
              <a:t>SELECT </a:t>
            </a:r>
            <a:r>
              <a:rPr lang="en-AU" dirty="0"/>
              <a:t>Name FROM Drinkers;</a:t>
            </a:r>
          </a:p>
          <a:p>
            <a:pPr marL="457200" lvl="1" indent="0">
              <a:buNone/>
            </a:pPr>
            <a:r>
              <a:rPr lang="en-AU" sz="2100" dirty="0"/>
              <a:t>Name</a:t>
            </a:r>
          </a:p>
          <a:p>
            <a:pPr marL="457200" lvl="1" indent="0">
              <a:buNone/>
            </a:pPr>
            <a:r>
              <a:rPr lang="en-AU" sz="2100" dirty="0" smtClean="0"/>
              <a:t>--------------------</a:t>
            </a:r>
          </a:p>
          <a:p>
            <a:pPr marL="457200" lvl="1" indent="0">
              <a:buNone/>
            </a:pPr>
            <a:r>
              <a:rPr lang="en-AU" sz="2100" dirty="0" smtClean="0"/>
              <a:t>Adam</a:t>
            </a:r>
            <a:endParaRPr lang="en-AU" sz="2100" dirty="0"/>
          </a:p>
          <a:p>
            <a:pPr marL="457200" lvl="1" indent="0">
              <a:buNone/>
            </a:pPr>
            <a:r>
              <a:rPr lang="en-AU" sz="2100" dirty="0" err="1"/>
              <a:t>Gernot</a:t>
            </a:r>
            <a:endParaRPr lang="en-AU" sz="2100" dirty="0"/>
          </a:p>
          <a:p>
            <a:pPr marL="457200" lvl="1" indent="0">
              <a:buNone/>
            </a:pPr>
            <a:r>
              <a:rPr lang="en-AU" sz="2100" dirty="0"/>
              <a:t>John</a:t>
            </a:r>
          </a:p>
          <a:p>
            <a:pPr marL="457200" lvl="1" indent="0">
              <a:buNone/>
            </a:pPr>
            <a:r>
              <a:rPr lang="en-AU" sz="2100" dirty="0"/>
              <a:t>Justin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DBD6-E60A-41DE-98C3-951E11BC9EF4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4648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Drinkers: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629296"/>
              </p:ext>
            </p:extLst>
          </p:nvPr>
        </p:nvGraphicFramePr>
        <p:xfrm>
          <a:off x="3619500" y="5105400"/>
          <a:ext cx="5105400" cy="141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498600"/>
                <a:gridCol w="1701800"/>
              </a:tblGrid>
              <a:tr h="5512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</a:t>
                      </a:r>
                    </a:p>
                  </a:txBody>
                  <a:tcPr marL="9525" marR="9525" marT="9525" marB="0" anchor="ctr"/>
                </a:tc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Randwick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9385-4444</a:t>
                      </a:r>
                    </a:p>
                  </a:txBody>
                  <a:tcPr marL="9525" marR="9525" marT="9525" marB="0" anchor="ctr"/>
                </a:tc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Newtown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9415-3378</a:t>
                      </a:r>
                    </a:p>
                  </a:txBody>
                  <a:tcPr marL="9525" marR="9525" marT="9525" marB="0" anchor="ctr"/>
                </a:tc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Clovelly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9665-1234</a:t>
                      </a:r>
                    </a:p>
                  </a:txBody>
                  <a:tcPr marL="9525" marR="9525" marT="9525" marB="0" anchor="b"/>
                </a:tc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Mosman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9845-4321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94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Projection by </a:t>
            </a:r>
            <a:r>
              <a:rPr lang="en-AU" dirty="0" smtClean="0"/>
              <a:t>SQL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Example:</a:t>
            </a:r>
          </a:p>
          <a:p>
            <a:pPr>
              <a:lnSpc>
                <a:spcPct val="170000"/>
              </a:lnSpc>
            </a:pPr>
            <a:r>
              <a:rPr lang="en-AU" dirty="0"/>
              <a:t>Names and addresses of drinkers = </a:t>
            </a:r>
            <a:r>
              <a:rPr lang="en-AU" i="1" dirty="0" smtClean="0"/>
              <a:t>π</a:t>
            </a:r>
            <a:r>
              <a:rPr lang="en-AU" i="1" baseline="-25000" dirty="0" err="1" smtClean="0"/>
              <a:t>Name,Addr</a:t>
            </a:r>
            <a:r>
              <a:rPr lang="en-AU" i="1" dirty="0" smtClean="0"/>
              <a:t>(Drinkers</a:t>
            </a:r>
            <a:r>
              <a:rPr lang="en-AU" i="1" dirty="0"/>
              <a:t>)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SELECT Name, </a:t>
            </a:r>
            <a:r>
              <a:rPr lang="en-AU" dirty="0" err="1"/>
              <a:t>Addr</a:t>
            </a:r>
            <a:r>
              <a:rPr lang="en-AU" dirty="0"/>
              <a:t> FROM Drinkers;</a:t>
            </a:r>
          </a:p>
          <a:p>
            <a:pPr marL="457200" lvl="1" indent="0">
              <a:buNone/>
            </a:pPr>
            <a:r>
              <a:rPr lang="en-AU" dirty="0"/>
              <a:t>NAME </a:t>
            </a:r>
            <a:r>
              <a:rPr lang="en-AU" dirty="0" smtClean="0"/>
              <a:t>		ADDR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 </a:t>
            </a:r>
            <a:r>
              <a:rPr lang="en-AU" dirty="0" smtClean="0"/>
              <a:t>	--------------------</a:t>
            </a:r>
          </a:p>
          <a:p>
            <a:pPr marL="457200" lvl="1" indent="0">
              <a:buNone/>
            </a:pPr>
            <a:r>
              <a:rPr lang="en-AU" dirty="0" smtClean="0"/>
              <a:t>Adam 		Randwick</a:t>
            </a:r>
            <a:endParaRPr lang="en-AU" dirty="0"/>
          </a:p>
          <a:p>
            <a:pPr marL="457200" lvl="1" indent="0">
              <a:buNone/>
            </a:pPr>
            <a:r>
              <a:rPr lang="en-AU" dirty="0" err="1"/>
              <a:t>Gernot</a:t>
            </a:r>
            <a:r>
              <a:rPr lang="en-AU" dirty="0"/>
              <a:t> </a:t>
            </a:r>
            <a:r>
              <a:rPr lang="en-AU" dirty="0" smtClean="0"/>
              <a:t>		Newtown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John </a:t>
            </a:r>
            <a:r>
              <a:rPr lang="en-AU" dirty="0" smtClean="0"/>
              <a:t>		Clovelly</a:t>
            </a:r>
            <a:endParaRPr lang="en-AU" dirty="0"/>
          </a:p>
          <a:p>
            <a:pPr marL="457200" lvl="1" indent="0">
              <a:buNone/>
            </a:pPr>
            <a:r>
              <a:rPr lang="en-AU" dirty="0" smtClean="0"/>
              <a:t>Justin		 </a:t>
            </a:r>
            <a:r>
              <a:rPr lang="en-AU" dirty="0"/>
              <a:t>Mosman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D206-4CB6-4881-9506-CFED9EDA4EC2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9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Projection by SQL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AU" sz="2800" dirty="0"/>
              <a:t>The symbol ∗ denotes a list of all attributes.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Example: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All information about drinkers:</a:t>
            </a:r>
          </a:p>
          <a:p>
            <a:pPr lvl="1">
              <a:lnSpc>
                <a:spcPct val="150000"/>
              </a:lnSpc>
            </a:pPr>
            <a:r>
              <a:rPr lang="en-AU" sz="2400" dirty="0"/>
              <a:t>SELECT * FROM Drinkers;</a:t>
            </a:r>
          </a:p>
          <a:p>
            <a:pPr marL="457200" lvl="1" indent="0">
              <a:buNone/>
            </a:pPr>
            <a:r>
              <a:rPr lang="en-AU" sz="1900" dirty="0"/>
              <a:t>NAME </a:t>
            </a:r>
            <a:r>
              <a:rPr lang="en-AU" sz="1900" dirty="0" smtClean="0"/>
              <a:t>	ADDR 		PHONE</a:t>
            </a:r>
            <a:endParaRPr lang="en-AU" sz="1900" dirty="0"/>
          </a:p>
          <a:p>
            <a:pPr marL="457200" lvl="1" indent="0">
              <a:buNone/>
            </a:pPr>
            <a:r>
              <a:rPr lang="en-AU" sz="1900" dirty="0"/>
              <a:t>--------------- </a:t>
            </a:r>
            <a:r>
              <a:rPr lang="en-AU" sz="1900" dirty="0" smtClean="0"/>
              <a:t>	-------------------- 	----------</a:t>
            </a:r>
          </a:p>
          <a:p>
            <a:pPr marL="457200" lvl="1" indent="0">
              <a:buNone/>
            </a:pPr>
            <a:r>
              <a:rPr lang="en-AU" sz="1900" dirty="0" smtClean="0"/>
              <a:t>Adam 	Randwick 	9385-4444</a:t>
            </a:r>
            <a:endParaRPr lang="en-AU" sz="1900" dirty="0"/>
          </a:p>
          <a:p>
            <a:pPr marL="457200" lvl="1" indent="0">
              <a:buNone/>
            </a:pPr>
            <a:r>
              <a:rPr lang="en-AU" sz="1900" dirty="0" err="1"/>
              <a:t>Gernot</a:t>
            </a:r>
            <a:r>
              <a:rPr lang="en-AU" sz="1900" dirty="0"/>
              <a:t> </a:t>
            </a:r>
            <a:r>
              <a:rPr lang="en-AU" sz="1900" dirty="0" smtClean="0"/>
              <a:t>	Newtown 	9415-3378</a:t>
            </a:r>
            <a:endParaRPr lang="en-AU" sz="1900" dirty="0"/>
          </a:p>
          <a:p>
            <a:pPr marL="457200" lvl="1" indent="0">
              <a:buNone/>
            </a:pPr>
            <a:r>
              <a:rPr lang="en-AU" sz="1900" dirty="0"/>
              <a:t>John </a:t>
            </a:r>
            <a:r>
              <a:rPr lang="en-AU" sz="1900" dirty="0" smtClean="0"/>
              <a:t>	Clovelly 		9665-1234</a:t>
            </a:r>
            <a:endParaRPr lang="en-AU" sz="1900" dirty="0"/>
          </a:p>
          <a:p>
            <a:pPr marL="457200" lvl="1" indent="0">
              <a:buNone/>
            </a:pPr>
            <a:r>
              <a:rPr lang="en-AU" sz="1900" dirty="0"/>
              <a:t>Justin </a:t>
            </a:r>
            <a:r>
              <a:rPr lang="en-AU" sz="1900" dirty="0" smtClean="0"/>
              <a:t>	Mosman 		9845-4321</a:t>
            </a:r>
            <a:endParaRPr lang="en-AU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F392-2977-4369-B7EB-F884EFCBE067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6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Selection by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AU" i="1" dirty="0" err="1" smtClean="0"/>
              <a:t>σ</a:t>
            </a:r>
            <a:r>
              <a:rPr lang="en-AU" baseline="-25000" dirty="0" err="1" smtClean="0"/>
              <a:t>Cond</a:t>
            </a:r>
            <a:r>
              <a:rPr lang="en-AU" dirty="0" smtClean="0"/>
              <a:t>(</a:t>
            </a:r>
            <a:r>
              <a:rPr lang="en-AU" i="1" dirty="0" err="1" smtClean="0"/>
              <a:t>Rel</a:t>
            </a:r>
            <a:r>
              <a:rPr lang="en-AU" dirty="0"/>
              <a:t>) is implemented in SQL as</a:t>
            </a:r>
            <a:r>
              <a:rPr lang="en-AU" dirty="0" smtClean="0"/>
              <a:t>:</a:t>
            </a:r>
          </a:p>
          <a:p>
            <a:pPr>
              <a:lnSpc>
                <a:spcPct val="170000"/>
              </a:lnSpc>
            </a:pPr>
            <a:r>
              <a:rPr lang="en-AU" dirty="0" smtClean="0"/>
              <a:t>SELECT </a:t>
            </a:r>
            <a:r>
              <a:rPr lang="en-AU" dirty="0"/>
              <a:t>* FROM </a:t>
            </a:r>
            <a:r>
              <a:rPr lang="en-AU" dirty="0" err="1"/>
              <a:t>Rel</a:t>
            </a:r>
            <a:r>
              <a:rPr lang="en-AU" dirty="0"/>
              <a:t> WHERE Cond</a:t>
            </a:r>
          </a:p>
          <a:p>
            <a:pPr>
              <a:lnSpc>
                <a:spcPct val="170000"/>
              </a:lnSpc>
            </a:pPr>
            <a:r>
              <a:rPr lang="en-AU" dirty="0"/>
              <a:t>Example: Find the price that Regent Hotel charges for New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SELECT </a:t>
            </a:r>
            <a:r>
              <a:rPr lang="en-AU" dirty="0" smtClean="0"/>
              <a:t>price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FROM Sells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WHERE </a:t>
            </a:r>
            <a:r>
              <a:rPr lang="en-AU" dirty="0"/>
              <a:t>bar = ’Regent Hotel’ AND beer = ’New’;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PRICE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----------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2.2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The condition can be an arbitrarily complex </a:t>
            </a:r>
            <a:r>
              <a:rPr lang="en-AU" dirty="0" err="1" smtClean="0"/>
              <a:t>boolean</a:t>
            </a:r>
            <a:r>
              <a:rPr lang="en-AU" dirty="0" smtClean="0"/>
              <a:t>-valued expression </a:t>
            </a:r>
            <a:r>
              <a:rPr lang="en-AU" dirty="0"/>
              <a:t>using the operators mentioned previously.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CC00-7D94-4C34-9174-E1C555C21A1A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489816"/>
              </p:ext>
            </p:extLst>
          </p:nvPr>
        </p:nvGraphicFramePr>
        <p:xfrm>
          <a:off x="5257801" y="1219200"/>
          <a:ext cx="3860799" cy="558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/>
                <a:gridCol w="1286933"/>
                <a:gridCol w="1286933"/>
              </a:tblGrid>
              <a:tr h="2080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9525" marR="9525" marT="9525" marB="0" anchor="ctr"/>
                </a:tc>
              </a:tr>
              <a:tr h="45660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/>
                </a:tc>
              </a:tr>
              <a:tr h="45660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2.25</a:t>
                      </a:r>
                    </a:p>
                  </a:txBody>
                  <a:tcPr marL="9525" marR="9525" marT="9525" marB="0" anchor="ctr"/>
                </a:tc>
              </a:tr>
              <a:tr h="45660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</a:tr>
              <a:tr h="45660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45660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876800" y="5562600"/>
            <a:ext cx="1295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76800" y="5867400"/>
            <a:ext cx="1295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53200" y="5410200"/>
            <a:ext cx="1295400" cy="228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6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Selection by </a:t>
            </a:r>
            <a:r>
              <a:rPr lang="en-AU" dirty="0" smtClean="0"/>
              <a:t>SQL</a:t>
            </a:r>
            <a:r>
              <a:rPr lang="en-AU" baseline="-25000" dirty="0" smtClean="0"/>
              <a:t>(cont.)</a:t>
            </a:r>
            <a:endParaRPr lang="en-AU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The </a:t>
            </a:r>
            <a:r>
              <a:rPr lang="en-AU" dirty="0" smtClean="0"/>
              <a:t>“typical</a:t>
            </a:r>
            <a:r>
              <a:rPr lang="en-AU" dirty="0"/>
              <a:t>” SELECT query:</a:t>
            </a:r>
          </a:p>
          <a:p>
            <a:pPr marL="457200" lvl="1" indent="0">
              <a:buNone/>
            </a:pPr>
            <a:r>
              <a:rPr lang="en-AU" dirty="0"/>
              <a:t>SELECT a1, a2, a3</a:t>
            </a:r>
          </a:p>
          <a:p>
            <a:pPr marL="457200" lvl="1" indent="0">
              <a:buNone/>
            </a:pPr>
            <a:r>
              <a:rPr lang="en-AU" dirty="0"/>
              <a:t>FROM </a:t>
            </a:r>
            <a:r>
              <a:rPr lang="en-AU" dirty="0" err="1"/>
              <a:t>Rel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WHERE Cond</a:t>
            </a:r>
          </a:p>
          <a:p>
            <a:pPr>
              <a:lnSpc>
                <a:spcPct val="150000"/>
              </a:lnSpc>
            </a:pPr>
            <a:r>
              <a:rPr lang="en-AU" dirty="0"/>
              <a:t>This corresponds to select followed by project: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i="1" dirty="0" smtClean="0"/>
              <a:t>π</a:t>
            </a:r>
            <a:r>
              <a:rPr lang="en-AU" baseline="-25000" dirty="0" smtClean="0"/>
              <a:t>{a1,a2,a3}</a:t>
            </a:r>
            <a:r>
              <a:rPr lang="en-AU" dirty="0" smtClean="0"/>
              <a:t>(</a:t>
            </a:r>
            <a:r>
              <a:rPr lang="en-AU" i="1" dirty="0" err="1" smtClean="0"/>
              <a:t>σ</a:t>
            </a:r>
            <a:r>
              <a:rPr lang="en-AU" baseline="-25000" dirty="0" err="1" smtClean="0"/>
              <a:t>Cond</a:t>
            </a:r>
            <a:r>
              <a:rPr lang="en-AU" dirty="0" smtClean="0"/>
              <a:t>(</a:t>
            </a:r>
            <a:r>
              <a:rPr lang="en-AU" i="1" dirty="0" err="1" smtClean="0"/>
              <a:t>Rel</a:t>
            </a:r>
            <a:r>
              <a:rPr lang="en-AU" dirty="0"/>
              <a:t>)).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B524-7B36-41CE-A392-540B595F6926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Sample Database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AU" dirty="0" smtClean="0"/>
              <a:t>To </a:t>
            </a:r>
            <a:r>
              <a:rPr lang="en-AU" dirty="0"/>
              <a:t>illustrate the features of SQL, we use a small </a:t>
            </a:r>
            <a:r>
              <a:rPr lang="en-AU" dirty="0" smtClean="0"/>
              <a:t>example database below: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AU" dirty="0" smtClean="0"/>
              <a:t>Beers( </a:t>
            </a:r>
            <a:r>
              <a:rPr lang="en-AU" i="1" u="sng" dirty="0" smtClean="0"/>
              <a:t>name</a:t>
            </a:r>
            <a:r>
              <a:rPr lang="en-AU" dirty="0" smtClean="0"/>
              <a:t>, </a:t>
            </a:r>
            <a:r>
              <a:rPr lang="en-AU" dirty="0" err="1" smtClean="0"/>
              <a:t>manf</a:t>
            </a:r>
            <a:r>
              <a:rPr lang="en-AU" dirty="0" smtClean="0"/>
              <a:t> ), Bars</a:t>
            </a:r>
            <a:r>
              <a:rPr lang="en-AU" dirty="0"/>
              <a:t>( </a:t>
            </a:r>
            <a:r>
              <a:rPr lang="en-AU" i="1" u="sng" dirty="0"/>
              <a:t>name</a:t>
            </a:r>
            <a:r>
              <a:rPr lang="en-AU" dirty="0"/>
              <a:t>, </a:t>
            </a:r>
            <a:r>
              <a:rPr lang="en-AU" dirty="0" err="1"/>
              <a:t>addr</a:t>
            </a:r>
            <a:r>
              <a:rPr lang="en-AU" dirty="0"/>
              <a:t>, license 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AU" dirty="0"/>
              <a:t>Drinkers( </a:t>
            </a:r>
            <a:r>
              <a:rPr lang="en-AU" i="1" u="sng" dirty="0"/>
              <a:t>name</a:t>
            </a:r>
            <a:r>
              <a:rPr lang="en-AU" dirty="0"/>
              <a:t>, </a:t>
            </a:r>
            <a:r>
              <a:rPr lang="en-AU" dirty="0" err="1"/>
              <a:t>addr</a:t>
            </a:r>
            <a:r>
              <a:rPr lang="en-AU" dirty="0"/>
              <a:t>, phone </a:t>
            </a:r>
            <a:r>
              <a:rPr lang="en-AU" dirty="0" smtClean="0"/>
              <a:t>), Likes</a:t>
            </a:r>
            <a:r>
              <a:rPr lang="en-AU" dirty="0"/>
              <a:t>( </a:t>
            </a:r>
            <a:r>
              <a:rPr lang="en-AU" i="1" u="sng" dirty="0"/>
              <a:t>drinker, beer </a:t>
            </a:r>
            <a:r>
              <a:rPr lang="en-AU" dirty="0"/>
              <a:t>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AU" dirty="0"/>
              <a:t>Sells( </a:t>
            </a:r>
            <a:r>
              <a:rPr lang="en-AU" i="1" u="sng" dirty="0"/>
              <a:t>bar, beer</a:t>
            </a:r>
            <a:r>
              <a:rPr lang="en-AU" dirty="0"/>
              <a:t>, price </a:t>
            </a:r>
            <a:r>
              <a:rPr lang="en-AU" dirty="0" smtClean="0"/>
              <a:t>), Frequents</a:t>
            </a:r>
            <a:r>
              <a:rPr lang="en-AU" dirty="0"/>
              <a:t>( </a:t>
            </a:r>
            <a:r>
              <a:rPr lang="en-AU" i="1" u="sng" dirty="0"/>
              <a:t>drinker, bar </a:t>
            </a:r>
            <a:r>
              <a:rPr lang="en-AU" dirty="0"/>
              <a:t>)</a:t>
            </a:r>
          </a:p>
          <a:p>
            <a:pPr>
              <a:lnSpc>
                <a:spcPct val="150000"/>
              </a:lnSpc>
            </a:pPr>
            <a:r>
              <a:rPr lang="en-AU" dirty="0"/>
              <a:t>keys are in </a:t>
            </a:r>
            <a:r>
              <a:rPr lang="en-AU" i="1" dirty="0"/>
              <a:t>italic</a:t>
            </a:r>
            <a:r>
              <a:rPr lang="en-AU" dirty="0"/>
              <a:t> </a:t>
            </a:r>
            <a:r>
              <a:rPr lang="en-AU" dirty="0" smtClean="0"/>
              <a:t>font and highlighted by underscore.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DD87-0EFB-45DB-BF47-4905E0162360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Renaming via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Ullman/</a:t>
            </a:r>
            <a:r>
              <a:rPr lang="en-AU" dirty="0" err="1"/>
              <a:t>Widom</a:t>
            </a:r>
            <a:r>
              <a:rPr lang="en-AU" dirty="0"/>
              <a:t> define a renaming operator ρ to avoid </a:t>
            </a:r>
            <a:r>
              <a:rPr lang="en-AU" dirty="0" smtClean="0"/>
              <a:t>name clashes</a:t>
            </a:r>
            <a:r>
              <a:rPr lang="en-AU" dirty="0"/>
              <a:t>.</a:t>
            </a:r>
          </a:p>
          <a:p>
            <a:pPr>
              <a:lnSpc>
                <a:spcPct val="160000"/>
              </a:lnSpc>
            </a:pPr>
            <a:r>
              <a:rPr lang="en-AU" dirty="0"/>
              <a:t>For example, </a:t>
            </a:r>
            <a:r>
              <a:rPr lang="en-AU" i="1" dirty="0"/>
              <a:t>Address</a:t>
            </a:r>
            <a:r>
              <a:rPr lang="en-AU" dirty="0"/>
              <a:t> field in </a:t>
            </a:r>
            <a:r>
              <a:rPr lang="en-AU" i="1" dirty="0"/>
              <a:t>Academic</a:t>
            </a:r>
            <a:r>
              <a:rPr lang="en-AU" dirty="0"/>
              <a:t> and </a:t>
            </a:r>
            <a:r>
              <a:rPr lang="en-AU" i="1" dirty="0"/>
              <a:t>Student</a:t>
            </a:r>
            <a:r>
              <a:rPr lang="en-AU" dirty="0"/>
              <a:t>.</a:t>
            </a:r>
          </a:p>
          <a:p>
            <a:pPr>
              <a:lnSpc>
                <a:spcPct val="160000"/>
              </a:lnSpc>
            </a:pPr>
            <a:r>
              <a:rPr lang="en-AU" dirty="0"/>
              <a:t>Example: </a:t>
            </a:r>
            <a:r>
              <a:rPr lang="en-AU" i="1" dirty="0" err="1" smtClean="0"/>
              <a:t>ρ</a:t>
            </a:r>
            <a:r>
              <a:rPr lang="en-AU" i="1" baseline="-25000" dirty="0" err="1" smtClean="0"/>
              <a:t>Beers</a:t>
            </a:r>
            <a:r>
              <a:rPr lang="en-AU" baseline="-25000" dirty="0" smtClean="0"/>
              <a:t>(</a:t>
            </a:r>
            <a:r>
              <a:rPr lang="en-AU" i="1" baseline="-25000" dirty="0" err="1" smtClean="0"/>
              <a:t>Brand,Brewer</a:t>
            </a:r>
            <a:r>
              <a:rPr lang="en-AU" baseline="-25000" dirty="0" smtClean="0"/>
              <a:t>)</a:t>
            </a:r>
            <a:r>
              <a:rPr lang="en-AU" dirty="0" smtClean="0"/>
              <a:t>(</a:t>
            </a:r>
            <a:r>
              <a:rPr lang="en-AU" i="1" dirty="0"/>
              <a:t>Beers</a:t>
            </a:r>
            <a:r>
              <a:rPr lang="en-AU" dirty="0"/>
              <a:t>)</a:t>
            </a:r>
          </a:p>
          <a:p>
            <a:pPr>
              <a:lnSpc>
                <a:spcPct val="160000"/>
              </a:lnSpc>
            </a:pPr>
            <a:r>
              <a:rPr lang="en-AU" dirty="0"/>
              <a:t>Gives a new relation, with same data as </a:t>
            </a:r>
            <a:r>
              <a:rPr lang="en-AU" i="1" dirty="0"/>
              <a:t>Beers</a:t>
            </a:r>
            <a:r>
              <a:rPr lang="en-AU" dirty="0"/>
              <a:t>, but </a:t>
            </a:r>
            <a:r>
              <a:rPr lang="en-AU" dirty="0" smtClean="0"/>
              <a:t>with attribute </a:t>
            </a:r>
            <a:r>
              <a:rPr lang="en-AU" dirty="0"/>
              <a:t>names changed.</a:t>
            </a:r>
          </a:p>
          <a:p>
            <a:pPr>
              <a:lnSpc>
                <a:spcPct val="160000"/>
              </a:lnSpc>
            </a:pPr>
            <a:r>
              <a:rPr lang="en-AU" dirty="0"/>
              <a:t>SQL provides </a:t>
            </a:r>
            <a:r>
              <a:rPr lang="en-AU" i="1" dirty="0"/>
              <a:t>AS</a:t>
            </a:r>
            <a:r>
              <a:rPr lang="en-AU" dirty="0"/>
              <a:t> to achieve this; it is used in the </a:t>
            </a:r>
            <a:r>
              <a:rPr lang="en-AU" dirty="0" smtClean="0"/>
              <a:t>SELECT part</a:t>
            </a:r>
            <a:r>
              <a:rPr lang="en-AU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9DC5-344C-4C7B-A57E-C56D5AE812FD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3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Renaming via </a:t>
            </a:r>
            <a:r>
              <a:rPr lang="en-AU" dirty="0" smtClean="0"/>
              <a:t>as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Example:</a:t>
            </a:r>
          </a:p>
          <a:p>
            <a:pPr lvl="1"/>
            <a:r>
              <a:rPr lang="en-AU" dirty="0"/>
              <a:t>Beers(name, </a:t>
            </a:r>
            <a:r>
              <a:rPr lang="en-AU" dirty="0" err="1"/>
              <a:t>manf</a:t>
            </a:r>
            <a:r>
              <a:rPr lang="en-AU" dirty="0"/>
              <a:t>)</a:t>
            </a:r>
          </a:p>
          <a:p>
            <a:pPr marL="457200" lvl="1" indent="0">
              <a:buNone/>
            </a:pPr>
            <a:r>
              <a:rPr lang="en-AU" dirty="0"/>
              <a:t>SELECT name </a:t>
            </a:r>
            <a:r>
              <a:rPr lang="en-AU" dirty="0" smtClean="0"/>
              <a:t>AS </a:t>
            </a:r>
            <a:r>
              <a:rPr lang="en-AU" dirty="0"/>
              <a:t>Brand, </a:t>
            </a:r>
            <a:r>
              <a:rPr lang="en-AU" dirty="0" err="1"/>
              <a:t>manf</a:t>
            </a:r>
            <a:r>
              <a:rPr lang="en-AU" dirty="0"/>
              <a:t> AS Brewer FROM Beers</a:t>
            </a:r>
            <a:r>
              <a:rPr lang="en-AU" dirty="0" smtClean="0"/>
              <a:t>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BRAND </a:t>
            </a:r>
            <a:r>
              <a:rPr lang="en-AU" dirty="0" smtClean="0"/>
              <a:t>			BREWER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------------------------- </a:t>
            </a:r>
            <a:r>
              <a:rPr lang="en-AU" dirty="0" smtClean="0"/>
              <a:t>		--------------------</a:t>
            </a:r>
          </a:p>
          <a:p>
            <a:pPr marL="457200" lvl="1" indent="0">
              <a:buNone/>
            </a:pPr>
            <a:r>
              <a:rPr lang="en-AU" dirty="0" smtClean="0"/>
              <a:t>80</a:t>
            </a:r>
            <a:r>
              <a:rPr lang="en-AU" dirty="0"/>
              <a:t>/- </a:t>
            </a:r>
            <a:r>
              <a:rPr lang="en-AU" dirty="0" smtClean="0"/>
              <a:t>			Caledonian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Bigfoot Barley Wine </a:t>
            </a:r>
            <a:r>
              <a:rPr lang="en-AU" dirty="0" smtClean="0"/>
              <a:t>	Sierra </a:t>
            </a:r>
            <a:r>
              <a:rPr lang="en-AU" dirty="0"/>
              <a:t>Nevada</a:t>
            </a:r>
          </a:p>
          <a:p>
            <a:pPr marL="457200" lvl="1" indent="0">
              <a:buNone/>
            </a:pPr>
            <a:r>
              <a:rPr lang="en-AU" dirty="0" err="1"/>
              <a:t>Burragorang</a:t>
            </a:r>
            <a:r>
              <a:rPr lang="en-AU" dirty="0"/>
              <a:t> Bock </a:t>
            </a:r>
            <a:r>
              <a:rPr lang="en-AU" dirty="0" smtClean="0"/>
              <a:t>		George </a:t>
            </a:r>
            <a:r>
              <a:rPr lang="en-AU" dirty="0"/>
              <a:t>IV Inn</a:t>
            </a:r>
          </a:p>
          <a:p>
            <a:pPr marL="457200" lvl="1" indent="0">
              <a:buNone/>
            </a:pPr>
            <a:r>
              <a:rPr lang="en-AU" dirty="0"/>
              <a:t>Crown Lager </a:t>
            </a:r>
            <a:r>
              <a:rPr lang="en-AU" dirty="0" smtClean="0"/>
              <a:t>		Carlton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Fosters Lager </a:t>
            </a:r>
            <a:r>
              <a:rPr lang="en-AU" dirty="0" smtClean="0"/>
              <a:t>		Carlton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Invalid Stout </a:t>
            </a:r>
            <a:r>
              <a:rPr lang="en-AU" dirty="0" smtClean="0"/>
              <a:t>		Carlton</a:t>
            </a:r>
          </a:p>
          <a:p>
            <a:pPr marL="457200" lvl="1" indent="0">
              <a:buNone/>
            </a:pPr>
            <a:r>
              <a:rPr lang="en-AU" dirty="0" smtClean="0"/>
              <a:t>…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42F1-6A33-4FBD-B4A6-22D42CF3266B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1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Expressions as Values in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i="1" dirty="0"/>
              <a:t>AS</a:t>
            </a:r>
            <a:r>
              <a:rPr lang="en-AU" dirty="0"/>
              <a:t> can also be used to introduce computed values</a:t>
            </a:r>
          </a:p>
          <a:p>
            <a:r>
              <a:rPr lang="en-AU" dirty="0"/>
              <a:t>Example:</a:t>
            </a:r>
          </a:p>
          <a:p>
            <a:pPr lvl="1"/>
            <a:r>
              <a:rPr lang="en-AU" dirty="0"/>
              <a:t>Sells(bar, beer, price)</a:t>
            </a:r>
          </a:p>
          <a:p>
            <a:pPr marL="457200" lvl="1" indent="0">
              <a:buNone/>
            </a:pPr>
            <a:r>
              <a:rPr lang="en-AU" dirty="0"/>
              <a:t>SELECT bar, beer, price*120 AS </a:t>
            </a:r>
            <a:r>
              <a:rPr lang="en-AU" dirty="0" err="1"/>
              <a:t>PriceInYen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FROM Sells</a:t>
            </a:r>
            <a:r>
              <a:rPr lang="en-AU" dirty="0" smtClean="0"/>
              <a:t>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BAR </a:t>
            </a:r>
            <a:r>
              <a:rPr lang="en-AU" dirty="0" smtClean="0"/>
              <a:t>		BEER 			PRICEINYEN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 </a:t>
            </a:r>
            <a:r>
              <a:rPr lang="en-AU" dirty="0" smtClean="0"/>
              <a:t>	-----------------------</a:t>
            </a:r>
            <a:r>
              <a:rPr lang="en-AU" smtClean="0"/>
              <a:t>		----------------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Australia </a:t>
            </a:r>
            <a:r>
              <a:rPr lang="en-AU" dirty="0"/>
              <a:t>Hotel </a:t>
            </a:r>
            <a:r>
              <a:rPr lang="en-AU" dirty="0" smtClean="0"/>
              <a:t>	</a:t>
            </a:r>
            <a:r>
              <a:rPr lang="en-AU" dirty="0" err="1" smtClean="0"/>
              <a:t>Burragorang</a:t>
            </a:r>
            <a:r>
              <a:rPr lang="en-AU" dirty="0" smtClean="0"/>
              <a:t> </a:t>
            </a:r>
            <a:r>
              <a:rPr lang="en-AU" dirty="0"/>
              <a:t>Bock </a:t>
            </a:r>
            <a:r>
              <a:rPr lang="en-AU" dirty="0" smtClean="0"/>
              <a:t>	420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Coogee Bay Hotel </a:t>
            </a:r>
            <a:r>
              <a:rPr lang="en-AU" dirty="0" smtClean="0"/>
              <a:t>	New 			270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Coogee Bay Hotel </a:t>
            </a:r>
            <a:r>
              <a:rPr lang="en-AU" dirty="0" smtClean="0"/>
              <a:t>	Old 			300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Coogee Bay Hotel </a:t>
            </a:r>
            <a:r>
              <a:rPr lang="en-AU" dirty="0" smtClean="0"/>
              <a:t>	Sparkling </a:t>
            </a:r>
            <a:r>
              <a:rPr lang="en-AU" dirty="0"/>
              <a:t>Ale </a:t>
            </a:r>
            <a:r>
              <a:rPr lang="en-AU" dirty="0" smtClean="0"/>
              <a:t>		336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Coogee Bay Hotel </a:t>
            </a:r>
            <a:r>
              <a:rPr lang="en-AU" dirty="0" smtClean="0"/>
              <a:t>	Victoria </a:t>
            </a:r>
            <a:r>
              <a:rPr lang="en-AU" dirty="0"/>
              <a:t>Bitter </a:t>
            </a:r>
            <a:r>
              <a:rPr lang="en-AU" dirty="0" smtClean="0"/>
              <a:t>		276</a:t>
            </a:r>
          </a:p>
          <a:p>
            <a:pPr marL="457200" lvl="1" indent="0">
              <a:buNone/>
            </a:pPr>
            <a:r>
              <a:rPr lang="en-AU" dirty="0" smtClean="0"/>
              <a:t>…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A97F-BBFB-434D-BBEE-6444C6DC170C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5904299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Just Display but no change to the database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18401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Inserting Text in Result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51054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AU" dirty="0"/>
              <a:t>Trick: to put text in output columns, use constant </a:t>
            </a:r>
            <a:r>
              <a:rPr lang="en-AU" dirty="0" smtClean="0"/>
              <a:t>expression with </a:t>
            </a:r>
            <a:r>
              <a:rPr lang="en-AU" i="1" dirty="0"/>
              <a:t>AS</a:t>
            </a:r>
            <a:r>
              <a:rPr lang="en-AU" dirty="0"/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AU" dirty="0" smtClean="0"/>
              <a:t>Example: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AU" dirty="0" smtClean="0"/>
              <a:t>Likes(</a:t>
            </a:r>
            <a:r>
              <a:rPr lang="en-AU" u="sng" dirty="0" smtClean="0"/>
              <a:t>drinker, beer</a:t>
            </a:r>
            <a:r>
              <a:rPr lang="en-AU" dirty="0" smtClean="0"/>
              <a:t>)</a:t>
            </a:r>
            <a:endParaRPr lang="en-AU" dirty="0"/>
          </a:p>
          <a:p>
            <a:pPr marL="57150" indent="0">
              <a:buNone/>
            </a:pPr>
            <a:r>
              <a:rPr lang="en-AU" dirty="0"/>
              <a:t>SELECT drinker, </a:t>
            </a:r>
            <a:r>
              <a:rPr lang="en-AU" dirty="0" smtClean="0"/>
              <a:t>‘likes </a:t>
            </a:r>
            <a:r>
              <a:rPr lang="en-AU" dirty="0" err="1"/>
              <a:t>Cooper’’s</a:t>
            </a:r>
            <a:r>
              <a:rPr lang="en-AU" dirty="0"/>
              <a:t>’ AS </a:t>
            </a:r>
            <a:r>
              <a:rPr lang="en-AU" dirty="0" err="1"/>
              <a:t>WhoLikes</a:t>
            </a:r>
            <a:endParaRPr lang="en-AU" dirty="0"/>
          </a:p>
          <a:p>
            <a:pPr marL="57150" indent="0">
              <a:buNone/>
            </a:pPr>
            <a:r>
              <a:rPr lang="en-AU" dirty="0"/>
              <a:t>FROM Likes</a:t>
            </a:r>
          </a:p>
          <a:p>
            <a:pPr marL="57150" indent="0">
              <a:buNone/>
            </a:pPr>
            <a:r>
              <a:rPr lang="en-AU" dirty="0"/>
              <a:t>WHERE beer = </a:t>
            </a:r>
            <a:r>
              <a:rPr lang="en-AU" dirty="0" smtClean="0"/>
              <a:t>‘Sparkling </a:t>
            </a:r>
            <a:r>
              <a:rPr lang="en-AU" dirty="0"/>
              <a:t>Ale</a:t>
            </a:r>
            <a:r>
              <a:rPr lang="en-AU" dirty="0" smtClean="0"/>
              <a:t>’;</a:t>
            </a:r>
          </a:p>
          <a:p>
            <a:pPr marL="57150" indent="0">
              <a:buNone/>
            </a:pPr>
            <a:endParaRPr lang="en-AU" dirty="0"/>
          </a:p>
          <a:p>
            <a:pPr marL="57150" indent="0">
              <a:buNone/>
            </a:pPr>
            <a:r>
              <a:rPr lang="en-AU" dirty="0"/>
              <a:t>DRINKER </a:t>
            </a:r>
            <a:r>
              <a:rPr lang="en-AU" dirty="0" smtClean="0"/>
              <a:t>	WHOLIKES</a:t>
            </a:r>
            <a:endParaRPr lang="en-AU" dirty="0"/>
          </a:p>
          <a:p>
            <a:pPr marL="57150" indent="0">
              <a:buNone/>
            </a:pPr>
            <a:r>
              <a:rPr lang="en-AU" dirty="0" smtClean="0"/>
              <a:t>---------------	 --------------</a:t>
            </a:r>
          </a:p>
          <a:p>
            <a:pPr marL="57150" indent="0">
              <a:buNone/>
            </a:pPr>
            <a:r>
              <a:rPr lang="en-AU" dirty="0" err="1" smtClean="0"/>
              <a:t>Gernot</a:t>
            </a:r>
            <a:r>
              <a:rPr lang="en-AU" dirty="0" smtClean="0"/>
              <a:t> 		likes </a:t>
            </a:r>
            <a:r>
              <a:rPr lang="en-AU" dirty="0"/>
              <a:t>Cooper’s</a:t>
            </a:r>
          </a:p>
          <a:p>
            <a:pPr marL="57150" indent="0">
              <a:buNone/>
            </a:pPr>
            <a:r>
              <a:rPr lang="en-AU" dirty="0"/>
              <a:t>Justin </a:t>
            </a:r>
            <a:r>
              <a:rPr lang="en-AU" dirty="0" smtClean="0"/>
              <a:t>		likes </a:t>
            </a:r>
            <a:r>
              <a:rPr lang="en-AU" dirty="0"/>
              <a:t>Cooper’s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6B27-E2FA-4FB0-A164-B7B48AF00C23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973502"/>
              </p:ext>
            </p:extLst>
          </p:nvPr>
        </p:nvGraphicFramePr>
        <p:xfrm>
          <a:off x="5486400" y="1676400"/>
          <a:ext cx="33528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86400" y="5181600"/>
            <a:ext cx="3352800" cy="381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5486400" y="3441700"/>
            <a:ext cx="3352800" cy="381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34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45878"/>
            <a:ext cx="4114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AU" sz="2000" dirty="0" smtClean="0"/>
              <a:t/>
            </a:r>
            <a:br>
              <a:rPr lang="en-AU" sz="2000" dirty="0" smtClean="0"/>
            </a:br>
            <a:r>
              <a:rPr lang="en-AU" sz="2000" dirty="0" smtClean="0"/>
              <a:t>SELECT </a:t>
            </a:r>
            <a:r>
              <a:rPr lang="en-AU" sz="2000" dirty="0" err="1"/>
              <a:t>Manf</a:t>
            </a:r>
            <a:r>
              <a:rPr lang="en-AU" sz="2000" dirty="0"/>
              <a:t/>
            </a:r>
            <a:br>
              <a:rPr lang="en-AU" sz="2000" dirty="0"/>
            </a:br>
            <a:r>
              <a:rPr lang="en-AU" sz="2000" dirty="0"/>
              <a:t>FROM Likes, Beers</a:t>
            </a:r>
            <a:br>
              <a:rPr lang="en-AU" sz="2000" dirty="0"/>
            </a:br>
            <a:r>
              <a:rPr lang="en-AU" sz="2000" dirty="0"/>
              <a:t>WHERE drinker = ‘John’ AND beer = name;</a:t>
            </a:r>
            <a:br>
              <a:rPr lang="en-AU" sz="2000" dirty="0"/>
            </a:br>
            <a:r>
              <a:rPr lang="en-AU" sz="2000" dirty="0"/>
              <a:t/>
            </a:r>
            <a:br>
              <a:rPr lang="en-AU" sz="2000" dirty="0"/>
            </a:br>
            <a:endParaRPr lang="en-AU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559694"/>
              </p:ext>
            </p:extLst>
          </p:nvPr>
        </p:nvGraphicFramePr>
        <p:xfrm>
          <a:off x="342900" y="1676400"/>
          <a:ext cx="3810000" cy="48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Manf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Caledonian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George IV Inn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Fosters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Invalid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Melbourne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Cascade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Sheaf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600" y="117972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Beers: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84CD-1CFC-4A71-8BEB-1C00F40FEC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451508"/>
              </p:ext>
            </p:extLst>
          </p:nvPr>
        </p:nvGraphicFramePr>
        <p:xfrm>
          <a:off x="4343400" y="1905000"/>
          <a:ext cx="44958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/>
                <a:gridCol w="2247900"/>
              </a:tblGrid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43400" y="1149178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Likes:</a:t>
            </a:r>
          </a:p>
        </p:txBody>
      </p:sp>
      <p:sp>
        <p:nvSpPr>
          <p:cNvPr id="9" name="Rectangle 8"/>
          <p:cNvSpPr/>
          <p:nvPr/>
        </p:nvSpPr>
        <p:spPr>
          <a:xfrm>
            <a:off x="177800" y="4572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</a:pPr>
            <a:r>
              <a:rPr lang="en-AU" dirty="0">
                <a:latin typeface="+mj-lt"/>
                <a:ea typeface="+mj-ea"/>
                <a:cs typeface="+mj-cs"/>
              </a:rPr>
              <a:t>Find the brewers </a:t>
            </a:r>
            <a:r>
              <a:rPr lang="en-AU" dirty="0" smtClean="0">
                <a:latin typeface="+mj-lt"/>
                <a:ea typeface="+mj-ea"/>
                <a:cs typeface="+mj-cs"/>
              </a:rPr>
              <a:t>with the </a:t>
            </a:r>
            <a:r>
              <a:rPr lang="en-AU" dirty="0">
                <a:latin typeface="+mj-lt"/>
                <a:ea typeface="+mj-ea"/>
                <a:cs typeface="+mj-cs"/>
              </a:rPr>
              <a:t>beers </a:t>
            </a:r>
            <a:r>
              <a:rPr lang="en-AU" dirty="0" smtClean="0">
                <a:latin typeface="+mj-lt"/>
                <a:ea typeface="+mj-ea"/>
                <a:cs typeface="+mj-cs"/>
              </a:rPr>
              <a:t>liked by John.</a:t>
            </a:r>
            <a:endParaRPr lang="en-AU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04000" y="4127500"/>
            <a:ext cx="2133600" cy="381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6553200" y="4495800"/>
            <a:ext cx="2133600" cy="381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6591300" y="4876800"/>
            <a:ext cx="2133600" cy="381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6604000" y="5257800"/>
            <a:ext cx="2133600" cy="381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355600" y="1980168"/>
            <a:ext cx="3759200" cy="1534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381000" y="2133600"/>
            <a:ext cx="3759200" cy="3302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55600" y="4495800"/>
            <a:ext cx="3759200" cy="1905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355600" y="5943600"/>
            <a:ext cx="3759200" cy="3048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075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Multi-relations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AU" dirty="0"/>
                  <a:t>Example: Find the brewers whose beers John likes.</a:t>
                </a:r>
              </a:p>
              <a:p>
                <a:pPr lvl="1"/>
                <a:r>
                  <a:rPr lang="en-AU" dirty="0"/>
                  <a:t>Likes(drinker, beer)</a:t>
                </a:r>
              </a:p>
              <a:p>
                <a:pPr lvl="1"/>
                <a:r>
                  <a:rPr lang="en-AU" dirty="0"/>
                  <a:t>Beers(name, </a:t>
                </a:r>
                <a:r>
                  <a:rPr lang="en-AU" dirty="0" err="1"/>
                  <a:t>manf</a:t>
                </a:r>
                <a:r>
                  <a:rPr lang="en-AU" dirty="0"/>
                  <a:t>)</a:t>
                </a:r>
              </a:p>
              <a:p>
                <a:pPr marL="457200" lvl="1" indent="0">
                  <a:buNone/>
                </a:pPr>
                <a:r>
                  <a:rPr lang="en-AU" dirty="0"/>
                  <a:t>SELECT </a:t>
                </a:r>
                <a:r>
                  <a:rPr lang="en-AU" dirty="0" err="1"/>
                  <a:t>Manf</a:t>
                </a:r>
                <a:endParaRPr lang="en-AU" dirty="0"/>
              </a:p>
              <a:p>
                <a:pPr marL="457200" lvl="1" indent="0">
                  <a:buNone/>
                </a:pPr>
                <a:r>
                  <a:rPr lang="en-AU" dirty="0"/>
                  <a:t>FROM Likes, Beers</a:t>
                </a:r>
              </a:p>
              <a:p>
                <a:pPr marL="457200" lvl="1" indent="0">
                  <a:buNone/>
                </a:pPr>
                <a:r>
                  <a:rPr lang="en-AU" dirty="0"/>
                  <a:t>WHERE drinker = </a:t>
                </a:r>
                <a:r>
                  <a:rPr lang="en-AU" dirty="0" smtClean="0"/>
                  <a:t>‘John</a:t>
                </a:r>
                <a:r>
                  <a:rPr lang="en-AU" dirty="0"/>
                  <a:t>’ AND beer = name</a:t>
                </a:r>
                <a:r>
                  <a:rPr lang="en-AU" dirty="0" smtClean="0"/>
                  <a:t>;</a:t>
                </a:r>
              </a:p>
              <a:p>
                <a:pPr marL="457200" lvl="1" indent="0">
                  <a:buNone/>
                </a:pPr>
                <a:endParaRPr lang="en-AU" dirty="0"/>
              </a:p>
              <a:p>
                <a:pPr marL="457200" lvl="1" indent="0">
                  <a:buNone/>
                </a:pPr>
                <a:r>
                  <a:rPr lang="en-AU" dirty="0"/>
                  <a:t>MANF</a:t>
                </a:r>
              </a:p>
              <a:p>
                <a:pPr marL="457200" lvl="1" indent="0">
                  <a:buNone/>
                </a:pPr>
                <a:r>
                  <a:rPr lang="en-AU" dirty="0" smtClean="0"/>
                  <a:t>--------------------</a:t>
                </a:r>
              </a:p>
              <a:p>
                <a:pPr marL="457200" lvl="1" indent="0">
                  <a:buNone/>
                </a:pPr>
                <a:r>
                  <a:rPr lang="en-AU" dirty="0" smtClean="0"/>
                  <a:t>Caledonian</a:t>
                </a:r>
                <a:endParaRPr lang="en-AU" dirty="0"/>
              </a:p>
              <a:p>
                <a:pPr marL="457200" lvl="1" indent="0">
                  <a:buNone/>
                </a:pPr>
                <a:r>
                  <a:rPr lang="en-AU" dirty="0"/>
                  <a:t>Sierra Nevada</a:t>
                </a:r>
              </a:p>
              <a:p>
                <a:pPr marL="457200" lvl="1" indent="0">
                  <a:buNone/>
                </a:pPr>
                <a:r>
                  <a:rPr lang="en-AU" dirty="0"/>
                  <a:t>Sierra Nevada</a:t>
                </a:r>
              </a:p>
              <a:p>
                <a:pPr marL="457200" lvl="1" indent="0">
                  <a:buNone/>
                </a:pPr>
                <a:r>
                  <a:rPr lang="en-AU" dirty="0"/>
                  <a:t>Lord Nelson</a:t>
                </a:r>
              </a:p>
              <a:p>
                <a:r>
                  <a:rPr lang="en-AU" dirty="0"/>
                  <a:t>Note: could eliminate the duplicates by using </a:t>
                </a:r>
                <a:r>
                  <a:rPr lang="en-AU" i="1" dirty="0"/>
                  <a:t>DISTINCT</a:t>
                </a:r>
                <a:r>
                  <a:rPr lang="en-AU" dirty="0"/>
                  <a:t>.</a:t>
                </a:r>
              </a:p>
              <a:p>
                <a:r>
                  <a:rPr lang="en-AU" dirty="0"/>
                  <a:t>Relational </a:t>
                </a:r>
                <a:r>
                  <a:rPr lang="en-AU" dirty="0" smtClean="0"/>
                  <a:t>algebra</a:t>
                </a:r>
                <a:r>
                  <a:rPr lang="en-AU" i="1" dirty="0" smtClean="0"/>
                  <a:t>: </a:t>
                </a:r>
                <a:r>
                  <a:rPr lang="el-GR" i="1" dirty="0" smtClean="0"/>
                  <a:t>π</a:t>
                </a:r>
                <a:r>
                  <a:rPr lang="en-AU" i="1" baseline="-25000" dirty="0" err="1"/>
                  <a:t>manf</a:t>
                </a:r>
                <a:r>
                  <a:rPr lang="en-AU" i="1" baseline="-25000" dirty="0"/>
                  <a:t> </a:t>
                </a:r>
                <a:r>
                  <a:rPr lang="en-AU" i="1" dirty="0"/>
                  <a:t>(</a:t>
                </a:r>
                <a:r>
                  <a:rPr lang="el-GR" i="1" dirty="0"/>
                  <a:t>σ</a:t>
                </a:r>
                <a:r>
                  <a:rPr lang="en-AU" i="1" baseline="-25000" dirty="0"/>
                  <a:t>drinker=‘John′ </a:t>
                </a:r>
                <a:r>
                  <a:rPr lang="en-AU" i="1" dirty="0"/>
                  <a:t>Likes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/>
                        <a:ea typeface="Cambria Math"/>
                      </a:rPr>
                      <m:t>⋈</m:t>
                    </m:r>
                  </m:oMath>
                </a14:m>
                <a:r>
                  <a:rPr lang="en-AU" i="1" dirty="0" smtClean="0"/>
                  <a:t> </a:t>
                </a:r>
                <a:r>
                  <a:rPr lang="en-AU" i="1" dirty="0"/>
                  <a:t>Beers).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8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83AB-1E0F-4381-89B1-8E191AE65F1E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</a:t>
            </a:r>
            <a:r>
              <a:rPr lang="en-AU" dirty="0" smtClean="0"/>
              <a:t>Multi-relations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Syntax:</a:t>
            </a:r>
          </a:p>
          <a:p>
            <a:pPr marL="457200" lvl="1" indent="0">
              <a:buNone/>
            </a:pPr>
            <a:r>
              <a:rPr lang="en-AU" dirty="0"/>
              <a:t>SELECT </a:t>
            </a:r>
            <a:r>
              <a:rPr lang="en-AU" i="1" dirty="0"/>
              <a:t>Attributes</a:t>
            </a:r>
          </a:p>
          <a:p>
            <a:pPr marL="457200" lvl="1" indent="0">
              <a:buNone/>
            </a:pPr>
            <a:r>
              <a:rPr lang="en-AU" dirty="0"/>
              <a:t>FROM </a:t>
            </a:r>
            <a:r>
              <a:rPr lang="en-AU" i="1" dirty="0"/>
              <a:t>R1, R2, ...</a:t>
            </a:r>
          </a:p>
          <a:p>
            <a:pPr marL="457200" lvl="1" indent="0">
              <a:buNone/>
            </a:pPr>
            <a:r>
              <a:rPr lang="en-AU" dirty="0"/>
              <a:t>WHERE </a:t>
            </a:r>
            <a:r>
              <a:rPr lang="en-AU" i="1" dirty="0"/>
              <a:t>Condition</a:t>
            </a:r>
          </a:p>
          <a:p>
            <a:r>
              <a:rPr lang="en-AU" dirty="0"/>
              <a:t>FROM clause contains a list of relations.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E907-49B1-413E-8C7A-CE2AE32B67D4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1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Multi-relations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For SQL </a:t>
            </a:r>
            <a:r>
              <a:rPr lang="en-AU" i="1" dirty="0"/>
              <a:t>SELECT</a:t>
            </a:r>
            <a:r>
              <a:rPr lang="en-AU" dirty="0"/>
              <a:t> statement on several relations: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SELECT </a:t>
            </a:r>
            <a:r>
              <a:rPr lang="en-AU" i="1" dirty="0"/>
              <a:t>Attributes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FROM </a:t>
            </a:r>
            <a:r>
              <a:rPr lang="en-AU" i="1" dirty="0"/>
              <a:t>R1, R2, ...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WHERE </a:t>
            </a:r>
            <a:r>
              <a:rPr lang="en-AU" i="1" dirty="0"/>
              <a:t>Condition</a:t>
            </a:r>
          </a:p>
          <a:p>
            <a:pPr>
              <a:lnSpc>
                <a:spcPct val="160000"/>
              </a:lnSpc>
            </a:pPr>
            <a:r>
              <a:rPr lang="en-AU" dirty="0"/>
              <a:t>Formal semantics (relational algebra):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start </a:t>
            </a:r>
            <a:r>
              <a:rPr lang="en-AU" dirty="0"/>
              <a:t>with product </a:t>
            </a:r>
            <a:r>
              <a:rPr lang="en-AU" i="1" dirty="0"/>
              <a:t>R1 × R2 × ... </a:t>
            </a:r>
            <a:r>
              <a:rPr lang="en-AU" dirty="0"/>
              <a:t>in FROM clause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apply </a:t>
            </a:r>
            <a:r>
              <a:rPr lang="en-AU" i="1" dirty="0"/>
              <a:t>σ</a:t>
            </a:r>
            <a:r>
              <a:rPr lang="en-AU" dirty="0"/>
              <a:t> using Condition in WHERE clause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apply </a:t>
            </a:r>
            <a:r>
              <a:rPr lang="en-AU" i="1" dirty="0"/>
              <a:t>π</a:t>
            </a:r>
            <a:r>
              <a:rPr lang="en-AU" dirty="0"/>
              <a:t> using Attributes in SELECT clause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43C4-245D-4377-AA53-F4D1564FC7D6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3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Multi-relations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54102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 smtClean="0"/>
              <a:t>Operational </a:t>
            </a:r>
            <a:r>
              <a:rPr lang="en-AU" dirty="0"/>
              <a:t>semantics of </a:t>
            </a:r>
            <a:r>
              <a:rPr lang="en-AU" i="1" dirty="0"/>
              <a:t>SELECT</a:t>
            </a:r>
            <a:r>
              <a:rPr lang="en-AU" dirty="0"/>
              <a:t>: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 smtClean="0"/>
              <a:t>FOR </a:t>
            </a:r>
            <a:r>
              <a:rPr lang="en-AU" dirty="0"/>
              <a:t>EACH tuple T1 in R1 DO</a:t>
            </a:r>
          </a:p>
          <a:p>
            <a:pPr marL="457200" lvl="1" indent="0">
              <a:buNone/>
            </a:pPr>
            <a:r>
              <a:rPr lang="en-AU" dirty="0" smtClean="0"/>
              <a:t>	FOR </a:t>
            </a:r>
            <a:r>
              <a:rPr lang="en-AU" dirty="0"/>
              <a:t>EACH tuple T2 in R2 DO</a:t>
            </a:r>
          </a:p>
          <a:p>
            <a:pPr marL="457200" lvl="1" indent="0">
              <a:buNone/>
            </a:pPr>
            <a:r>
              <a:rPr lang="en-AU" dirty="0" smtClean="0"/>
              <a:t>	    ...</a:t>
            </a:r>
            <a:endParaRPr lang="en-AU" dirty="0"/>
          </a:p>
          <a:p>
            <a:pPr marL="457200" lvl="1" indent="0">
              <a:buNone/>
            </a:pPr>
            <a:r>
              <a:rPr lang="en-AU" dirty="0" smtClean="0"/>
              <a:t>	         check </a:t>
            </a:r>
            <a:r>
              <a:rPr lang="en-AU" dirty="0"/>
              <a:t>WHERE condition for current</a:t>
            </a:r>
          </a:p>
          <a:p>
            <a:pPr marL="457200" lvl="1" indent="0">
              <a:buNone/>
            </a:pPr>
            <a:r>
              <a:rPr lang="en-AU" dirty="0" smtClean="0"/>
              <a:t>	         assignment </a:t>
            </a:r>
            <a:r>
              <a:rPr lang="en-AU" dirty="0"/>
              <a:t>of T1, T2, ... </a:t>
            </a:r>
            <a:r>
              <a:rPr lang="en-AU" dirty="0" err="1"/>
              <a:t>vars</a:t>
            </a:r>
            <a:endParaRPr lang="en-AU" dirty="0"/>
          </a:p>
          <a:p>
            <a:pPr marL="457200" lvl="1" indent="0">
              <a:buNone/>
            </a:pPr>
            <a:r>
              <a:rPr lang="en-AU" dirty="0" smtClean="0"/>
              <a:t>	         IF </a:t>
            </a:r>
            <a:r>
              <a:rPr lang="en-AU" dirty="0"/>
              <a:t>holds THEN</a:t>
            </a:r>
          </a:p>
          <a:p>
            <a:pPr marL="457200" lvl="1" indent="0">
              <a:buNone/>
            </a:pPr>
            <a:r>
              <a:rPr lang="en-AU" dirty="0" smtClean="0"/>
              <a:t>		print </a:t>
            </a:r>
            <a:r>
              <a:rPr lang="en-AU" dirty="0"/>
              <a:t>attributes of T1, T2, ...</a:t>
            </a:r>
          </a:p>
          <a:p>
            <a:pPr marL="457200" lvl="1" indent="0">
              <a:buNone/>
            </a:pPr>
            <a:r>
              <a:rPr lang="en-AU" dirty="0" smtClean="0"/>
              <a:t>		specified </a:t>
            </a:r>
            <a:r>
              <a:rPr lang="en-AU" dirty="0"/>
              <a:t>in </a:t>
            </a:r>
            <a:r>
              <a:rPr lang="en-AU" dirty="0" smtClean="0"/>
              <a:t>SELECT	</a:t>
            </a:r>
            <a:r>
              <a:rPr lang="en-AU" dirty="0"/>
              <a:t>END</a:t>
            </a:r>
          </a:p>
          <a:p>
            <a:pPr marL="457200" lvl="1" indent="0">
              <a:buNone/>
            </a:pPr>
            <a:r>
              <a:rPr lang="en-AU" dirty="0"/>
              <a:t>	          END</a:t>
            </a:r>
          </a:p>
          <a:p>
            <a:pPr marL="457200" lvl="1" indent="0">
              <a:buNone/>
            </a:pPr>
            <a:r>
              <a:rPr lang="en-AU" dirty="0"/>
              <a:t>	     ...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AFB6-7A85-48E5-88E6-55BB86A30527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2200" y="17526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For efficiency reasons,  it is not implemented in this way!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145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Attribute Name Clashes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38800" cy="45259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 smtClean="0"/>
              <a:t>If a selection condition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refers </a:t>
            </a:r>
            <a:r>
              <a:rPr lang="en-AU" dirty="0"/>
              <a:t>to two relations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the </a:t>
            </a:r>
            <a:r>
              <a:rPr lang="en-AU" dirty="0"/>
              <a:t>relations have attributes with the same name</a:t>
            </a:r>
          </a:p>
          <a:p>
            <a:pPr>
              <a:lnSpc>
                <a:spcPct val="170000"/>
              </a:lnSpc>
            </a:pPr>
            <a:r>
              <a:rPr lang="en-AU" dirty="0"/>
              <a:t>use the relation name to </a:t>
            </a:r>
            <a:r>
              <a:rPr lang="en-AU" dirty="0" smtClean="0"/>
              <a:t>disambiguate.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Example: Which hotels have the same name as a beer?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SELECT Bars.name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FROM Bars, Beers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WHERE Bars.name = Beers.name;</a:t>
            </a:r>
          </a:p>
          <a:p>
            <a:pPr>
              <a:lnSpc>
                <a:spcPct val="170000"/>
              </a:lnSpc>
            </a:pPr>
            <a:r>
              <a:rPr lang="en-AU" dirty="0"/>
              <a:t>None of them do, so the result is empty.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F376-524A-487B-ACE5-F9C0BB279C2F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1523999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Beers( name, </a:t>
            </a:r>
            <a:r>
              <a:rPr lang="en-AU" dirty="0" err="1"/>
              <a:t>manf</a:t>
            </a:r>
            <a:r>
              <a:rPr lang="en-AU" dirty="0"/>
              <a:t> </a:t>
            </a:r>
            <a:r>
              <a:rPr lang="en-AU" dirty="0" smtClean="0"/>
              <a:t>) </a:t>
            </a:r>
          </a:p>
          <a:p>
            <a:r>
              <a:rPr lang="en-AU" dirty="0" smtClean="0"/>
              <a:t>Bars</a:t>
            </a:r>
            <a:r>
              <a:rPr lang="en-AU" dirty="0"/>
              <a:t>( name, </a:t>
            </a:r>
            <a:r>
              <a:rPr lang="en-AU" dirty="0" err="1"/>
              <a:t>addr</a:t>
            </a:r>
            <a:r>
              <a:rPr lang="en-AU" dirty="0"/>
              <a:t>, license )</a:t>
            </a:r>
          </a:p>
        </p:txBody>
      </p:sp>
    </p:spTree>
    <p:extLst>
      <p:ext uri="{BB962C8B-B14F-4D97-AF65-F5344CB8AC3E}">
        <p14:creationId xmlns:p14="http://schemas.microsoft.com/office/powerpoint/2010/main" val="319419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</a:t>
            </a:r>
            <a:r>
              <a:rPr lang="en-AU" dirty="0" smtClean="0"/>
              <a:t>Database</a:t>
            </a:r>
            <a:r>
              <a:rPr lang="en-AU" sz="1800" dirty="0" smtClean="0"/>
              <a:t>(</a:t>
            </a:r>
            <a:r>
              <a:rPr lang="en-AU" sz="1800" dirty="0" err="1" smtClean="0"/>
              <a:t>cont</a:t>
            </a:r>
            <a:r>
              <a:rPr lang="en-AU" sz="1800" dirty="0" smtClean="0"/>
              <a:t>)</a:t>
            </a:r>
            <a:endParaRPr lang="en-AU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153859"/>
              </p:ext>
            </p:extLst>
          </p:nvPr>
        </p:nvGraphicFramePr>
        <p:xfrm>
          <a:off x="2133600" y="1524000"/>
          <a:ext cx="4876800" cy="2103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447800"/>
                <a:gridCol w="1447800"/>
              </a:tblGrid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License</a:t>
                      </a:r>
                    </a:p>
                  </a:txBody>
                  <a:tcPr marL="9525" marR="9525" marT="9525" marB="0" anchor="ctr"/>
                </a:tc>
              </a:tr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Rocks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123456</a:t>
                      </a:r>
                    </a:p>
                  </a:txBody>
                  <a:tcPr marL="9525" marR="9525" marT="9525" marB="0" anchor="ctr"/>
                </a:tc>
              </a:tr>
              <a:tr h="31999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966500</a:t>
                      </a:r>
                    </a:p>
                  </a:txBody>
                  <a:tcPr marL="9525" marR="9525" marT="9525" marB="0" anchor="ctr"/>
                </a:tc>
              </a:tr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Rocks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123888</a:t>
                      </a:r>
                    </a:p>
                  </a:txBody>
                  <a:tcPr marL="9525" marR="9525" marT="9525" marB="0" anchor="ctr"/>
                </a:tc>
              </a:tr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Sydney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122123</a:t>
                      </a:r>
                    </a:p>
                  </a:txBody>
                  <a:tcPr marL="9525" marR="9525" marT="9525" marB="0" anchor="ctr"/>
                </a:tc>
              </a:tr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Kingsford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987654</a:t>
                      </a:r>
                    </a:p>
                  </a:txBody>
                  <a:tcPr marL="9525" marR="9525" marT="9525" marB="0" anchor="ctr"/>
                </a:tc>
              </a:tr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Randwick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938500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528127"/>
              </p:ext>
            </p:extLst>
          </p:nvPr>
        </p:nvGraphicFramePr>
        <p:xfrm>
          <a:off x="2133600" y="3943866"/>
          <a:ext cx="51054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498600"/>
                <a:gridCol w="1701800"/>
              </a:tblGrid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</a:t>
                      </a:r>
                    </a:p>
                  </a:txBody>
                  <a:tcPr marL="9525" marR="9525" marT="9525" marB="0" anchor="ctr"/>
                </a:tc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Randwick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9385-4444</a:t>
                      </a:r>
                    </a:p>
                  </a:txBody>
                  <a:tcPr marL="9525" marR="9525" marT="9525" marB="0" anchor="ctr"/>
                </a:tc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Newtown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9415-3378</a:t>
                      </a:r>
                    </a:p>
                  </a:txBody>
                  <a:tcPr marL="9525" marR="9525" marT="9525" marB="0" anchor="ctr"/>
                </a:tc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Clovelly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9665-1234</a:t>
                      </a:r>
                    </a:p>
                  </a:txBody>
                  <a:tcPr marL="9525" marR="9525" marT="9525" marB="0" anchor="b"/>
                </a:tc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Mosman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9845-4321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6300" y="23357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Bars: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100" y="4343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Drinkers: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0B8C-407D-42F6-887B-9024FC33D5AE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Attribute Name </a:t>
            </a:r>
            <a:r>
              <a:rPr lang="en-AU" dirty="0" smtClean="0"/>
              <a:t>Clashes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Can use such qualified names, even if there is no ambiguity: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SELECT </a:t>
            </a:r>
            <a:r>
              <a:rPr lang="en-AU" dirty="0" err="1"/>
              <a:t>Sells.beer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FROM Sells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WHERE </a:t>
            </a:r>
            <a:r>
              <a:rPr lang="en-AU" dirty="0" err="1"/>
              <a:t>Sells.price</a:t>
            </a:r>
            <a:r>
              <a:rPr lang="en-AU" dirty="0"/>
              <a:t> &gt; 3.00;</a:t>
            </a:r>
          </a:p>
          <a:p>
            <a:pPr>
              <a:lnSpc>
                <a:spcPct val="160000"/>
              </a:lnSpc>
            </a:pPr>
            <a:r>
              <a:rPr lang="en-AU" dirty="0"/>
              <a:t>Advice: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qualify </a:t>
            </a:r>
            <a:r>
              <a:rPr lang="en-AU" dirty="0"/>
              <a:t>attribute names only when absolutely necessary.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SQL’s </a:t>
            </a:r>
            <a:r>
              <a:rPr lang="en-AU" dirty="0"/>
              <a:t>AS operator cannot be used to resolve </a:t>
            </a:r>
            <a:r>
              <a:rPr lang="en-AU" dirty="0" smtClean="0"/>
              <a:t>name clashes</a:t>
            </a:r>
            <a:r>
              <a:rPr lang="en-AU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4020-57B7-4FCE-B40B-292A785F5305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5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Table Name Clashes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The relation-dot-attribute convention doesn’t help if we </a:t>
            </a:r>
            <a:r>
              <a:rPr lang="en-AU" dirty="0" smtClean="0"/>
              <a:t>use the </a:t>
            </a:r>
            <a:r>
              <a:rPr lang="en-AU" dirty="0"/>
              <a:t>same relation twice in SELECT.</a:t>
            </a:r>
          </a:p>
          <a:p>
            <a:pPr>
              <a:lnSpc>
                <a:spcPct val="170000"/>
              </a:lnSpc>
            </a:pPr>
            <a:r>
              <a:rPr lang="en-AU" dirty="0"/>
              <a:t>To handle this, we need to define new names for </a:t>
            </a:r>
            <a:r>
              <a:rPr lang="en-AU" dirty="0" smtClean="0"/>
              <a:t>each “instance</a:t>
            </a:r>
            <a:r>
              <a:rPr lang="en-AU" dirty="0"/>
              <a:t>” of the relation in the FROM clause.</a:t>
            </a:r>
          </a:p>
          <a:p>
            <a:pPr>
              <a:lnSpc>
                <a:spcPct val="170000"/>
              </a:lnSpc>
            </a:pPr>
            <a:r>
              <a:rPr lang="en-AU" dirty="0"/>
              <a:t>Example: Find pairs of beers by the same manufacturer.</a:t>
            </a:r>
          </a:p>
          <a:p>
            <a:pPr>
              <a:lnSpc>
                <a:spcPct val="170000"/>
              </a:lnSpc>
            </a:pPr>
            <a:r>
              <a:rPr lang="en-AU" dirty="0"/>
              <a:t>Note: we </a:t>
            </a:r>
            <a:r>
              <a:rPr lang="en-AU" dirty="0" smtClean="0"/>
              <a:t>should </a:t>
            </a:r>
            <a:r>
              <a:rPr lang="en-AU" dirty="0"/>
              <a:t>avoid: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pairing </a:t>
            </a:r>
            <a:r>
              <a:rPr lang="en-AU" dirty="0"/>
              <a:t>a beer with itself e.g. (</a:t>
            </a:r>
            <a:r>
              <a:rPr lang="en-AU" dirty="0" err="1"/>
              <a:t>New,New</a:t>
            </a:r>
            <a:r>
              <a:rPr lang="en-AU" dirty="0"/>
              <a:t>)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same </a:t>
            </a:r>
            <a:r>
              <a:rPr lang="en-AU" dirty="0"/>
              <a:t>pairs with different order e.g. (</a:t>
            </a:r>
            <a:r>
              <a:rPr lang="en-AU" dirty="0" err="1"/>
              <a:t>New,Old</a:t>
            </a:r>
            <a:r>
              <a:rPr lang="en-AU" dirty="0" smtClean="0"/>
              <a:t>) (</a:t>
            </a:r>
            <a:r>
              <a:rPr lang="en-AU" dirty="0" err="1"/>
              <a:t>Old,New</a:t>
            </a:r>
            <a:r>
              <a:rPr lang="en-AU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C3C7-8CB8-4524-98E7-C6B9404B2C6A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944562"/>
          </a:xfrm>
        </p:spPr>
        <p:txBody>
          <a:bodyPr>
            <a:normAutofit fontScale="90000"/>
          </a:bodyPr>
          <a:lstStyle/>
          <a:p>
            <a:pPr lvl="0" algn="l">
              <a:spcBef>
                <a:spcPct val="20000"/>
              </a:spcBef>
            </a:pPr>
            <a:r>
              <a:rPr lang="en-AU" sz="2200" dirty="0" smtClean="0">
                <a:solidFill>
                  <a:prstClr val="black"/>
                </a:solidFill>
                <a:ea typeface="+mn-ea"/>
                <a:cs typeface="+mn-cs"/>
              </a:rPr>
              <a:t>SELECT </a:t>
            </a:r>
            <a:r>
              <a:rPr lang="en-AU" sz="2200" dirty="0">
                <a:solidFill>
                  <a:prstClr val="black"/>
                </a:solidFill>
                <a:ea typeface="+mn-ea"/>
                <a:cs typeface="+mn-cs"/>
              </a:rPr>
              <a:t>b1.name, b2.name</a:t>
            </a:r>
            <a:br>
              <a:rPr lang="en-AU" sz="2200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AU" sz="2200" dirty="0">
                <a:solidFill>
                  <a:prstClr val="black"/>
                </a:solidFill>
                <a:ea typeface="+mn-ea"/>
                <a:cs typeface="+mn-cs"/>
              </a:rPr>
              <a:t>FROM Beers b1, Beers b2</a:t>
            </a:r>
            <a:br>
              <a:rPr lang="en-AU" sz="2200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AU" sz="2200" dirty="0">
                <a:solidFill>
                  <a:prstClr val="black"/>
                </a:solidFill>
                <a:ea typeface="+mn-ea"/>
                <a:cs typeface="+mn-cs"/>
              </a:rPr>
              <a:t>WHERE b1.manf = b2.manf AND b1.name &lt; b2.name;</a:t>
            </a:r>
            <a:br>
              <a:rPr lang="en-AU" sz="2200" dirty="0">
                <a:solidFill>
                  <a:prstClr val="black"/>
                </a:solidFill>
                <a:ea typeface="+mn-ea"/>
                <a:cs typeface="+mn-cs"/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smtClean="0"/>
              <a:t>NAME 		NAME</a:t>
            </a:r>
            <a:endParaRPr lang="en-AU" sz="2000" dirty="0"/>
          </a:p>
          <a:p>
            <a:pPr marL="0" indent="0">
              <a:buNone/>
            </a:pPr>
            <a:r>
              <a:rPr lang="en-AU" sz="2000" dirty="0"/>
              <a:t>---------------------- </a:t>
            </a:r>
            <a:r>
              <a:rPr lang="en-AU" sz="2000" dirty="0" smtClean="0"/>
              <a:t>	----------------------</a:t>
            </a:r>
          </a:p>
          <a:p>
            <a:pPr marL="0" indent="0">
              <a:buNone/>
            </a:pPr>
            <a:r>
              <a:rPr lang="en-AU" sz="2000" dirty="0" smtClean="0"/>
              <a:t>Crown </a:t>
            </a:r>
            <a:r>
              <a:rPr lang="en-AU" sz="2000" dirty="0"/>
              <a:t>Lager </a:t>
            </a:r>
            <a:r>
              <a:rPr lang="en-AU" sz="2000" dirty="0" smtClean="0"/>
              <a:t>	Fosters </a:t>
            </a:r>
            <a:r>
              <a:rPr lang="en-AU" sz="2000" dirty="0"/>
              <a:t>Lager</a:t>
            </a:r>
          </a:p>
          <a:p>
            <a:pPr marL="0" indent="0">
              <a:buNone/>
            </a:pPr>
            <a:r>
              <a:rPr lang="en-AU" sz="2000" dirty="0"/>
              <a:t>Crown Lager </a:t>
            </a:r>
            <a:r>
              <a:rPr lang="en-AU" sz="2000" dirty="0" smtClean="0"/>
              <a:t>	Invalid </a:t>
            </a:r>
            <a:r>
              <a:rPr lang="en-AU" sz="2000" dirty="0"/>
              <a:t>Stout</a:t>
            </a:r>
          </a:p>
          <a:p>
            <a:pPr marL="0" indent="0">
              <a:buNone/>
            </a:pPr>
            <a:r>
              <a:rPr lang="en-AU" sz="2000" dirty="0"/>
              <a:t>Fosters Lager </a:t>
            </a:r>
            <a:r>
              <a:rPr lang="en-AU" sz="2000" dirty="0" smtClean="0"/>
              <a:t>	Invalid Stout</a:t>
            </a:r>
            <a:endParaRPr lang="en-AU" sz="2000" dirty="0"/>
          </a:p>
          <a:p>
            <a:pPr marL="0" indent="0">
              <a:buNone/>
            </a:pPr>
            <a:r>
              <a:rPr lang="en-AU" sz="2000" dirty="0"/>
              <a:t>Fosters Lager </a:t>
            </a:r>
            <a:r>
              <a:rPr lang="en-AU" sz="2000" dirty="0" smtClean="0"/>
              <a:t>	Melbourne Bitter</a:t>
            </a:r>
          </a:p>
          <a:p>
            <a:pPr marL="0" indent="0">
              <a:buNone/>
            </a:pPr>
            <a:r>
              <a:rPr lang="en-AU" dirty="0" smtClean="0"/>
              <a:t>….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3727-5AB0-4865-8DAC-533A925F6D22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87960"/>
              </p:ext>
            </p:extLst>
          </p:nvPr>
        </p:nvGraphicFramePr>
        <p:xfrm>
          <a:off x="4572000" y="1828800"/>
          <a:ext cx="3810000" cy="48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17716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Manf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Caledonian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George IV Inn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Fosters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Invalid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Melbourne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Cascade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Sheaf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19600" y="140247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Beers:</a:t>
            </a:r>
          </a:p>
        </p:txBody>
      </p:sp>
    </p:spTree>
    <p:extLst>
      <p:ext uri="{BB962C8B-B14F-4D97-AF65-F5344CB8AC3E}">
        <p14:creationId xmlns:p14="http://schemas.microsoft.com/office/powerpoint/2010/main" val="309986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Subqueries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The result of a SELECT-FROM-WHERE query can be </a:t>
            </a:r>
            <a:r>
              <a:rPr lang="en-AU" dirty="0" smtClean="0"/>
              <a:t>used in </a:t>
            </a:r>
            <a:r>
              <a:rPr lang="en-AU" dirty="0"/>
              <a:t>the WHERE clause of another query.</a:t>
            </a:r>
          </a:p>
          <a:p>
            <a:pPr>
              <a:lnSpc>
                <a:spcPct val="150000"/>
              </a:lnSpc>
            </a:pPr>
            <a:r>
              <a:rPr lang="en-AU" b="1" dirty="0"/>
              <a:t>Simplest Case</a:t>
            </a:r>
            <a:r>
              <a:rPr lang="en-AU" dirty="0"/>
              <a:t>: </a:t>
            </a:r>
            <a:r>
              <a:rPr lang="en-AU" dirty="0" err="1"/>
              <a:t>Subquery</a:t>
            </a:r>
            <a:r>
              <a:rPr lang="en-AU" dirty="0"/>
              <a:t> returns one tuple.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Can treat the result as a constant value and use </a:t>
            </a:r>
            <a:r>
              <a:rPr lang="en-AU" dirty="0" smtClean="0"/>
              <a:t>=.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5339-86F8-4225-9344-C6F7FF51B9DD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034992"/>
              </p:ext>
            </p:extLst>
          </p:nvPr>
        </p:nvGraphicFramePr>
        <p:xfrm>
          <a:off x="2209800" y="1371600"/>
          <a:ext cx="4876800" cy="5334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</a:tblGrid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2.25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447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Sells: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4657-AA43-41EE-99B8-3E0256E29EA4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228600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AU" sz="2000" b="1" dirty="0">
                <a:solidFill>
                  <a:prstClr val="black"/>
                </a:solidFill>
              </a:rPr>
              <a:t>Example</a:t>
            </a:r>
            <a:r>
              <a:rPr lang="en-AU" sz="2000" dirty="0">
                <a:solidFill>
                  <a:prstClr val="black"/>
                </a:solidFill>
              </a:rPr>
              <a:t>: Find bars that sell New at the price same as the Coogee Bay Hotel charges for VB.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9800" y="3048000"/>
            <a:ext cx="48768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14400" y="5867400"/>
            <a:ext cx="1295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6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Subqueries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b="1" dirty="0"/>
              <a:t>Example</a:t>
            </a:r>
            <a:r>
              <a:rPr lang="en-AU" dirty="0"/>
              <a:t>: Find bars that sell New at the price same as the Coogee Bay Hotel charges for VB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SELECT bar</a:t>
            </a:r>
          </a:p>
          <a:p>
            <a:pPr marL="457200" lvl="1" indent="0">
              <a:buNone/>
            </a:pPr>
            <a:r>
              <a:rPr lang="en-AU" dirty="0"/>
              <a:t>FROM Sells</a:t>
            </a:r>
          </a:p>
          <a:p>
            <a:pPr marL="457200" lvl="1" indent="0">
              <a:buNone/>
            </a:pPr>
            <a:r>
              <a:rPr lang="en-AU" dirty="0"/>
              <a:t>WHERE beer = </a:t>
            </a:r>
            <a:r>
              <a:rPr lang="en-AU" dirty="0" smtClean="0"/>
              <a:t>‘New</a:t>
            </a:r>
            <a:r>
              <a:rPr lang="en-AU" dirty="0"/>
              <a:t>’</a:t>
            </a:r>
          </a:p>
          <a:p>
            <a:pPr marL="457200" lvl="1" indent="0">
              <a:buNone/>
            </a:pPr>
            <a:r>
              <a:rPr lang="en-AU" dirty="0" smtClean="0"/>
              <a:t>	      AND </a:t>
            </a:r>
            <a:r>
              <a:rPr lang="en-AU" dirty="0"/>
              <a:t>price =</a:t>
            </a:r>
          </a:p>
          <a:p>
            <a:pPr marL="457200" lvl="1" indent="0">
              <a:buNone/>
            </a:pPr>
            <a:r>
              <a:rPr lang="en-AU" dirty="0" smtClean="0"/>
              <a:t>		(</a:t>
            </a:r>
            <a:r>
              <a:rPr lang="en-AU" dirty="0"/>
              <a:t>SELECT price</a:t>
            </a:r>
          </a:p>
          <a:p>
            <a:pPr marL="457200" lvl="1" indent="0">
              <a:buNone/>
            </a:pPr>
            <a:r>
              <a:rPr lang="en-AU" dirty="0" smtClean="0"/>
              <a:t>		  FROM </a:t>
            </a:r>
            <a:r>
              <a:rPr lang="en-AU" dirty="0"/>
              <a:t>Sells</a:t>
            </a:r>
          </a:p>
          <a:p>
            <a:pPr marL="457200" lvl="1" indent="0">
              <a:buNone/>
            </a:pPr>
            <a:r>
              <a:rPr lang="en-AU" dirty="0" smtClean="0"/>
              <a:t>		  WHERE </a:t>
            </a:r>
            <a:r>
              <a:rPr lang="en-AU" dirty="0"/>
              <a:t>bar = </a:t>
            </a:r>
            <a:r>
              <a:rPr lang="en-AU" dirty="0" smtClean="0"/>
              <a:t>‘Coogee </a:t>
            </a:r>
            <a:r>
              <a:rPr lang="en-AU" dirty="0"/>
              <a:t>Bay Hotel’</a:t>
            </a:r>
          </a:p>
          <a:p>
            <a:pPr marL="457200" lvl="1" indent="0">
              <a:buNone/>
            </a:pPr>
            <a:r>
              <a:rPr lang="en-AU" dirty="0" smtClean="0"/>
              <a:t>		  AND </a:t>
            </a:r>
            <a:r>
              <a:rPr lang="en-AU" dirty="0"/>
              <a:t>beer = </a:t>
            </a:r>
            <a:r>
              <a:rPr lang="en-AU" dirty="0" smtClean="0"/>
              <a:t>‘Victoria </a:t>
            </a:r>
            <a:r>
              <a:rPr lang="en-AU" dirty="0"/>
              <a:t>Bitter’ );</a:t>
            </a:r>
          </a:p>
          <a:p>
            <a:pPr marL="457200" lvl="1" indent="0">
              <a:buNone/>
            </a:pPr>
            <a:r>
              <a:rPr lang="en-AU" dirty="0"/>
              <a:t>BAR</a:t>
            </a:r>
          </a:p>
          <a:p>
            <a:pPr marL="457200" lvl="1" indent="0">
              <a:buNone/>
            </a:pPr>
            <a:r>
              <a:rPr lang="en-AU" dirty="0"/>
              <a:t>--------------------</a:t>
            </a:r>
          </a:p>
          <a:p>
            <a:pPr marL="457200" lvl="1" indent="0">
              <a:buNone/>
            </a:pPr>
            <a:r>
              <a:rPr lang="en-AU" dirty="0"/>
              <a:t>Royal </a:t>
            </a:r>
            <a:r>
              <a:rPr lang="en-AU" dirty="0" smtClean="0"/>
              <a:t>Hotel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AU" sz="3200" dirty="0"/>
              <a:t>Parentheses around the </a:t>
            </a:r>
            <a:r>
              <a:rPr lang="en-AU" sz="3200" dirty="0" err="1"/>
              <a:t>subquery</a:t>
            </a:r>
            <a:r>
              <a:rPr lang="en-AU" sz="3200" dirty="0"/>
              <a:t> are required.</a:t>
            </a:r>
          </a:p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4890-6A9A-43B7-8AAD-AE1C318B78B7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2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 use subqueries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b="1" dirty="0"/>
              <a:t>Example</a:t>
            </a:r>
            <a:r>
              <a:rPr lang="en-AU" dirty="0"/>
              <a:t>: Find bars that sell New at the price same as the Coogee Bay Hotel charges for VB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/>
              <a:t>SELECT </a:t>
            </a:r>
            <a:r>
              <a:rPr lang="en-AU" smtClean="0"/>
              <a:t>b2.bar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FROM </a:t>
            </a:r>
            <a:r>
              <a:rPr lang="en-AU" dirty="0" smtClean="0"/>
              <a:t>Sells b1, Sells b2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WHERE </a:t>
            </a:r>
            <a:r>
              <a:rPr lang="en-AU" dirty="0" smtClean="0"/>
              <a:t>b1.beer </a:t>
            </a:r>
            <a:r>
              <a:rPr lang="en-AU" sz="3200" dirty="0" smtClean="0">
                <a:solidFill>
                  <a:prstClr val="black"/>
                </a:solidFill>
              </a:rPr>
              <a:t>= </a:t>
            </a:r>
            <a:r>
              <a:rPr lang="en-AU" sz="3200" dirty="0">
                <a:solidFill>
                  <a:prstClr val="black"/>
                </a:solidFill>
              </a:rPr>
              <a:t>‘Victoria Bitter’ </a:t>
            </a:r>
            <a:r>
              <a:rPr lang="en-AU" dirty="0" smtClean="0"/>
              <a:t>and b1.bar = </a:t>
            </a:r>
            <a:r>
              <a:rPr lang="en-AU" sz="2900" dirty="0">
                <a:solidFill>
                  <a:prstClr val="black"/>
                </a:solidFill>
              </a:rPr>
              <a:t>‘Coogee Bay </a:t>
            </a:r>
            <a:r>
              <a:rPr lang="en-AU" sz="2900" dirty="0" smtClean="0">
                <a:solidFill>
                  <a:prstClr val="black"/>
                </a:solidFill>
              </a:rPr>
              <a:t>Hotel’ </a:t>
            </a:r>
            <a:r>
              <a:rPr lang="en-AU" dirty="0" smtClean="0"/>
              <a:t>and </a:t>
            </a:r>
          </a:p>
          <a:p>
            <a:pPr marL="457200" lvl="1" indent="0">
              <a:buNone/>
            </a:pPr>
            <a:r>
              <a:rPr lang="en-AU" dirty="0" smtClean="0"/>
              <a:t>b1.price = b2.price and b2.beer = ‘New’;</a:t>
            </a:r>
            <a:endParaRPr lang="en-AU" dirty="0"/>
          </a:p>
          <a:p>
            <a:pPr marL="457200" lvl="1" indent="0">
              <a:buNone/>
            </a:pPr>
            <a:r>
              <a:rPr lang="en-AU" dirty="0" smtClean="0"/>
              <a:t>	 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BAR</a:t>
            </a:r>
          </a:p>
          <a:p>
            <a:pPr marL="457200" lvl="1" indent="0">
              <a:buNone/>
            </a:pPr>
            <a:r>
              <a:rPr lang="en-AU" dirty="0"/>
              <a:t>--------------------</a:t>
            </a:r>
          </a:p>
          <a:p>
            <a:pPr marL="457200" lvl="1" indent="0">
              <a:buNone/>
            </a:pPr>
            <a:r>
              <a:rPr lang="en-AU" dirty="0"/>
              <a:t>Royal </a:t>
            </a:r>
            <a:r>
              <a:rPr lang="en-AU" dirty="0" smtClean="0"/>
              <a:t>Hotel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AU" sz="3200" dirty="0"/>
          </a:p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4890-6A9A-43B7-8AAD-AE1C318B78B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23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Subqueries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AU" b="1" dirty="0"/>
              <a:t>Complex Case</a:t>
            </a:r>
            <a:r>
              <a:rPr lang="en-AU" dirty="0"/>
              <a:t>: </a:t>
            </a:r>
            <a:r>
              <a:rPr lang="en-AU" dirty="0" err="1"/>
              <a:t>Subquery</a:t>
            </a:r>
            <a:r>
              <a:rPr lang="en-AU" dirty="0"/>
              <a:t> returns multiple tuples/a relation.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Treat it as a list of values, and use the various operators </a:t>
            </a:r>
            <a:r>
              <a:rPr lang="en-AU" dirty="0" smtClean="0"/>
              <a:t>on lists/sets </a:t>
            </a:r>
            <a:r>
              <a:rPr lang="en-AU" dirty="0"/>
              <a:t>(e.g. IN).</a:t>
            </a:r>
          </a:p>
          <a:p>
            <a:pPr>
              <a:lnSpc>
                <a:spcPct val="170000"/>
              </a:lnSpc>
            </a:pPr>
            <a:r>
              <a:rPr lang="en-AU" b="1" dirty="0"/>
              <a:t>IN Operator</a:t>
            </a:r>
          </a:p>
          <a:p>
            <a:pPr>
              <a:lnSpc>
                <a:spcPct val="170000"/>
              </a:lnSpc>
            </a:pPr>
            <a:r>
              <a:rPr lang="en-AU" dirty="0"/>
              <a:t>Tests whether a specified tuple is contained in a relation.</a:t>
            </a:r>
          </a:p>
          <a:p>
            <a:pPr>
              <a:lnSpc>
                <a:spcPct val="170000"/>
              </a:lnSpc>
            </a:pPr>
            <a:r>
              <a:rPr lang="en-AU" i="1" dirty="0"/>
              <a:t>tuple</a:t>
            </a:r>
            <a:r>
              <a:rPr lang="en-AU" dirty="0"/>
              <a:t> IN relation: is true </a:t>
            </a:r>
            <a:r>
              <a:rPr lang="en-AU" dirty="0" err="1"/>
              <a:t>iff</a:t>
            </a:r>
            <a:r>
              <a:rPr lang="en-AU" dirty="0"/>
              <a:t> the tuple is contained in </a:t>
            </a:r>
            <a:r>
              <a:rPr lang="en-AU" dirty="0" smtClean="0"/>
              <a:t>the relation</a:t>
            </a:r>
            <a:r>
              <a:rPr lang="en-AU" dirty="0"/>
              <a:t>.</a:t>
            </a:r>
          </a:p>
          <a:p>
            <a:pPr>
              <a:lnSpc>
                <a:spcPct val="170000"/>
              </a:lnSpc>
            </a:pPr>
            <a:r>
              <a:rPr lang="en-AU" dirty="0"/>
              <a:t>Conversely for </a:t>
            </a:r>
            <a:r>
              <a:rPr lang="en-AU" i="1" dirty="0"/>
              <a:t>tuple</a:t>
            </a:r>
            <a:r>
              <a:rPr lang="en-AU" dirty="0"/>
              <a:t> NOT IN relation.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A845-1125-476C-AA81-7C7FB23B2F98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6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1"/>
            <a:ext cx="8229600" cy="533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1" dirty="0" smtClean="0"/>
              <a:t>Example: </a:t>
            </a:r>
            <a:r>
              <a:rPr lang="en-AU" sz="2400" dirty="0" smtClean="0"/>
              <a:t>Find </a:t>
            </a:r>
            <a:r>
              <a:rPr lang="en-AU" sz="2400" dirty="0"/>
              <a:t>the name and brewers of beers that </a:t>
            </a:r>
            <a:r>
              <a:rPr lang="en-AU" sz="2400" dirty="0" smtClean="0"/>
              <a:t>John likes. </a:t>
            </a:r>
            <a:endParaRPr lang="en-AU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BFBD-43C7-4A04-80F2-FD373DCDF190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451263"/>
              </p:ext>
            </p:extLst>
          </p:nvPr>
        </p:nvGraphicFramePr>
        <p:xfrm>
          <a:off x="304800" y="1524000"/>
          <a:ext cx="3810000" cy="48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Manf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Caledonian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George IV Inn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Fosters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Invalid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Melbourne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Cascade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Sheaf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914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Beers:</a:t>
            </a: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7721252"/>
              </p:ext>
            </p:extLst>
          </p:nvPr>
        </p:nvGraphicFramePr>
        <p:xfrm>
          <a:off x="4343400" y="1619422"/>
          <a:ext cx="44958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/>
                <a:gridCol w="2247900"/>
              </a:tblGrid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343400" y="1092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Likes: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53200" y="3873500"/>
            <a:ext cx="2209800" cy="1447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733800" y="1828800"/>
            <a:ext cx="3048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3733800" y="2057400"/>
            <a:ext cx="3048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3733800" y="4343400"/>
            <a:ext cx="3048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733800" y="5867400"/>
            <a:ext cx="3048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88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Subqueries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b="1" dirty="0" smtClean="0"/>
              <a:t>Example: </a:t>
            </a:r>
            <a:r>
              <a:rPr lang="en-AU" dirty="0" smtClean="0"/>
              <a:t>Find </a:t>
            </a:r>
            <a:r>
              <a:rPr lang="en-AU" dirty="0"/>
              <a:t>the name and brewers of beers that </a:t>
            </a:r>
            <a:r>
              <a:rPr lang="en-AU" dirty="0" smtClean="0"/>
              <a:t>John likes.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SELECT *</a:t>
            </a:r>
          </a:p>
          <a:p>
            <a:pPr marL="457200" lvl="1" indent="0">
              <a:buNone/>
            </a:pPr>
            <a:r>
              <a:rPr lang="en-AU" dirty="0"/>
              <a:t>FROM Beers</a:t>
            </a:r>
          </a:p>
          <a:p>
            <a:pPr marL="457200" lvl="1" indent="0">
              <a:buNone/>
            </a:pPr>
            <a:r>
              <a:rPr lang="en-AU" dirty="0"/>
              <a:t>WHERE name IN</a:t>
            </a:r>
          </a:p>
          <a:p>
            <a:pPr marL="457200" lvl="1" indent="0">
              <a:buNone/>
            </a:pPr>
            <a:r>
              <a:rPr lang="en-AU" dirty="0" smtClean="0"/>
              <a:t>	       (</a:t>
            </a:r>
            <a:r>
              <a:rPr lang="en-AU" dirty="0"/>
              <a:t>SELECT beer</a:t>
            </a:r>
          </a:p>
          <a:p>
            <a:pPr marL="457200" lvl="1" indent="0">
              <a:buNone/>
            </a:pPr>
            <a:r>
              <a:rPr lang="en-AU" dirty="0" smtClean="0"/>
              <a:t>	        FROM </a:t>
            </a:r>
            <a:r>
              <a:rPr lang="en-AU" dirty="0"/>
              <a:t>Likes</a:t>
            </a:r>
          </a:p>
          <a:p>
            <a:pPr marL="457200" lvl="1" indent="0">
              <a:buNone/>
            </a:pPr>
            <a:r>
              <a:rPr lang="en-AU" dirty="0" smtClean="0"/>
              <a:t>	        WHERE </a:t>
            </a:r>
            <a:r>
              <a:rPr lang="en-AU" dirty="0"/>
              <a:t>drinker = ’John’</a:t>
            </a:r>
          </a:p>
          <a:p>
            <a:pPr marL="457200" lvl="1" indent="0">
              <a:buNone/>
            </a:pPr>
            <a:r>
              <a:rPr lang="en-AU" dirty="0" smtClean="0"/>
              <a:t>	         );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NAME </a:t>
            </a:r>
            <a:r>
              <a:rPr lang="en-AU" dirty="0" smtClean="0"/>
              <a:t>		MANF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------------------------- </a:t>
            </a:r>
            <a:r>
              <a:rPr lang="en-AU" dirty="0" smtClean="0"/>
              <a:t>	---------------</a:t>
            </a:r>
          </a:p>
          <a:p>
            <a:pPr marL="457200" lvl="1" indent="0">
              <a:buNone/>
            </a:pPr>
            <a:r>
              <a:rPr lang="en-AU" dirty="0" smtClean="0"/>
              <a:t>80</a:t>
            </a:r>
            <a:r>
              <a:rPr lang="en-AU" dirty="0"/>
              <a:t>/- </a:t>
            </a:r>
            <a:r>
              <a:rPr lang="en-AU" dirty="0" smtClean="0"/>
              <a:t>			Caledonian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Bigfoot Barley Wine </a:t>
            </a:r>
            <a:r>
              <a:rPr lang="en-AU" dirty="0" smtClean="0"/>
              <a:t>	Sierra </a:t>
            </a:r>
            <a:r>
              <a:rPr lang="en-AU" dirty="0"/>
              <a:t>Nevada</a:t>
            </a:r>
          </a:p>
          <a:p>
            <a:pPr marL="457200" lvl="1" indent="0">
              <a:buNone/>
            </a:pPr>
            <a:r>
              <a:rPr lang="en-AU" dirty="0"/>
              <a:t>Pale Ale </a:t>
            </a:r>
            <a:r>
              <a:rPr lang="en-AU" dirty="0" smtClean="0"/>
              <a:t>		Sierra </a:t>
            </a:r>
            <a:r>
              <a:rPr lang="en-AU" dirty="0"/>
              <a:t>Nevada</a:t>
            </a:r>
          </a:p>
          <a:p>
            <a:pPr marL="457200" lvl="1" indent="0">
              <a:buNone/>
            </a:pPr>
            <a:r>
              <a:rPr lang="en-AU" dirty="0"/>
              <a:t>Three Sheets </a:t>
            </a:r>
            <a:r>
              <a:rPr lang="en-AU" dirty="0" smtClean="0"/>
              <a:t>		Lord </a:t>
            </a:r>
            <a:r>
              <a:rPr lang="en-AU" dirty="0"/>
              <a:t>Nelson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19828" y="2743200"/>
            <a:ext cx="4343400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The </a:t>
            </a:r>
            <a:r>
              <a:rPr lang="en-AU" dirty="0" err="1"/>
              <a:t>subquery</a:t>
            </a:r>
            <a:r>
              <a:rPr lang="en-AU" dirty="0"/>
              <a:t> answers the question ”What are the names </a:t>
            </a:r>
            <a:r>
              <a:rPr lang="en-AU" dirty="0" smtClean="0"/>
              <a:t>of the </a:t>
            </a:r>
            <a:r>
              <a:rPr lang="en-AU" dirty="0"/>
              <a:t>beers that John likes?”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Note that this query can be answered equally well </a:t>
            </a:r>
            <a:r>
              <a:rPr lang="en-AU" dirty="0" smtClean="0"/>
              <a:t>without using </a:t>
            </a:r>
            <a:r>
              <a:rPr lang="en-AU" dirty="0"/>
              <a:t>IN.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The </a:t>
            </a:r>
            <a:r>
              <a:rPr lang="en-AU" dirty="0" err="1"/>
              <a:t>subquery</a:t>
            </a:r>
            <a:r>
              <a:rPr lang="en-AU" dirty="0"/>
              <a:t> version is potentially (but not always) </a:t>
            </a:r>
            <a:r>
              <a:rPr lang="en-AU" dirty="0" smtClean="0"/>
              <a:t>less efficient</a:t>
            </a:r>
            <a:r>
              <a:rPr lang="en-AU" dirty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BFBD-43C7-4A04-80F2-FD373DCDF190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5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Database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394224"/>
              </p:ext>
            </p:extLst>
          </p:nvPr>
        </p:nvGraphicFramePr>
        <p:xfrm>
          <a:off x="2743200" y="1676400"/>
          <a:ext cx="3810000" cy="48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Manf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Caledonian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George IV Inn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Fosters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Invalid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Melbourne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Cascade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Sheaf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1905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Beers: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84CD-1CFC-4A71-8BEB-1C00F40FEC5E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Subqueries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b="1" dirty="0" smtClean="0"/>
              <a:t>Example: </a:t>
            </a:r>
            <a:r>
              <a:rPr lang="en-AU" dirty="0" smtClean="0"/>
              <a:t>Find </a:t>
            </a:r>
            <a:r>
              <a:rPr lang="en-AU" dirty="0"/>
              <a:t>the name and brewers of beers that </a:t>
            </a:r>
            <a:r>
              <a:rPr lang="en-AU" dirty="0" smtClean="0"/>
              <a:t>John likes.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SELECT *</a:t>
            </a:r>
          </a:p>
          <a:p>
            <a:pPr marL="457200" lvl="1" indent="0">
              <a:buNone/>
            </a:pPr>
            <a:r>
              <a:rPr lang="en-AU" dirty="0"/>
              <a:t>FROM Beers</a:t>
            </a:r>
          </a:p>
          <a:p>
            <a:pPr marL="457200" lvl="1" indent="0">
              <a:buNone/>
            </a:pPr>
            <a:r>
              <a:rPr lang="en-AU" dirty="0"/>
              <a:t>WHERE name IN</a:t>
            </a:r>
          </a:p>
          <a:p>
            <a:pPr marL="457200" lvl="1" indent="0">
              <a:buNone/>
            </a:pPr>
            <a:r>
              <a:rPr lang="en-AU" dirty="0" smtClean="0"/>
              <a:t>	       (</a:t>
            </a:r>
            <a:r>
              <a:rPr lang="en-AU" dirty="0"/>
              <a:t>SELECT beer</a:t>
            </a:r>
          </a:p>
          <a:p>
            <a:pPr marL="457200" lvl="1" indent="0">
              <a:buNone/>
            </a:pPr>
            <a:r>
              <a:rPr lang="en-AU" dirty="0" smtClean="0"/>
              <a:t>	        FROM </a:t>
            </a:r>
            <a:r>
              <a:rPr lang="en-AU" dirty="0"/>
              <a:t>Likes</a:t>
            </a:r>
          </a:p>
          <a:p>
            <a:pPr marL="457200" lvl="1" indent="0">
              <a:buNone/>
            </a:pPr>
            <a:r>
              <a:rPr lang="en-AU" dirty="0" smtClean="0"/>
              <a:t>	        WHERE </a:t>
            </a:r>
            <a:r>
              <a:rPr lang="en-AU" dirty="0"/>
              <a:t>drinker = ’John’</a:t>
            </a:r>
          </a:p>
          <a:p>
            <a:pPr marL="457200" lvl="1" indent="0">
              <a:buNone/>
            </a:pPr>
            <a:r>
              <a:rPr lang="en-AU" dirty="0" smtClean="0"/>
              <a:t>	         );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NAME </a:t>
            </a:r>
            <a:r>
              <a:rPr lang="en-AU" dirty="0" smtClean="0"/>
              <a:t>		MANF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------------------------- </a:t>
            </a:r>
            <a:r>
              <a:rPr lang="en-AU" dirty="0" smtClean="0"/>
              <a:t>	---------------</a:t>
            </a:r>
          </a:p>
          <a:p>
            <a:pPr marL="457200" lvl="1" indent="0">
              <a:buNone/>
            </a:pPr>
            <a:r>
              <a:rPr lang="en-AU" dirty="0" smtClean="0"/>
              <a:t>80</a:t>
            </a:r>
            <a:r>
              <a:rPr lang="en-AU" dirty="0"/>
              <a:t>/- </a:t>
            </a:r>
            <a:r>
              <a:rPr lang="en-AU" dirty="0" smtClean="0"/>
              <a:t>			Caledonian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Bigfoot Barley Wine </a:t>
            </a:r>
            <a:r>
              <a:rPr lang="en-AU" dirty="0" smtClean="0"/>
              <a:t>	Sierra </a:t>
            </a:r>
            <a:r>
              <a:rPr lang="en-AU" dirty="0"/>
              <a:t>Nevada</a:t>
            </a:r>
          </a:p>
          <a:p>
            <a:pPr marL="457200" lvl="1" indent="0">
              <a:buNone/>
            </a:pPr>
            <a:r>
              <a:rPr lang="en-AU" dirty="0"/>
              <a:t>Pale Ale </a:t>
            </a:r>
            <a:r>
              <a:rPr lang="en-AU" dirty="0" smtClean="0"/>
              <a:t>		Sierra </a:t>
            </a:r>
            <a:r>
              <a:rPr lang="en-AU" dirty="0"/>
              <a:t>Nevada</a:t>
            </a:r>
          </a:p>
          <a:p>
            <a:pPr marL="457200" lvl="1" indent="0">
              <a:buNone/>
            </a:pPr>
            <a:r>
              <a:rPr lang="en-AU" dirty="0"/>
              <a:t>Three Sheets </a:t>
            </a:r>
            <a:r>
              <a:rPr lang="en-AU" dirty="0" smtClean="0"/>
              <a:t>		Lord </a:t>
            </a:r>
            <a:r>
              <a:rPr lang="en-AU" dirty="0"/>
              <a:t>Nelson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19828" y="27432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dirty="0" smtClean="0"/>
              <a:t>SELECT Beers.*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FROM Beers, Likes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Where Beers.name = </a:t>
            </a:r>
            <a:r>
              <a:rPr lang="en-AU" dirty="0" err="1" smtClean="0"/>
              <a:t>Likes.beer</a:t>
            </a:r>
            <a:r>
              <a:rPr lang="en-AU" dirty="0" smtClean="0"/>
              <a:t> and </a:t>
            </a:r>
          </a:p>
          <a:p>
            <a:pPr>
              <a:lnSpc>
                <a:spcPct val="150000"/>
              </a:lnSpc>
            </a:pPr>
            <a:r>
              <a:rPr lang="en-AU" dirty="0" err="1" smtClean="0"/>
              <a:t>Likes.drinker</a:t>
            </a:r>
            <a:r>
              <a:rPr lang="en-AU" dirty="0" smtClean="0"/>
              <a:t> = ‘John’;</a:t>
            </a:r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BFBD-43C7-4A04-80F2-FD373DCDF190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683196"/>
              </p:ext>
            </p:extLst>
          </p:nvPr>
        </p:nvGraphicFramePr>
        <p:xfrm>
          <a:off x="2247900" y="914400"/>
          <a:ext cx="3810000" cy="48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Manf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Caledonian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George IV Inn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Fosters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Invalid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Melbourne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Cascade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Sheaf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1905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Beers: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84CD-1CFC-4A71-8BEB-1C00F40FEC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152400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AU" sz="2400" b="1" dirty="0">
                <a:solidFill>
                  <a:prstClr val="black"/>
                </a:solidFill>
              </a:rPr>
              <a:t>Example:</a:t>
            </a:r>
            <a:r>
              <a:rPr lang="en-AU" sz="2400" dirty="0">
                <a:solidFill>
                  <a:prstClr val="black"/>
                </a:solidFill>
              </a:rPr>
              <a:t> Find the beers uniquely made by their manufacturer.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9800" y="1981200"/>
            <a:ext cx="3810000" cy="914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2209800" y="1219200"/>
            <a:ext cx="3810000" cy="152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23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EXISTS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EXISTS( relation ) is true </a:t>
            </a:r>
            <a:r>
              <a:rPr lang="en-AU" dirty="0" err="1"/>
              <a:t>iff</a:t>
            </a:r>
            <a:r>
              <a:rPr lang="en-AU" dirty="0"/>
              <a:t> the relation is non-empty.</a:t>
            </a:r>
          </a:p>
          <a:p>
            <a:r>
              <a:rPr lang="en-AU" b="1" dirty="0"/>
              <a:t>Example:</a:t>
            </a:r>
            <a:r>
              <a:rPr lang="en-AU" dirty="0"/>
              <a:t> Find the beers uniquely made by </a:t>
            </a:r>
            <a:r>
              <a:rPr lang="en-AU" dirty="0" smtClean="0"/>
              <a:t>their manufacturer</a:t>
            </a:r>
            <a:r>
              <a:rPr lang="en-AU" dirty="0"/>
              <a:t>.</a:t>
            </a:r>
          </a:p>
          <a:p>
            <a:pPr marL="457200" lvl="1" indent="0">
              <a:buNone/>
            </a:pPr>
            <a:r>
              <a:rPr lang="en-AU" dirty="0"/>
              <a:t>SELECT name</a:t>
            </a:r>
          </a:p>
          <a:p>
            <a:pPr marL="457200" lvl="1" indent="0">
              <a:buNone/>
            </a:pPr>
            <a:r>
              <a:rPr lang="en-AU" dirty="0"/>
              <a:t>FROM Beers b1</a:t>
            </a:r>
          </a:p>
          <a:p>
            <a:pPr marL="457200" lvl="1" indent="0">
              <a:buNone/>
            </a:pPr>
            <a:r>
              <a:rPr lang="en-AU" dirty="0"/>
              <a:t>WHERE NOT EXISTS</a:t>
            </a:r>
          </a:p>
          <a:p>
            <a:pPr marL="457200" lvl="1" indent="0">
              <a:buNone/>
            </a:pPr>
            <a:r>
              <a:rPr lang="en-AU" dirty="0" smtClean="0"/>
              <a:t>		(</a:t>
            </a:r>
            <a:r>
              <a:rPr lang="en-AU" dirty="0"/>
              <a:t>SELECT *</a:t>
            </a:r>
          </a:p>
          <a:p>
            <a:pPr marL="457200" lvl="1" indent="0">
              <a:buNone/>
            </a:pPr>
            <a:r>
              <a:rPr lang="en-AU" dirty="0" smtClean="0"/>
              <a:t>		 FROM </a:t>
            </a:r>
            <a:r>
              <a:rPr lang="en-AU" dirty="0"/>
              <a:t>Beers</a:t>
            </a:r>
          </a:p>
          <a:p>
            <a:pPr marL="457200" lvl="1" indent="0">
              <a:buNone/>
            </a:pPr>
            <a:r>
              <a:rPr lang="en-AU" dirty="0" smtClean="0"/>
              <a:t>		 WHERE </a:t>
            </a:r>
            <a:r>
              <a:rPr lang="en-AU" dirty="0" err="1"/>
              <a:t>manf</a:t>
            </a:r>
            <a:r>
              <a:rPr lang="en-AU" dirty="0"/>
              <a:t> = b1.manf</a:t>
            </a:r>
          </a:p>
          <a:p>
            <a:pPr marL="457200" lvl="1" indent="0">
              <a:buNone/>
            </a:pPr>
            <a:r>
              <a:rPr lang="en-AU" dirty="0" smtClean="0"/>
              <a:t>		 AND </a:t>
            </a:r>
            <a:r>
              <a:rPr lang="en-AU" dirty="0"/>
              <a:t>name != b1.name</a:t>
            </a:r>
          </a:p>
          <a:p>
            <a:pPr marL="457200" lvl="1" indent="0">
              <a:buNone/>
            </a:pPr>
            <a:r>
              <a:rPr lang="en-AU" dirty="0" smtClean="0"/>
              <a:t>		 );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NAME</a:t>
            </a:r>
          </a:p>
          <a:p>
            <a:pPr marL="457200" lvl="1" indent="0">
              <a:buNone/>
            </a:pPr>
            <a:r>
              <a:rPr lang="en-AU" dirty="0" smtClean="0"/>
              <a:t>--------------------</a:t>
            </a:r>
          </a:p>
          <a:p>
            <a:pPr marL="457200" lvl="1" indent="0">
              <a:buNone/>
            </a:pPr>
            <a:r>
              <a:rPr lang="en-AU" dirty="0" smtClean="0"/>
              <a:t>80/-</a:t>
            </a:r>
          </a:p>
          <a:p>
            <a:pPr marL="457200" lvl="1" indent="0">
              <a:buNone/>
            </a:pPr>
            <a:r>
              <a:rPr lang="en-AU" dirty="0" err="1" smtClean="0"/>
              <a:t>Burragorang</a:t>
            </a:r>
            <a:r>
              <a:rPr lang="en-AU" dirty="0" smtClean="0"/>
              <a:t> </a:t>
            </a:r>
            <a:r>
              <a:rPr lang="en-AU" dirty="0"/>
              <a:t>Bock</a:t>
            </a:r>
          </a:p>
          <a:p>
            <a:pPr marL="457200" lvl="1" indent="0">
              <a:buNone/>
            </a:pPr>
            <a:r>
              <a:rPr lang="en-AU" dirty="0"/>
              <a:t>Premium Lager</a:t>
            </a:r>
          </a:p>
          <a:p>
            <a:r>
              <a:rPr lang="en-AU" dirty="0"/>
              <a:t>A </a:t>
            </a:r>
            <a:r>
              <a:rPr lang="en-AU" dirty="0" err="1"/>
              <a:t>subquery</a:t>
            </a:r>
            <a:r>
              <a:rPr lang="en-AU" dirty="0"/>
              <a:t> that refers to values from a surrounding query </a:t>
            </a:r>
            <a:r>
              <a:rPr lang="en-AU" dirty="0" smtClean="0"/>
              <a:t>is called </a:t>
            </a:r>
            <a:r>
              <a:rPr lang="en-AU" dirty="0"/>
              <a:t>a </a:t>
            </a:r>
            <a:r>
              <a:rPr lang="en-AU" i="1" dirty="0"/>
              <a:t>correlated </a:t>
            </a:r>
            <a:r>
              <a:rPr lang="en-AU" i="1" dirty="0" err="1"/>
              <a:t>subquery</a:t>
            </a:r>
            <a:r>
              <a:rPr lang="en-AU" i="1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B551-7057-47C5-AF0B-026BA8011A5A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3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/>
              <a:t>ANY and ALL behave as existential and universal </a:t>
            </a:r>
            <a:r>
              <a:rPr lang="en-AU" dirty="0" smtClean="0"/>
              <a:t>quantifiers respectively</a:t>
            </a:r>
            <a:r>
              <a:rPr lang="en-AU" dirty="0"/>
              <a:t>.</a:t>
            </a:r>
          </a:p>
          <a:p>
            <a:r>
              <a:rPr lang="en-AU" b="1" dirty="0"/>
              <a:t>Example: </a:t>
            </a:r>
            <a:r>
              <a:rPr lang="en-AU" dirty="0"/>
              <a:t>Find the beers sold for the highest price.</a:t>
            </a:r>
          </a:p>
          <a:p>
            <a:pPr marL="457200" lvl="1" indent="0">
              <a:buNone/>
            </a:pPr>
            <a:r>
              <a:rPr lang="en-AU" dirty="0"/>
              <a:t>SELECT beer</a:t>
            </a:r>
          </a:p>
          <a:p>
            <a:pPr marL="457200" lvl="1" indent="0">
              <a:buNone/>
            </a:pPr>
            <a:r>
              <a:rPr lang="en-AU" dirty="0"/>
              <a:t>FROM Sells</a:t>
            </a:r>
          </a:p>
          <a:p>
            <a:pPr marL="457200" lvl="1" indent="0">
              <a:buNone/>
            </a:pPr>
            <a:r>
              <a:rPr lang="en-AU" dirty="0"/>
              <a:t>WHERE price &gt;=</a:t>
            </a:r>
          </a:p>
          <a:p>
            <a:pPr marL="457200" lvl="1" indent="0">
              <a:buNone/>
            </a:pPr>
            <a:r>
              <a:rPr lang="en-AU" dirty="0" smtClean="0"/>
              <a:t>	    ALL</a:t>
            </a:r>
            <a:r>
              <a:rPr lang="en-AU" dirty="0"/>
              <a:t>(</a:t>
            </a:r>
          </a:p>
          <a:p>
            <a:pPr marL="457200" lvl="1" indent="0">
              <a:buNone/>
            </a:pPr>
            <a:r>
              <a:rPr lang="en-AU" dirty="0" smtClean="0"/>
              <a:t>	          SELECT </a:t>
            </a:r>
            <a:r>
              <a:rPr lang="en-AU" dirty="0"/>
              <a:t>price</a:t>
            </a:r>
          </a:p>
          <a:p>
            <a:pPr marL="457200" lvl="1" indent="0">
              <a:buNone/>
            </a:pPr>
            <a:r>
              <a:rPr lang="en-AU" dirty="0" smtClean="0"/>
              <a:t>	          FROM </a:t>
            </a:r>
            <a:r>
              <a:rPr lang="en-AU" dirty="0"/>
              <a:t>sells</a:t>
            </a:r>
          </a:p>
          <a:p>
            <a:pPr marL="457200" lvl="1" indent="0">
              <a:buNone/>
            </a:pPr>
            <a:r>
              <a:rPr lang="en-AU" dirty="0" smtClean="0"/>
              <a:t>	           );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BEER</a:t>
            </a:r>
          </a:p>
          <a:p>
            <a:pPr marL="457200" lvl="1" indent="0">
              <a:buNone/>
            </a:pPr>
            <a:r>
              <a:rPr lang="en-AU" dirty="0" smtClean="0"/>
              <a:t>--------------------</a:t>
            </a:r>
          </a:p>
          <a:p>
            <a:pPr marL="457200" lvl="1" indent="0">
              <a:buNone/>
            </a:pPr>
            <a:r>
              <a:rPr lang="en-AU" dirty="0" smtClean="0"/>
              <a:t>Three </a:t>
            </a:r>
            <a:r>
              <a:rPr lang="en-AU" dirty="0"/>
              <a:t>Sheets</a:t>
            </a:r>
          </a:p>
          <a:p>
            <a:pPr marL="457200" lvl="1" indent="0">
              <a:buNone/>
            </a:pPr>
            <a:r>
              <a:rPr lang="en-AU" dirty="0"/>
              <a:t>Old Admiral</a:t>
            </a:r>
          </a:p>
          <a:p>
            <a:r>
              <a:rPr lang="en-AU" dirty="0"/>
              <a:t>Beware: in common use, ”any” and ”all” are often synonyms.</a:t>
            </a:r>
          </a:p>
          <a:p>
            <a:r>
              <a:rPr lang="en-AU" dirty="0"/>
              <a:t>E.g. ”I’m better than any of you” vs. ”I’m better than all </a:t>
            </a:r>
            <a:r>
              <a:rPr lang="en-AU" dirty="0" smtClean="0"/>
              <a:t>of you</a:t>
            </a:r>
            <a:r>
              <a:rPr lang="en-AU" dirty="0"/>
              <a:t>”.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EA47-DA34-4CC7-A193-7C625B9F681C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714145"/>
              </p:ext>
            </p:extLst>
          </p:nvPr>
        </p:nvGraphicFramePr>
        <p:xfrm>
          <a:off x="393701" y="685801"/>
          <a:ext cx="4025898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966"/>
                <a:gridCol w="1341966"/>
                <a:gridCol w="1341966"/>
              </a:tblGrid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9525" marR="9525" marT="9525" marB="0" anchor="ctr"/>
                </a:tc>
              </a:tr>
              <a:tr h="45409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/>
                </a:tc>
              </a:tr>
              <a:tr h="45409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2.25</a:t>
                      </a:r>
                    </a:p>
                  </a:txBody>
                  <a:tcPr marL="9525" marR="9525" marT="9525" marB="0" anchor="ctr"/>
                </a:tc>
              </a:tr>
              <a:tr h="45409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</a:tr>
              <a:tr h="45409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45409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15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prstClr val="black"/>
                </a:solidFill>
              </a:rPr>
              <a:t>Sells</a:t>
            </a:r>
            <a:endParaRPr lang="en-AU" b="1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666812"/>
              </p:ext>
            </p:extLst>
          </p:nvPr>
        </p:nvGraphicFramePr>
        <p:xfrm>
          <a:off x="4737100" y="819211"/>
          <a:ext cx="3302000" cy="3385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/>
                <a:gridCol w="1651000"/>
              </a:tblGrid>
              <a:tr h="35466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</a:tr>
              <a:tr h="39338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22800" y="166132"/>
            <a:ext cx="78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prstClr val="black"/>
                </a:solidFill>
              </a:rPr>
              <a:t>Likes</a:t>
            </a:r>
            <a:endParaRPr lang="en-AU" b="1" dirty="0">
              <a:solidFill>
                <a:prstClr val="black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55461"/>
              </p:ext>
            </p:extLst>
          </p:nvPr>
        </p:nvGraphicFramePr>
        <p:xfrm>
          <a:off x="5867400" y="4343400"/>
          <a:ext cx="31242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60900" y="4343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prstClr val="black"/>
                </a:solidFill>
              </a:rPr>
              <a:t>Frequents</a:t>
            </a:r>
            <a:endParaRPr lang="en-AU" b="1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7000" y="603249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 smtClean="0"/>
              <a:t>Find </a:t>
            </a:r>
            <a:r>
              <a:rPr lang="en-AU" dirty="0"/>
              <a:t>the drinkers and beers </a:t>
            </a:r>
            <a:r>
              <a:rPr lang="en-AU" dirty="0" smtClean="0"/>
              <a:t>s.t </a:t>
            </a:r>
            <a:r>
              <a:rPr lang="en-AU" dirty="0"/>
              <a:t>the drinker likes the beer and </a:t>
            </a:r>
            <a:r>
              <a:rPr lang="en-AU" dirty="0" smtClean="0"/>
              <a:t>frequents a bar selling it.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5867400" y="4619030"/>
            <a:ext cx="3124200" cy="2402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381000" y="1447800"/>
            <a:ext cx="4038600" cy="457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4699000" y="1676400"/>
            <a:ext cx="33020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44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Union, Intersection,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R1 UNION R2: produces the union of the two relations </a:t>
            </a:r>
            <a:r>
              <a:rPr lang="en-AU" dirty="0" smtClean="0"/>
              <a:t>R1 and </a:t>
            </a:r>
            <a:r>
              <a:rPr lang="en-AU" dirty="0"/>
              <a:t>R2</a:t>
            </a:r>
            <a:r>
              <a:rPr lang="en-AU" dirty="0" smtClean="0"/>
              <a:t>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Similarly for R1 INTERSECT R2 and R1 </a:t>
            </a:r>
            <a:r>
              <a:rPr lang="en-AU" dirty="0" smtClean="0"/>
              <a:t>Except </a:t>
            </a:r>
            <a:r>
              <a:rPr lang="en-AU" dirty="0"/>
              <a:t>R2</a:t>
            </a:r>
            <a:r>
              <a:rPr lang="en-AU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en-AU" b="1" dirty="0"/>
              <a:t>Example: </a:t>
            </a:r>
            <a:r>
              <a:rPr lang="en-AU" dirty="0"/>
              <a:t>Find the drinkers and beers such that the </a:t>
            </a:r>
            <a:r>
              <a:rPr lang="en-AU" dirty="0" smtClean="0"/>
              <a:t>drinker likes </a:t>
            </a:r>
            <a:r>
              <a:rPr lang="en-AU" dirty="0"/>
              <a:t>the beer and frequents a bar that sells it.</a:t>
            </a:r>
          </a:p>
          <a:p>
            <a:pPr marL="857250" lvl="2" indent="0">
              <a:buNone/>
            </a:pPr>
            <a:r>
              <a:rPr lang="en-AU" dirty="0"/>
              <a:t>(SELECT *</a:t>
            </a:r>
          </a:p>
          <a:p>
            <a:pPr marL="857250" lvl="2" indent="0">
              <a:buNone/>
            </a:pPr>
            <a:r>
              <a:rPr lang="en-AU" dirty="0" smtClean="0"/>
              <a:t>  FROM </a:t>
            </a:r>
            <a:r>
              <a:rPr lang="en-AU" dirty="0"/>
              <a:t>Likes</a:t>
            </a:r>
          </a:p>
          <a:p>
            <a:pPr marL="857250" lvl="2" indent="0">
              <a:buNone/>
            </a:pPr>
            <a:r>
              <a:rPr lang="en-AU" dirty="0"/>
              <a:t>)</a:t>
            </a:r>
          </a:p>
          <a:p>
            <a:pPr marL="857250" lvl="2" indent="0">
              <a:buNone/>
            </a:pPr>
            <a:r>
              <a:rPr lang="en-AU" dirty="0" smtClean="0"/>
              <a:t>	INTERSECT</a:t>
            </a:r>
            <a:endParaRPr lang="en-AU" dirty="0"/>
          </a:p>
          <a:p>
            <a:pPr marL="857250" lvl="2" indent="0">
              <a:buNone/>
            </a:pPr>
            <a:r>
              <a:rPr lang="en-AU" dirty="0"/>
              <a:t>(SELECT </a:t>
            </a:r>
            <a:r>
              <a:rPr lang="en-AU" dirty="0" err="1"/>
              <a:t>drinker,beer</a:t>
            </a:r>
            <a:endParaRPr lang="en-AU" dirty="0"/>
          </a:p>
          <a:p>
            <a:pPr marL="857250" lvl="2" indent="0">
              <a:buNone/>
            </a:pPr>
            <a:r>
              <a:rPr lang="en-AU" dirty="0"/>
              <a:t>  </a:t>
            </a:r>
            <a:r>
              <a:rPr lang="en-AU" dirty="0" smtClean="0"/>
              <a:t>FROM </a:t>
            </a:r>
            <a:r>
              <a:rPr lang="en-AU" dirty="0"/>
              <a:t>Sells, Frequents</a:t>
            </a:r>
          </a:p>
          <a:p>
            <a:pPr marL="857250" lvl="2" indent="0">
              <a:buNone/>
            </a:pPr>
            <a:r>
              <a:rPr lang="en-AU" dirty="0" smtClean="0"/>
              <a:t>  WHERE </a:t>
            </a:r>
            <a:r>
              <a:rPr lang="en-AU" dirty="0" err="1"/>
              <a:t>Frequents.bar</a:t>
            </a:r>
            <a:r>
              <a:rPr lang="en-AU" dirty="0"/>
              <a:t> = </a:t>
            </a:r>
            <a:r>
              <a:rPr lang="en-AU" dirty="0" err="1"/>
              <a:t>Sells.bar</a:t>
            </a:r>
            <a:endParaRPr lang="en-AU" dirty="0"/>
          </a:p>
          <a:p>
            <a:pPr marL="857250" lvl="2" indent="0">
              <a:buNone/>
            </a:pPr>
            <a:r>
              <a:rPr lang="en-AU" dirty="0" smtClean="0"/>
              <a:t>);</a:t>
            </a:r>
          </a:p>
          <a:p>
            <a:pPr marL="857250" lvl="2" indent="0">
              <a:buNone/>
            </a:pPr>
            <a:endParaRPr lang="en-AU" dirty="0">
              <a:solidFill>
                <a:srgbClr val="FF0000"/>
              </a:solidFill>
            </a:endParaRPr>
          </a:p>
          <a:p>
            <a:pPr marL="857250" lvl="2" indent="0">
              <a:buNone/>
            </a:pPr>
            <a:r>
              <a:rPr lang="en-AU" dirty="0"/>
              <a:t>DRINKER </a:t>
            </a:r>
            <a:r>
              <a:rPr lang="en-AU" dirty="0" smtClean="0"/>
              <a:t>	BEER</a:t>
            </a:r>
            <a:endParaRPr lang="en-AU" dirty="0"/>
          </a:p>
          <a:p>
            <a:pPr marL="857250" lvl="2" indent="0">
              <a:buNone/>
            </a:pPr>
            <a:r>
              <a:rPr lang="en-AU" dirty="0"/>
              <a:t>--------------- </a:t>
            </a:r>
            <a:r>
              <a:rPr lang="en-AU" dirty="0" smtClean="0"/>
              <a:t>	--------------------</a:t>
            </a:r>
          </a:p>
          <a:p>
            <a:pPr marL="857250" lvl="2" indent="0">
              <a:buNone/>
            </a:pPr>
            <a:r>
              <a:rPr lang="en-AU" dirty="0" smtClean="0"/>
              <a:t>Adam 	New</a:t>
            </a:r>
            <a:endParaRPr lang="en-AU" dirty="0"/>
          </a:p>
          <a:p>
            <a:pPr marL="857250" lvl="2" indent="0">
              <a:buNone/>
            </a:pPr>
            <a:r>
              <a:rPr lang="en-AU" dirty="0"/>
              <a:t>John </a:t>
            </a:r>
            <a:r>
              <a:rPr lang="en-AU" dirty="0" smtClean="0"/>
              <a:t>	Three </a:t>
            </a:r>
            <a:r>
              <a:rPr lang="en-AU" dirty="0"/>
              <a:t>Sheets</a:t>
            </a:r>
          </a:p>
          <a:p>
            <a:pPr marL="857250" lvl="2" indent="0">
              <a:buNone/>
            </a:pPr>
            <a:r>
              <a:rPr lang="en-AU" dirty="0"/>
              <a:t>Justin </a:t>
            </a:r>
            <a:r>
              <a:rPr lang="en-AU" dirty="0" smtClean="0"/>
              <a:t>	Victoria </a:t>
            </a:r>
            <a:r>
              <a:rPr lang="en-AU" dirty="0"/>
              <a:t>Bitter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5FE0-A9FF-48B8-A914-6B2B3A0B7914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Divide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1"/>
            <a:ext cx="8229600" cy="1066800"/>
          </a:xfrm>
        </p:spPr>
        <p:txBody>
          <a:bodyPr>
            <a:normAutofit/>
          </a:bodyPr>
          <a:lstStyle/>
          <a:p>
            <a:r>
              <a:rPr lang="en-AU" sz="2400" dirty="0"/>
              <a:t>Find bars each of which sell all beers Justin likes.</a:t>
            </a:r>
          </a:p>
          <a:p>
            <a:r>
              <a:rPr lang="en-AU" sz="2400" dirty="0"/>
              <a:t>Relational Algebra: </a:t>
            </a:r>
            <a:r>
              <a:rPr lang="el-GR" sz="2400" dirty="0" smtClean="0"/>
              <a:t>π</a:t>
            </a:r>
            <a:r>
              <a:rPr lang="en-AU" sz="2400" i="1" baseline="-25000" dirty="0" err="1"/>
              <a:t>b</a:t>
            </a:r>
            <a:r>
              <a:rPr lang="en-AU" sz="2400" i="1" baseline="-25000" dirty="0" err="1" smtClean="0"/>
              <a:t>ar,beer</a:t>
            </a:r>
            <a:r>
              <a:rPr lang="en-AU" sz="2400" i="1" dirty="0" err="1" smtClean="0"/>
              <a:t>Sells</a:t>
            </a:r>
            <a:r>
              <a:rPr lang="en-AU" sz="2400" dirty="0" smtClean="0"/>
              <a:t> </a:t>
            </a:r>
            <a:r>
              <a:rPr lang="en-AU" sz="2400" dirty="0"/>
              <a:t>÷ (</a:t>
            </a:r>
            <a:r>
              <a:rPr lang="el-GR" sz="2400" i="1" dirty="0" smtClean="0"/>
              <a:t>π</a:t>
            </a:r>
            <a:r>
              <a:rPr lang="en-AU" sz="2400" i="1" baseline="-25000" dirty="0" smtClean="0"/>
              <a:t>beer</a:t>
            </a:r>
            <a:r>
              <a:rPr lang="en-AU" sz="2400" dirty="0" smtClean="0"/>
              <a:t>(</a:t>
            </a:r>
            <a:r>
              <a:rPr lang="el-GR" sz="2400" i="1" dirty="0" smtClean="0"/>
              <a:t>σ</a:t>
            </a:r>
            <a:r>
              <a:rPr lang="en-AU" sz="2400" i="1" baseline="-25000" dirty="0" smtClean="0"/>
              <a:t>drinker=′Justin′</a:t>
            </a:r>
            <a:r>
              <a:rPr lang="en-AU" sz="2400" i="1" dirty="0" smtClean="0"/>
              <a:t> </a:t>
            </a:r>
            <a:r>
              <a:rPr lang="en-AU" sz="2400" i="1" dirty="0"/>
              <a:t>Likes</a:t>
            </a:r>
            <a:r>
              <a:rPr lang="en-AU" sz="2400" dirty="0" smtClean="0"/>
              <a:t>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E91C-B2AD-44A8-8C0D-0645C1EE24E8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437223"/>
              </p:ext>
            </p:extLst>
          </p:nvPr>
        </p:nvGraphicFramePr>
        <p:xfrm>
          <a:off x="152400" y="2110337"/>
          <a:ext cx="4876800" cy="4245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</a:tblGrid>
              <a:tr h="44472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2.25</a:t>
                      </a: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684108"/>
              </p:ext>
            </p:extLst>
          </p:nvPr>
        </p:nvGraphicFramePr>
        <p:xfrm>
          <a:off x="5257800" y="2057400"/>
          <a:ext cx="36576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086600" y="4648200"/>
            <a:ext cx="18288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152400" y="2832100"/>
            <a:ext cx="3200400" cy="9906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1752600" y="2832100"/>
            <a:ext cx="1600200" cy="9906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700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Divide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/>
              <a:t>Find bars each of which sell all beers Justin likes.</a:t>
            </a:r>
          </a:p>
          <a:p>
            <a:r>
              <a:rPr lang="en-AU" dirty="0"/>
              <a:t>Relational Algebra: </a:t>
            </a:r>
            <a:r>
              <a:rPr lang="en-AU" i="1" dirty="0"/>
              <a:t>Sells</a:t>
            </a:r>
            <a:r>
              <a:rPr lang="en-AU" dirty="0"/>
              <a:t> ÷ (</a:t>
            </a:r>
            <a:r>
              <a:rPr lang="el-GR" i="1" dirty="0" smtClean="0"/>
              <a:t>π</a:t>
            </a:r>
            <a:r>
              <a:rPr lang="en-AU" i="1" baseline="-25000" dirty="0" smtClean="0"/>
              <a:t>beer</a:t>
            </a:r>
            <a:r>
              <a:rPr lang="en-AU" dirty="0" smtClean="0"/>
              <a:t>(</a:t>
            </a:r>
            <a:r>
              <a:rPr lang="el-GR" i="1" dirty="0" smtClean="0"/>
              <a:t>σ</a:t>
            </a:r>
            <a:r>
              <a:rPr lang="en-AU" i="1" baseline="-25000" dirty="0" smtClean="0"/>
              <a:t>drinker=′Justin′</a:t>
            </a:r>
            <a:r>
              <a:rPr lang="en-AU" i="1" dirty="0" smtClean="0"/>
              <a:t> </a:t>
            </a:r>
            <a:r>
              <a:rPr lang="en-AU" i="1" dirty="0"/>
              <a:t>Likes</a:t>
            </a:r>
            <a:r>
              <a:rPr lang="en-AU" dirty="0" smtClean="0"/>
              <a:t>))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select distinct </a:t>
            </a:r>
            <a:r>
              <a:rPr lang="en-AU" dirty="0" err="1"/>
              <a:t>a.bar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from sells a</a:t>
            </a:r>
          </a:p>
          <a:p>
            <a:pPr marL="457200" lvl="1" indent="0">
              <a:buNone/>
            </a:pPr>
            <a:r>
              <a:rPr lang="en-AU" dirty="0"/>
              <a:t>where not exists</a:t>
            </a:r>
          </a:p>
          <a:p>
            <a:pPr marL="457200" lvl="1" indent="0">
              <a:buNone/>
            </a:pPr>
            <a:r>
              <a:rPr lang="en-AU" dirty="0" smtClean="0"/>
              <a:t>	( </a:t>
            </a:r>
            <a:r>
              <a:rPr lang="en-AU" dirty="0"/>
              <a:t>(select </a:t>
            </a:r>
            <a:r>
              <a:rPr lang="en-AU" dirty="0" err="1"/>
              <a:t>b.beer</a:t>
            </a:r>
            <a:r>
              <a:rPr lang="en-AU" dirty="0"/>
              <a:t> from likes b</a:t>
            </a:r>
          </a:p>
          <a:p>
            <a:pPr marL="457200" lvl="1" indent="0">
              <a:buNone/>
            </a:pPr>
            <a:r>
              <a:rPr lang="en-AU" dirty="0" smtClean="0"/>
              <a:t>	    where </a:t>
            </a:r>
            <a:r>
              <a:rPr lang="en-AU" dirty="0" err="1"/>
              <a:t>b.drinker</a:t>
            </a:r>
            <a:r>
              <a:rPr lang="en-AU" dirty="0"/>
              <a:t> = ’Justin’)</a:t>
            </a:r>
          </a:p>
          <a:p>
            <a:pPr marL="457200" lvl="1" indent="0">
              <a:buNone/>
            </a:pPr>
            <a:r>
              <a:rPr lang="en-AU" dirty="0" smtClean="0"/>
              <a:t>	    except</a:t>
            </a:r>
            <a:endParaRPr lang="en-AU" dirty="0"/>
          </a:p>
          <a:p>
            <a:pPr marL="457200" lvl="1" indent="0">
              <a:buNone/>
            </a:pPr>
            <a:r>
              <a:rPr lang="en-AU" dirty="0" smtClean="0"/>
              <a:t>	   (</a:t>
            </a:r>
            <a:r>
              <a:rPr lang="en-AU" dirty="0"/>
              <a:t>select </a:t>
            </a:r>
            <a:r>
              <a:rPr lang="en-AU" dirty="0" err="1"/>
              <a:t>c.beer</a:t>
            </a:r>
            <a:r>
              <a:rPr lang="en-AU" dirty="0"/>
              <a:t> from sells c</a:t>
            </a:r>
          </a:p>
          <a:p>
            <a:pPr marL="457200" lvl="1" indent="0">
              <a:buNone/>
            </a:pPr>
            <a:r>
              <a:rPr lang="en-AU" dirty="0" smtClean="0"/>
              <a:t>	     where </a:t>
            </a:r>
            <a:r>
              <a:rPr lang="en-AU" dirty="0" err="1"/>
              <a:t>c.bar</a:t>
            </a:r>
            <a:r>
              <a:rPr lang="en-AU" dirty="0"/>
              <a:t> = </a:t>
            </a:r>
            <a:r>
              <a:rPr lang="en-AU" dirty="0" err="1"/>
              <a:t>a.bar</a:t>
            </a:r>
            <a:r>
              <a:rPr lang="en-AU" dirty="0"/>
              <a:t> )</a:t>
            </a:r>
          </a:p>
          <a:p>
            <a:pPr marL="457200" lvl="1" indent="0">
              <a:buNone/>
            </a:pPr>
            <a:r>
              <a:rPr lang="en-AU" dirty="0" smtClean="0"/>
              <a:t>	  );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BAR</a:t>
            </a:r>
          </a:p>
          <a:p>
            <a:pPr marL="457200" lvl="1" indent="0">
              <a:buNone/>
            </a:pPr>
            <a:r>
              <a:rPr lang="en-AU" dirty="0" smtClean="0"/>
              <a:t>------------------------------</a:t>
            </a:r>
          </a:p>
          <a:p>
            <a:pPr marL="457200" lvl="1" indent="0">
              <a:buNone/>
            </a:pPr>
            <a:r>
              <a:rPr lang="en-AU" dirty="0" smtClean="0"/>
              <a:t>Coogee </a:t>
            </a:r>
            <a:r>
              <a:rPr lang="en-AU" dirty="0"/>
              <a:t>Bay Hotel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E91C-B2AD-44A8-8C0D-0645C1EE24E8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8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Selection </a:t>
            </a:r>
            <a:r>
              <a:rPr lang="en-AU" dirty="0"/>
              <a:t>clauses can contain aggregation operations.</a:t>
            </a:r>
          </a:p>
          <a:p>
            <a:r>
              <a:rPr lang="en-AU" b="1" dirty="0"/>
              <a:t>Example:</a:t>
            </a:r>
            <a:r>
              <a:rPr lang="en-AU" dirty="0"/>
              <a:t> What is the average price of New?</a:t>
            </a:r>
          </a:p>
          <a:p>
            <a:pPr marL="457200" lvl="1" indent="0">
              <a:buNone/>
            </a:pPr>
            <a:r>
              <a:rPr lang="en-AU" dirty="0"/>
              <a:t>SELECT AVG(price</a:t>
            </a:r>
            <a:r>
              <a:rPr lang="en-AU" dirty="0" smtClean="0"/>
              <a:t>)        		  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FROM Sells</a:t>
            </a:r>
          </a:p>
          <a:p>
            <a:pPr marL="457200" lvl="1" indent="0">
              <a:buNone/>
            </a:pPr>
            <a:r>
              <a:rPr lang="en-AU" dirty="0"/>
              <a:t>WHERE beer = ’New</a:t>
            </a:r>
            <a:r>
              <a:rPr lang="en-AU" dirty="0" smtClean="0"/>
              <a:t>’;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AVG(PRICE)</a:t>
            </a:r>
          </a:p>
          <a:p>
            <a:pPr marL="457200" lvl="1" indent="0">
              <a:buNone/>
            </a:pPr>
            <a:r>
              <a:rPr lang="en-AU" dirty="0" smtClean="0"/>
              <a:t>----------</a:t>
            </a:r>
          </a:p>
          <a:p>
            <a:pPr marL="457200" lvl="1" indent="0">
              <a:buNone/>
            </a:pPr>
            <a:r>
              <a:rPr lang="en-AU" dirty="0" smtClean="0"/>
              <a:t>2.3875</a:t>
            </a:r>
            <a:endParaRPr lang="en-AU" dirty="0"/>
          </a:p>
          <a:p>
            <a:r>
              <a:rPr lang="en-AU" dirty="0" smtClean="0"/>
              <a:t>All </a:t>
            </a:r>
            <a:r>
              <a:rPr lang="en-AU" dirty="0"/>
              <a:t>prices for ’New’ will be included, even if two hotels sell </a:t>
            </a:r>
            <a:r>
              <a:rPr lang="en-AU" dirty="0" smtClean="0"/>
              <a:t>it at </a:t>
            </a:r>
            <a:r>
              <a:rPr lang="en-AU" dirty="0"/>
              <a:t>the same price</a:t>
            </a:r>
            <a:r>
              <a:rPr lang="en-AU" dirty="0" smtClean="0"/>
              <a:t>.</a:t>
            </a:r>
          </a:p>
          <a:p>
            <a:r>
              <a:rPr lang="en-AU" dirty="0" smtClean="0"/>
              <a:t>If set semantics used, the result would be wrong.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80B0-942E-4679-AD39-079665DF48FF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86200" y="2514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05400" y="2299156"/>
            <a:ext cx="2590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 smtClean="0"/>
              <a:t>AVG (DISTINCT price)</a:t>
            </a: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23064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Aggregation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If we want set semantics, we can force using DISTINCT.</a:t>
            </a:r>
          </a:p>
          <a:p>
            <a:r>
              <a:rPr lang="en-AU" b="1" dirty="0" smtClean="0"/>
              <a:t>Example:</a:t>
            </a:r>
            <a:r>
              <a:rPr lang="en-AU" dirty="0" smtClean="0"/>
              <a:t> </a:t>
            </a:r>
            <a:r>
              <a:rPr lang="en-AU" dirty="0"/>
              <a:t>How many different bars sell beer?</a:t>
            </a:r>
          </a:p>
          <a:p>
            <a:pPr marL="457200" lvl="1" indent="0">
              <a:buNone/>
            </a:pPr>
            <a:r>
              <a:rPr lang="en-AU" dirty="0"/>
              <a:t>SELECT COUNT(DISTINCT bar)</a:t>
            </a:r>
          </a:p>
          <a:p>
            <a:pPr marL="457200" lvl="1" indent="0">
              <a:buNone/>
            </a:pPr>
            <a:r>
              <a:rPr lang="en-AU" dirty="0"/>
              <a:t>FROM Sells</a:t>
            </a:r>
            <a:r>
              <a:rPr lang="en-AU" dirty="0" smtClean="0"/>
              <a:t>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COUNT(DISTINCTBAR)</a:t>
            </a:r>
          </a:p>
          <a:p>
            <a:pPr marL="457200" lvl="1" indent="0">
              <a:buNone/>
            </a:pPr>
            <a:r>
              <a:rPr lang="en-AU" dirty="0" smtClean="0"/>
              <a:t>------------------</a:t>
            </a:r>
          </a:p>
          <a:p>
            <a:pPr marL="457200" lvl="1" indent="0">
              <a:buNone/>
            </a:pPr>
            <a:r>
              <a:rPr lang="en-AU" dirty="0" smtClean="0"/>
              <a:t>6</a:t>
            </a:r>
            <a:endParaRPr lang="en-AU" dirty="0"/>
          </a:p>
          <a:p>
            <a:r>
              <a:rPr lang="en-AU" dirty="0"/>
              <a:t>Without DISTINCT, the result is 15 ... the number of </a:t>
            </a:r>
            <a:r>
              <a:rPr lang="en-AU" dirty="0" smtClean="0"/>
              <a:t>entries in </a:t>
            </a:r>
            <a:r>
              <a:rPr lang="en-AU" dirty="0"/>
              <a:t>the Sells table.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4BE8-EE59-41B1-9ECB-A5E0781F1AA9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2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Database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107875"/>
              </p:ext>
            </p:extLst>
          </p:nvPr>
        </p:nvGraphicFramePr>
        <p:xfrm>
          <a:off x="4343400" y="1676400"/>
          <a:ext cx="44958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/>
                <a:gridCol w="2247900"/>
              </a:tblGrid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15321"/>
              </p:ext>
            </p:extLst>
          </p:nvPr>
        </p:nvGraphicFramePr>
        <p:xfrm>
          <a:off x="228600" y="2387600"/>
          <a:ext cx="3429000" cy="287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</a:tblGrid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43400" y="1149178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Likes: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676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Frequents: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8730-A7F1-4570-99CB-879460219B7B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Aggregation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The following operators apply to a list </a:t>
            </a:r>
            <a:r>
              <a:rPr lang="en-AU" dirty="0" smtClean="0"/>
              <a:t>of numeric values </a:t>
            </a:r>
            <a:r>
              <a:rPr lang="en-AU" dirty="0"/>
              <a:t>in one column of a relation: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SUM </a:t>
            </a:r>
            <a:r>
              <a:rPr lang="en-AU" dirty="0" smtClean="0"/>
              <a:t>	AVG 	MIN 	 MAX 	   COUNT</a:t>
            </a:r>
            <a:endParaRPr lang="en-AU" dirty="0"/>
          </a:p>
          <a:p>
            <a:pPr>
              <a:lnSpc>
                <a:spcPct val="160000"/>
              </a:lnSpc>
            </a:pPr>
            <a:r>
              <a:rPr lang="en-AU" dirty="0"/>
              <a:t>The notation COUNT(*) gives the number of tuples in </a:t>
            </a:r>
            <a:r>
              <a:rPr lang="en-AU" dirty="0" smtClean="0"/>
              <a:t>a relation</a:t>
            </a:r>
            <a:r>
              <a:rPr lang="en-AU" dirty="0"/>
              <a:t>.</a:t>
            </a:r>
          </a:p>
          <a:p>
            <a:pPr>
              <a:lnSpc>
                <a:spcPct val="170000"/>
              </a:lnSpc>
            </a:pPr>
            <a:r>
              <a:rPr lang="en-AU" b="1" dirty="0"/>
              <a:t>Example:</a:t>
            </a:r>
            <a:r>
              <a:rPr lang="en-AU" dirty="0"/>
              <a:t> How many different beers are there</a:t>
            </a:r>
            <a:r>
              <a:rPr lang="en-AU" dirty="0" smtClean="0"/>
              <a:t>?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SELECT COUNT(*) FROM Beers</a:t>
            </a:r>
            <a:r>
              <a:rPr lang="en-AU" dirty="0" smtClean="0"/>
              <a:t>;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COUNT(*)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----------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18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63B0-4471-4B9F-8882-DAB52557C609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0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AU" i="1" dirty="0"/>
              <a:t>SELECT-FROM-WHERE</a:t>
            </a:r>
            <a:r>
              <a:rPr lang="en-AU" dirty="0"/>
              <a:t> can be followed by </a:t>
            </a:r>
            <a:r>
              <a:rPr lang="en-AU" i="1" dirty="0"/>
              <a:t>GROUP BY </a:t>
            </a:r>
            <a:r>
              <a:rPr lang="en-AU" dirty="0"/>
              <a:t>to: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partition </a:t>
            </a:r>
            <a:r>
              <a:rPr lang="en-AU" dirty="0"/>
              <a:t>result relation into </a:t>
            </a:r>
            <a:r>
              <a:rPr lang="en-AU" dirty="0" smtClean="0"/>
              <a:t>groups (according </a:t>
            </a:r>
            <a:r>
              <a:rPr lang="en-AU" dirty="0"/>
              <a:t>to values of specified attribute)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treat </a:t>
            </a:r>
            <a:r>
              <a:rPr lang="en-AU" dirty="0"/>
              <a:t>each group separately in computing aggregations</a:t>
            </a:r>
          </a:p>
          <a:p>
            <a:pPr>
              <a:lnSpc>
                <a:spcPct val="170000"/>
              </a:lnSpc>
            </a:pPr>
            <a:r>
              <a:rPr lang="en-AU" b="1" dirty="0" smtClean="0"/>
              <a:t>Example: </a:t>
            </a:r>
            <a:r>
              <a:rPr lang="en-AU" dirty="0" smtClean="0"/>
              <a:t>How </a:t>
            </a:r>
            <a:r>
              <a:rPr lang="en-AU" dirty="0"/>
              <a:t>many beers does each brewer make?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SELECT </a:t>
            </a:r>
            <a:r>
              <a:rPr lang="en-AU" dirty="0" err="1"/>
              <a:t>manf</a:t>
            </a:r>
            <a:r>
              <a:rPr lang="en-AU" dirty="0"/>
              <a:t>, </a:t>
            </a:r>
            <a:r>
              <a:rPr lang="en-AU" dirty="0" smtClean="0"/>
              <a:t>COUNT(beer)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FROM Beers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GROUP </a:t>
            </a:r>
            <a:r>
              <a:rPr lang="en-AU" dirty="0"/>
              <a:t>BY </a:t>
            </a:r>
            <a:r>
              <a:rPr lang="en-AU" dirty="0" err="1" smtClean="0"/>
              <a:t>manf</a:t>
            </a:r>
            <a:r>
              <a:rPr lang="en-AU" dirty="0" smtClean="0"/>
              <a:t>;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MANF </a:t>
            </a:r>
            <a:r>
              <a:rPr lang="en-AU" dirty="0" smtClean="0"/>
              <a:t>		COUNT(beer)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-------------------- </a:t>
            </a:r>
            <a:r>
              <a:rPr lang="en-AU" dirty="0" smtClean="0"/>
              <a:t>		-----------</a:t>
            </a:r>
          </a:p>
          <a:p>
            <a:pPr marL="457200" lvl="1" indent="0">
              <a:buNone/>
            </a:pPr>
            <a:r>
              <a:rPr lang="en-AU" dirty="0" smtClean="0"/>
              <a:t>Caledonian 		1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Carlton </a:t>
            </a:r>
            <a:r>
              <a:rPr lang="en-AU" dirty="0" smtClean="0"/>
              <a:t>		5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Cascade </a:t>
            </a:r>
            <a:r>
              <a:rPr lang="en-AU" dirty="0" smtClean="0"/>
              <a:t>		1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Cooper’s </a:t>
            </a:r>
            <a:r>
              <a:rPr lang="en-AU" dirty="0" smtClean="0"/>
              <a:t>		2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George IV Inn </a:t>
            </a:r>
            <a:r>
              <a:rPr lang="en-AU" dirty="0" smtClean="0"/>
              <a:t>		1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Lord Nelson </a:t>
            </a:r>
            <a:r>
              <a:rPr lang="en-AU" dirty="0" smtClean="0"/>
              <a:t>		2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Sierra Nevada </a:t>
            </a:r>
            <a:r>
              <a:rPr lang="en-AU" dirty="0" smtClean="0"/>
              <a:t>		2</a:t>
            </a:r>
            <a:endParaRPr lang="en-AU" dirty="0"/>
          </a:p>
          <a:p>
            <a:pPr marL="457200" lvl="1" indent="0">
              <a:buNone/>
            </a:pPr>
            <a:r>
              <a:rPr lang="en-AU" dirty="0" err="1"/>
              <a:t>Toohey’s</a:t>
            </a:r>
            <a:r>
              <a:rPr lang="en-AU" dirty="0"/>
              <a:t> </a:t>
            </a:r>
            <a:r>
              <a:rPr lang="en-AU" dirty="0" smtClean="0"/>
              <a:t>		4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C1D2-6B0B-42E6-8096-D6EB5CFE1E35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Grouping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i="1" dirty="0"/>
              <a:t>GROUP BY </a:t>
            </a:r>
            <a:r>
              <a:rPr lang="en-AU" dirty="0"/>
              <a:t>is used as follows:</a:t>
            </a:r>
          </a:p>
          <a:p>
            <a:pPr marL="457200" lvl="1" indent="0">
              <a:buNone/>
            </a:pPr>
            <a:r>
              <a:rPr lang="en-AU" dirty="0"/>
              <a:t>SELECT </a:t>
            </a:r>
            <a:r>
              <a:rPr lang="en-AU" i="1" dirty="0"/>
              <a:t>attributes/aggregations</a:t>
            </a:r>
          </a:p>
          <a:p>
            <a:pPr marL="457200" lvl="1" indent="0">
              <a:buNone/>
            </a:pPr>
            <a:r>
              <a:rPr lang="en-AU" dirty="0"/>
              <a:t>FROM </a:t>
            </a:r>
            <a:r>
              <a:rPr lang="en-AU" i="1" dirty="0"/>
              <a:t>relations</a:t>
            </a:r>
          </a:p>
          <a:p>
            <a:pPr marL="457200" lvl="1" indent="0">
              <a:buNone/>
            </a:pPr>
            <a:r>
              <a:rPr lang="en-AU" dirty="0"/>
              <a:t>WHERE </a:t>
            </a:r>
            <a:r>
              <a:rPr lang="en-AU" i="1" dirty="0"/>
              <a:t>condition</a:t>
            </a:r>
          </a:p>
          <a:p>
            <a:pPr marL="457200" lvl="1" indent="0">
              <a:buNone/>
            </a:pPr>
            <a:r>
              <a:rPr lang="en-AU" dirty="0"/>
              <a:t>GROUP BY </a:t>
            </a:r>
            <a:r>
              <a:rPr lang="en-AU" i="1" dirty="0"/>
              <a:t>attribute</a:t>
            </a:r>
          </a:p>
          <a:p>
            <a:r>
              <a:rPr lang="en-AU" dirty="0"/>
              <a:t>Semantics:</a:t>
            </a:r>
          </a:p>
          <a:p>
            <a:pPr lvl="1"/>
            <a:r>
              <a:rPr lang="en-AU" dirty="0" smtClean="0"/>
              <a:t>partition </a:t>
            </a:r>
            <a:r>
              <a:rPr lang="en-AU" dirty="0"/>
              <a:t>result into groups based on distinct values </a:t>
            </a:r>
            <a:r>
              <a:rPr lang="en-AU" dirty="0" smtClean="0"/>
              <a:t>of attribute</a:t>
            </a:r>
            <a:endParaRPr lang="en-AU" dirty="0"/>
          </a:p>
          <a:p>
            <a:pPr lvl="1"/>
            <a:r>
              <a:rPr lang="en-AU" dirty="0" smtClean="0"/>
              <a:t>apply </a:t>
            </a:r>
            <a:r>
              <a:rPr lang="en-AU" dirty="0"/>
              <a:t>any aggregation separately to each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BFE7-866E-466E-B83D-3588C2F1C6A9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Grouping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Grouping is typically used in queries involving the phrase </a:t>
            </a:r>
            <a:r>
              <a:rPr lang="en-AU" dirty="0" smtClean="0"/>
              <a:t>“for each”.</a:t>
            </a:r>
          </a:p>
          <a:p>
            <a:pPr>
              <a:lnSpc>
                <a:spcPct val="170000"/>
              </a:lnSpc>
            </a:pPr>
            <a:r>
              <a:rPr lang="en-AU" b="1" dirty="0"/>
              <a:t>Example: </a:t>
            </a:r>
            <a:r>
              <a:rPr lang="en-AU" dirty="0"/>
              <a:t>For each drinker, find the average price of New </a:t>
            </a:r>
            <a:r>
              <a:rPr lang="en-AU" dirty="0" smtClean="0"/>
              <a:t>at the </a:t>
            </a:r>
            <a:r>
              <a:rPr lang="en-AU" dirty="0"/>
              <a:t>bars they frequently go to.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SELECT drinker, AVG(price)</a:t>
            </a:r>
          </a:p>
          <a:p>
            <a:pPr marL="457200" lvl="1" indent="0">
              <a:buNone/>
            </a:pPr>
            <a:r>
              <a:rPr lang="en-AU" dirty="0"/>
              <a:t>FROM Frequents, Sells</a:t>
            </a:r>
          </a:p>
          <a:p>
            <a:pPr marL="457200" lvl="1" indent="0">
              <a:buNone/>
            </a:pPr>
            <a:r>
              <a:rPr lang="en-AU" dirty="0"/>
              <a:t>WHERE beer = ’New’ AND </a:t>
            </a:r>
            <a:r>
              <a:rPr lang="en-AU" dirty="0" err="1"/>
              <a:t>Frequents.bar</a:t>
            </a:r>
            <a:r>
              <a:rPr lang="en-AU" dirty="0"/>
              <a:t> = </a:t>
            </a:r>
            <a:r>
              <a:rPr lang="en-AU" dirty="0" err="1"/>
              <a:t>Sells.bar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GROUP BY drinker</a:t>
            </a:r>
            <a:r>
              <a:rPr lang="en-AU" dirty="0" smtClean="0"/>
              <a:t>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DRINKER </a:t>
            </a:r>
            <a:r>
              <a:rPr lang="en-AU" dirty="0" smtClean="0"/>
              <a:t>	AVG(PRICE</a:t>
            </a:r>
            <a:r>
              <a:rPr lang="en-AU" dirty="0"/>
              <a:t>)</a:t>
            </a:r>
          </a:p>
          <a:p>
            <a:pPr marL="457200" lvl="1" indent="0">
              <a:buNone/>
            </a:pPr>
            <a:r>
              <a:rPr lang="en-AU" dirty="0" smtClean="0"/>
              <a:t>------------------	 ----------</a:t>
            </a:r>
          </a:p>
          <a:p>
            <a:pPr marL="457200" lvl="1" indent="0">
              <a:buNone/>
            </a:pPr>
            <a:r>
              <a:rPr lang="en-AU" dirty="0" smtClean="0"/>
              <a:t>Adam 	2.25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John </a:t>
            </a:r>
            <a:r>
              <a:rPr lang="en-AU" dirty="0" smtClean="0"/>
              <a:t>	2.25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Justin </a:t>
            </a:r>
            <a:r>
              <a:rPr lang="en-AU" dirty="0" smtClean="0"/>
              <a:t>	2.5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2C3D-F862-4F85-949B-C7E7A174B8E7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Grouping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When using grouping, every attribute in the SELECT </a:t>
            </a:r>
            <a:r>
              <a:rPr lang="en-AU" dirty="0" smtClean="0"/>
              <a:t>list must</a:t>
            </a:r>
            <a:r>
              <a:rPr lang="en-AU" dirty="0"/>
              <a:t>: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have </a:t>
            </a:r>
            <a:r>
              <a:rPr lang="en-AU" dirty="0"/>
              <a:t>an aggregation operator applied to it OR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appear </a:t>
            </a:r>
            <a:r>
              <a:rPr lang="en-AU" dirty="0"/>
              <a:t>in a GROUP-BY clause</a:t>
            </a:r>
          </a:p>
          <a:p>
            <a:pPr>
              <a:lnSpc>
                <a:spcPct val="170000"/>
              </a:lnSpc>
            </a:pPr>
            <a:r>
              <a:rPr lang="en-AU" b="1" dirty="0" smtClean="0"/>
              <a:t>Incorrect Example: </a:t>
            </a:r>
            <a:r>
              <a:rPr lang="en-AU" dirty="0" smtClean="0"/>
              <a:t>Find </a:t>
            </a:r>
            <a:r>
              <a:rPr lang="en-AU" dirty="0"/>
              <a:t>the cheapest beer price in </a:t>
            </a:r>
            <a:r>
              <a:rPr lang="en-AU" dirty="0" smtClean="0"/>
              <a:t>each bar</a:t>
            </a:r>
            <a:r>
              <a:rPr lang="en-AU" dirty="0"/>
              <a:t>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SELECT bar, MIN(price)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FROM </a:t>
            </a:r>
            <a:r>
              <a:rPr lang="en-AU" dirty="0" smtClean="0"/>
              <a:t>Sells;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ERROR:  column "</a:t>
            </a:r>
            <a:r>
              <a:rPr lang="en-US" dirty="0" err="1">
                <a:solidFill>
                  <a:srgbClr val="FF0000"/>
                </a:solidFill>
              </a:rPr>
              <a:t>sells.bar</a:t>
            </a:r>
            <a:r>
              <a:rPr lang="en-US" dirty="0">
                <a:solidFill>
                  <a:srgbClr val="FF0000"/>
                </a:solidFill>
              </a:rPr>
              <a:t>" must appear in the GROUP BY clause or be used in an aggregate function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LINE 1: select bar, min(price) from sells;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983C-3901-4579-8B6A-D489C7FE5E47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Grouping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How to answer the above query?</a:t>
            </a:r>
          </a:p>
          <a:p>
            <a:pPr marL="457200" lvl="1" indent="0">
              <a:buNone/>
            </a:pPr>
            <a:r>
              <a:rPr lang="en-AU" dirty="0"/>
              <a:t>SELECT bar, MIN(price)</a:t>
            </a:r>
          </a:p>
          <a:p>
            <a:pPr marL="457200" lvl="1" indent="0">
              <a:buNone/>
            </a:pPr>
            <a:r>
              <a:rPr lang="en-AU" dirty="0"/>
              <a:t>FROM Sells</a:t>
            </a:r>
          </a:p>
          <a:p>
            <a:pPr marL="457200" lvl="1" indent="0">
              <a:buNone/>
            </a:pPr>
            <a:r>
              <a:rPr lang="en-AU" dirty="0"/>
              <a:t>GROUP BY </a:t>
            </a:r>
            <a:r>
              <a:rPr lang="en-AU" dirty="0" smtClean="0"/>
              <a:t>BAR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bar </a:t>
            </a:r>
            <a:r>
              <a:rPr lang="en-AU" dirty="0" smtClean="0"/>
              <a:t>				MIN(PRICE</a:t>
            </a:r>
            <a:r>
              <a:rPr lang="en-AU" dirty="0"/>
              <a:t>)</a:t>
            </a:r>
          </a:p>
          <a:p>
            <a:pPr marL="457200" lvl="1" indent="0">
              <a:buNone/>
            </a:pPr>
            <a:r>
              <a:rPr lang="en-AU" dirty="0" smtClean="0"/>
              <a:t>-------------------		---------------------</a:t>
            </a:r>
          </a:p>
          <a:p>
            <a:pPr marL="457200" lvl="1" indent="0">
              <a:buNone/>
            </a:pPr>
            <a:r>
              <a:rPr lang="en-AU" dirty="0" smtClean="0"/>
              <a:t>Australia </a:t>
            </a:r>
            <a:r>
              <a:rPr lang="en-AU" dirty="0"/>
              <a:t>Hotel </a:t>
            </a:r>
            <a:r>
              <a:rPr lang="en-AU" dirty="0" smtClean="0"/>
              <a:t>		3.5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Coogee Bay Hotel </a:t>
            </a:r>
            <a:r>
              <a:rPr lang="en-AU" dirty="0" smtClean="0"/>
              <a:t>		2.25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Lord Nelson </a:t>
            </a:r>
            <a:r>
              <a:rPr lang="en-AU" dirty="0" smtClean="0"/>
              <a:t>		3.75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Marble Bar </a:t>
            </a:r>
            <a:r>
              <a:rPr lang="en-AU" dirty="0" smtClean="0"/>
              <a:t>			2.8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Regent Hotel </a:t>
            </a:r>
            <a:r>
              <a:rPr lang="en-AU" dirty="0" smtClean="0"/>
              <a:t>		2.2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Royal Hotel </a:t>
            </a:r>
            <a:r>
              <a:rPr lang="en-AU" dirty="0" smtClean="0"/>
              <a:t>			2.3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CA8C-E180-451D-90C5-4BDEEC6298E8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9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Eliminating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In some queries, you can use the WHERE condition </a:t>
            </a:r>
            <a:r>
              <a:rPr lang="en-AU" dirty="0" smtClean="0"/>
              <a:t>to eliminate </a:t>
            </a:r>
            <a:r>
              <a:rPr lang="en-AU" dirty="0"/>
              <a:t>groups.</a:t>
            </a:r>
          </a:p>
          <a:p>
            <a:pPr>
              <a:lnSpc>
                <a:spcPct val="170000"/>
              </a:lnSpc>
            </a:pPr>
            <a:r>
              <a:rPr lang="en-AU" b="1" dirty="0"/>
              <a:t>Example:</a:t>
            </a:r>
            <a:r>
              <a:rPr lang="en-AU" dirty="0"/>
              <a:t> Average beer price by suburb excluding hotels </a:t>
            </a:r>
            <a:r>
              <a:rPr lang="en-AU" dirty="0" smtClean="0"/>
              <a:t>in The </a:t>
            </a:r>
            <a:r>
              <a:rPr lang="en-AU" dirty="0"/>
              <a:t>Rocks.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SELECT </a:t>
            </a:r>
            <a:r>
              <a:rPr lang="en-AU" dirty="0" err="1"/>
              <a:t>Bars.addr</a:t>
            </a:r>
            <a:r>
              <a:rPr lang="en-AU" dirty="0"/>
              <a:t>, AVG(</a:t>
            </a:r>
            <a:r>
              <a:rPr lang="en-AU" dirty="0" err="1"/>
              <a:t>Sells.price</a:t>
            </a:r>
            <a:r>
              <a:rPr lang="en-AU" dirty="0"/>
              <a:t>)</a:t>
            </a:r>
          </a:p>
          <a:p>
            <a:pPr marL="457200" lvl="1" indent="0">
              <a:buNone/>
            </a:pPr>
            <a:r>
              <a:rPr lang="en-AU" dirty="0"/>
              <a:t>FROM Sells, Bars</a:t>
            </a:r>
          </a:p>
          <a:p>
            <a:pPr marL="457200" lvl="1" indent="0">
              <a:buNone/>
            </a:pPr>
            <a:r>
              <a:rPr lang="en-AU" dirty="0"/>
              <a:t>WHERE </a:t>
            </a:r>
            <a:r>
              <a:rPr lang="en-AU" dirty="0" err="1"/>
              <a:t>Bars.addr</a:t>
            </a:r>
            <a:r>
              <a:rPr lang="en-AU" dirty="0"/>
              <a:t> != ’The Rocks’</a:t>
            </a:r>
          </a:p>
          <a:p>
            <a:pPr marL="457200" lvl="1" indent="0">
              <a:buNone/>
            </a:pPr>
            <a:r>
              <a:rPr lang="en-AU" dirty="0"/>
              <a:t>AND </a:t>
            </a:r>
            <a:r>
              <a:rPr lang="en-AU" dirty="0" err="1"/>
              <a:t>Sells.bar</a:t>
            </a:r>
            <a:r>
              <a:rPr lang="en-AU" dirty="0"/>
              <a:t> = Bars.name</a:t>
            </a:r>
          </a:p>
          <a:p>
            <a:pPr marL="457200" lvl="1" indent="0">
              <a:buNone/>
            </a:pPr>
            <a:r>
              <a:rPr lang="en-AU" dirty="0"/>
              <a:t>GROUP BY </a:t>
            </a:r>
            <a:r>
              <a:rPr lang="en-AU" dirty="0" err="1"/>
              <a:t>Bars.addr</a:t>
            </a:r>
            <a:r>
              <a:rPr lang="en-AU" dirty="0"/>
              <a:t>;</a:t>
            </a:r>
          </a:p>
          <a:p>
            <a:pPr marL="457200" lvl="1" indent="0">
              <a:buNone/>
            </a:pPr>
            <a:r>
              <a:rPr lang="en-AU" dirty="0"/>
              <a:t>ADDR </a:t>
            </a:r>
            <a:r>
              <a:rPr lang="en-AU" dirty="0" smtClean="0"/>
              <a:t>		AVG(SELLS.PRICE</a:t>
            </a:r>
            <a:r>
              <a:rPr lang="en-AU" dirty="0"/>
              <a:t>)</a:t>
            </a:r>
          </a:p>
          <a:p>
            <a:pPr marL="457200" lvl="1" indent="0">
              <a:buNone/>
            </a:pPr>
            <a:r>
              <a:rPr lang="en-AU" dirty="0"/>
              <a:t>-------------------- </a:t>
            </a:r>
            <a:r>
              <a:rPr lang="en-AU" dirty="0" smtClean="0"/>
              <a:t>	----------------</a:t>
            </a:r>
          </a:p>
          <a:p>
            <a:pPr marL="457200" lvl="1" indent="0">
              <a:buNone/>
            </a:pPr>
            <a:r>
              <a:rPr lang="en-AU" dirty="0" smtClean="0"/>
              <a:t>Coogee 		2.4625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Kingsford </a:t>
            </a:r>
            <a:r>
              <a:rPr lang="en-AU" dirty="0" smtClean="0"/>
              <a:t>		2.2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Randwick </a:t>
            </a:r>
            <a:r>
              <a:rPr lang="en-AU" dirty="0" smtClean="0"/>
              <a:t>		2.3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Sydney </a:t>
            </a:r>
            <a:r>
              <a:rPr lang="en-AU" dirty="0" smtClean="0"/>
              <a:t>		2.8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79A4-152E-46A4-8AC9-3A489C8D7DDD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Eliminating </a:t>
            </a:r>
            <a:r>
              <a:rPr lang="en-AU" dirty="0" smtClean="0"/>
              <a:t>Groups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For more complex conditions on groups, use the </a:t>
            </a:r>
            <a:r>
              <a:rPr lang="en-AU" dirty="0" smtClean="0"/>
              <a:t>HAVING clause</a:t>
            </a:r>
            <a:r>
              <a:rPr lang="en-AU" dirty="0"/>
              <a:t>.</a:t>
            </a:r>
          </a:p>
          <a:p>
            <a:r>
              <a:rPr lang="en-AU" dirty="0"/>
              <a:t>HAVING is used to qualify a GROUP-BY clause</a:t>
            </a:r>
            <a:r>
              <a:rPr lang="en-AU" dirty="0" smtClean="0"/>
              <a:t>: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SELECT attributes/aggregations</a:t>
            </a:r>
          </a:p>
          <a:p>
            <a:pPr marL="457200" lvl="1" indent="0">
              <a:buNone/>
            </a:pPr>
            <a:r>
              <a:rPr lang="en-AU" dirty="0"/>
              <a:t>FROM relations</a:t>
            </a:r>
          </a:p>
          <a:p>
            <a:pPr marL="457200" lvl="1" indent="0">
              <a:buNone/>
            </a:pPr>
            <a:r>
              <a:rPr lang="en-AU" dirty="0"/>
              <a:t>WHERE condition (on tuples)</a:t>
            </a:r>
          </a:p>
          <a:p>
            <a:pPr marL="457200" lvl="1" indent="0">
              <a:buNone/>
            </a:pPr>
            <a:r>
              <a:rPr lang="en-AU" dirty="0"/>
              <a:t>GROUP BY attribute</a:t>
            </a:r>
          </a:p>
          <a:p>
            <a:pPr marL="457200" lvl="1" indent="0">
              <a:buNone/>
            </a:pPr>
            <a:r>
              <a:rPr lang="en-AU" dirty="0"/>
              <a:t>HAVING condition (on group</a:t>
            </a:r>
            <a:r>
              <a:rPr lang="en-AU" dirty="0" smtClean="0"/>
              <a:t>);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Semantics of HAVING:</a:t>
            </a:r>
          </a:p>
          <a:p>
            <a:pPr lvl="1"/>
            <a:r>
              <a:rPr lang="en-AU" dirty="0" smtClean="0"/>
              <a:t>generate </a:t>
            </a:r>
            <a:r>
              <a:rPr lang="en-AU" dirty="0"/>
              <a:t>the groups as for GROUP-BY</a:t>
            </a:r>
          </a:p>
          <a:p>
            <a:pPr lvl="1"/>
            <a:r>
              <a:rPr lang="en-AU" dirty="0" smtClean="0"/>
              <a:t>eliminate </a:t>
            </a:r>
            <a:r>
              <a:rPr lang="en-AU" dirty="0"/>
              <a:t>any group not satisfying HAVING condition</a:t>
            </a:r>
          </a:p>
          <a:p>
            <a:pPr lvl="1"/>
            <a:r>
              <a:rPr lang="en-AU" dirty="0" smtClean="0"/>
              <a:t>apply </a:t>
            </a:r>
            <a:r>
              <a:rPr lang="en-AU" dirty="0"/>
              <a:t>an aggregation to remaining groups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B10-AC5F-4F6A-B6BC-B1EE4642B4C3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3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Eliminating Groups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b="1" dirty="0"/>
              <a:t>Example: </a:t>
            </a:r>
            <a:r>
              <a:rPr lang="en-AU" dirty="0"/>
              <a:t>Find the average price of popular beers (i.e. </a:t>
            </a:r>
            <a:r>
              <a:rPr lang="en-AU" dirty="0" smtClean="0"/>
              <a:t>those that </a:t>
            </a:r>
            <a:r>
              <a:rPr lang="en-AU" dirty="0"/>
              <a:t>are served in more than one hotel</a:t>
            </a:r>
            <a:r>
              <a:rPr lang="en-AU" dirty="0" smtClean="0"/>
              <a:t>).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SELECT beer, AVG(price)</a:t>
            </a:r>
          </a:p>
          <a:p>
            <a:pPr marL="457200" lvl="1" indent="0">
              <a:buNone/>
            </a:pPr>
            <a:r>
              <a:rPr lang="en-AU" dirty="0"/>
              <a:t>FROM Sells</a:t>
            </a:r>
          </a:p>
          <a:p>
            <a:pPr marL="457200" lvl="1" indent="0">
              <a:buNone/>
            </a:pPr>
            <a:r>
              <a:rPr lang="en-AU" dirty="0"/>
              <a:t>GROUP BY beer</a:t>
            </a:r>
          </a:p>
          <a:p>
            <a:pPr marL="457200" lvl="1" indent="0">
              <a:buNone/>
            </a:pPr>
            <a:r>
              <a:rPr lang="en-AU" dirty="0"/>
              <a:t>HAVING COUNT(bar) &gt; 1;</a:t>
            </a:r>
          </a:p>
          <a:p>
            <a:pPr marL="457200" lvl="1" indent="0">
              <a:buNone/>
            </a:pPr>
            <a:r>
              <a:rPr lang="en-AU" dirty="0"/>
              <a:t>BEER </a:t>
            </a:r>
            <a:r>
              <a:rPr lang="en-AU" dirty="0" smtClean="0"/>
              <a:t>		AVG(PRICE</a:t>
            </a:r>
            <a:r>
              <a:rPr lang="en-AU" dirty="0"/>
              <a:t>)</a:t>
            </a:r>
          </a:p>
          <a:p>
            <a:pPr marL="457200" lvl="1" indent="0">
              <a:buNone/>
            </a:pPr>
            <a:r>
              <a:rPr lang="en-AU" dirty="0" smtClean="0"/>
              <a:t>--------------------	-----------------</a:t>
            </a:r>
          </a:p>
          <a:p>
            <a:pPr marL="457200" lvl="1" indent="0">
              <a:buNone/>
            </a:pPr>
            <a:r>
              <a:rPr lang="en-AU" dirty="0" smtClean="0"/>
              <a:t>New 		2.3875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Old </a:t>
            </a:r>
            <a:r>
              <a:rPr lang="en-AU" dirty="0" smtClean="0"/>
              <a:t>		2.53333333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Victoria Bitter </a:t>
            </a:r>
            <a:r>
              <a:rPr lang="en-AU" dirty="0" smtClean="0"/>
              <a:t>	2.4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9667-6807-4386-BC40-CCBD998B90CD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Defining a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Relations (tables) are created using</a:t>
            </a:r>
            <a:r>
              <a:rPr lang="en-AU" dirty="0" smtClean="0"/>
              <a:t>: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CREATE TABLE </a:t>
            </a:r>
            <a:r>
              <a:rPr lang="en-AU" i="1" dirty="0" err="1"/>
              <a:t>RelName</a:t>
            </a:r>
            <a:r>
              <a:rPr lang="en-AU" dirty="0"/>
              <a:t> (</a:t>
            </a:r>
          </a:p>
          <a:p>
            <a:pPr marL="457200" lvl="1" indent="0">
              <a:buNone/>
            </a:pPr>
            <a:r>
              <a:rPr lang="en-AU" dirty="0" smtClean="0"/>
              <a:t>	</a:t>
            </a:r>
            <a:r>
              <a:rPr lang="en-AU" i="1" dirty="0" smtClean="0"/>
              <a:t>attribute</a:t>
            </a:r>
            <a:r>
              <a:rPr lang="en-AU" i="1" baseline="-25000" dirty="0" smtClean="0"/>
              <a:t>1</a:t>
            </a:r>
            <a:r>
              <a:rPr lang="en-AU" i="1" dirty="0" smtClean="0"/>
              <a:t> </a:t>
            </a:r>
            <a:r>
              <a:rPr lang="en-AU" i="1" dirty="0"/>
              <a:t>˜ domain</a:t>
            </a:r>
            <a:r>
              <a:rPr lang="en-AU" i="1" baseline="-25000" dirty="0"/>
              <a:t>1</a:t>
            </a:r>
            <a:r>
              <a:rPr lang="en-AU" i="1" dirty="0"/>
              <a:t> ˜ properties</a:t>
            </a:r>
          </a:p>
          <a:p>
            <a:pPr marL="457200" lvl="1" indent="0">
              <a:buNone/>
            </a:pPr>
            <a:r>
              <a:rPr lang="en-AU" i="1" dirty="0" smtClean="0"/>
              <a:t>	attribute</a:t>
            </a:r>
            <a:r>
              <a:rPr lang="en-AU" i="1" baseline="-25000" dirty="0" smtClean="0"/>
              <a:t>2</a:t>
            </a:r>
            <a:r>
              <a:rPr lang="en-AU" i="1" dirty="0" smtClean="0"/>
              <a:t> </a:t>
            </a:r>
            <a:r>
              <a:rPr lang="en-AU" i="1" dirty="0"/>
              <a:t>˜ </a:t>
            </a:r>
            <a:r>
              <a:rPr lang="en-AU" i="1" dirty="0" smtClean="0"/>
              <a:t>domain</a:t>
            </a:r>
            <a:r>
              <a:rPr lang="en-AU" i="1" baseline="-25000" dirty="0" smtClean="0"/>
              <a:t>2</a:t>
            </a:r>
            <a:r>
              <a:rPr lang="en-AU" i="1" dirty="0" smtClean="0"/>
              <a:t> </a:t>
            </a:r>
            <a:r>
              <a:rPr lang="en-AU" i="1" dirty="0"/>
              <a:t>˜ properties</a:t>
            </a:r>
          </a:p>
          <a:p>
            <a:pPr marL="457200" lvl="1" indent="0">
              <a:buNone/>
            </a:pPr>
            <a:r>
              <a:rPr lang="en-AU" i="1" dirty="0" smtClean="0"/>
              <a:t>	attribute</a:t>
            </a:r>
            <a:r>
              <a:rPr lang="en-AU" i="1" baseline="-25000" dirty="0" smtClean="0"/>
              <a:t>3</a:t>
            </a:r>
            <a:r>
              <a:rPr lang="en-AU" i="1" dirty="0" smtClean="0"/>
              <a:t> </a:t>
            </a:r>
            <a:r>
              <a:rPr lang="en-AU" i="1" dirty="0"/>
              <a:t>˜ domain</a:t>
            </a:r>
            <a:r>
              <a:rPr lang="en-AU" i="1" baseline="-25000" dirty="0"/>
              <a:t>3</a:t>
            </a:r>
            <a:r>
              <a:rPr lang="en-AU" i="1" dirty="0"/>
              <a:t> ˜ properties</a:t>
            </a:r>
          </a:p>
          <a:p>
            <a:pPr marL="457200" lvl="1" indent="0">
              <a:buNone/>
            </a:pPr>
            <a:r>
              <a:rPr lang="en-AU" dirty="0" smtClean="0"/>
              <a:t>	...</a:t>
            </a:r>
            <a:endParaRPr lang="en-AU" dirty="0"/>
          </a:p>
          <a:p>
            <a:pPr marL="457200" lvl="1" indent="0">
              <a:buNone/>
            </a:pPr>
            <a:r>
              <a:rPr lang="en-AU" dirty="0" smtClean="0"/>
              <a:t>)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where properties can include details about primary keys,</a:t>
            </a:r>
          </a:p>
          <a:p>
            <a:r>
              <a:rPr lang="en-AU" dirty="0"/>
              <a:t>foreign keys, default values, and constraints on </a:t>
            </a:r>
            <a:r>
              <a:rPr lang="en-AU" dirty="0" smtClean="0"/>
              <a:t>attribute values</a:t>
            </a:r>
            <a:r>
              <a:rPr lang="en-AU" dirty="0"/>
              <a:t>.</a:t>
            </a:r>
          </a:p>
          <a:p>
            <a:r>
              <a:rPr lang="en-AU" dirty="0"/>
              <a:t>Tables are removed via </a:t>
            </a:r>
            <a:r>
              <a:rPr lang="en-AU" b="1" dirty="0"/>
              <a:t>DROP TABLE</a:t>
            </a:r>
            <a:r>
              <a:rPr lang="en-AU" dirty="0"/>
              <a:t> </a:t>
            </a:r>
            <a:r>
              <a:rPr lang="en-AU" i="1" dirty="0" err="1"/>
              <a:t>RelName</a:t>
            </a:r>
            <a:r>
              <a:rPr lang="en-AU" dirty="0"/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1800-16D9-48E9-B3A7-74769A3FD9BF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1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Database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771188"/>
              </p:ext>
            </p:extLst>
          </p:nvPr>
        </p:nvGraphicFramePr>
        <p:xfrm>
          <a:off x="2209800" y="1371600"/>
          <a:ext cx="4876800" cy="5334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</a:tblGrid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2.25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447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Sells: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4657-AA43-41EE-99B8-3E0256E29EA4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7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Defining a Database </a:t>
            </a:r>
            <a:r>
              <a:rPr lang="en-AU" dirty="0" smtClean="0"/>
              <a:t>Schema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dirty="0"/>
              <a:t>Example:</a:t>
            </a:r>
          </a:p>
          <a:p>
            <a:pPr marL="457200" lvl="1" indent="0">
              <a:buNone/>
            </a:pPr>
            <a:r>
              <a:rPr lang="en-AU" dirty="0"/>
              <a:t>CREATE TABLE Beers (</a:t>
            </a:r>
          </a:p>
          <a:p>
            <a:pPr marL="457200" lvl="1" indent="0">
              <a:buNone/>
            </a:pPr>
            <a:r>
              <a:rPr lang="en-AU" dirty="0" smtClean="0"/>
              <a:t>	name </a:t>
            </a:r>
            <a:r>
              <a:rPr lang="en-AU" dirty="0"/>
              <a:t>VARCHAR(20) PRIMARY KEY,</a:t>
            </a:r>
          </a:p>
          <a:p>
            <a:pPr marL="457200" lvl="1" indent="0">
              <a:buNone/>
            </a:pPr>
            <a:r>
              <a:rPr lang="en-AU" dirty="0" smtClean="0"/>
              <a:t>	</a:t>
            </a:r>
            <a:r>
              <a:rPr lang="en-AU" dirty="0" err="1" smtClean="0"/>
              <a:t>manf</a:t>
            </a:r>
            <a:r>
              <a:rPr lang="en-AU" dirty="0" smtClean="0"/>
              <a:t> </a:t>
            </a:r>
            <a:r>
              <a:rPr lang="en-AU" dirty="0"/>
              <a:t>VARCHAR(20),</a:t>
            </a:r>
          </a:p>
          <a:p>
            <a:pPr marL="457200" lvl="1" indent="0">
              <a:buNone/>
            </a:pPr>
            <a:r>
              <a:rPr lang="en-AU" dirty="0"/>
              <a:t>);</a:t>
            </a:r>
          </a:p>
          <a:p>
            <a:pPr marL="457200" lvl="1" indent="0">
              <a:buNone/>
            </a:pPr>
            <a:r>
              <a:rPr lang="en-AU" dirty="0"/>
              <a:t>CREATE TABLE Bars (</a:t>
            </a:r>
          </a:p>
          <a:p>
            <a:pPr marL="457200" lvl="1" indent="0">
              <a:buNone/>
            </a:pPr>
            <a:r>
              <a:rPr lang="en-AU" dirty="0" smtClean="0"/>
              <a:t>	name </a:t>
            </a:r>
            <a:r>
              <a:rPr lang="en-AU" dirty="0"/>
              <a:t>VARCHAR(30) PRIMARY KEY,</a:t>
            </a:r>
          </a:p>
          <a:p>
            <a:pPr marL="457200" lvl="1" indent="0">
              <a:buNone/>
            </a:pPr>
            <a:r>
              <a:rPr lang="en-AU" dirty="0" smtClean="0"/>
              <a:t>	</a:t>
            </a:r>
            <a:r>
              <a:rPr lang="en-AU" dirty="0" err="1" smtClean="0"/>
              <a:t>addr</a:t>
            </a:r>
            <a:r>
              <a:rPr lang="en-AU" dirty="0" smtClean="0"/>
              <a:t> </a:t>
            </a:r>
            <a:r>
              <a:rPr lang="en-AU" dirty="0"/>
              <a:t>VARCHAR(30),</a:t>
            </a:r>
          </a:p>
          <a:p>
            <a:pPr marL="457200" lvl="1" indent="0">
              <a:buNone/>
            </a:pPr>
            <a:r>
              <a:rPr lang="en-AU" dirty="0" smtClean="0"/>
              <a:t>	license </a:t>
            </a:r>
            <a:r>
              <a:rPr lang="en-AU" dirty="0"/>
              <a:t>INTEGER</a:t>
            </a:r>
          </a:p>
          <a:p>
            <a:pPr marL="457200" lvl="1" indent="0">
              <a:buNone/>
            </a:pPr>
            <a:r>
              <a:rPr lang="en-AU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629E-933B-4728-BFE0-E1330697B1E3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5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Declaring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Primary keys:</a:t>
            </a:r>
          </a:p>
          <a:p>
            <a:pPr lvl="1"/>
            <a:r>
              <a:rPr lang="en-AU" dirty="0" smtClean="0"/>
              <a:t>if </a:t>
            </a:r>
            <a:r>
              <a:rPr lang="en-AU" dirty="0"/>
              <a:t>a single attribute, declare with </a:t>
            </a:r>
            <a:r>
              <a:rPr lang="en-AU" dirty="0" smtClean="0"/>
              <a:t>attribute</a:t>
            </a:r>
            <a:endParaRPr lang="en-AU" dirty="0"/>
          </a:p>
          <a:p>
            <a:pPr lvl="1"/>
            <a:r>
              <a:rPr lang="en-AU" dirty="0" smtClean="0"/>
              <a:t>if </a:t>
            </a:r>
            <a:r>
              <a:rPr lang="en-AU" dirty="0"/>
              <a:t>several attributes, declare at end of attribute list</a:t>
            </a:r>
          </a:p>
          <a:p>
            <a:r>
              <a:rPr lang="en-AU" dirty="0"/>
              <a:t>For attributes which have distinct values for each tuple, </a:t>
            </a:r>
            <a:r>
              <a:rPr lang="en-AU" dirty="0" smtClean="0"/>
              <a:t>can note </a:t>
            </a:r>
            <a:r>
              <a:rPr lang="en-AU" dirty="0"/>
              <a:t>this via:</a:t>
            </a:r>
          </a:p>
          <a:p>
            <a:pPr lvl="1"/>
            <a:r>
              <a:rPr lang="en-AU" i="1" dirty="0"/>
              <a:t>attribute domain</a:t>
            </a:r>
            <a:r>
              <a:rPr lang="en-AU" dirty="0"/>
              <a:t> </a:t>
            </a:r>
            <a:r>
              <a:rPr lang="en-AU" dirty="0" smtClean="0"/>
              <a:t>UNIQUE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6225-5075-4D01-AB99-C75C9AACA9AF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Declaring </a:t>
            </a:r>
            <a:r>
              <a:rPr lang="en-AU" dirty="0" smtClean="0"/>
              <a:t>Keys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Declaring foreign keys assures referential integrity.</a:t>
            </a:r>
          </a:p>
          <a:p>
            <a:pPr>
              <a:lnSpc>
                <a:spcPct val="170000"/>
              </a:lnSpc>
            </a:pPr>
            <a:r>
              <a:rPr lang="en-AU" dirty="0"/>
              <a:t>Foreign a key: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specify </a:t>
            </a:r>
            <a:r>
              <a:rPr lang="en-AU" dirty="0"/>
              <a:t>Relation (Attribute) to which it refers.</a:t>
            </a:r>
          </a:p>
          <a:p>
            <a:pPr>
              <a:lnSpc>
                <a:spcPct val="170000"/>
              </a:lnSpc>
            </a:pPr>
            <a:r>
              <a:rPr lang="en-AU" dirty="0"/>
              <a:t>For instance, if we want to delete a tuple from Beers, </a:t>
            </a:r>
            <a:r>
              <a:rPr lang="en-AU" dirty="0" smtClean="0"/>
              <a:t>and there </a:t>
            </a:r>
            <a:r>
              <a:rPr lang="en-AU" dirty="0"/>
              <a:t>are tuples in Sells that refer to it, we could either:</a:t>
            </a:r>
          </a:p>
          <a:p>
            <a:pPr lvl="1">
              <a:lnSpc>
                <a:spcPct val="170000"/>
              </a:lnSpc>
            </a:pPr>
            <a:r>
              <a:rPr lang="en-AU" b="1" dirty="0" smtClean="0"/>
              <a:t>reject</a:t>
            </a:r>
            <a:r>
              <a:rPr lang="en-AU" dirty="0" smtClean="0"/>
              <a:t> </a:t>
            </a:r>
            <a:r>
              <a:rPr lang="en-AU" dirty="0"/>
              <a:t>the deletion </a:t>
            </a:r>
            <a:endParaRPr lang="en-AU" dirty="0" smtClean="0"/>
          </a:p>
          <a:p>
            <a:pPr lvl="1">
              <a:lnSpc>
                <a:spcPct val="170000"/>
              </a:lnSpc>
            </a:pPr>
            <a:r>
              <a:rPr lang="en-AU" b="1" dirty="0" smtClean="0"/>
              <a:t>cascade</a:t>
            </a:r>
            <a:r>
              <a:rPr lang="en-AU" dirty="0" smtClean="0"/>
              <a:t> the deletion and remove Sells records</a:t>
            </a:r>
          </a:p>
          <a:p>
            <a:pPr lvl="1">
              <a:lnSpc>
                <a:spcPct val="170000"/>
              </a:lnSpc>
            </a:pPr>
            <a:r>
              <a:rPr lang="en-AU" b="1" dirty="0" smtClean="0"/>
              <a:t>set-NULL</a:t>
            </a:r>
            <a:r>
              <a:rPr lang="en-AU" dirty="0" smtClean="0"/>
              <a:t> </a:t>
            </a:r>
            <a:r>
              <a:rPr lang="en-AU" dirty="0"/>
              <a:t>the foreign key attribute</a:t>
            </a:r>
          </a:p>
          <a:p>
            <a:pPr>
              <a:lnSpc>
                <a:spcPct val="170000"/>
              </a:lnSpc>
            </a:pPr>
            <a:r>
              <a:rPr lang="en-AU" dirty="0"/>
              <a:t>Can force cascade via </a:t>
            </a:r>
            <a:r>
              <a:rPr lang="en-AU" i="1" dirty="0"/>
              <a:t>ON DELETE CASCADE </a:t>
            </a:r>
            <a:r>
              <a:rPr lang="en-AU" dirty="0" smtClean="0"/>
              <a:t>after </a:t>
            </a:r>
            <a:r>
              <a:rPr lang="en-AU" i="1" dirty="0" smtClean="0"/>
              <a:t>REFERENCES</a:t>
            </a:r>
            <a:r>
              <a:rPr lang="en-AU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8614-8A43-44D1-803A-ADD19EA4E2DA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Attribute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Can specify that an attribute is not allowed to be </a:t>
            </a:r>
            <a:r>
              <a:rPr lang="en-AU" i="1" dirty="0"/>
              <a:t>NULL</a:t>
            </a:r>
            <a:r>
              <a:rPr lang="en-AU" dirty="0"/>
              <a:t>.</a:t>
            </a:r>
          </a:p>
          <a:p>
            <a:pPr>
              <a:lnSpc>
                <a:spcPct val="170000"/>
              </a:lnSpc>
            </a:pPr>
            <a:r>
              <a:rPr lang="en-AU" dirty="0"/>
              <a:t>This property applies automatically to </a:t>
            </a:r>
            <a:r>
              <a:rPr lang="en-AU" i="1" dirty="0"/>
              <a:t>PRIMARY </a:t>
            </a:r>
            <a:r>
              <a:rPr lang="en-AU" i="1" dirty="0" smtClean="0"/>
              <a:t>KEY </a:t>
            </a:r>
            <a:r>
              <a:rPr lang="en-AU" dirty="0" smtClean="0"/>
              <a:t>attributes</a:t>
            </a:r>
            <a:r>
              <a:rPr lang="en-AU" dirty="0"/>
              <a:t>.</a:t>
            </a:r>
          </a:p>
          <a:p>
            <a:pPr>
              <a:lnSpc>
                <a:spcPct val="170000"/>
              </a:lnSpc>
            </a:pPr>
            <a:r>
              <a:rPr lang="en-AU" dirty="0"/>
              <a:t>Can specify a </a:t>
            </a:r>
            <a:r>
              <a:rPr lang="en-AU" i="1" dirty="0"/>
              <a:t>DEFAULT</a:t>
            </a:r>
            <a:r>
              <a:rPr lang="en-AU" dirty="0"/>
              <a:t> value which will be assigned if </a:t>
            </a:r>
            <a:r>
              <a:rPr lang="en-AU" dirty="0" smtClean="0"/>
              <a:t>none is </a:t>
            </a:r>
            <a:r>
              <a:rPr lang="en-AU" dirty="0"/>
              <a:t>supplied during insert.</a:t>
            </a:r>
          </a:p>
          <a:p>
            <a:pPr>
              <a:lnSpc>
                <a:spcPct val="170000"/>
              </a:lnSpc>
            </a:pPr>
            <a:r>
              <a:rPr lang="en-AU" b="1" dirty="0"/>
              <a:t>Example:</a:t>
            </a:r>
          </a:p>
          <a:p>
            <a:pPr marL="457200" lvl="1" indent="0">
              <a:buNone/>
            </a:pPr>
            <a:r>
              <a:rPr lang="en-AU" dirty="0"/>
              <a:t>CREATE TABLE Likes (</a:t>
            </a:r>
          </a:p>
          <a:p>
            <a:pPr marL="457200" lvl="1" indent="0">
              <a:buNone/>
            </a:pPr>
            <a:r>
              <a:rPr lang="en-AU" dirty="0" smtClean="0"/>
              <a:t>	drinker </a:t>
            </a:r>
            <a:r>
              <a:rPr lang="en-AU" dirty="0"/>
              <a:t>VARCHAR(20) DEFAULT ’Joe’,</a:t>
            </a:r>
          </a:p>
          <a:p>
            <a:pPr marL="457200" lvl="1" indent="0">
              <a:buNone/>
            </a:pPr>
            <a:r>
              <a:rPr lang="en-AU" dirty="0" smtClean="0"/>
              <a:t>	beer </a:t>
            </a:r>
            <a:r>
              <a:rPr lang="en-AU" dirty="0"/>
              <a:t>VARCHAR(30) DEFAULT ’New’,</a:t>
            </a:r>
          </a:p>
          <a:p>
            <a:pPr marL="457200" lvl="1" indent="0">
              <a:buNone/>
            </a:pPr>
            <a:r>
              <a:rPr lang="en-AU" dirty="0" smtClean="0"/>
              <a:t>	PRIMARY </a:t>
            </a:r>
            <a:r>
              <a:rPr lang="en-AU" dirty="0"/>
              <a:t>KEY(drinker, beer)</a:t>
            </a:r>
          </a:p>
          <a:p>
            <a:pPr marL="457200" lvl="1" indent="0">
              <a:buNone/>
            </a:pPr>
            <a:r>
              <a:rPr lang="en-AU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7C35-287D-4F9E-A5CA-FBD71446F469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Attribute </a:t>
            </a:r>
            <a:r>
              <a:rPr lang="en-AU" dirty="0" smtClean="0"/>
              <a:t>Properties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In fact, </a:t>
            </a:r>
            <a:r>
              <a:rPr lang="en-AU" i="1" dirty="0"/>
              <a:t>NOT NULL </a:t>
            </a:r>
            <a:r>
              <a:rPr lang="en-AU" dirty="0"/>
              <a:t>is a special case of a constraint on </a:t>
            </a:r>
            <a:r>
              <a:rPr lang="en-AU" dirty="0" smtClean="0"/>
              <a:t>the value </a:t>
            </a:r>
            <a:r>
              <a:rPr lang="en-AU" dirty="0"/>
              <a:t>that an attribute is allowed to take.</a:t>
            </a:r>
          </a:p>
          <a:p>
            <a:pPr>
              <a:lnSpc>
                <a:spcPct val="160000"/>
              </a:lnSpc>
            </a:pPr>
            <a:r>
              <a:rPr lang="en-AU" dirty="0"/>
              <a:t>SQL has a more general mechanism for specifying </a:t>
            </a:r>
            <a:r>
              <a:rPr lang="en-AU" dirty="0" smtClean="0"/>
              <a:t>such constraints</a:t>
            </a:r>
            <a:r>
              <a:rPr lang="en-AU" dirty="0"/>
              <a:t>.</a:t>
            </a:r>
          </a:p>
          <a:p>
            <a:pPr lvl="1">
              <a:lnSpc>
                <a:spcPct val="160000"/>
              </a:lnSpc>
            </a:pPr>
            <a:r>
              <a:rPr lang="en-AU" i="1" dirty="0" err="1"/>
              <a:t>a</a:t>
            </a:r>
            <a:r>
              <a:rPr lang="en-AU" i="1" dirty="0" err="1" smtClean="0"/>
              <a:t>ttr_name</a:t>
            </a:r>
            <a:r>
              <a:rPr lang="en-AU" dirty="0" smtClean="0"/>
              <a:t> </a:t>
            </a:r>
            <a:r>
              <a:rPr lang="en-AU" i="1" dirty="0"/>
              <a:t>type</a:t>
            </a:r>
            <a:r>
              <a:rPr lang="en-AU" dirty="0"/>
              <a:t> CHECK ( condition )</a:t>
            </a:r>
          </a:p>
          <a:p>
            <a:pPr>
              <a:lnSpc>
                <a:spcPct val="160000"/>
              </a:lnSpc>
            </a:pPr>
            <a:r>
              <a:rPr lang="en-AU" dirty="0"/>
              <a:t>The Condition can be arbitrarily complex, and may </a:t>
            </a:r>
            <a:r>
              <a:rPr lang="en-AU" dirty="0" smtClean="0"/>
              <a:t>even involve </a:t>
            </a:r>
            <a:r>
              <a:rPr lang="en-AU" dirty="0"/>
              <a:t>other attributes, relations and </a:t>
            </a:r>
            <a:r>
              <a:rPr lang="en-AU" i="1" dirty="0"/>
              <a:t>SELECT</a:t>
            </a:r>
            <a:r>
              <a:rPr lang="en-AU" dirty="0"/>
              <a:t> queries.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E5A8-B307-487D-BA17-955B23F2DA26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Attribute Properties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dirty="0"/>
              <a:t>Example:</a:t>
            </a:r>
          </a:p>
          <a:p>
            <a:pPr marL="457200" lvl="1" indent="0">
              <a:buNone/>
            </a:pPr>
            <a:r>
              <a:rPr lang="en-AU" dirty="0"/>
              <a:t>CREATE TABLE Example</a:t>
            </a:r>
          </a:p>
          <a:p>
            <a:pPr marL="457200" lvl="1" indent="0">
              <a:buNone/>
            </a:pPr>
            <a:r>
              <a:rPr lang="en-AU" dirty="0"/>
              <a:t>(</a:t>
            </a:r>
          </a:p>
          <a:p>
            <a:pPr marL="457200" lvl="1" indent="0">
              <a:buNone/>
            </a:pPr>
            <a:r>
              <a:rPr lang="en-AU" dirty="0" smtClean="0"/>
              <a:t>	gender </a:t>
            </a:r>
            <a:r>
              <a:rPr lang="en-AU" dirty="0"/>
              <a:t>CHAR(1) CHECK (gender IN (’M’,’F’)),</a:t>
            </a:r>
          </a:p>
          <a:p>
            <a:pPr marL="457200" lvl="1" indent="0">
              <a:buNone/>
            </a:pPr>
            <a:r>
              <a:rPr lang="en-AU" dirty="0" smtClean="0"/>
              <a:t>	</a:t>
            </a:r>
            <a:r>
              <a:rPr lang="en-AU" dirty="0" err="1" smtClean="0"/>
              <a:t>Xvalue</a:t>
            </a:r>
            <a:r>
              <a:rPr lang="en-AU" dirty="0" smtClean="0"/>
              <a:t> </a:t>
            </a:r>
            <a:r>
              <a:rPr lang="en-AU" dirty="0"/>
              <a:t>INT NOT NULL,</a:t>
            </a:r>
          </a:p>
          <a:p>
            <a:pPr marL="457200" lvl="1" indent="0">
              <a:buNone/>
            </a:pPr>
            <a:r>
              <a:rPr lang="en-AU" dirty="0" smtClean="0"/>
              <a:t>	</a:t>
            </a:r>
            <a:r>
              <a:rPr lang="en-AU" dirty="0" err="1" smtClean="0"/>
              <a:t>Yvalue</a:t>
            </a:r>
            <a:r>
              <a:rPr lang="en-AU" dirty="0" smtClean="0"/>
              <a:t> </a:t>
            </a:r>
            <a:r>
              <a:rPr lang="en-AU" dirty="0"/>
              <a:t>INT CHECK (</a:t>
            </a:r>
            <a:r>
              <a:rPr lang="en-AU" dirty="0" err="1"/>
              <a:t>Yvalue</a:t>
            </a:r>
            <a:r>
              <a:rPr lang="en-AU" dirty="0"/>
              <a:t> &gt; </a:t>
            </a:r>
            <a:r>
              <a:rPr lang="en-AU" dirty="0" err="1"/>
              <a:t>Xvalue</a:t>
            </a:r>
            <a:r>
              <a:rPr lang="en-AU" dirty="0"/>
              <a:t>),</a:t>
            </a:r>
          </a:p>
          <a:p>
            <a:pPr marL="457200" lvl="1" indent="0">
              <a:buNone/>
            </a:pPr>
            <a:r>
              <a:rPr lang="en-AU" dirty="0" smtClean="0"/>
              <a:t>	</a:t>
            </a:r>
            <a:r>
              <a:rPr lang="en-AU" dirty="0" err="1" smtClean="0"/>
              <a:t>Zvalue</a:t>
            </a:r>
            <a:r>
              <a:rPr lang="en-AU" dirty="0" smtClean="0"/>
              <a:t> </a:t>
            </a:r>
            <a:r>
              <a:rPr lang="en-AU" dirty="0"/>
              <a:t>FLOAT CHECK (</a:t>
            </a:r>
            <a:r>
              <a:rPr lang="en-AU" dirty="0" err="1"/>
              <a:t>Zvalue</a:t>
            </a:r>
            <a:r>
              <a:rPr lang="en-AU" dirty="0"/>
              <a:t> &gt; ( SELECT MAX(price)</a:t>
            </a:r>
          </a:p>
          <a:p>
            <a:pPr marL="457200" lvl="1" indent="0">
              <a:buNone/>
            </a:pPr>
            <a:r>
              <a:rPr lang="en-AU" dirty="0" smtClean="0"/>
              <a:t>					         FROM </a:t>
            </a:r>
            <a:r>
              <a:rPr lang="en-AU" dirty="0"/>
              <a:t>Sells)</a:t>
            </a:r>
          </a:p>
          <a:p>
            <a:pPr marL="457200" lvl="1" indent="0">
              <a:buNone/>
            </a:pPr>
            <a:r>
              <a:rPr lang="en-AU" dirty="0" smtClean="0"/>
              <a:t>					      )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E539-1C33-40C9-A89E-58E244011640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0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Simple </a:t>
            </a:r>
            <a:r>
              <a:rPr lang="en-AU" dirty="0" smtClean="0"/>
              <a:t>Insertion</a:t>
            </a:r>
          </a:p>
          <a:p>
            <a:pPr>
              <a:lnSpc>
                <a:spcPct val="170000"/>
              </a:lnSpc>
            </a:pPr>
            <a:r>
              <a:rPr lang="en-AU" dirty="0"/>
              <a:t>Accomplished via the INSERT operation: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INSERT INTO Relation VALUES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 smtClean="0"/>
              <a:t>	(</a:t>
            </a:r>
            <a:r>
              <a:rPr lang="en-AU" dirty="0"/>
              <a:t>val1, val2, val3, ...)</a:t>
            </a:r>
          </a:p>
          <a:p>
            <a:pPr>
              <a:lnSpc>
                <a:spcPct val="170000"/>
              </a:lnSpc>
            </a:pPr>
            <a:r>
              <a:rPr lang="en-AU" dirty="0"/>
              <a:t>Example: Add the fact that Justin likes ’Old’.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INSERT INTO Likes VALUES (’Justin’, ’Old’);</a:t>
            </a:r>
          </a:p>
          <a:p>
            <a:pPr>
              <a:lnSpc>
                <a:spcPct val="170000"/>
              </a:lnSpc>
            </a:pPr>
            <a:r>
              <a:rPr lang="en-AU" dirty="0"/>
              <a:t>Can re-order attributes in tuple constant as long as order </a:t>
            </a:r>
            <a:r>
              <a:rPr lang="en-AU" dirty="0" smtClean="0"/>
              <a:t>is specified </a:t>
            </a:r>
            <a:r>
              <a:rPr lang="en-AU" dirty="0"/>
              <a:t>in the INTO clause.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INSERT INTO Sells(</a:t>
            </a:r>
            <a:r>
              <a:rPr lang="en-AU" dirty="0" err="1"/>
              <a:t>price,bar,beer</a:t>
            </a:r>
            <a:r>
              <a:rPr lang="en-AU" dirty="0"/>
              <a:t>) VALUES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 smtClean="0"/>
              <a:t>	(</a:t>
            </a:r>
            <a:r>
              <a:rPr lang="en-AU" dirty="0"/>
              <a:t>2.50, ’Coogee Bay Hotel’, ’Pale Ale’);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6E6C-9953-4115-AAB2-40C565A05BC9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Simple </a:t>
            </a:r>
            <a:r>
              <a:rPr lang="en-AU" dirty="0" smtClean="0"/>
              <a:t>Insertion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Example: insertion with insufficient values.</a:t>
            </a:r>
          </a:p>
          <a:p>
            <a:pPr>
              <a:lnSpc>
                <a:spcPct val="160000"/>
              </a:lnSpc>
            </a:pPr>
            <a:r>
              <a:rPr lang="en-AU" dirty="0"/>
              <a:t>E.g. we specify that drinkers’ phone numbers cannot </a:t>
            </a:r>
            <a:r>
              <a:rPr lang="en-AU" dirty="0" smtClean="0"/>
              <a:t>be NULL</a:t>
            </a:r>
            <a:r>
              <a:rPr lang="en-AU" dirty="0"/>
              <a:t>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ALTER TABLE Drinkers </a:t>
            </a:r>
            <a:r>
              <a:rPr lang="en-AU" dirty="0" smtClean="0"/>
              <a:t>ALTER COLUMN phone SET </a:t>
            </a:r>
            <a:r>
              <a:rPr lang="en-AU" dirty="0"/>
              <a:t>NOT NULL;</a:t>
            </a:r>
          </a:p>
          <a:p>
            <a:pPr>
              <a:lnSpc>
                <a:spcPct val="160000"/>
              </a:lnSpc>
            </a:pPr>
            <a:r>
              <a:rPr lang="en-AU" dirty="0"/>
              <a:t>And then try to insert a new drinker whose phone number </a:t>
            </a:r>
            <a:r>
              <a:rPr lang="en-AU" dirty="0" smtClean="0"/>
              <a:t>we don’t </a:t>
            </a:r>
            <a:r>
              <a:rPr lang="en-AU" dirty="0"/>
              <a:t>know: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INSERT INTO Drinkers(</a:t>
            </a:r>
            <a:r>
              <a:rPr lang="en-AU" dirty="0" err="1"/>
              <a:t>name,addr</a:t>
            </a:r>
            <a:r>
              <a:rPr lang="en-AU" dirty="0"/>
              <a:t>)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VALUES (’Zoe’, ’Manly’);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ERROR:  null value in column "phone" violates not-null constraint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DETAIL:  Failing row contains (Zoe, Manly, null).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7338-6817-4A06-B558-D10461BD37DF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Insertion from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AU" dirty="0"/>
              <a:t>Can use the result of a query to perform insertion of </a:t>
            </a:r>
            <a:r>
              <a:rPr lang="en-AU" dirty="0" smtClean="0"/>
              <a:t>multiple tuples </a:t>
            </a:r>
            <a:r>
              <a:rPr lang="en-AU" dirty="0"/>
              <a:t>at once.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AU" dirty="0" smtClean="0"/>
              <a:t>	INSERT </a:t>
            </a:r>
            <a:r>
              <a:rPr lang="en-AU" dirty="0"/>
              <a:t>INTO Relation ( </a:t>
            </a:r>
            <a:r>
              <a:rPr lang="en-AU" dirty="0" err="1"/>
              <a:t>Subquery</a:t>
            </a:r>
            <a:r>
              <a:rPr lang="en-AU" dirty="0"/>
              <a:t> );</a:t>
            </a:r>
          </a:p>
          <a:p>
            <a:pPr>
              <a:lnSpc>
                <a:spcPct val="200000"/>
              </a:lnSpc>
            </a:pPr>
            <a:r>
              <a:rPr lang="en-AU" dirty="0"/>
              <a:t>Tuples of </a:t>
            </a:r>
            <a:r>
              <a:rPr lang="en-AU" dirty="0" err="1"/>
              <a:t>Subquery</a:t>
            </a:r>
            <a:r>
              <a:rPr lang="en-AU" dirty="0"/>
              <a:t> must be projected into a suitable </a:t>
            </a:r>
            <a:r>
              <a:rPr lang="en-AU" dirty="0" smtClean="0"/>
              <a:t>format (i.e</a:t>
            </a:r>
            <a:r>
              <a:rPr lang="en-AU" dirty="0"/>
              <a:t>. matching the tuple-type of Relation 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09E5-ED5B-4E53-B0A8-1EA94FF30A14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4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Insertion from </a:t>
            </a:r>
            <a:r>
              <a:rPr lang="en-AU" dirty="0" smtClean="0"/>
              <a:t>Queries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AU" b="1" dirty="0"/>
              <a:t>Example: </a:t>
            </a:r>
            <a:r>
              <a:rPr lang="en-AU" dirty="0"/>
              <a:t>Create a relation of John’s potential </a:t>
            </a:r>
            <a:r>
              <a:rPr lang="en-AU" dirty="0" smtClean="0"/>
              <a:t>drinking buddies </a:t>
            </a:r>
            <a:r>
              <a:rPr lang="en-AU" dirty="0"/>
              <a:t>(i.e. people who go to the same bars as John</a:t>
            </a:r>
            <a:r>
              <a:rPr lang="en-AU" dirty="0" smtClean="0"/>
              <a:t>).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CREATE TABLE </a:t>
            </a:r>
            <a:r>
              <a:rPr lang="en-AU" dirty="0" err="1"/>
              <a:t>DrinkingBuddies</a:t>
            </a:r>
            <a:r>
              <a:rPr lang="en-AU" dirty="0"/>
              <a:t> (</a:t>
            </a:r>
          </a:p>
          <a:p>
            <a:pPr marL="457200" lvl="1" indent="0">
              <a:buNone/>
            </a:pPr>
            <a:r>
              <a:rPr lang="en-AU" dirty="0" smtClean="0"/>
              <a:t>	name </a:t>
            </a:r>
            <a:r>
              <a:rPr lang="en-AU" dirty="0" err="1"/>
              <a:t>varchar</a:t>
            </a:r>
            <a:r>
              <a:rPr lang="en-AU" dirty="0"/>
              <a:t>(20)</a:t>
            </a:r>
          </a:p>
          <a:p>
            <a:pPr marL="457200" lvl="1" indent="0">
              <a:buNone/>
            </a:pPr>
            <a:r>
              <a:rPr lang="en-AU" dirty="0" smtClean="0"/>
              <a:t>);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INSERT INTO </a:t>
            </a:r>
            <a:r>
              <a:rPr lang="en-AU" dirty="0" err="1"/>
              <a:t>DrinkingBuddies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(</a:t>
            </a:r>
          </a:p>
          <a:p>
            <a:pPr marL="457200" lvl="1" indent="0">
              <a:buNone/>
            </a:pPr>
            <a:r>
              <a:rPr lang="en-AU" dirty="0" smtClean="0"/>
              <a:t>	SELECT </a:t>
            </a:r>
            <a:r>
              <a:rPr lang="en-AU" dirty="0"/>
              <a:t>DISTINCT f2.drinker</a:t>
            </a:r>
          </a:p>
          <a:p>
            <a:pPr marL="457200" lvl="1" indent="0">
              <a:buNone/>
            </a:pPr>
            <a:r>
              <a:rPr lang="en-AU" dirty="0" smtClean="0"/>
              <a:t>	FROM </a:t>
            </a:r>
            <a:r>
              <a:rPr lang="en-AU" dirty="0"/>
              <a:t>Frequents f1, Frequents f2</a:t>
            </a:r>
          </a:p>
          <a:p>
            <a:pPr marL="457200" lvl="1" indent="0">
              <a:buNone/>
            </a:pPr>
            <a:r>
              <a:rPr lang="en-AU" dirty="0" smtClean="0"/>
              <a:t>	WHERE </a:t>
            </a:r>
            <a:r>
              <a:rPr lang="en-AU" dirty="0"/>
              <a:t>f1.drinker = ’John’</a:t>
            </a:r>
          </a:p>
          <a:p>
            <a:pPr marL="457200" lvl="1" indent="0">
              <a:buNone/>
            </a:pPr>
            <a:r>
              <a:rPr lang="en-AU" dirty="0" smtClean="0"/>
              <a:t>		AND </a:t>
            </a:r>
            <a:r>
              <a:rPr lang="en-AU" dirty="0"/>
              <a:t>f2.drinker != ’John’</a:t>
            </a:r>
          </a:p>
          <a:p>
            <a:pPr marL="457200" lvl="1" indent="0">
              <a:buNone/>
            </a:pPr>
            <a:r>
              <a:rPr lang="en-AU" dirty="0" smtClean="0"/>
              <a:t>		AND </a:t>
            </a:r>
            <a:r>
              <a:rPr lang="en-AU" dirty="0"/>
              <a:t>f1.bar = f2.bar</a:t>
            </a:r>
          </a:p>
          <a:p>
            <a:pPr marL="457200" lvl="1" indent="0">
              <a:buNone/>
            </a:pPr>
            <a:r>
              <a:rPr lang="en-AU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331C-9638-45CD-927A-9BD853891B3E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3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257800"/>
            <a:ext cx="8305800" cy="1143000"/>
          </a:xfrm>
        </p:spPr>
        <p:txBody>
          <a:bodyPr>
            <a:normAutofit fontScale="90000"/>
          </a:bodyPr>
          <a:lstStyle/>
          <a:p>
            <a:pPr marL="342900" lvl="0" indent="-342900" algn="l">
              <a:lnSpc>
                <a:spcPct val="170000"/>
              </a:lnSpc>
              <a:spcBef>
                <a:spcPct val="20000"/>
              </a:spcBef>
            </a:pP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dirty="0"/>
              <a:t/>
            </a:r>
            <a:br>
              <a:rPr lang="en-AU" sz="2400" dirty="0"/>
            </a:br>
            <a:r>
              <a:rPr lang="en-AU" sz="2200" dirty="0" smtClean="0"/>
              <a:t>SQL </a:t>
            </a:r>
            <a:r>
              <a:rPr lang="en-AU" sz="2200" dirty="0"/>
              <a:t>Queries:  What beers are made by </a:t>
            </a:r>
            <a:r>
              <a:rPr lang="en-AU" sz="2200" dirty="0" err="1"/>
              <a:t>Toohey’s</a:t>
            </a:r>
            <a:r>
              <a:rPr lang="en-AU" sz="2200" dirty="0" smtClean="0"/>
              <a:t>?”</a:t>
            </a:r>
            <a:br>
              <a:rPr lang="en-AU" sz="2200" dirty="0" smtClean="0"/>
            </a:br>
            <a:r>
              <a:rPr lang="en-AU" sz="2200" i="1" dirty="0">
                <a:solidFill>
                  <a:prstClr val="black"/>
                </a:solidFill>
                <a:ea typeface="+mn-ea"/>
                <a:cs typeface="+mn-cs"/>
              </a:rPr>
              <a:t>SELECT Name FROM Beers WHERE </a:t>
            </a:r>
            <a:r>
              <a:rPr lang="en-AU" sz="2200" i="1" dirty="0" err="1">
                <a:solidFill>
                  <a:prstClr val="black"/>
                </a:solidFill>
                <a:ea typeface="+mn-ea"/>
                <a:cs typeface="+mn-cs"/>
              </a:rPr>
              <a:t>Manf</a:t>
            </a:r>
            <a:r>
              <a:rPr lang="en-AU" sz="2200" i="1" dirty="0">
                <a:solidFill>
                  <a:prstClr val="black"/>
                </a:solidFill>
                <a:ea typeface="+mn-ea"/>
                <a:cs typeface="+mn-cs"/>
              </a:rPr>
              <a:t> = ‘</a:t>
            </a:r>
            <a:r>
              <a:rPr lang="en-AU" sz="2200" i="1" dirty="0" err="1">
                <a:solidFill>
                  <a:prstClr val="black"/>
                </a:solidFill>
                <a:ea typeface="+mn-ea"/>
                <a:cs typeface="+mn-cs"/>
              </a:rPr>
              <a:t>Toohey</a:t>
            </a:r>
            <a:r>
              <a:rPr lang="en-AU" sz="2200" i="1" dirty="0">
                <a:solidFill>
                  <a:prstClr val="black"/>
                </a:solidFill>
                <a:ea typeface="+mn-ea"/>
                <a:cs typeface="+mn-cs"/>
              </a:rPr>
              <a:t>’’s’;</a:t>
            </a:r>
            <a:br>
              <a:rPr lang="en-AU" sz="2200" i="1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dirty="0" smtClean="0"/>
              <a:t> </a:t>
            </a:r>
            <a:endParaRPr lang="en-AU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79737"/>
              </p:ext>
            </p:extLst>
          </p:nvPr>
        </p:nvGraphicFramePr>
        <p:xfrm>
          <a:off x="2438400" y="152400"/>
          <a:ext cx="3810000" cy="48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Manf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Caledonian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George IV Inn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Fosters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Invalid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Melbourne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Cascade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Sheaf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143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Beers: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84CD-1CFC-4A71-8BEB-1C00F40FEC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67400" y="2286000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867400" y="2590800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867400" y="3581400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867400" y="3886200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15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Accomplished via the DELETE operation: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DELETE FROM Relation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WHERE </a:t>
            </a:r>
            <a:r>
              <a:rPr lang="en-AU" i="1" dirty="0"/>
              <a:t>Condition</a:t>
            </a:r>
          </a:p>
          <a:p>
            <a:pPr>
              <a:lnSpc>
                <a:spcPct val="160000"/>
              </a:lnSpc>
            </a:pPr>
            <a:r>
              <a:rPr lang="en-AU" dirty="0"/>
              <a:t>Removes all tuples from Relation that satisfy Condition.</a:t>
            </a:r>
          </a:p>
          <a:p>
            <a:pPr>
              <a:lnSpc>
                <a:spcPct val="160000"/>
              </a:lnSpc>
            </a:pPr>
            <a:r>
              <a:rPr lang="en-AU" b="1" dirty="0"/>
              <a:t>Example:</a:t>
            </a:r>
            <a:r>
              <a:rPr lang="en-AU" dirty="0"/>
              <a:t> Justin no longer likes Sparkling Ale.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DELETE FROM Likes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WHERE drinker = ’Justin’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 smtClean="0"/>
              <a:t>	AND </a:t>
            </a:r>
            <a:r>
              <a:rPr lang="en-AU" dirty="0"/>
              <a:t>beer = ’Sparkling Ale’;</a:t>
            </a:r>
          </a:p>
          <a:p>
            <a:pPr>
              <a:lnSpc>
                <a:spcPct val="160000"/>
              </a:lnSpc>
            </a:pPr>
            <a:r>
              <a:rPr lang="en-AU" b="1" dirty="0"/>
              <a:t>Special case: </a:t>
            </a:r>
            <a:r>
              <a:rPr lang="en-AU" dirty="0"/>
              <a:t>Make relation R empty.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DELETE FROM R;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6C3C-8552-4649-9585-61F067767EDB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7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Deletion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AU" b="1" dirty="0"/>
              <a:t>Example:</a:t>
            </a:r>
            <a:r>
              <a:rPr lang="en-AU" dirty="0"/>
              <a:t> Delete all beers for which there is another beer </a:t>
            </a:r>
            <a:r>
              <a:rPr lang="en-AU" dirty="0" smtClean="0"/>
              <a:t>by the </a:t>
            </a:r>
            <a:r>
              <a:rPr lang="en-AU" dirty="0"/>
              <a:t>same manufacturer</a:t>
            </a:r>
            <a:r>
              <a:rPr lang="en-AU" dirty="0" smtClean="0"/>
              <a:t>.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DELETE FROM Beers b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WHERE EXISTS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( </a:t>
            </a:r>
            <a:r>
              <a:rPr lang="en-AU" dirty="0"/>
              <a:t>SELECT name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   FROM </a:t>
            </a:r>
            <a:r>
              <a:rPr lang="en-AU" dirty="0"/>
              <a:t>Beers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   WHERE </a:t>
            </a:r>
            <a:r>
              <a:rPr lang="en-AU" dirty="0" err="1"/>
              <a:t>manf</a:t>
            </a:r>
            <a:r>
              <a:rPr lang="en-AU" dirty="0"/>
              <a:t> = </a:t>
            </a:r>
            <a:r>
              <a:rPr lang="en-AU" dirty="0" err="1"/>
              <a:t>b.manf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   AND </a:t>
            </a:r>
            <a:r>
              <a:rPr lang="en-AU" dirty="0"/>
              <a:t>name != b.name);</a:t>
            </a:r>
          </a:p>
          <a:p>
            <a:pPr>
              <a:lnSpc>
                <a:spcPct val="170000"/>
              </a:lnSpc>
            </a:pPr>
            <a:r>
              <a:rPr lang="en-AU" dirty="0"/>
              <a:t>Semantics here is subtle ...</a:t>
            </a:r>
          </a:p>
          <a:p>
            <a:pPr>
              <a:lnSpc>
                <a:spcPct val="170000"/>
              </a:lnSpc>
            </a:pPr>
            <a:r>
              <a:rPr lang="en-AU" dirty="0"/>
              <a:t>If there is a manufacturer that makes only two beers, </a:t>
            </a:r>
            <a:r>
              <a:rPr lang="en-AU" dirty="0" smtClean="0"/>
              <a:t>how many </a:t>
            </a:r>
            <a:r>
              <a:rPr lang="en-AU" dirty="0"/>
              <a:t>of them will be deleted?</a:t>
            </a:r>
          </a:p>
          <a:p>
            <a:pPr>
              <a:lnSpc>
                <a:spcPct val="170000"/>
              </a:lnSpc>
            </a:pPr>
            <a:r>
              <a:rPr lang="en-AU" dirty="0"/>
              <a:t>E.g. after first beer is deleted, second beer no longer </a:t>
            </a:r>
            <a:r>
              <a:rPr lang="en-AU" dirty="0" smtClean="0"/>
              <a:t>satisfies condition</a:t>
            </a:r>
            <a:r>
              <a:rPr lang="en-AU" dirty="0"/>
              <a:t>.</a:t>
            </a:r>
          </a:p>
          <a:p>
            <a:pPr>
              <a:lnSpc>
                <a:spcPct val="170000"/>
              </a:lnSpc>
            </a:pPr>
            <a:r>
              <a:rPr lang="en-AU" dirty="0"/>
              <a:t>In fact, condition is evaluated for each tuple before </a:t>
            </a:r>
            <a:r>
              <a:rPr lang="en-AU" dirty="0" smtClean="0"/>
              <a:t>making any </a:t>
            </a:r>
            <a:r>
              <a:rPr lang="en-AU" dirty="0"/>
              <a:t>changes.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015-830D-4391-8001-E52565296EDE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Deletion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Semantics of the above Deletion:</a:t>
            </a:r>
          </a:p>
          <a:p>
            <a:pPr>
              <a:lnSpc>
                <a:spcPct val="170000"/>
              </a:lnSpc>
            </a:pPr>
            <a:r>
              <a:rPr lang="en-AU" dirty="0"/>
              <a:t>Evaluation of DELETE FROM R WHERE Cond can </a:t>
            </a:r>
            <a:r>
              <a:rPr lang="en-AU" dirty="0" smtClean="0"/>
              <a:t>be viewed </a:t>
            </a:r>
            <a:r>
              <a:rPr lang="en-AU" dirty="0"/>
              <a:t>as: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FOR EACH tuple T in R DO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IF </a:t>
            </a:r>
            <a:r>
              <a:rPr lang="en-AU" dirty="0"/>
              <a:t>T satisfies Cond THEN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       make </a:t>
            </a:r>
            <a:r>
              <a:rPr lang="en-AU" dirty="0"/>
              <a:t>a note of this T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END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END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FOR EACH noted tuple T DO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remove </a:t>
            </a:r>
            <a:r>
              <a:rPr lang="en-AU" dirty="0"/>
              <a:t>T from relation R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1AFF-675A-4D9F-ACE4-AF69B92F1C90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</a:pPr>
            <a:r>
              <a:rPr lang="en-AU" dirty="0"/>
              <a:t>An update allows you to modify values of specified </a:t>
            </a:r>
            <a:r>
              <a:rPr lang="en-AU" dirty="0" smtClean="0"/>
              <a:t>attributes in </a:t>
            </a:r>
            <a:r>
              <a:rPr lang="en-AU" dirty="0"/>
              <a:t>specified tuples of a relation: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UPDATE </a:t>
            </a:r>
            <a:r>
              <a:rPr lang="en-AU" i="1" dirty="0"/>
              <a:t>R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SET </a:t>
            </a:r>
            <a:r>
              <a:rPr lang="en-AU" i="1" dirty="0"/>
              <a:t>list of assignments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WHERE </a:t>
            </a:r>
            <a:r>
              <a:rPr lang="en-AU" i="1" dirty="0"/>
              <a:t>Condition</a:t>
            </a:r>
          </a:p>
          <a:p>
            <a:pPr>
              <a:lnSpc>
                <a:spcPct val="140000"/>
              </a:lnSpc>
            </a:pPr>
            <a:r>
              <a:rPr lang="en-AU" dirty="0"/>
              <a:t>Each tuple in relation R that satisfies Condition has </a:t>
            </a:r>
            <a:r>
              <a:rPr lang="en-AU" dirty="0" smtClean="0"/>
              <a:t>the assignments </a:t>
            </a:r>
            <a:r>
              <a:rPr lang="en-AU" dirty="0"/>
              <a:t>applied to it.</a:t>
            </a:r>
          </a:p>
          <a:p>
            <a:pPr>
              <a:lnSpc>
                <a:spcPct val="140000"/>
              </a:lnSpc>
            </a:pPr>
            <a:r>
              <a:rPr lang="en-AU" b="1" dirty="0"/>
              <a:t>Example: </a:t>
            </a:r>
            <a:r>
              <a:rPr lang="en-AU" dirty="0"/>
              <a:t>John moves to Coogee.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UPDATE Drinkers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SET </a:t>
            </a:r>
            <a:r>
              <a:rPr lang="en-AU" dirty="0" err="1"/>
              <a:t>addr</a:t>
            </a:r>
            <a:r>
              <a:rPr lang="en-AU" dirty="0"/>
              <a:t> = ’Coogee’ 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       phone </a:t>
            </a:r>
            <a:r>
              <a:rPr lang="en-AU" dirty="0"/>
              <a:t>= ’9665-4321’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WHERE name = ’John’;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9BF5-9DE8-4A97-9241-6F9CFC2B62EB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9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Updates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Can update many tuples at once (all tuples that </a:t>
            </a:r>
            <a:r>
              <a:rPr lang="en-AU" dirty="0" smtClean="0"/>
              <a:t>satisfy condition</a:t>
            </a:r>
            <a:r>
              <a:rPr lang="en-AU" dirty="0"/>
              <a:t>)</a:t>
            </a:r>
          </a:p>
          <a:p>
            <a:pPr>
              <a:lnSpc>
                <a:spcPct val="160000"/>
              </a:lnSpc>
            </a:pPr>
            <a:r>
              <a:rPr lang="en-AU" b="1" dirty="0"/>
              <a:t>”Good” Example</a:t>
            </a:r>
            <a:r>
              <a:rPr lang="en-AU" dirty="0"/>
              <a:t>: Make $3 the maximum price for beer.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UPDATE Sells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SET price = 3.00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WHERE price &gt; 3.00;</a:t>
            </a:r>
          </a:p>
          <a:p>
            <a:pPr>
              <a:lnSpc>
                <a:spcPct val="160000"/>
              </a:lnSpc>
            </a:pPr>
            <a:r>
              <a:rPr lang="en-AU" b="1" dirty="0"/>
              <a:t>”Bad” Example</a:t>
            </a:r>
            <a:r>
              <a:rPr lang="en-AU" dirty="0"/>
              <a:t>: Increase beer prices by 10%.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UPDATE Sells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SET price = price * 1.10;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6A43-5E47-41FB-A097-4A6AE38112B0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Changing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Accomplished via the ALTER TABLE operation: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ALTER TABLE </a:t>
            </a:r>
            <a:r>
              <a:rPr lang="en-AU" i="1" dirty="0"/>
              <a:t>Relation Modifications</a:t>
            </a:r>
          </a:p>
          <a:p>
            <a:pPr>
              <a:lnSpc>
                <a:spcPct val="150000"/>
              </a:lnSpc>
            </a:pPr>
            <a:r>
              <a:rPr lang="en-AU" dirty="0"/>
              <a:t>Some possible modifications are: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add </a:t>
            </a:r>
            <a:r>
              <a:rPr lang="en-AU" dirty="0"/>
              <a:t>a new column (attribute),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change </a:t>
            </a:r>
            <a:r>
              <a:rPr lang="en-AU" dirty="0"/>
              <a:t>the properties of an existing attribute,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remove </a:t>
            </a:r>
            <a:r>
              <a:rPr lang="en-AU" dirty="0"/>
              <a:t>an </a:t>
            </a:r>
            <a:r>
              <a:rPr lang="en-AU" dirty="0" smtClean="0"/>
              <a:t>attribute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80F4-83E9-4F1C-A279-BC5607D57F12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8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Changing </a:t>
            </a:r>
            <a:r>
              <a:rPr lang="en-AU" dirty="0" smtClean="0"/>
              <a:t>Tables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Example: Add phone numbers for hotels.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ALTER TABLE Bars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ADD phone char(10) DEFAULT ’Unlisted’;</a:t>
            </a:r>
          </a:p>
          <a:p>
            <a:pPr>
              <a:lnSpc>
                <a:spcPct val="170000"/>
              </a:lnSpc>
            </a:pPr>
            <a:r>
              <a:rPr lang="en-AU" dirty="0"/>
              <a:t>This appends a new column to the table and sets value </a:t>
            </a:r>
            <a:r>
              <a:rPr lang="en-AU" dirty="0" smtClean="0"/>
              <a:t>for this </a:t>
            </a:r>
            <a:r>
              <a:rPr lang="en-AU" dirty="0"/>
              <a:t>attribute to ’Unlisted’ in every tuple.</a:t>
            </a:r>
          </a:p>
          <a:p>
            <a:pPr>
              <a:lnSpc>
                <a:spcPct val="170000"/>
              </a:lnSpc>
            </a:pPr>
            <a:r>
              <a:rPr lang="en-AU" dirty="0"/>
              <a:t>Specific phone numbers can subsequently be added via: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UPDATE Bars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SET phone = ’9665-0000’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WHERE name = ’Coogee Bay Hotel’;</a:t>
            </a:r>
          </a:p>
          <a:p>
            <a:pPr>
              <a:lnSpc>
                <a:spcPct val="170000"/>
              </a:lnSpc>
            </a:pPr>
            <a:r>
              <a:rPr lang="en-AU" dirty="0"/>
              <a:t>If no default values is given, new column is set to all NULL.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5F92-6C37-48E5-A6A6-3B51342F421A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1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Changing Tables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Can make multiple changes to one relation with a </a:t>
            </a:r>
            <a:r>
              <a:rPr lang="en-AU" dirty="0" smtClean="0"/>
              <a:t>single ALTER</a:t>
            </a:r>
            <a:r>
              <a:rPr lang="en-AU" dirty="0"/>
              <a:t>.</a:t>
            </a:r>
          </a:p>
          <a:p>
            <a:r>
              <a:rPr lang="en-AU" dirty="0"/>
              <a:t>Example: Add opening and closing times to Bars</a:t>
            </a:r>
          </a:p>
          <a:p>
            <a:pPr marL="457200" lvl="1" indent="0">
              <a:buNone/>
            </a:pPr>
            <a:r>
              <a:rPr lang="en-AU" dirty="0"/>
              <a:t>ALTER TABLE Bars </a:t>
            </a:r>
          </a:p>
          <a:p>
            <a:pPr marL="457200" lvl="1" indent="0">
              <a:buNone/>
            </a:pPr>
            <a:r>
              <a:rPr lang="en-AU" dirty="0" smtClean="0"/>
              <a:t>Add opens NUMERIC(4,2</a:t>
            </a:r>
            <a:r>
              <a:rPr lang="en-AU" dirty="0"/>
              <a:t>) DEFAULT 10.00 ,</a:t>
            </a:r>
          </a:p>
          <a:p>
            <a:pPr marL="457200" lvl="1" indent="0">
              <a:buNone/>
            </a:pPr>
            <a:r>
              <a:rPr lang="en-AU" dirty="0" smtClean="0"/>
              <a:t>Add closes NUMERIC(4,2</a:t>
            </a:r>
            <a:r>
              <a:rPr lang="en-AU" dirty="0"/>
              <a:t>) DEFAULT 23.00 ,</a:t>
            </a:r>
          </a:p>
          <a:p>
            <a:pPr marL="457200" lvl="1" indent="0">
              <a:buNone/>
            </a:pPr>
            <a:r>
              <a:rPr lang="en-AU" dirty="0" smtClean="0"/>
              <a:t>Add manager </a:t>
            </a:r>
            <a:r>
              <a:rPr lang="en-AU" dirty="0"/>
              <a:t>VARCHAR(20</a:t>
            </a:r>
            <a:r>
              <a:rPr lang="en-AU" dirty="0" smtClean="0"/>
              <a:t>)</a:t>
            </a:r>
          </a:p>
          <a:p>
            <a:pPr marL="457200" lvl="1" indent="0">
              <a:buNone/>
            </a:pPr>
            <a:r>
              <a:rPr lang="en-AU" dirty="0" smtClean="0"/>
              <a:t>;</a:t>
            </a:r>
            <a:endParaRPr lang="en-AU" dirty="0"/>
          </a:p>
          <a:p>
            <a:r>
              <a:rPr lang="en-AU" dirty="0"/>
              <a:t>Note that manager will be initially </a:t>
            </a:r>
            <a:r>
              <a:rPr lang="en-AU" i="1" dirty="0"/>
              <a:t>NULL</a:t>
            </a:r>
            <a:r>
              <a:rPr lang="en-AU" dirty="0"/>
              <a:t> for all hotels.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07D0-DB5F-4A78-9D25-3EE557D6D4F8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2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A </a:t>
            </a:r>
            <a:r>
              <a:rPr lang="en-AU" b="1" dirty="0"/>
              <a:t>view</a:t>
            </a:r>
            <a:r>
              <a:rPr lang="en-AU" dirty="0"/>
              <a:t> is like a ”virtual relation” defined in terms of </a:t>
            </a:r>
            <a:r>
              <a:rPr lang="en-AU" dirty="0" smtClean="0"/>
              <a:t>other relations</a:t>
            </a:r>
            <a:r>
              <a:rPr lang="en-AU" dirty="0"/>
              <a:t>.</a:t>
            </a:r>
          </a:p>
          <a:p>
            <a:pPr>
              <a:lnSpc>
                <a:spcPct val="170000"/>
              </a:lnSpc>
            </a:pPr>
            <a:r>
              <a:rPr lang="en-AU" dirty="0"/>
              <a:t>The other relations may be views (</a:t>
            </a:r>
            <a:r>
              <a:rPr lang="en-AU" i="1" dirty="0" err="1"/>
              <a:t>intensional</a:t>
            </a:r>
            <a:r>
              <a:rPr lang="en-AU" i="1" dirty="0"/>
              <a:t> relations</a:t>
            </a:r>
            <a:r>
              <a:rPr lang="en-AU" dirty="0"/>
              <a:t>) </a:t>
            </a:r>
            <a:r>
              <a:rPr lang="en-AU" dirty="0" smtClean="0"/>
              <a:t>or stored </a:t>
            </a:r>
            <a:r>
              <a:rPr lang="en-AU" dirty="0"/>
              <a:t>relations (</a:t>
            </a:r>
            <a:r>
              <a:rPr lang="en-AU" i="1" dirty="0"/>
              <a:t>extensional relations, base relations</a:t>
            </a:r>
            <a:r>
              <a:rPr lang="en-AU" dirty="0"/>
              <a:t>).</a:t>
            </a:r>
          </a:p>
          <a:p>
            <a:pPr>
              <a:lnSpc>
                <a:spcPct val="170000"/>
              </a:lnSpc>
            </a:pPr>
            <a:r>
              <a:rPr lang="en-AU" dirty="0"/>
              <a:t>View are defined via: CREATE VIEW </a:t>
            </a:r>
            <a:r>
              <a:rPr lang="en-AU" i="1" dirty="0" err="1"/>
              <a:t>ViewName</a:t>
            </a:r>
            <a:r>
              <a:rPr lang="en-AU" dirty="0"/>
              <a:t> AS </a:t>
            </a:r>
            <a:r>
              <a:rPr lang="en-AU" i="1" dirty="0"/>
              <a:t>Query</a:t>
            </a:r>
          </a:p>
          <a:p>
            <a:pPr>
              <a:lnSpc>
                <a:spcPct val="170000"/>
              </a:lnSpc>
            </a:pPr>
            <a:r>
              <a:rPr lang="en-AU" dirty="0"/>
              <a:t>The view is valid only as long as the underlying query is valid</a:t>
            </a:r>
            <a:r>
              <a:rPr lang="en-AU" dirty="0" smtClean="0"/>
              <a:t>. </a:t>
            </a:r>
          </a:p>
          <a:p>
            <a:pPr>
              <a:lnSpc>
                <a:spcPct val="170000"/>
              </a:lnSpc>
            </a:pPr>
            <a:r>
              <a:rPr lang="en-AU" dirty="0" smtClean="0"/>
              <a:t>Views </a:t>
            </a:r>
            <a:r>
              <a:rPr lang="en-AU" dirty="0"/>
              <a:t>may be removed via: DROP VIEW </a:t>
            </a:r>
            <a:r>
              <a:rPr lang="en-AU" i="1" dirty="0" err="1"/>
              <a:t>ViewName</a:t>
            </a:r>
            <a:endParaRPr lang="en-AU" i="1" dirty="0"/>
          </a:p>
          <a:p>
            <a:pPr>
              <a:lnSpc>
                <a:spcPct val="170000"/>
              </a:lnSpc>
            </a:pPr>
            <a:r>
              <a:rPr lang="en-AU" dirty="0"/>
              <a:t>Removing a view has no effect on the relations used by </a:t>
            </a:r>
            <a:r>
              <a:rPr lang="en-AU" dirty="0" smtClean="0"/>
              <a:t>the view</a:t>
            </a:r>
            <a:r>
              <a:rPr lang="en-AU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292C-87E1-46C2-BA39-6886922857B5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Views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b="1" dirty="0"/>
              <a:t>Example:</a:t>
            </a:r>
            <a:r>
              <a:rPr lang="en-AU" dirty="0"/>
              <a:t> An avid CUB drinker might not be interested </a:t>
            </a:r>
            <a:r>
              <a:rPr lang="en-AU" dirty="0" smtClean="0"/>
              <a:t>in any </a:t>
            </a:r>
            <a:r>
              <a:rPr lang="en-AU" dirty="0"/>
              <a:t>other kinds of beer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CREATE VIEW </a:t>
            </a:r>
            <a:r>
              <a:rPr lang="en-AU" dirty="0" err="1"/>
              <a:t>MyBeers</a:t>
            </a:r>
            <a:r>
              <a:rPr lang="en-AU" dirty="0"/>
              <a:t> AS</a:t>
            </a:r>
          </a:p>
          <a:p>
            <a:pPr marL="457200" lvl="1" indent="0">
              <a:buNone/>
            </a:pPr>
            <a:r>
              <a:rPr lang="en-AU" dirty="0" smtClean="0"/>
              <a:t>	SELECT </a:t>
            </a:r>
            <a:r>
              <a:rPr lang="en-AU" dirty="0"/>
              <a:t>name, </a:t>
            </a:r>
            <a:r>
              <a:rPr lang="en-AU" dirty="0" err="1"/>
              <a:t>manf</a:t>
            </a:r>
            <a:endParaRPr lang="en-AU" dirty="0"/>
          </a:p>
          <a:p>
            <a:pPr marL="457200" lvl="1" indent="0">
              <a:buNone/>
            </a:pPr>
            <a:r>
              <a:rPr lang="en-AU" dirty="0" smtClean="0"/>
              <a:t>	FROM </a:t>
            </a:r>
            <a:r>
              <a:rPr lang="en-AU" dirty="0"/>
              <a:t>Beers</a:t>
            </a:r>
          </a:p>
          <a:p>
            <a:pPr marL="457200" lvl="1" indent="0">
              <a:buNone/>
            </a:pPr>
            <a:r>
              <a:rPr lang="en-AU" dirty="0" smtClean="0"/>
              <a:t>	WHERE </a:t>
            </a:r>
            <a:r>
              <a:rPr lang="en-AU" dirty="0" err="1"/>
              <a:t>manf</a:t>
            </a:r>
            <a:r>
              <a:rPr lang="en-AU" dirty="0"/>
              <a:t> = ’Carlton’;</a:t>
            </a:r>
          </a:p>
          <a:p>
            <a:pPr marL="457200" lvl="1" indent="0">
              <a:buNone/>
            </a:pPr>
            <a:r>
              <a:rPr lang="en-AU" dirty="0" smtClean="0"/>
              <a:t>	SELECT </a:t>
            </a:r>
            <a:r>
              <a:rPr lang="en-AU" dirty="0"/>
              <a:t>* FROM </a:t>
            </a:r>
            <a:r>
              <a:rPr lang="en-AU" dirty="0" err="1"/>
              <a:t>MyBeers</a:t>
            </a:r>
            <a:r>
              <a:rPr lang="en-AU" dirty="0" smtClean="0"/>
              <a:t>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NAME </a:t>
            </a:r>
            <a:r>
              <a:rPr lang="en-AU" dirty="0" smtClean="0"/>
              <a:t>		MANF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------------------------- </a:t>
            </a:r>
            <a:r>
              <a:rPr lang="en-AU" dirty="0" smtClean="0"/>
              <a:t>	------------</a:t>
            </a:r>
          </a:p>
          <a:p>
            <a:pPr marL="457200" lvl="1" indent="0">
              <a:buNone/>
            </a:pPr>
            <a:r>
              <a:rPr lang="en-AU" dirty="0" smtClean="0"/>
              <a:t>Crown </a:t>
            </a:r>
            <a:r>
              <a:rPr lang="en-AU" dirty="0"/>
              <a:t>Lager </a:t>
            </a:r>
            <a:r>
              <a:rPr lang="en-AU" dirty="0" smtClean="0"/>
              <a:t>		Carlton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Fosters Lager </a:t>
            </a:r>
            <a:r>
              <a:rPr lang="en-AU" dirty="0" smtClean="0"/>
              <a:t>		Carlton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Invalid Stout </a:t>
            </a:r>
            <a:r>
              <a:rPr lang="en-AU" dirty="0" smtClean="0"/>
              <a:t>		Carlton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Melbourne Bitter </a:t>
            </a:r>
            <a:r>
              <a:rPr lang="en-AU" dirty="0" smtClean="0"/>
              <a:t>	Carlton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Victoria Bitter </a:t>
            </a:r>
            <a:r>
              <a:rPr lang="en-AU" dirty="0" smtClean="0"/>
              <a:t>		Carlton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479D-BF79-433C-93CB-D11BC3C7B0AF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3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AU" i="1" dirty="0"/>
              <a:t>Example:</a:t>
            </a:r>
          </a:p>
          <a:p>
            <a:pPr>
              <a:lnSpc>
                <a:spcPct val="170000"/>
              </a:lnSpc>
            </a:pPr>
            <a:r>
              <a:rPr lang="en-AU" dirty="0"/>
              <a:t>To answer the question </a:t>
            </a:r>
            <a:r>
              <a:rPr lang="en-AU" dirty="0" smtClean="0"/>
              <a:t>“What </a:t>
            </a:r>
            <a:r>
              <a:rPr lang="en-AU" dirty="0"/>
              <a:t>beers are made </a:t>
            </a:r>
            <a:r>
              <a:rPr lang="en-AU" dirty="0" smtClean="0"/>
              <a:t>by </a:t>
            </a:r>
            <a:r>
              <a:rPr lang="en-AU" dirty="0" err="1" smtClean="0"/>
              <a:t>Toohey’s</a:t>
            </a:r>
            <a:r>
              <a:rPr lang="en-AU" dirty="0"/>
              <a:t>?”, we could ask:</a:t>
            </a:r>
          </a:p>
          <a:p>
            <a:pPr>
              <a:lnSpc>
                <a:spcPct val="170000"/>
              </a:lnSpc>
            </a:pPr>
            <a:r>
              <a:rPr lang="en-AU" i="1" dirty="0"/>
              <a:t>SELECT Name FROM Beers WHERE </a:t>
            </a:r>
            <a:r>
              <a:rPr lang="en-AU" i="1" dirty="0" err="1"/>
              <a:t>Manf</a:t>
            </a:r>
            <a:r>
              <a:rPr lang="en-AU" i="1" dirty="0"/>
              <a:t> = </a:t>
            </a:r>
            <a:r>
              <a:rPr lang="en-AU" i="1" dirty="0" smtClean="0"/>
              <a:t>‘</a:t>
            </a:r>
            <a:r>
              <a:rPr lang="en-AU" i="1" dirty="0" err="1" smtClean="0"/>
              <a:t>Toohey</a:t>
            </a:r>
            <a:r>
              <a:rPr lang="en-AU" i="1" dirty="0"/>
              <a:t>’</a:t>
            </a:r>
            <a:r>
              <a:rPr lang="en-AU" i="1" dirty="0" smtClean="0"/>
              <a:t>’s’;</a:t>
            </a:r>
            <a:endParaRPr lang="en-AU" i="1" dirty="0"/>
          </a:p>
          <a:p>
            <a:pPr>
              <a:lnSpc>
                <a:spcPct val="170000"/>
              </a:lnSpc>
            </a:pPr>
            <a:r>
              <a:rPr lang="en-AU" dirty="0"/>
              <a:t>This gives a subset of the Beers relation, displayed as: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AU" sz="2500" dirty="0"/>
              <a:t>Name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AU" sz="2500" dirty="0" smtClean="0"/>
              <a:t>--------------------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AU" sz="2500" dirty="0" smtClean="0"/>
              <a:t>New</a:t>
            </a:r>
            <a:endParaRPr lang="en-AU" sz="2500" dirty="0"/>
          </a:p>
          <a:p>
            <a:pPr marL="914400" lvl="2" indent="0">
              <a:lnSpc>
                <a:spcPct val="120000"/>
              </a:lnSpc>
              <a:buNone/>
            </a:pPr>
            <a:r>
              <a:rPr lang="en-AU" sz="2500" dirty="0"/>
              <a:t>Old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AU" sz="2500" dirty="0"/>
              <a:t>Red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AU" sz="2500" dirty="0"/>
              <a:t>Sheaf Stout</a:t>
            </a:r>
          </a:p>
          <a:p>
            <a:pPr>
              <a:lnSpc>
                <a:spcPct val="170000"/>
              </a:lnSpc>
            </a:pPr>
            <a:r>
              <a:rPr lang="en-AU" dirty="0"/>
              <a:t>Quotes are escaped by doubling them </a:t>
            </a:r>
            <a:r>
              <a:rPr lang="en-AU" dirty="0" smtClean="0"/>
              <a:t>(‘ ‘)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38CD-6AE2-4F03-A24A-071DF7504FDD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A view might not use all attributes of the base relations.</a:t>
            </a:r>
          </a:p>
          <a:p>
            <a:r>
              <a:rPr lang="en-AU" b="1" dirty="0"/>
              <a:t>Example:</a:t>
            </a:r>
            <a:r>
              <a:rPr lang="en-AU" dirty="0"/>
              <a:t> We don’t really need the address of </a:t>
            </a:r>
            <a:r>
              <a:rPr lang="en-AU" dirty="0" smtClean="0"/>
              <a:t>inner-city hotels.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CREATE VIEW </a:t>
            </a:r>
            <a:r>
              <a:rPr lang="en-AU" dirty="0" err="1"/>
              <a:t>InnerCityHotels</a:t>
            </a:r>
            <a:r>
              <a:rPr lang="en-AU" dirty="0"/>
              <a:t> AS</a:t>
            </a:r>
          </a:p>
          <a:p>
            <a:pPr marL="457200" lvl="1" indent="0">
              <a:buNone/>
            </a:pPr>
            <a:r>
              <a:rPr lang="en-AU" dirty="0" smtClean="0"/>
              <a:t>	SELECT </a:t>
            </a:r>
            <a:r>
              <a:rPr lang="en-AU" dirty="0"/>
              <a:t>name, license</a:t>
            </a:r>
          </a:p>
          <a:p>
            <a:pPr marL="457200" lvl="1" indent="0">
              <a:buNone/>
            </a:pPr>
            <a:r>
              <a:rPr lang="en-AU" dirty="0" smtClean="0"/>
              <a:t>	FROM </a:t>
            </a:r>
            <a:r>
              <a:rPr lang="en-AU" dirty="0"/>
              <a:t>Bars</a:t>
            </a:r>
          </a:p>
          <a:p>
            <a:pPr marL="457200" lvl="1" indent="0">
              <a:buNone/>
            </a:pPr>
            <a:r>
              <a:rPr lang="en-AU" dirty="0" smtClean="0"/>
              <a:t>	WHERE </a:t>
            </a:r>
            <a:r>
              <a:rPr lang="en-AU" dirty="0" err="1"/>
              <a:t>addr</a:t>
            </a:r>
            <a:r>
              <a:rPr lang="en-AU" dirty="0"/>
              <a:t> = ’The Rocks’ OR </a:t>
            </a:r>
            <a:r>
              <a:rPr lang="en-AU" dirty="0" err="1"/>
              <a:t>addr</a:t>
            </a:r>
            <a:r>
              <a:rPr lang="en-AU" dirty="0"/>
              <a:t> = ’Sydney’;</a:t>
            </a:r>
          </a:p>
          <a:p>
            <a:pPr marL="457200" lvl="1" indent="0">
              <a:buNone/>
            </a:pPr>
            <a:r>
              <a:rPr lang="en-AU" dirty="0" smtClean="0"/>
              <a:t>	SELECT </a:t>
            </a:r>
            <a:r>
              <a:rPr lang="en-AU" dirty="0"/>
              <a:t>* FROM </a:t>
            </a:r>
            <a:r>
              <a:rPr lang="en-AU" dirty="0" err="1"/>
              <a:t>InnerCityHotels</a:t>
            </a:r>
            <a:r>
              <a:rPr lang="en-AU" dirty="0" smtClean="0"/>
              <a:t>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NAME </a:t>
            </a:r>
            <a:r>
              <a:rPr lang="en-AU" dirty="0" smtClean="0"/>
              <a:t>			LICENSE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------------------------------ </a:t>
            </a:r>
            <a:r>
              <a:rPr lang="en-AU" dirty="0" smtClean="0"/>
              <a:t>	----------</a:t>
            </a:r>
          </a:p>
          <a:p>
            <a:pPr marL="457200" lvl="1" indent="0">
              <a:buNone/>
            </a:pPr>
            <a:r>
              <a:rPr lang="en-AU" dirty="0" smtClean="0"/>
              <a:t>Australia </a:t>
            </a:r>
            <a:r>
              <a:rPr lang="en-AU" dirty="0"/>
              <a:t>Hotel </a:t>
            </a:r>
            <a:r>
              <a:rPr lang="en-AU" dirty="0" smtClean="0"/>
              <a:t>		123456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Lord Nelson </a:t>
            </a:r>
            <a:r>
              <a:rPr lang="en-AU" dirty="0" smtClean="0"/>
              <a:t>			123888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Marble Bar </a:t>
            </a:r>
            <a:r>
              <a:rPr lang="en-AU" dirty="0" smtClean="0"/>
              <a:t>			122123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3C6E-4286-4F01-8B8B-1602BBE26521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3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Renaming View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This can be achieved in two different ways: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CREATE VIEW </a:t>
            </a:r>
            <a:r>
              <a:rPr lang="en-AU" dirty="0" err="1"/>
              <a:t>InnerCityPubs</a:t>
            </a:r>
            <a:r>
              <a:rPr lang="en-AU" dirty="0"/>
              <a:t> AS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 smtClean="0"/>
              <a:t>	SELECT </a:t>
            </a:r>
            <a:r>
              <a:rPr lang="en-AU" dirty="0"/>
              <a:t>name AS pub, license AS </a:t>
            </a:r>
            <a:r>
              <a:rPr lang="en-AU" dirty="0" err="1"/>
              <a:t>lic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 smtClean="0"/>
              <a:t>	FROM </a:t>
            </a:r>
            <a:r>
              <a:rPr lang="en-AU" dirty="0"/>
              <a:t>Bars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 smtClean="0"/>
              <a:t>	WHERE </a:t>
            </a:r>
            <a:r>
              <a:rPr lang="en-AU" dirty="0" err="1"/>
              <a:t>addr</a:t>
            </a:r>
            <a:r>
              <a:rPr lang="en-AU" dirty="0"/>
              <a:t> IN (’The Rocks’, ’Sydney’);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CREATE VIEW </a:t>
            </a:r>
            <a:r>
              <a:rPr lang="en-AU" dirty="0" err="1"/>
              <a:t>InnerCityPubs</a:t>
            </a:r>
            <a:r>
              <a:rPr lang="en-AU" dirty="0"/>
              <a:t>(</a:t>
            </a:r>
            <a:r>
              <a:rPr lang="en-AU" dirty="0" err="1"/>
              <a:t>pub,lic</a:t>
            </a:r>
            <a:r>
              <a:rPr lang="en-AU" dirty="0"/>
              <a:t>) AS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 smtClean="0"/>
              <a:t>	SELECT </a:t>
            </a:r>
            <a:r>
              <a:rPr lang="en-AU" dirty="0"/>
              <a:t>name, license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 smtClean="0"/>
              <a:t>	FROM </a:t>
            </a:r>
            <a:r>
              <a:rPr lang="en-AU" dirty="0"/>
              <a:t>Bars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 smtClean="0"/>
              <a:t>	WHERE </a:t>
            </a:r>
            <a:r>
              <a:rPr lang="en-AU" dirty="0" err="1"/>
              <a:t>addr</a:t>
            </a:r>
            <a:r>
              <a:rPr lang="en-AU" dirty="0"/>
              <a:t> IN (’The Rocks’, ’Sydney’);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102E-EA1A-458F-BE6B-C8326B933DA6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7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Views can be used in queries just as if they were </a:t>
            </a:r>
            <a:r>
              <a:rPr lang="en-AU" dirty="0" smtClean="0"/>
              <a:t>stored relations</a:t>
            </a:r>
            <a:r>
              <a:rPr lang="en-AU" dirty="0"/>
              <a:t>.</a:t>
            </a:r>
          </a:p>
          <a:p>
            <a:pPr>
              <a:lnSpc>
                <a:spcPct val="170000"/>
              </a:lnSpc>
            </a:pPr>
            <a:r>
              <a:rPr lang="en-AU" dirty="0"/>
              <a:t>Unlike stored relations, views can ”change” without </a:t>
            </a:r>
            <a:r>
              <a:rPr lang="en-AU" dirty="0" smtClean="0"/>
              <a:t>explicit modification </a:t>
            </a:r>
            <a:r>
              <a:rPr lang="en-AU" dirty="0"/>
              <a:t>operations (i.e. by changing </a:t>
            </a:r>
            <a:r>
              <a:rPr lang="en-AU" dirty="0" smtClean="0"/>
              <a:t>underlying relations</a:t>
            </a:r>
            <a:r>
              <a:rPr lang="en-AU" dirty="0"/>
              <a:t>).</a:t>
            </a:r>
          </a:p>
          <a:p>
            <a:pPr>
              <a:lnSpc>
                <a:spcPct val="170000"/>
              </a:lnSpc>
            </a:pPr>
            <a:r>
              <a:rPr lang="en-AU" b="1" dirty="0"/>
              <a:t>Example</a:t>
            </a:r>
            <a:r>
              <a:rPr lang="en-AU" dirty="0"/>
              <a:t>: The Lord Nelson </a:t>
            </a:r>
            <a:r>
              <a:rPr lang="en-AU" dirty="0" smtClean="0"/>
              <a:t>changes license.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 smtClean="0"/>
              <a:t>UPDATE Bars SET license=‘111223’ WHERE name=‘Lord Nelson’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SELECT * FROM </a:t>
            </a:r>
            <a:r>
              <a:rPr lang="en-AU" dirty="0" err="1"/>
              <a:t>InnerCityHotels</a:t>
            </a:r>
            <a:r>
              <a:rPr lang="en-AU" dirty="0" smtClean="0"/>
              <a:t>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NAME </a:t>
            </a:r>
            <a:r>
              <a:rPr lang="en-AU" dirty="0" smtClean="0"/>
              <a:t>		LICENSE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------------------------------ </a:t>
            </a:r>
            <a:r>
              <a:rPr lang="en-AU" dirty="0" smtClean="0"/>
              <a:t>	----------</a:t>
            </a:r>
          </a:p>
          <a:p>
            <a:pPr marL="457200" lvl="1" indent="0">
              <a:buNone/>
            </a:pPr>
            <a:r>
              <a:rPr lang="en-AU" dirty="0" smtClean="0"/>
              <a:t>Australia </a:t>
            </a:r>
            <a:r>
              <a:rPr lang="en-AU" dirty="0"/>
              <a:t>Hotel </a:t>
            </a:r>
            <a:r>
              <a:rPr lang="en-AU" smtClean="0"/>
              <a:t>	123456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Marble Bar </a:t>
            </a:r>
            <a:r>
              <a:rPr lang="en-AU" dirty="0" smtClean="0"/>
              <a:t>		12212</a:t>
            </a:r>
          </a:p>
          <a:p>
            <a:pPr marL="457200" lvl="1" indent="0">
              <a:buNone/>
            </a:pPr>
            <a:r>
              <a:rPr lang="en-AU" altLang="zh-CN" dirty="0"/>
              <a:t>Lord </a:t>
            </a:r>
            <a:r>
              <a:rPr lang="en-AU" altLang="zh-CN" dirty="0" smtClean="0"/>
              <a:t>Nelson		111223	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9D15-ACCD-4E96-91A9-04C073BEB66F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9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</a:t>
            </a:r>
            <a:r>
              <a:rPr lang="en-AU" dirty="0" smtClean="0"/>
              <a:t>Views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We can treat views as ”macros” that will be re-written </a:t>
            </a:r>
            <a:r>
              <a:rPr lang="en-AU" dirty="0" smtClean="0"/>
              <a:t>into queries </a:t>
            </a:r>
            <a:r>
              <a:rPr lang="en-AU" dirty="0"/>
              <a:t>on the base relation.</a:t>
            </a:r>
          </a:p>
          <a:p>
            <a:pPr>
              <a:lnSpc>
                <a:spcPct val="160000"/>
              </a:lnSpc>
            </a:pPr>
            <a:r>
              <a:rPr lang="en-AU" dirty="0"/>
              <a:t>This is most easily seen by converting to relational </a:t>
            </a:r>
            <a:r>
              <a:rPr lang="en-AU" dirty="0" smtClean="0"/>
              <a:t>algebra, and </a:t>
            </a:r>
            <a:r>
              <a:rPr lang="en-AU" dirty="0"/>
              <a:t>following transformation that an SQL query </a:t>
            </a:r>
            <a:r>
              <a:rPr lang="en-AU" dirty="0" smtClean="0"/>
              <a:t>evaluator might </a:t>
            </a:r>
            <a:r>
              <a:rPr lang="en-AU" dirty="0"/>
              <a:t>make.</a:t>
            </a:r>
          </a:p>
          <a:p>
            <a:pPr>
              <a:lnSpc>
                <a:spcPct val="160000"/>
              </a:lnSpc>
            </a:pPr>
            <a:r>
              <a:rPr lang="en-AU" b="1" dirty="0"/>
              <a:t>Example</a:t>
            </a:r>
            <a:r>
              <a:rPr lang="en-AU" dirty="0"/>
              <a:t>: Using the </a:t>
            </a:r>
            <a:r>
              <a:rPr lang="en-AU" dirty="0" err="1"/>
              <a:t>InnerCityHotels</a:t>
            </a:r>
            <a:r>
              <a:rPr lang="en-AU" dirty="0"/>
              <a:t> view.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CREATE VIEW </a:t>
            </a:r>
            <a:r>
              <a:rPr lang="en-AU" dirty="0" err="1"/>
              <a:t>InnerCityHotels</a:t>
            </a:r>
            <a:r>
              <a:rPr lang="en-AU" dirty="0"/>
              <a:t> AS</a:t>
            </a:r>
          </a:p>
          <a:p>
            <a:pPr marL="457200" lvl="1" indent="0">
              <a:buNone/>
            </a:pPr>
            <a:r>
              <a:rPr lang="en-AU" dirty="0" smtClean="0"/>
              <a:t>	SELECT </a:t>
            </a:r>
            <a:r>
              <a:rPr lang="en-AU" dirty="0"/>
              <a:t>name, license</a:t>
            </a:r>
          </a:p>
          <a:p>
            <a:pPr marL="457200" lvl="1" indent="0">
              <a:buNone/>
            </a:pPr>
            <a:r>
              <a:rPr lang="en-AU" dirty="0" smtClean="0"/>
              <a:t>	FROM </a:t>
            </a:r>
            <a:r>
              <a:rPr lang="en-AU" dirty="0"/>
              <a:t>Bars</a:t>
            </a:r>
          </a:p>
          <a:p>
            <a:pPr marL="457200" lvl="1" indent="0">
              <a:buNone/>
            </a:pPr>
            <a:r>
              <a:rPr lang="en-AU" dirty="0" smtClean="0"/>
              <a:t>	WHERE </a:t>
            </a:r>
            <a:r>
              <a:rPr lang="en-AU" dirty="0" err="1"/>
              <a:t>addr</a:t>
            </a:r>
            <a:r>
              <a:rPr lang="en-AU" dirty="0"/>
              <a:t> IN (’The Rocks’, ’Sydney’);</a:t>
            </a:r>
          </a:p>
          <a:p>
            <a:pPr marL="457200" lvl="1" indent="0">
              <a:buNone/>
            </a:pPr>
            <a:r>
              <a:rPr lang="en-AU" dirty="0"/>
              <a:t>SELECT pub FROM </a:t>
            </a:r>
            <a:r>
              <a:rPr lang="en-AU" dirty="0" err="1"/>
              <a:t>InnerCityHotels</a:t>
            </a:r>
            <a:r>
              <a:rPr lang="en-AU" dirty="0"/>
              <a:t> WHERE </a:t>
            </a:r>
            <a:r>
              <a:rPr lang="en-AU" dirty="0" err="1"/>
              <a:t>lic</a:t>
            </a:r>
            <a:r>
              <a:rPr lang="en-AU" dirty="0"/>
              <a:t> = ’123456’;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DDBC-65D9-489C-BE32-73C44FFED19B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Updating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Under the following conditions, it makes sense to allow </a:t>
            </a:r>
            <a:r>
              <a:rPr lang="en-AU" dirty="0" smtClean="0"/>
              <a:t>view updates</a:t>
            </a:r>
            <a:r>
              <a:rPr lang="en-AU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the </a:t>
            </a:r>
            <a:r>
              <a:rPr lang="en-AU" dirty="0"/>
              <a:t>view involves a single relation R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the </a:t>
            </a:r>
            <a:r>
              <a:rPr lang="en-AU" dirty="0"/>
              <a:t>WHERE clause does not involve R in a </a:t>
            </a:r>
            <a:r>
              <a:rPr lang="en-AU" dirty="0" err="1"/>
              <a:t>subquery</a:t>
            </a:r>
            <a:endParaRPr lang="en-AU" dirty="0"/>
          </a:p>
          <a:p>
            <a:pPr lvl="1">
              <a:lnSpc>
                <a:spcPct val="150000"/>
              </a:lnSpc>
            </a:pPr>
            <a:r>
              <a:rPr lang="en-AU" dirty="0" smtClean="0"/>
              <a:t>there </a:t>
            </a:r>
            <a:r>
              <a:rPr lang="en-AU" dirty="0"/>
              <a:t>must be attributes in SELECT that allow the </a:t>
            </a:r>
            <a:r>
              <a:rPr lang="en-AU" dirty="0" smtClean="0"/>
              <a:t>new tuple </a:t>
            </a:r>
            <a:r>
              <a:rPr lang="en-AU" dirty="0"/>
              <a:t>to be retrieved; unmentioned attributes are set </a:t>
            </a:r>
            <a:r>
              <a:rPr lang="en-AU" dirty="0" smtClean="0"/>
              <a:t>to NULL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3774-6CCD-44F5-8854-BE6EA75A3E49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9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Updating </a:t>
            </a:r>
            <a:r>
              <a:rPr lang="en-AU" dirty="0" smtClean="0"/>
              <a:t>Views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Example: Our </a:t>
            </a:r>
            <a:r>
              <a:rPr lang="en-AU" dirty="0" err="1"/>
              <a:t>InnerCityHotel</a:t>
            </a:r>
            <a:r>
              <a:rPr lang="en-AU" dirty="0"/>
              <a:t> view is not updatable.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INSERT INTO </a:t>
            </a:r>
            <a:r>
              <a:rPr lang="en-AU" dirty="0" err="1"/>
              <a:t>InnerCityHotels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VALUES (’</a:t>
            </a:r>
            <a:r>
              <a:rPr lang="en-AU" dirty="0" err="1"/>
              <a:t>Jackson’’s</a:t>
            </a:r>
            <a:r>
              <a:rPr lang="en-AU" dirty="0"/>
              <a:t> on George’, ’9876543’);</a:t>
            </a:r>
          </a:p>
          <a:p>
            <a:pPr>
              <a:lnSpc>
                <a:spcPct val="160000"/>
              </a:lnSpc>
            </a:pPr>
            <a:r>
              <a:rPr lang="en-AU" dirty="0"/>
              <a:t>creates a new tuple in the Bars relation: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(’</a:t>
            </a:r>
            <a:r>
              <a:rPr lang="en-AU" dirty="0" err="1"/>
              <a:t>Jackson’’s</a:t>
            </a:r>
            <a:r>
              <a:rPr lang="en-AU" dirty="0"/>
              <a:t> on George’, NULL, ’9876543’)</a:t>
            </a:r>
          </a:p>
          <a:p>
            <a:pPr>
              <a:lnSpc>
                <a:spcPct val="160000"/>
              </a:lnSpc>
            </a:pPr>
            <a:r>
              <a:rPr lang="en-AU" dirty="0"/>
              <a:t>when we SELECT from the view, this new tuple does </a:t>
            </a:r>
            <a:r>
              <a:rPr lang="en-AU" dirty="0" smtClean="0"/>
              <a:t>not satisfy </a:t>
            </a:r>
            <a:r>
              <a:rPr lang="en-AU" dirty="0"/>
              <a:t>the view condition: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 err="1"/>
              <a:t>addr</a:t>
            </a:r>
            <a:r>
              <a:rPr lang="en-AU" dirty="0"/>
              <a:t> IN (’The Rocks’, ’Sydney’)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D8F8-A9DF-45E0-AEF3-538A338A165E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9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Updating Views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/>
              <a:t>If we had chosen to omit the license attribute instead, </a:t>
            </a:r>
            <a:r>
              <a:rPr lang="en-AU" dirty="0" smtClean="0"/>
              <a:t>it would </a:t>
            </a:r>
            <a:r>
              <a:rPr lang="en-AU" dirty="0"/>
              <a:t>be updatable</a:t>
            </a:r>
            <a:r>
              <a:rPr lang="en-AU" dirty="0" smtClean="0"/>
              <a:t>: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CREATE VIEW </a:t>
            </a:r>
            <a:r>
              <a:rPr lang="en-AU" dirty="0" err="1"/>
              <a:t>CityHotels</a:t>
            </a:r>
            <a:r>
              <a:rPr lang="en-AU" dirty="0"/>
              <a:t> AS</a:t>
            </a:r>
          </a:p>
          <a:p>
            <a:pPr marL="457200" lvl="1" indent="0">
              <a:buNone/>
            </a:pPr>
            <a:r>
              <a:rPr lang="en-AU" dirty="0" smtClean="0"/>
              <a:t>	SELECT </a:t>
            </a:r>
            <a:r>
              <a:rPr lang="en-AU" dirty="0" err="1"/>
              <a:t>name,addr</a:t>
            </a:r>
            <a:r>
              <a:rPr lang="en-AU" dirty="0"/>
              <a:t> FROM Bars</a:t>
            </a:r>
          </a:p>
          <a:p>
            <a:pPr marL="457200" lvl="1" indent="0">
              <a:buNone/>
            </a:pPr>
            <a:r>
              <a:rPr lang="en-AU" dirty="0" smtClean="0"/>
              <a:t>	WHERE </a:t>
            </a:r>
            <a:r>
              <a:rPr lang="en-AU" dirty="0" err="1"/>
              <a:t>addr</a:t>
            </a:r>
            <a:r>
              <a:rPr lang="en-AU" dirty="0"/>
              <a:t> IN (’The Rocks’, ’Sydney’);</a:t>
            </a:r>
          </a:p>
          <a:p>
            <a:pPr marL="457200" lvl="1" indent="0">
              <a:buNone/>
            </a:pPr>
            <a:r>
              <a:rPr lang="en-AU" dirty="0"/>
              <a:t>INSERT INTO </a:t>
            </a:r>
            <a:r>
              <a:rPr lang="en-AU" dirty="0" err="1"/>
              <a:t>CityHotels</a:t>
            </a:r>
            <a:endParaRPr lang="en-AU" dirty="0"/>
          </a:p>
          <a:p>
            <a:pPr marL="457200" lvl="1" indent="0">
              <a:buNone/>
            </a:pPr>
            <a:r>
              <a:rPr lang="en-AU" dirty="0" smtClean="0"/>
              <a:t>	VALUES </a:t>
            </a:r>
            <a:r>
              <a:rPr lang="en-AU" dirty="0"/>
              <a:t>(’</a:t>
            </a:r>
            <a:r>
              <a:rPr lang="en-AU" dirty="0" err="1"/>
              <a:t>Jackson’’s</a:t>
            </a:r>
            <a:r>
              <a:rPr lang="en-AU" dirty="0"/>
              <a:t> on George’, ’Sydney’);</a:t>
            </a:r>
          </a:p>
          <a:p>
            <a:pPr marL="457200" lvl="1" indent="0">
              <a:buNone/>
            </a:pPr>
            <a:r>
              <a:rPr lang="en-AU" dirty="0" smtClean="0"/>
              <a:t>	SELECT </a:t>
            </a:r>
            <a:r>
              <a:rPr lang="en-AU" dirty="0"/>
              <a:t>* FROM </a:t>
            </a:r>
            <a:r>
              <a:rPr lang="en-AU" dirty="0" err="1"/>
              <a:t>CityHotels</a:t>
            </a:r>
            <a:r>
              <a:rPr lang="en-AU" dirty="0"/>
              <a:t>;</a:t>
            </a:r>
          </a:p>
          <a:p>
            <a:pPr marL="457200" lvl="1" indent="0">
              <a:buNone/>
            </a:pP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NAME 			ADDR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------------------------- </a:t>
            </a:r>
            <a:r>
              <a:rPr lang="en-AU" dirty="0" smtClean="0"/>
              <a:t>		-----------------</a:t>
            </a:r>
          </a:p>
          <a:p>
            <a:pPr marL="457200" lvl="1" indent="0">
              <a:buNone/>
            </a:pPr>
            <a:r>
              <a:rPr lang="en-AU" dirty="0" smtClean="0"/>
              <a:t>Australia </a:t>
            </a:r>
            <a:r>
              <a:rPr lang="en-AU" dirty="0"/>
              <a:t>Hotel </a:t>
            </a:r>
            <a:r>
              <a:rPr lang="en-AU" dirty="0" smtClean="0"/>
              <a:t>		The </a:t>
            </a:r>
            <a:r>
              <a:rPr lang="en-AU" dirty="0"/>
              <a:t>Rocks</a:t>
            </a:r>
          </a:p>
          <a:p>
            <a:pPr marL="457200" lvl="1" indent="0">
              <a:buNone/>
            </a:pPr>
            <a:r>
              <a:rPr lang="en-AU" dirty="0"/>
              <a:t>Marble Bar </a:t>
            </a:r>
            <a:r>
              <a:rPr lang="en-AU" dirty="0" smtClean="0"/>
              <a:t>			Sydney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Jackson’s on George </a:t>
            </a:r>
            <a:r>
              <a:rPr lang="en-AU" dirty="0" smtClean="0"/>
              <a:t>		Sydney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C627-E761-4155-AAA9-91F910C76F67}" type="datetime1">
              <a:rPr lang="en-US" altLang="zh-CN" smtClean="0"/>
              <a:t>3/11/2017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4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5174</Words>
  <Application>Microsoft Office PowerPoint</Application>
  <PresentationFormat>On-screen Show (4:3)</PresentationFormat>
  <Paragraphs>1806</Paragraphs>
  <Slides>96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7" baseType="lpstr">
      <vt:lpstr>Office Theme</vt:lpstr>
      <vt:lpstr>SQL</vt:lpstr>
      <vt:lpstr>SQL-99</vt:lpstr>
      <vt:lpstr>Sample Database</vt:lpstr>
      <vt:lpstr>Sample Database(cont)</vt:lpstr>
      <vt:lpstr>Sample Database(cont)</vt:lpstr>
      <vt:lpstr>Sample Database(cont)</vt:lpstr>
      <vt:lpstr>Sample Database(cont)</vt:lpstr>
      <vt:lpstr>  SQL Queries:  What beers are made by Toohey’s?” SELECT Name FROM Beers WHERE Manf = ‘Toohey’’s’;   </vt:lpstr>
      <vt:lpstr>SQL Queries</vt:lpstr>
      <vt:lpstr>SQL Queries(cont)</vt:lpstr>
      <vt:lpstr>SQL Identifiers</vt:lpstr>
      <vt:lpstr>SQL Keywords</vt:lpstr>
      <vt:lpstr>SQL Data Types</vt:lpstr>
      <vt:lpstr>SQL Data Types(cont.)</vt:lpstr>
      <vt:lpstr>SQL Data Types(cont.)</vt:lpstr>
      <vt:lpstr>SQL Strings</vt:lpstr>
      <vt:lpstr>String comparison</vt:lpstr>
      <vt:lpstr>String manipulation</vt:lpstr>
      <vt:lpstr>SQL Dates</vt:lpstr>
      <vt:lpstr>SQL Numbers</vt:lpstr>
      <vt:lpstr>SQL Numbers(cont.)</vt:lpstr>
      <vt:lpstr>Tuple and Set Literals</vt:lpstr>
      <vt:lpstr>Querying a Single Relation</vt:lpstr>
      <vt:lpstr>Querying a Single Relation(cont.)</vt:lpstr>
      <vt:lpstr>Projection by SQL</vt:lpstr>
      <vt:lpstr>Projection by SQL(cont.)</vt:lpstr>
      <vt:lpstr>Projection by SQL(cont.)</vt:lpstr>
      <vt:lpstr>Selection by SQL</vt:lpstr>
      <vt:lpstr>Selection by SQL(cont.)</vt:lpstr>
      <vt:lpstr>Renaming via as</vt:lpstr>
      <vt:lpstr>Renaming via as(cont.)</vt:lpstr>
      <vt:lpstr>Expressions as Values in Columns</vt:lpstr>
      <vt:lpstr>Inserting Text in Result Table</vt:lpstr>
      <vt:lpstr> SELECT Manf FROM Likes, Beers WHERE drinker = ‘John’ AND beer = name;  </vt:lpstr>
      <vt:lpstr>Querying Multi-relations</vt:lpstr>
      <vt:lpstr>Querying Multi-relations(cont.)</vt:lpstr>
      <vt:lpstr>Querying Multi-relations(cont.)</vt:lpstr>
      <vt:lpstr>Querying Multi-relations(cont.)</vt:lpstr>
      <vt:lpstr>Attribute Name Clashes</vt:lpstr>
      <vt:lpstr>Attribute Name Clashes(cont.)</vt:lpstr>
      <vt:lpstr>Table Name Clashes</vt:lpstr>
      <vt:lpstr>SELECT b1.name, b2.name FROM Beers b1, Beers b2 WHERE b1.manf = b2.manf AND b1.name &lt; b2.name; </vt:lpstr>
      <vt:lpstr>Subqueries</vt:lpstr>
      <vt:lpstr>PowerPoint Presentation</vt:lpstr>
      <vt:lpstr>Subqueries(cont.)</vt:lpstr>
      <vt:lpstr>NOT use subqueries</vt:lpstr>
      <vt:lpstr>Subqueries(cont.)</vt:lpstr>
      <vt:lpstr>PowerPoint Presentation</vt:lpstr>
      <vt:lpstr>Subqueries(cont.)</vt:lpstr>
      <vt:lpstr>Subqueries(cont.)</vt:lpstr>
      <vt:lpstr>PowerPoint Presentation</vt:lpstr>
      <vt:lpstr>EXISTS Function</vt:lpstr>
      <vt:lpstr>Quantifiers</vt:lpstr>
      <vt:lpstr>PowerPoint Presentation</vt:lpstr>
      <vt:lpstr>Union, Intersection, Difference</vt:lpstr>
      <vt:lpstr>Divide Operation</vt:lpstr>
      <vt:lpstr>Divide Operation</vt:lpstr>
      <vt:lpstr>Aggregation</vt:lpstr>
      <vt:lpstr>Aggregation(cont.)</vt:lpstr>
      <vt:lpstr>Aggregation(cont.)</vt:lpstr>
      <vt:lpstr>Grouping</vt:lpstr>
      <vt:lpstr>Grouping(cont.)</vt:lpstr>
      <vt:lpstr>Grouping(cont.)</vt:lpstr>
      <vt:lpstr>Grouping(cont.)</vt:lpstr>
      <vt:lpstr>Grouping(cont.)</vt:lpstr>
      <vt:lpstr>Eliminating Groups</vt:lpstr>
      <vt:lpstr>Eliminating Groups(cont.)</vt:lpstr>
      <vt:lpstr>Eliminating Groups(cont.)</vt:lpstr>
      <vt:lpstr>Defining a Database Schema</vt:lpstr>
      <vt:lpstr>Defining a Database Schema(cont.)</vt:lpstr>
      <vt:lpstr>Declaring Keys</vt:lpstr>
      <vt:lpstr>Declaring Keys(cont.)</vt:lpstr>
      <vt:lpstr>Other Attribute Properties</vt:lpstr>
      <vt:lpstr>Other Attribute Properties(cont.)</vt:lpstr>
      <vt:lpstr>Other Attribute Properties(cont.)</vt:lpstr>
      <vt:lpstr>Database Modification</vt:lpstr>
      <vt:lpstr>Simple Insertion</vt:lpstr>
      <vt:lpstr>Insertion from Queries</vt:lpstr>
      <vt:lpstr>Insertion from Queries(cont.)</vt:lpstr>
      <vt:lpstr>Deletion</vt:lpstr>
      <vt:lpstr>Deletion(cont.)</vt:lpstr>
      <vt:lpstr>Deletion(cont.)</vt:lpstr>
      <vt:lpstr>Updates</vt:lpstr>
      <vt:lpstr>Updates(cont.)</vt:lpstr>
      <vt:lpstr>Changing Tables</vt:lpstr>
      <vt:lpstr>Changing Tables(cont.)</vt:lpstr>
      <vt:lpstr>Changing Tables(cont.)</vt:lpstr>
      <vt:lpstr>Views</vt:lpstr>
      <vt:lpstr>Views(cont.)</vt:lpstr>
      <vt:lpstr>Views(cont.)</vt:lpstr>
      <vt:lpstr>Renaming View Attributes</vt:lpstr>
      <vt:lpstr>Querying Views</vt:lpstr>
      <vt:lpstr>Querying Views(cont.)</vt:lpstr>
      <vt:lpstr>Updating Views</vt:lpstr>
      <vt:lpstr>Updating Views(cont.)</vt:lpstr>
      <vt:lpstr>Updating Views(cont.)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xiaoyangw</dc:creator>
  <cp:lastModifiedBy>lin</cp:lastModifiedBy>
  <cp:revision>740</cp:revision>
  <dcterms:created xsi:type="dcterms:W3CDTF">2006-08-16T00:00:00Z</dcterms:created>
  <dcterms:modified xsi:type="dcterms:W3CDTF">2017-03-12T00:25:02Z</dcterms:modified>
</cp:coreProperties>
</file>