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3" r:id="rId11"/>
    <p:sldId id="265" r:id="rId12"/>
    <p:sldId id="272" r:id="rId13"/>
    <p:sldId id="264" r:id="rId14"/>
    <p:sldId id="268" r:id="rId15"/>
    <p:sldId id="273" r:id="rId16"/>
    <p:sldId id="269" r:id="rId17"/>
    <p:sldId id="274" r:id="rId18"/>
    <p:sldId id="270" r:id="rId19"/>
    <p:sldId id="276" r:id="rId20"/>
    <p:sldId id="27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>
      <p:cViewPr>
        <p:scale>
          <a:sx n="100" d="100"/>
          <a:sy n="100" d="100"/>
        </p:scale>
        <p:origin x="1960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7244A-31C9-4C9B-8E84-E27265867652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B655A-DA4D-4A23-9D3B-A426AB15A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746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B655A-DA4D-4A23-9D3B-A426AB15A94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640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B655A-DA4D-4A23-9D3B-A426AB15A94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5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E6A19-8266-433F-A735-D898AB5E81FE}" type="datetime1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8A39-C23B-4F62-9684-A4C9CD24406A}" type="datetime1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E2C4-92C6-4F33-9EB2-9609C99ED06D}" type="datetime1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D44B-AE32-442B-AADD-0DDD36934FA7}" type="datetime1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DC7B-5885-4FEB-A229-3CE1555B4F02}" type="datetime1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0E4F-2EBB-4E84-85FB-9B42B70CE277}" type="datetime1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A9D8-EF12-49AE-962E-D709AC1E100A}" type="datetime1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3ECD-252C-4840-8E46-434A9AFDB2B2}" type="datetime1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C2EF-8895-448E-89D6-ECDBEE41FF0B}" type="datetime1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40F8-359D-4A26-91D4-DAB9CF1299C5}" type="datetime1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E46B-A602-4382-B5F9-07129C7D802A}" type="datetime1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F21D3-04BA-4BBA-A744-16F44873555A}" type="datetime1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Functional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Dependency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05F6D-CEEC-4019-96A5-B9B78DEECC51}" type="datetime1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191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8.3 Armstrong’s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axioms (1974)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Notation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If X and Y are sets of attributes, we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write XY for their union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e.g. X = {A, B}, Y = {B, C}, XY = {A, B, C}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F1 (Reflexivity) If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⊇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→Y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fr-FR" altLang="zh-CN" dirty="0" smtClean="0">
                <a:latin typeface="Times New Roman" pitchFamily="18" charset="0"/>
                <a:cs typeface="Times New Roman" pitchFamily="18" charset="0"/>
              </a:rPr>
              <a:t>F2 </a:t>
            </a:r>
            <a:r>
              <a:rPr lang="fr-FR" altLang="zh-CN" dirty="0">
                <a:latin typeface="Times New Roman" pitchFamily="18" charset="0"/>
                <a:cs typeface="Times New Roman" pitchFamily="18" charset="0"/>
              </a:rPr>
              <a:t>(Augmentation) {</a:t>
            </a:r>
            <a:r>
              <a:rPr lang="fr-FR" altLang="zh-CN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fr-FR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altLang="zh-CN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fr-FR" altLang="zh-CN" dirty="0">
                <a:latin typeface="Times New Roman" pitchFamily="18" charset="0"/>
                <a:cs typeface="Times New Roman" pitchFamily="18" charset="0"/>
              </a:rPr>
              <a:t>} |= </a:t>
            </a:r>
            <a:r>
              <a:rPr lang="fr-FR" altLang="zh-CN" i="1" dirty="0">
                <a:latin typeface="Times New Roman" pitchFamily="18" charset="0"/>
                <a:cs typeface="Times New Roman" pitchFamily="18" charset="0"/>
              </a:rPr>
              <a:t>XZ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fr-FR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altLang="zh-CN" i="1" dirty="0">
                <a:latin typeface="Times New Roman" pitchFamily="18" charset="0"/>
                <a:cs typeface="Times New Roman" pitchFamily="18" charset="0"/>
              </a:rPr>
              <a:t>Y Z</a:t>
            </a:r>
            <a:r>
              <a:rPr lang="fr-FR" altLang="zh-C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s-ES" altLang="zh-CN" dirty="0" smtClean="0">
                <a:latin typeface="Times New Roman" pitchFamily="18" charset="0"/>
                <a:cs typeface="Times New Roman" pitchFamily="18" charset="0"/>
              </a:rPr>
              <a:t>F3 </a:t>
            </a:r>
            <a:r>
              <a:rPr lang="es-ES" altLang="zh-CN" dirty="0">
                <a:latin typeface="Times New Roman" pitchFamily="18" charset="0"/>
                <a:cs typeface="Times New Roman" pitchFamily="18" charset="0"/>
              </a:rPr>
              <a:t>(Transitivity) {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s-E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Y , Y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s-E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s-ES" altLang="zh-CN" dirty="0">
                <a:latin typeface="Times New Roman" pitchFamily="18" charset="0"/>
                <a:cs typeface="Times New Roman" pitchFamily="18" charset="0"/>
              </a:rPr>
              <a:t>} |= 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s-E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s-ES" altLang="zh-CN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30AC-7D2A-4AAE-B82E-03E781B93F7E}" type="datetime1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26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F4 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Additivity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{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X→ Y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, X →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|=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 →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 Z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F5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Projectivity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 →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 Z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|=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 →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F6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Pseudotransitivity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s-ES" altLang="zh-CN" dirty="0" smtClean="0">
                <a:latin typeface="Times New Roman" pitchFamily="18" charset="0"/>
                <a:cs typeface="Times New Roman" pitchFamily="18" charset="0"/>
              </a:rPr>
              <a:t>    {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s-E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Y , Y Z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s-E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s-ES" altLang="zh-CN" dirty="0">
                <a:latin typeface="Times New Roman" pitchFamily="18" charset="0"/>
                <a:cs typeface="Times New Roman" pitchFamily="18" charset="0"/>
              </a:rPr>
              <a:t>} |= 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XZ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s-E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s-E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Given F = 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 →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B,A →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C,BC →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}, derive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D: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 →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(given)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2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 →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(given)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3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→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BC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(by F4, from 1 and 2)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4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BC →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(given)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5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 →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(by F3, from 3 and 4)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F5EE-6B44-4450-AAEC-4BF22280778B}" type="datetime1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21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F4 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Additivity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{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X→ Y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, X →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|=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 →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 Z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F5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Projectivity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 →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 Z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|=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 →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F6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Pseudotransitivity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s-ES" altLang="zh-CN" dirty="0" smtClean="0">
                <a:latin typeface="Times New Roman" pitchFamily="18" charset="0"/>
                <a:cs typeface="Times New Roman" pitchFamily="18" charset="0"/>
              </a:rPr>
              <a:t>    {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s-E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Y , Y Z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s-E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s-ES" altLang="zh-CN" dirty="0">
                <a:latin typeface="Times New Roman" pitchFamily="18" charset="0"/>
                <a:cs typeface="Times New Roman" pitchFamily="18" charset="0"/>
              </a:rPr>
              <a:t>} |= 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XZ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s-E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s-E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In fact, F4, F5, and F6 can be derived from F1-F3.</a:t>
            </a:r>
          </a:p>
          <a:p>
            <a:pPr marL="0" lvl="0" indent="0">
              <a:lnSpc>
                <a:spcPct val="160000"/>
              </a:lnSpc>
              <a:buNone/>
            </a:pP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Prove </a:t>
            </a:r>
            <a:r>
              <a:rPr lang="en-US" altLang="zh-C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→ Y , X → Z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} |=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 → Y Z</a:t>
            </a:r>
            <a:r>
              <a:rPr lang="en-US" altLang="zh-C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lvl="0" indent="0">
              <a:lnSpc>
                <a:spcPct val="160000"/>
              </a:lnSpc>
              <a:buNone/>
            </a:pPr>
            <a:r>
              <a:rPr lang="en-US" altLang="zh-C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en-US" altLang="zh-CN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→ Y </a:t>
            </a:r>
            <a:r>
              <a:rPr lang="en-US" altLang="zh-C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is given.</a:t>
            </a:r>
          </a:p>
          <a:p>
            <a:pPr marL="0" lvl="0" indent="0">
              <a:lnSpc>
                <a:spcPct val="160000"/>
              </a:lnSpc>
              <a:buNone/>
            </a:pPr>
            <a:r>
              <a:rPr lang="en-US" altLang="zh-C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US" altLang="zh-CN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XX </a:t>
            </a:r>
            <a:r>
              <a:rPr lang="en-US" altLang="zh-CN" sz="31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altLang="zh-CN" sz="31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XY </a:t>
            </a:r>
            <a:r>
              <a:rPr lang="en-US" altLang="zh-CN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by F2</a:t>
            </a:r>
            <a:r>
              <a:rPr lang="en-US" altLang="zh-CN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1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altLang="zh-CN" sz="31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that is, </a:t>
            </a:r>
            <a:r>
              <a:rPr lang="en-US" altLang="zh-CN" sz="31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31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altLang="zh-CN" sz="31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XY</a:t>
            </a:r>
            <a:endParaRPr lang="en-US" altLang="zh-CN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3) </a:t>
            </a:r>
            <a:r>
              <a:rPr lang="en-US" altLang="zh-CN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→ Z </a:t>
            </a:r>
            <a:r>
              <a:rPr lang="en-US" altLang="zh-C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given.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31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4) </a:t>
            </a:r>
            <a:r>
              <a:rPr lang="en-US" altLang="zh-CN" sz="31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 Y → Y Z </a:t>
            </a:r>
            <a:r>
              <a:rPr lang="en-US" altLang="zh-CN" sz="31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(by F2)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31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5)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 → Y Z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(by F3, 2) and 4))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F5EE-6B44-4450-AAEC-4BF22280778B}" type="datetime1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65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We can prove that Armstrong’s axioms are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sound and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complete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Sound: if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derives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→B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using Armstrong’s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axioms, then F |=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 →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by Definition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Complete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if F |=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M →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by Definition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1, then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derives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M →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by using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Armstrong’s axioms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6A77-8E86-4171-B4D5-D117B62AB0B1}" type="datetime1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41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8.4 Algorithm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to Check a FD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altLang="zh-CN" sz="3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Given </a:t>
            </a:r>
            <a:r>
              <a:rPr lang="en-US" altLang="zh-CN" sz="3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3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how do we check if </a:t>
            </a:r>
            <a:r>
              <a:rPr lang="en-US" altLang="zh-CN" sz="3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 →Y</a:t>
            </a:r>
            <a:r>
              <a:rPr lang="en-US" altLang="zh-CN" sz="3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is in </a:t>
            </a:r>
            <a:r>
              <a:rPr lang="en-US" altLang="zh-CN" sz="3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3000" i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3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i="1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denotes the smallest set of FD’s that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•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contains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and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•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closed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under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Armstrong’s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axioms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i="1" baseline="300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the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closure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of F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59C3-7852-44BC-B624-465A5B238B27}" type="datetime1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1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548680"/>
            <a:ext cx="8229600" cy="4525963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altLang="zh-CN" sz="3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59C3-7852-44BC-B624-465A5B238B27}" type="datetime1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2826" y="1628800"/>
            <a:ext cx="79276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F = { A </a:t>
            </a:r>
            <a:r>
              <a:rPr lang="en-US" altLang="zh-CN" sz="20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altLang="zh-CN" sz="2800" dirty="0" smtClean="0">
                <a:solidFill>
                  <a:prstClr val="black"/>
                </a:solidFill>
                <a:cs typeface="Times New Roman" pitchFamily="18" charset="0"/>
              </a:rPr>
              <a:t>B, B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altLang="zh-CN" sz="2800" dirty="0" smtClean="0">
                <a:solidFill>
                  <a:prstClr val="black"/>
                </a:solidFill>
                <a:cs typeface="Times New Roman" pitchFamily="18" charset="0"/>
              </a:rPr>
              <a:t>C</a:t>
            </a:r>
            <a:r>
              <a:rPr lang="en-US" altLang="zh-CN" sz="20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dirty="0" smtClean="0">
                <a:solidFill>
                  <a:prstClr val="black"/>
                </a:solidFill>
                <a:cs typeface="Times New Roman" pitchFamily="18" charset="0"/>
              </a:rPr>
              <a:t>A</a:t>
            </a:r>
            <a:r>
              <a:rPr lang="en-US" altLang="zh-CN" sz="20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→ </a:t>
            </a:r>
            <a:r>
              <a:rPr lang="en-US" altLang="zh-CN" sz="2800" dirty="0" smtClean="0">
                <a:solidFill>
                  <a:prstClr val="black"/>
                </a:solidFill>
                <a:cs typeface="Times New Roman" pitchFamily="18" charset="0"/>
              </a:rPr>
              <a:t>C</a:t>
            </a:r>
            <a:r>
              <a:rPr lang="en-US" altLang="zh-CN" sz="20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}</a:t>
            </a:r>
          </a:p>
          <a:p>
            <a:endParaRPr lang="en-US" altLang="zh-CN" sz="2800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  <a:p>
            <a:r>
              <a:rPr lang="en-US" altLang="zh-CN" sz="28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F</a:t>
            </a:r>
            <a:r>
              <a:rPr lang="en-US" altLang="zh-CN" sz="2800" baseline="30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+</a:t>
            </a:r>
            <a:r>
              <a:rPr lang="en-US" altLang="zh-CN" sz="2800" dirty="0" smtClean="0">
                <a:solidFill>
                  <a:prstClr val="black"/>
                </a:solidFill>
                <a:cs typeface="Times New Roman" pitchFamily="18" charset="0"/>
              </a:rPr>
              <a:t> = {AB -&gt; A, AB -&gt; B, AB -&gt; C, AC -&gt; A, AC -&gt; B, </a:t>
            </a:r>
          </a:p>
          <a:p>
            <a:r>
              <a:rPr lang="en-US" altLang="zh-CN" sz="2800" dirty="0" smtClean="0">
                <a:solidFill>
                  <a:prstClr val="black"/>
                </a:solidFill>
                <a:cs typeface="Times New Roman" pitchFamily="18" charset="0"/>
              </a:rPr>
              <a:t>AC -&gt; C, </a:t>
            </a:r>
            <a:r>
              <a:rPr lang="en-US" altLang="zh-CN" sz="20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ABC -&gt; A, ABC -&gt; B, ABC -&gt; C, AB -&gt; AB, 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AB -&gt; BC, AB -&gt; AC, …….}</a:t>
            </a:r>
          </a:p>
          <a:p>
            <a:endParaRPr lang="en-US" sz="2800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  <a:p>
            <a:r>
              <a:rPr lang="en-US" altLang="zh-CN" sz="2800" dirty="0" smtClean="0">
                <a:solidFill>
                  <a:prstClr val="black"/>
                </a:solidFill>
                <a:cs typeface="Times New Roman" pitchFamily="18" charset="0"/>
              </a:rPr>
              <a:t>F</a:t>
            </a:r>
            <a:r>
              <a:rPr lang="en-US" altLang="zh-CN" sz="2800" baseline="30000" dirty="0">
                <a:solidFill>
                  <a:prstClr val="black"/>
                </a:solidFill>
                <a:cs typeface="Times New Roman" pitchFamily="18" charset="0"/>
              </a:rPr>
              <a:t>+</a:t>
            </a:r>
            <a:r>
              <a:rPr lang="en-US" altLang="zh-CN" sz="28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cs typeface="Times New Roman" pitchFamily="18" charset="0"/>
              </a:rPr>
              <a:t>always has an exponential size regarding |F|.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98374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Too expensive to compute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i="1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to verify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 membership.</a:t>
            </a:r>
          </a:p>
          <a:p>
            <a:pPr>
              <a:lnSpc>
                <a:spcPct val="17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Instead we can compute the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closure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 under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30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is the largest set of attributes functionally determined by X. 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can be proven (using additivity)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that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S1: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S2: X →Y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∈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i="1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iff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(if and only if)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⊆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A4C0-5582-4F8A-9795-C8DB96030045}" type="datetime1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93096"/>
            <a:ext cx="3429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579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548680"/>
            <a:ext cx="8229600" cy="4525963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altLang="zh-CN" sz="3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59C3-7852-44BC-B624-465A5B238B27}" type="datetime1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3641" y="188640"/>
            <a:ext cx="79276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F = { A </a:t>
            </a:r>
            <a:r>
              <a:rPr lang="en-US" altLang="zh-CN" sz="20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altLang="zh-CN" sz="2800" dirty="0" smtClean="0">
                <a:solidFill>
                  <a:prstClr val="black"/>
                </a:solidFill>
                <a:cs typeface="Times New Roman" pitchFamily="18" charset="0"/>
              </a:rPr>
              <a:t>B, BC</a:t>
            </a:r>
            <a:r>
              <a:rPr lang="en-US" altLang="zh-CN" sz="20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→ </a:t>
            </a:r>
            <a:r>
              <a:rPr lang="en-US" altLang="zh-CN" sz="2800" dirty="0">
                <a:solidFill>
                  <a:prstClr val="black"/>
                </a:solidFill>
                <a:cs typeface="Times New Roman" pitchFamily="18" charset="0"/>
              </a:rPr>
              <a:t>D</a:t>
            </a:r>
            <a:r>
              <a:rPr lang="en-US" altLang="zh-CN" sz="20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dirty="0" smtClean="0">
                <a:solidFill>
                  <a:prstClr val="black"/>
                </a:solidFill>
                <a:cs typeface="Times New Roman" pitchFamily="18" charset="0"/>
              </a:rPr>
              <a:t>A</a:t>
            </a:r>
            <a:r>
              <a:rPr lang="en-US" altLang="zh-CN" sz="20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→ </a:t>
            </a:r>
            <a:r>
              <a:rPr lang="en-US" altLang="zh-CN" sz="2800" dirty="0" smtClean="0">
                <a:solidFill>
                  <a:prstClr val="black"/>
                </a:solidFill>
                <a:cs typeface="Times New Roman" pitchFamily="18" charset="0"/>
              </a:rPr>
              <a:t>C</a:t>
            </a:r>
            <a:r>
              <a:rPr lang="en-US" altLang="zh-CN" sz="20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}, compute {A}</a:t>
            </a:r>
            <a:r>
              <a:rPr lang="en-US" altLang="zh-CN" sz="2800" baseline="300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+</a:t>
            </a:r>
          </a:p>
          <a:p>
            <a:endParaRPr lang="en-US" altLang="zh-CN" sz="2800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9620" y="980728"/>
            <a:ext cx="8974380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dirty="0" smtClean="0">
                <a:solidFill>
                  <a:prstClr val="black"/>
                </a:solidFill>
                <a:cs typeface="Times New Roman" pitchFamily="18" charset="0"/>
              </a:rPr>
              <a:t>1</a:t>
            </a:r>
            <a:r>
              <a:rPr lang="en-US" sz="2800" baseline="30000" dirty="0" smtClean="0">
                <a:solidFill>
                  <a:prstClr val="black"/>
                </a:solidFill>
                <a:cs typeface="Times New Roman" pitchFamily="18" charset="0"/>
              </a:rPr>
              <a:t>st</a:t>
            </a:r>
            <a:r>
              <a:rPr lang="en-US" sz="2800" dirty="0" smtClean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cs typeface="Times New Roman" pitchFamily="18" charset="0"/>
              </a:rPr>
              <a:t>scan of F: </a:t>
            </a:r>
            <a:endParaRPr lang="en-US" sz="2800" dirty="0" smtClean="0">
              <a:solidFill>
                <a:prstClr val="black"/>
              </a:solidFill>
              <a:cs typeface="Times New Roman" pitchFamily="18" charset="0"/>
            </a:endParaRPr>
          </a:p>
          <a:p>
            <a:pPr lvl="0"/>
            <a:r>
              <a:rPr lang="en-US" sz="2800" dirty="0" smtClean="0">
                <a:solidFill>
                  <a:prstClr val="black"/>
                </a:solidFill>
                <a:cs typeface="Times New Roman" pitchFamily="18" charset="0"/>
              </a:rPr>
              <a:t>X</a:t>
            </a:r>
            <a:r>
              <a:rPr lang="en-US" sz="2800" baseline="30000" dirty="0" smtClean="0">
                <a:solidFill>
                  <a:prstClr val="black"/>
                </a:solidFill>
                <a:cs typeface="Times New Roman" pitchFamily="18" charset="0"/>
              </a:rPr>
              <a:t>+ </a:t>
            </a:r>
            <a:r>
              <a:rPr lang="en-US" sz="2800" dirty="0" smtClean="0">
                <a:solidFill>
                  <a:prstClr val="black"/>
                </a:solidFill>
                <a:cs typeface="Times New Roman" pitchFamily="18" charset="0"/>
              </a:rPr>
              <a:t>:= {A}</a:t>
            </a:r>
          </a:p>
          <a:p>
            <a:pPr lvl="0"/>
            <a:r>
              <a:rPr lang="en-US" sz="2800" dirty="0">
                <a:solidFill>
                  <a:prstClr val="black"/>
                </a:solidFill>
                <a:cs typeface="Times New Roman" pitchFamily="18" charset="0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cs typeface="Times New Roman" pitchFamily="18" charset="0"/>
              </a:rPr>
              <a:t>+ </a:t>
            </a:r>
            <a:r>
              <a:rPr lang="en-US" sz="2800" dirty="0">
                <a:solidFill>
                  <a:prstClr val="black"/>
                </a:solidFill>
                <a:cs typeface="Times New Roman" pitchFamily="18" charset="0"/>
              </a:rPr>
              <a:t>:= {</a:t>
            </a:r>
            <a:r>
              <a:rPr lang="en-US" sz="2800" dirty="0" smtClean="0">
                <a:solidFill>
                  <a:prstClr val="black"/>
                </a:solidFill>
                <a:cs typeface="Times New Roman" pitchFamily="18" charset="0"/>
              </a:rPr>
              <a:t>A, B}</a:t>
            </a:r>
          </a:p>
          <a:p>
            <a:pPr lvl="0"/>
            <a:r>
              <a:rPr lang="en-US" sz="2800" dirty="0">
                <a:solidFill>
                  <a:prstClr val="black"/>
                </a:solidFill>
                <a:cs typeface="Times New Roman" pitchFamily="18" charset="0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cs typeface="Times New Roman" pitchFamily="18" charset="0"/>
              </a:rPr>
              <a:t>+ </a:t>
            </a:r>
            <a:r>
              <a:rPr lang="en-US" sz="2800" dirty="0">
                <a:solidFill>
                  <a:prstClr val="black"/>
                </a:solidFill>
                <a:cs typeface="Times New Roman" pitchFamily="18" charset="0"/>
              </a:rPr>
              <a:t>:= {</a:t>
            </a:r>
            <a:r>
              <a:rPr lang="en-US" sz="2800" dirty="0" smtClean="0">
                <a:solidFill>
                  <a:prstClr val="black"/>
                </a:solidFill>
                <a:cs typeface="Times New Roman" pitchFamily="18" charset="0"/>
              </a:rPr>
              <a:t>A, B, C}</a:t>
            </a:r>
          </a:p>
          <a:p>
            <a:pPr lvl="0"/>
            <a:endParaRPr lang="en-US" sz="2800" dirty="0">
              <a:solidFill>
                <a:prstClr val="black"/>
              </a:solidFill>
              <a:cs typeface="Times New Roman" pitchFamily="18" charset="0"/>
            </a:endParaRPr>
          </a:p>
          <a:p>
            <a:pPr lvl="0"/>
            <a:r>
              <a:rPr lang="en-US" sz="2800" dirty="0" smtClean="0">
                <a:solidFill>
                  <a:prstClr val="black"/>
                </a:solidFill>
                <a:cs typeface="Times New Roman" pitchFamily="18" charset="0"/>
              </a:rPr>
              <a:t>2</a:t>
            </a:r>
            <a:r>
              <a:rPr lang="en-US" sz="2800" baseline="30000" dirty="0" smtClean="0">
                <a:solidFill>
                  <a:prstClr val="black"/>
                </a:solidFill>
                <a:cs typeface="Times New Roman" pitchFamily="18" charset="0"/>
              </a:rPr>
              <a:t>nd</a:t>
            </a:r>
            <a:r>
              <a:rPr lang="en-US" sz="2800" dirty="0" smtClean="0">
                <a:solidFill>
                  <a:prstClr val="black"/>
                </a:solidFill>
                <a:cs typeface="Times New Roman" pitchFamily="18" charset="0"/>
              </a:rPr>
              <a:t> scan of F:</a:t>
            </a:r>
          </a:p>
          <a:p>
            <a:pPr lvl="0"/>
            <a:r>
              <a:rPr lang="en-US" sz="2800" dirty="0">
                <a:solidFill>
                  <a:prstClr val="black"/>
                </a:solidFill>
                <a:cs typeface="Times New Roman" pitchFamily="18" charset="0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cs typeface="Times New Roman" pitchFamily="18" charset="0"/>
              </a:rPr>
              <a:t>+ </a:t>
            </a:r>
            <a:r>
              <a:rPr lang="en-US" sz="2800" dirty="0">
                <a:solidFill>
                  <a:prstClr val="black"/>
                </a:solidFill>
                <a:cs typeface="Times New Roman" pitchFamily="18" charset="0"/>
              </a:rPr>
              <a:t>:= {A, B, </a:t>
            </a:r>
            <a:r>
              <a:rPr lang="en-US" sz="2800" dirty="0" smtClean="0">
                <a:solidFill>
                  <a:prstClr val="black"/>
                </a:solidFill>
                <a:cs typeface="Times New Roman" pitchFamily="18" charset="0"/>
              </a:rPr>
              <a:t>C, D }</a:t>
            </a:r>
          </a:p>
          <a:p>
            <a:pPr lvl="0"/>
            <a:endParaRPr lang="en-US" sz="2800" dirty="0">
              <a:solidFill>
                <a:prstClr val="black"/>
              </a:solidFill>
              <a:cs typeface="Times New Roman" pitchFamily="18" charset="0"/>
            </a:endParaRPr>
          </a:p>
          <a:p>
            <a:pPr lvl="0"/>
            <a:r>
              <a:rPr lang="en-US" sz="2800" dirty="0" smtClean="0">
                <a:solidFill>
                  <a:prstClr val="black"/>
                </a:solidFill>
                <a:cs typeface="Times New Roman" pitchFamily="18" charset="0"/>
              </a:rPr>
              <a:t>3</a:t>
            </a:r>
            <a:r>
              <a:rPr lang="en-US" sz="2800" baseline="30000" dirty="0" smtClean="0">
                <a:solidFill>
                  <a:prstClr val="black"/>
                </a:solidFill>
                <a:cs typeface="Times New Roman" pitchFamily="18" charset="0"/>
              </a:rPr>
              <a:t>rd</a:t>
            </a:r>
            <a:r>
              <a:rPr lang="en-US" sz="2800" dirty="0" smtClean="0">
                <a:solidFill>
                  <a:prstClr val="black"/>
                </a:solidFill>
                <a:cs typeface="Times New Roman" pitchFamily="18" charset="0"/>
              </a:rPr>
              <a:t> scan of F: no change, therefore the algorithm terminates.</a:t>
            </a:r>
            <a:endParaRPr lang="en-US" sz="2800" dirty="0">
              <a:solidFill>
                <a:prstClr val="black"/>
              </a:solidFill>
              <a:cs typeface="Times New Roman" pitchFamily="18" charset="0"/>
            </a:endParaRPr>
          </a:p>
          <a:p>
            <a:pPr lvl="0"/>
            <a:endParaRPr lang="en-AU" sz="2800" dirty="0" smtClean="0">
              <a:solidFill>
                <a:prstClr val="black"/>
              </a:solidFill>
            </a:endParaRPr>
          </a:p>
          <a:p>
            <a:pPr lvl="0"/>
            <a:r>
              <a:rPr lang="en-US" sz="2800" dirty="0" smtClean="0">
                <a:solidFill>
                  <a:prstClr val="black"/>
                </a:solidFill>
                <a:cs typeface="Times New Roman" pitchFamily="18" charset="0"/>
              </a:rPr>
              <a:t>{A}</a:t>
            </a:r>
            <a:r>
              <a:rPr lang="en-US" sz="2800" baseline="30000" dirty="0" smtClean="0">
                <a:solidFill>
                  <a:prstClr val="black"/>
                </a:solidFill>
                <a:cs typeface="Times New Roman" pitchFamily="18" charset="0"/>
              </a:rPr>
              <a:t>+ </a:t>
            </a:r>
            <a:r>
              <a:rPr lang="en-US" sz="2800" dirty="0">
                <a:solidFill>
                  <a:prstClr val="black"/>
                </a:solidFill>
                <a:cs typeface="Times New Roman" pitchFamily="18" charset="0"/>
              </a:rPr>
              <a:t>:= {A, B, C, D </a:t>
            </a:r>
            <a:r>
              <a:rPr lang="en-US" sz="2800" dirty="0" smtClean="0">
                <a:solidFill>
                  <a:prstClr val="black"/>
                </a:solidFill>
                <a:cs typeface="Times New Roman" pitchFamily="18" charset="0"/>
              </a:rPr>
              <a:t>}</a:t>
            </a:r>
            <a:endParaRPr lang="en-US" sz="2800" dirty="0">
              <a:solidFill>
                <a:prstClr val="black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3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Algorithm to compute X</a:t>
            </a:r>
            <a:r>
              <a:rPr lang="en-US" altLang="zh-CN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300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:=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change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:= true;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while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change do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begin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change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:= false;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for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each FD W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→ Z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do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	begin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	if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⊆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and (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Z    X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then do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		begin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		X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:= X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∪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Z;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		change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:= true;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		end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	end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end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436" y="3573016"/>
            <a:ext cx="266700" cy="3619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A899-06DD-467E-BB26-D595093E6906}" type="datetime1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67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8.5 Algorithm 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to Compute a Candidate Key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24536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Given a relational schema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and a set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functional dependencies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on R.</a:t>
            </a:r>
          </a:p>
          <a:p>
            <a:pPr algn="just">
              <a:lnSpc>
                <a:spcPct val="17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 key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must have the property that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= R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Algorithm to compute a candidate key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Step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1: Assign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superkey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in F.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Step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2: Iteratively remove attributes from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while retaining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 property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= R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till no reduction on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The remaining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is a key.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72BF-B96A-438F-834C-F23163295514}" type="datetime1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51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8.Functional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Dependency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 “good” database schema should not lead to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update anomalies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•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update anomalies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0" indent="0"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•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functional dependencies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0" indent="0"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•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Armstrong Axioms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0" indent="0"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•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closures.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E495-2DE6-47C1-80B4-B1B02E01C5E3}" type="datetime1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357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548680"/>
            <a:ext cx="8229600" cy="4525963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altLang="zh-CN" sz="3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59C3-7852-44BC-B624-465A5B238B27}" type="datetime1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3641" y="188640"/>
            <a:ext cx="7927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R = {A, B, C, D} and </a:t>
            </a:r>
            <a:r>
              <a:rPr lang="en-AU" sz="2800" dirty="0"/>
              <a:t>F = { A → B, BC → D, A → C </a:t>
            </a:r>
            <a:r>
              <a:rPr lang="en-AU" sz="2800" dirty="0" smtClean="0"/>
              <a:t>} </a:t>
            </a:r>
            <a:endParaRPr lang="en-US" altLang="zh-CN" sz="2800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9620" y="980728"/>
            <a:ext cx="7718331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AU" sz="2800" dirty="0" smtClean="0">
                <a:solidFill>
                  <a:prstClr val="black"/>
                </a:solidFill>
                <a:cs typeface="Times New Roman" pitchFamily="18" charset="0"/>
              </a:rPr>
              <a:t> X = {A, B, C} if the left hand side of F is a super key.</a:t>
            </a:r>
          </a:p>
          <a:p>
            <a:pPr lvl="0"/>
            <a:endParaRPr lang="en-AU" sz="2800" dirty="0">
              <a:solidFill>
                <a:prstClr val="black"/>
              </a:solidFill>
              <a:cs typeface="Times New Roman" pitchFamily="18" charset="0"/>
            </a:endParaRPr>
          </a:p>
          <a:p>
            <a:pPr lvl="0"/>
            <a:r>
              <a:rPr lang="en-AU" sz="2800" dirty="0" smtClean="0">
                <a:solidFill>
                  <a:prstClr val="black"/>
                </a:solidFill>
                <a:cs typeface="Times New Roman" pitchFamily="18" charset="0"/>
              </a:rPr>
              <a:t>A cannot be removed because {BC}</a:t>
            </a:r>
            <a:r>
              <a:rPr lang="en-AU" sz="2800" baseline="30000" dirty="0" smtClean="0">
                <a:solidFill>
                  <a:prstClr val="black"/>
                </a:solidFill>
                <a:cs typeface="Times New Roman" pitchFamily="18" charset="0"/>
              </a:rPr>
              <a:t>+</a:t>
            </a:r>
            <a:r>
              <a:rPr lang="en-AU" sz="2800" dirty="0" smtClean="0">
                <a:solidFill>
                  <a:prstClr val="black"/>
                </a:solidFill>
                <a:cs typeface="Times New Roman" pitchFamily="18" charset="0"/>
              </a:rPr>
              <a:t> = {B, C, D} ≠ R</a:t>
            </a:r>
          </a:p>
          <a:p>
            <a:pPr lvl="0"/>
            <a:endParaRPr lang="en-AU" sz="2800" dirty="0">
              <a:solidFill>
                <a:prstClr val="black"/>
              </a:solidFill>
              <a:cs typeface="Times New Roman" pitchFamily="18" charset="0"/>
            </a:endParaRPr>
          </a:p>
          <a:p>
            <a:pPr lvl="0"/>
            <a:r>
              <a:rPr lang="en-AU" sz="2800" dirty="0" smtClean="0">
                <a:solidFill>
                  <a:prstClr val="black"/>
                </a:solidFill>
                <a:cs typeface="Times New Roman" pitchFamily="18" charset="0"/>
              </a:rPr>
              <a:t>B can be removed because {AC</a:t>
            </a:r>
            <a:r>
              <a:rPr lang="en-AU" sz="2800" dirty="0">
                <a:solidFill>
                  <a:prstClr val="black"/>
                </a:solidFill>
                <a:cs typeface="Times New Roman" pitchFamily="18" charset="0"/>
              </a:rPr>
              <a:t>}</a:t>
            </a:r>
            <a:r>
              <a:rPr lang="en-AU" sz="2800" baseline="30000" dirty="0">
                <a:solidFill>
                  <a:prstClr val="black"/>
                </a:solidFill>
                <a:cs typeface="Times New Roman" pitchFamily="18" charset="0"/>
              </a:rPr>
              <a:t>+</a:t>
            </a:r>
            <a:r>
              <a:rPr lang="en-AU" sz="2800" dirty="0">
                <a:solidFill>
                  <a:prstClr val="black"/>
                </a:solidFill>
                <a:cs typeface="Times New Roman" pitchFamily="18" charset="0"/>
              </a:rPr>
              <a:t> = </a:t>
            </a:r>
            <a:r>
              <a:rPr lang="en-AU" sz="2800" dirty="0" smtClean="0">
                <a:solidFill>
                  <a:prstClr val="black"/>
                </a:solidFill>
                <a:cs typeface="Times New Roman" pitchFamily="18" charset="0"/>
              </a:rPr>
              <a:t>{A, B</a:t>
            </a:r>
            <a:r>
              <a:rPr lang="en-AU" sz="2800" dirty="0">
                <a:solidFill>
                  <a:prstClr val="black"/>
                </a:solidFill>
                <a:cs typeface="Times New Roman" pitchFamily="18" charset="0"/>
              </a:rPr>
              <a:t>, C, D</a:t>
            </a:r>
            <a:r>
              <a:rPr lang="en-AU" sz="2800" dirty="0" smtClean="0">
                <a:solidFill>
                  <a:prstClr val="black"/>
                </a:solidFill>
                <a:cs typeface="Times New Roman" pitchFamily="18" charset="0"/>
              </a:rPr>
              <a:t>} = R </a:t>
            </a:r>
          </a:p>
          <a:p>
            <a:pPr lvl="0"/>
            <a:r>
              <a:rPr lang="en-AU" sz="2800" dirty="0" smtClean="0">
                <a:solidFill>
                  <a:prstClr val="black"/>
                </a:solidFill>
                <a:cs typeface="Times New Roman" pitchFamily="18" charset="0"/>
              </a:rPr>
              <a:t>	X = { A, C}</a:t>
            </a:r>
          </a:p>
          <a:p>
            <a:pPr lvl="0"/>
            <a:endParaRPr lang="en-AU" sz="2800" dirty="0">
              <a:solidFill>
                <a:prstClr val="black"/>
              </a:solidFill>
              <a:cs typeface="Times New Roman" pitchFamily="18" charset="0"/>
            </a:endParaRPr>
          </a:p>
          <a:p>
            <a:pPr lvl="0"/>
            <a:r>
              <a:rPr lang="en-AU" sz="2800" dirty="0" smtClean="0">
                <a:solidFill>
                  <a:prstClr val="black"/>
                </a:solidFill>
                <a:cs typeface="Times New Roman" pitchFamily="18" charset="0"/>
              </a:rPr>
              <a:t>C can be further removed because </a:t>
            </a:r>
            <a:r>
              <a:rPr lang="en-AU" sz="2800" dirty="0">
                <a:solidFill>
                  <a:prstClr val="black"/>
                </a:solidFill>
                <a:cs typeface="Times New Roman" pitchFamily="18" charset="0"/>
              </a:rPr>
              <a:t>{</a:t>
            </a:r>
            <a:r>
              <a:rPr lang="en-AU" sz="2800" dirty="0" smtClean="0">
                <a:solidFill>
                  <a:prstClr val="black"/>
                </a:solidFill>
                <a:cs typeface="Times New Roman" pitchFamily="18" charset="0"/>
              </a:rPr>
              <a:t>A}</a:t>
            </a:r>
            <a:r>
              <a:rPr lang="en-AU" sz="2800" baseline="30000" dirty="0" smtClean="0">
                <a:solidFill>
                  <a:prstClr val="black"/>
                </a:solidFill>
                <a:cs typeface="Times New Roman" pitchFamily="18" charset="0"/>
              </a:rPr>
              <a:t>+</a:t>
            </a:r>
            <a:r>
              <a:rPr lang="en-AU" sz="2800" dirty="0" smtClean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AU" sz="2800" dirty="0">
                <a:solidFill>
                  <a:prstClr val="black"/>
                </a:solidFill>
                <a:cs typeface="Times New Roman" pitchFamily="18" charset="0"/>
              </a:rPr>
              <a:t>= {A, B, C, D</a:t>
            </a:r>
            <a:r>
              <a:rPr lang="en-AU" sz="2800" dirty="0" smtClean="0">
                <a:solidFill>
                  <a:prstClr val="black"/>
                </a:solidFill>
                <a:cs typeface="Times New Roman" pitchFamily="18" charset="0"/>
              </a:rPr>
              <a:t>}</a:t>
            </a:r>
          </a:p>
          <a:p>
            <a:pPr lvl="0"/>
            <a:r>
              <a:rPr lang="en-AU" sz="2800" dirty="0" smtClean="0">
                <a:solidFill>
                  <a:prstClr val="black"/>
                </a:solidFill>
                <a:cs typeface="Times New Roman" pitchFamily="18" charset="0"/>
              </a:rPr>
              <a:t>	X = {A}</a:t>
            </a:r>
            <a:endParaRPr lang="en-AU" sz="2800" dirty="0">
              <a:solidFill>
                <a:prstClr val="black"/>
              </a:solidFill>
              <a:cs typeface="Times New Roman" pitchFamily="18" charset="0"/>
            </a:endParaRPr>
          </a:p>
          <a:p>
            <a:pPr lvl="0"/>
            <a:endParaRPr lang="en-AU" sz="2800" dirty="0">
              <a:solidFill>
                <a:prstClr val="black"/>
              </a:solidFill>
              <a:cs typeface="Times New Roman" pitchFamily="18" charset="0"/>
            </a:endParaRPr>
          </a:p>
          <a:p>
            <a:pPr lvl="0"/>
            <a:endParaRPr lang="en-AU" sz="2800" dirty="0">
              <a:solidFill>
                <a:prstClr val="black"/>
              </a:solidFill>
              <a:cs typeface="Times New Roman" pitchFamily="18" charset="0"/>
            </a:endParaRPr>
          </a:p>
          <a:p>
            <a:pPr lvl="0"/>
            <a:endParaRPr lang="en-US" sz="2800" dirty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53640" y="3356992"/>
            <a:ext cx="401935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ight Arrow 7"/>
          <p:cNvSpPr/>
          <p:nvPr/>
        </p:nvSpPr>
        <p:spPr>
          <a:xfrm>
            <a:off x="365323" y="4581128"/>
            <a:ext cx="401935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50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8.1 Update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Anomalies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Redundancy in a database means storing a piece of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data more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than once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Redundancy is often useful for efficiency and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semantic reasons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but creates the potential for consistency problems.</a:t>
            </a:r>
          </a:p>
          <a:p>
            <a:pPr algn="just">
              <a:lnSpc>
                <a:spcPct val="16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 poor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redundancy control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may cause update anomalies.</a:t>
            </a:r>
          </a:p>
          <a:p>
            <a:pPr algn="just">
              <a:lnSpc>
                <a:spcPct val="16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Consider the example relation below (adapted from “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An Introduction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to Database Systems” by Desai):</a:t>
            </a:r>
          </a:p>
          <a:p>
            <a:pPr marL="0" indent="0" algn="just">
              <a:buNone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13B0-6569-45C5-A68F-00FAC0D077A0}" type="datetime1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58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435280" cy="5257800"/>
          </a:xfrm>
        </p:spPr>
        <p:txBody>
          <a:bodyPr>
            <a:normAutofit fontScale="77500" lnSpcReduction="20000"/>
          </a:bodyPr>
          <a:lstStyle/>
          <a:p>
            <a:pPr algn="just"/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Modification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anomalies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e.g. Jones’s phone number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appears 3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times. When a phone number is changed, it must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be changed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 all 3 places, or the data will be inconsistent.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650141"/>
              </p:ext>
            </p:extLst>
          </p:nvPr>
        </p:nvGraphicFramePr>
        <p:xfrm>
          <a:off x="683568" y="332656"/>
          <a:ext cx="7848870" cy="4079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08145"/>
                <a:gridCol w="1068119"/>
                <a:gridCol w="1548171"/>
                <a:gridCol w="1548173"/>
                <a:gridCol w="1068117"/>
                <a:gridCol w="1308145"/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STUDENTS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Course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Phone_no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Major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Grade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Jones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237-4539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Comp </a:t>
                      </a:r>
                      <a:r>
                        <a:rPr lang="en-US" altLang="zh-CN" dirty="0" err="1" smtClean="0"/>
                        <a:t>Sci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Smith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427-7390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Chemistry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Turner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Jones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237-4539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Comp </a:t>
                      </a:r>
                      <a:r>
                        <a:rPr lang="en-US" altLang="zh-CN" dirty="0" err="1" smtClean="0"/>
                        <a:t>Sci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Clark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Martin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388-5183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Physics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James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Dulles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371-6259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Decision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Sci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Cook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Duke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823-7293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Mathematics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Lamb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Duke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823-7293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Mathematics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Bond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Jones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237- 4539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Comp </a:t>
                      </a:r>
                      <a:r>
                        <a:rPr lang="en-US" altLang="zh-CN" dirty="0" err="1" smtClean="0"/>
                        <a:t>Sci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Cross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Baxter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839-0827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English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Broes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5189-66E9-4C64-ABB7-FDF8C8BA7773}" type="datetime1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3347864" y="1124744"/>
            <a:ext cx="1008112" cy="28463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3347864" y="1832273"/>
            <a:ext cx="1008112" cy="28463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3347864" y="3717032"/>
            <a:ext cx="1008112" cy="28463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Connector 11"/>
          <p:cNvCxnSpPr/>
          <p:nvPr/>
        </p:nvCxnSpPr>
        <p:spPr>
          <a:xfrm>
            <a:off x="971600" y="4221088"/>
            <a:ext cx="7200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96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485313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Insertion 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anomalies: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• If Jones enrolls in another course, and a different phone number is entered,       again the data will be inconsistent.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•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Also, if the only way that the association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between course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and professor is stored in this relation, we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can only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enter the association when someone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enrolls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the course.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Deletion anomalies: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If the last student in a course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is deleted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, the association between professor and course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is lost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25BB-B5F8-462B-9351-A958AC1CE9F2}" type="datetime1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67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8.2 Functional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dependencies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4006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A function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8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8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has the 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property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en-US" altLang="zh-C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generalization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keys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to avoid design flaws violating the above rule.</a:t>
            </a:r>
            <a:endParaRPr lang="en-US" altLang="zh-C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Let X and Y be sets of attributes in 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functionally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) determines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X →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800" dirty="0" err="1">
                <a:latin typeface="Times New Roman" pitchFamily="18" charset="0"/>
                <a:cs typeface="Times New Roman" pitchFamily="18" charset="0"/>
              </a:rPr>
              <a:t>iff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altLang="zh-CN" sz="18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altLang="zh-CN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altLang="zh-CN" sz="1800" dirty="0" smtClean="0">
                <a:latin typeface="Times New Roman" pitchFamily="18" charset="0"/>
                <a:cs typeface="Times New Roman" pitchFamily="18" charset="0"/>
              </a:rPr>
              <a:t>[X</a:t>
            </a:r>
            <a:r>
              <a:rPr lang="fr-FR" altLang="zh-CN" sz="1800" dirty="0">
                <a:latin typeface="Times New Roman" pitchFamily="18" charset="0"/>
                <a:cs typeface="Times New Roman" pitchFamily="18" charset="0"/>
              </a:rPr>
              <a:t>] = t</a:t>
            </a:r>
            <a:r>
              <a:rPr lang="fr-FR" altLang="zh-CN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altLang="zh-CN" sz="1800" dirty="0">
                <a:latin typeface="Times New Roman" pitchFamily="18" charset="0"/>
                <a:cs typeface="Times New Roman" pitchFamily="18" charset="0"/>
              </a:rPr>
              <a:t>[X</a:t>
            </a:r>
            <a:r>
              <a:rPr lang="fr-FR" altLang="zh-CN" sz="1800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fr-FR" altLang="zh-CN" sz="1800" dirty="0" err="1" smtClean="0">
                <a:latin typeface="Times New Roman" pitchFamily="18" charset="0"/>
                <a:cs typeface="Times New Roman" pitchFamily="18" charset="0"/>
              </a:rPr>
              <a:t>implies</a:t>
            </a:r>
            <a:r>
              <a:rPr lang="fr-FR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altLang="zh-CN" sz="1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altLang="zh-CN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altLang="zh-CN" sz="1800" dirty="0">
                <a:latin typeface="Times New Roman" pitchFamily="18" charset="0"/>
                <a:cs typeface="Times New Roman" pitchFamily="18" charset="0"/>
              </a:rPr>
              <a:t>[Y ] = t</a:t>
            </a:r>
            <a:r>
              <a:rPr lang="fr-FR" altLang="zh-CN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altLang="zh-CN" sz="1800" dirty="0">
                <a:latin typeface="Times New Roman" pitchFamily="18" charset="0"/>
                <a:cs typeface="Times New Roman" pitchFamily="18" charset="0"/>
              </a:rPr>
              <a:t>[Y </a:t>
            </a:r>
            <a:r>
              <a:rPr lang="fr-FR" altLang="zh-CN" sz="1800" dirty="0" smtClean="0">
                <a:latin typeface="Times New Roman" pitchFamily="18" charset="0"/>
                <a:cs typeface="Times New Roman" pitchFamily="18" charset="0"/>
              </a:rPr>
              <a:t>]. 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fr-FR" altLang="zh-CN" sz="1800" dirty="0" smtClean="0">
                <a:latin typeface="Times New Roman" pitchFamily="18" charset="0"/>
                <a:cs typeface="Times New Roman" pitchFamily="18" charset="0"/>
              </a:rPr>
              <a:t>i.e., f (t(X)) = t [Y]</a:t>
            </a:r>
            <a:endParaRPr lang="fr-FR" altLang="zh-C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We also say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→Y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functional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dependency, and that 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Y is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functionally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dependent on 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X is called the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left side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, Y the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right side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of the dependency.</a:t>
            </a:r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67744" y="1597442"/>
                <a:ext cx="4279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𝑖𝑓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r>
                      <a:rPr lang="en-US" altLang="zh-CN" b="0" i="1" smtClean="0">
                        <a:latin typeface="Cambria Math"/>
                      </a:rPr>
                      <m:t>𝑦</m:t>
                    </m:r>
                    <m:r>
                      <a:rPr lang="en-US" altLang="zh-CN" b="0" i="1" smtClean="0">
                        <a:latin typeface="Cambria Math"/>
                      </a:rPr>
                      <m:t> 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ea typeface="Cambria Math"/>
                      </a:rPr>
                      <m:t>and</m:t>
                    </m:r>
                    <m:r>
                      <a:rPr lang="en-US" altLang="zh-CN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𝑦</m:t>
                    </m:r>
                    <m:r>
                      <a:rPr lang="en-US" altLang="zh-CN" b="0" i="0" smtClean="0">
                        <a:latin typeface="Cambria Math"/>
                        <a:ea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ea typeface="Cambria Math"/>
                      </a:rPr>
                      <m:t>then</m:t>
                    </m:r>
                    <m:r>
                      <a:rPr lang="en-US" altLang="zh-CN" b="0" i="0" smtClean="0">
                        <a:latin typeface="Cambria Math"/>
                        <a:ea typeface="Cambria Math"/>
                      </a:rPr>
                      <m:t>  </m:t>
                    </m:r>
                    <m:r>
                      <a:rPr lang="en-US" altLang="zh-CN" i="1">
                        <a:latin typeface="Cambria Math"/>
                      </a:rPr>
                      <m:t>𝑓</m:t>
                    </m:r>
                  </m:oMath>
                </a14:m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𝑦</m:t>
                    </m:r>
                  </m:oMath>
                </a14:m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) .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1597442"/>
                <a:ext cx="4279441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85" t="-8197" r="-855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EDB4-0755-4F3C-8C22-4DB187BBF6F5}" type="datetime1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04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• For every Name, there is a unique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Phone_no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and Major, assume Name is unique</a:t>
            </a:r>
          </a:p>
          <a:p>
            <a:pPr marL="0" indent="0"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• For every Course, there is a unique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Prof</a:t>
            </a:r>
          </a:p>
          <a:p>
            <a:pPr marL="0" indent="0"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• For every Name and Course, there is a unique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Grade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8778-298A-44AF-BCA0-385F881A4814}" type="datetime1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98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 this example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  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→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Phone_no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, Major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Course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→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Prof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  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Name , Course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→ 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Grade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can also show these in a diagram like this one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Notice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that other FD’s follow from these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  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→ 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Major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Course , Grade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→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Prof , Grade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652248"/>
              </p:ext>
            </p:extLst>
          </p:nvPr>
        </p:nvGraphicFramePr>
        <p:xfrm>
          <a:off x="1624308" y="3633237"/>
          <a:ext cx="649885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3143"/>
                <a:gridCol w="1083143"/>
                <a:gridCol w="1236228"/>
                <a:gridCol w="930058"/>
                <a:gridCol w="1083143"/>
                <a:gridCol w="1083143"/>
              </a:tblGrid>
              <a:tr h="15481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Course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Phone_no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Major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Grade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4" name="组合 43"/>
          <p:cNvGrpSpPr/>
          <p:nvPr/>
        </p:nvGrpSpPr>
        <p:grpSpPr>
          <a:xfrm>
            <a:off x="2220619" y="3306758"/>
            <a:ext cx="5392835" cy="1556335"/>
            <a:chOff x="2263919" y="3456841"/>
            <a:chExt cx="5392835" cy="1556335"/>
          </a:xfrm>
        </p:grpSpPr>
        <p:grpSp>
          <p:nvGrpSpPr>
            <p:cNvPr id="22" name="组合 21"/>
            <p:cNvGrpSpPr/>
            <p:nvPr/>
          </p:nvGrpSpPr>
          <p:grpSpPr>
            <a:xfrm>
              <a:off x="2263919" y="3456841"/>
              <a:ext cx="3240360" cy="298724"/>
              <a:chOff x="1907704" y="4365104"/>
              <a:chExt cx="3240360" cy="298724"/>
            </a:xfrm>
          </p:grpSpPr>
          <p:cxnSp>
            <p:nvCxnSpPr>
              <p:cNvPr id="16" name="直接连接符 15"/>
              <p:cNvCxnSpPr/>
              <p:nvPr/>
            </p:nvCxnSpPr>
            <p:spPr>
              <a:xfrm flipV="1">
                <a:off x="1907704" y="4365104"/>
                <a:ext cx="0" cy="2880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1907704" y="4365104"/>
                <a:ext cx="32403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>
                <a:off x="5148064" y="4365104"/>
                <a:ext cx="0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>
                <a:off x="4139952" y="4375796"/>
                <a:ext cx="0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/>
            <p:cNvGrpSpPr/>
            <p:nvPr/>
          </p:nvGrpSpPr>
          <p:grpSpPr>
            <a:xfrm>
              <a:off x="2289799" y="4149080"/>
              <a:ext cx="5366955" cy="864096"/>
              <a:chOff x="2301389" y="4149080"/>
              <a:chExt cx="5366955" cy="864096"/>
            </a:xfrm>
          </p:grpSpPr>
          <p:cxnSp>
            <p:nvCxnSpPr>
              <p:cNvPr id="28" name="直接连接符 27"/>
              <p:cNvCxnSpPr/>
              <p:nvPr/>
            </p:nvCxnSpPr>
            <p:spPr>
              <a:xfrm>
                <a:off x="3275856" y="4423321"/>
                <a:ext cx="330554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flipV="1">
                <a:off x="3275856" y="4149080"/>
                <a:ext cx="0" cy="2880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 flipV="1">
                <a:off x="6581398" y="4149080"/>
                <a:ext cx="0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2" name="组合 41"/>
              <p:cNvGrpSpPr/>
              <p:nvPr/>
            </p:nvGrpSpPr>
            <p:grpSpPr>
              <a:xfrm>
                <a:off x="2301389" y="4149080"/>
                <a:ext cx="5366955" cy="864096"/>
                <a:chOff x="2301389" y="4149080"/>
                <a:chExt cx="5366955" cy="864096"/>
              </a:xfrm>
            </p:grpSpPr>
            <p:grpSp>
              <p:nvGrpSpPr>
                <p:cNvPr id="33" name="组合 32"/>
                <p:cNvGrpSpPr/>
                <p:nvPr/>
              </p:nvGrpSpPr>
              <p:grpSpPr>
                <a:xfrm>
                  <a:off x="2301389" y="4509120"/>
                  <a:ext cx="974467" cy="288032"/>
                  <a:chOff x="2301389" y="4581128"/>
                  <a:chExt cx="974467" cy="288032"/>
                </a:xfrm>
              </p:grpSpPr>
              <p:cxnSp>
                <p:nvCxnSpPr>
                  <p:cNvPr id="26" name="直接连接符 25"/>
                  <p:cNvCxnSpPr/>
                  <p:nvPr/>
                </p:nvCxnSpPr>
                <p:spPr>
                  <a:xfrm>
                    <a:off x="2301389" y="4869160"/>
                    <a:ext cx="974467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接连接符 30"/>
                  <p:cNvCxnSpPr/>
                  <p:nvPr/>
                </p:nvCxnSpPr>
                <p:spPr>
                  <a:xfrm flipV="1">
                    <a:off x="3275856" y="4581128"/>
                    <a:ext cx="0" cy="28803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接连接符 31"/>
                  <p:cNvCxnSpPr/>
                  <p:nvPr/>
                </p:nvCxnSpPr>
                <p:spPr>
                  <a:xfrm flipV="1">
                    <a:off x="2319038" y="4581128"/>
                    <a:ext cx="0" cy="28803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6" name="直接箭头连接符 35"/>
                <p:cNvCxnSpPr/>
                <p:nvPr/>
              </p:nvCxnSpPr>
              <p:spPr>
                <a:xfrm flipV="1">
                  <a:off x="7668344" y="4149080"/>
                  <a:ext cx="0" cy="86409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/>
                <p:nvPr/>
              </p:nvCxnSpPr>
              <p:spPr>
                <a:xfrm>
                  <a:off x="2788622" y="5013176"/>
                  <a:ext cx="487972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>
                <a:xfrm flipV="1">
                  <a:off x="2788622" y="4797152"/>
                  <a:ext cx="0" cy="21602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E2F8-2166-430B-B817-44CEAD6C7982}" type="datetime1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53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be a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of FD’s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Definition 1: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 →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inferred from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(or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infers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 →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), written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in</a:t>
            </a:r>
          </a:p>
          <a:p>
            <a:pPr marL="0" indent="0" algn="ctr">
              <a:lnSpc>
                <a:spcPct val="160000"/>
              </a:lnSpc>
              <a:buNone/>
            </a:pP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|=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X→ Y</a:t>
            </a:r>
            <a:endParaRPr lang="en-US" altLang="zh-CN" i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any relation instance satisfying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must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also satisfy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 →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Impossible to list every relation to verify if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 →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Y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inferred from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6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 set </a:t>
            </a:r>
            <a:r>
              <a:rPr lang="el-GR" altLang="zh-CN" dirty="0">
                <a:latin typeface="Times New Roman" pitchFamily="18" charset="0"/>
                <a:cs typeface="Times New Roman" pitchFamily="18" charset="0"/>
              </a:rPr>
              <a:t>ρ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derivation rules are required, such that: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a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 →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inferred from F according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to Definition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iff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can be 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6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derived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l-GR" altLang="zh-CN" dirty="0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BF9B-932B-414F-B397-21F4E8FBC628}" type="datetime1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98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1421</Words>
  <Application>Microsoft Macintosh PowerPoint</Application>
  <PresentationFormat>On-screen Show (4:3)</PresentationFormat>
  <Paragraphs>279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Times New Roman</vt:lpstr>
      <vt:lpstr>宋体</vt:lpstr>
      <vt:lpstr>Office 主题</vt:lpstr>
      <vt:lpstr>Functional Dependency</vt:lpstr>
      <vt:lpstr>8.Functional Dependency</vt:lpstr>
      <vt:lpstr>8.1 Update Anomalies</vt:lpstr>
      <vt:lpstr>PowerPoint Presentation</vt:lpstr>
      <vt:lpstr>PowerPoint Presentation</vt:lpstr>
      <vt:lpstr>8.2 Functional dependencies</vt:lpstr>
      <vt:lpstr>PowerPoint Presentation</vt:lpstr>
      <vt:lpstr>PowerPoint Presentation</vt:lpstr>
      <vt:lpstr>PowerPoint Presentation</vt:lpstr>
      <vt:lpstr>8.3 Armstrong’s axioms (1974)</vt:lpstr>
      <vt:lpstr>PowerPoint Presentation</vt:lpstr>
      <vt:lpstr>PowerPoint Presentation</vt:lpstr>
      <vt:lpstr>PowerPoint Presentation</vt:lpstr>
      <vt:lpstr>8.4 Algorithm to Check a FD</vt:lpstr>
      <vt:lpstr>PowerPoint Presentation</vt:lpstr>
      <vt:lpstr>PowerPoint Presentation</vt:lpstr>
      <vt:lpstr>PowerPoint Presentation</vt:lpstr>
      <vt:lpstr>PowerPoint Presentation</vt:lpstr>
      <vt:lpstr>8.5 Algorithm to Compute a Candidate Key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Functaional Dependency</dc:title>
  <dc:creator>Cola</dc:creator>
  <cp:lastModifiedBy>Microsoft Office User</cp:lastModifiedBy>
  <cp:revision>91</cp:revision>
  <dcterms:created xsi:type="dcterms:W3CDTF">2014-03-05T10:24:19Z</dcterms:created>
  <dcterms:modified xsi:type="dcterms:W3CDTF">2018-04-29T06:34:23Z</dcterms:modified>
</cp:coreProperties>
</file>