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78" r:id="rId8"/>
    <p:sldId id="265" r:id="rId9"/>
    <p:sldId id="263" r:id="rId10"/>
    <p:sldId id="264" r:id="rId11"/>
    <p:sldId id="262" r:id="rId12"/>
    <p:sldId id="261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94613" autoAdjust="0"/>
  </p:normalViewPr>
  <p:slideViewPr>
    <p:cSldViewPr>
      <p:cViewPr>
        <p:scale>
          <a:sx n="93" d="100"/>
          <a:sy n="93" d="100"/>
        </p:scale>
        <p:origin x="1896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1CCD-6F23-4B32-8317-FE20685B5DB6}" type="datetimeFigureOut">
              <a:rPr lang="en-AU" smtClean="0"/>
              <a:t>5/6/18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92E3-69F8-45A4-80B8-D469A3A03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85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68D-0C3E-43B4-9389-0AFC6732550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0749A-3C44-478D-ACE8-9CB273C1FFA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68F-656A-4F92-9063-AB9FB0454EB2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6BA0-CBE4-49E6-B99F-C3E5B5C66409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FAE-921D-41C2-BD37-D05D0BB82A9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4DC0-614D-41EA-9A26-EC6904A2F81C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5004-4750-4311-8F8F-67CE40F3FE48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F988-0823-4C97-9BEA-05C0A3BC902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3355-E7B4-42B7-B29C-D2CA6B993F97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F5B7-2DE8-4E31-9C24-FF5D0DCE2EF1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E15-75B4-4361-9F6C-87CC447BDAE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5333-8CA4-450F-A03C-4C0221D1FBF2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Forms for Relational Databases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A168-D314-44EC-9BF4-E160C35085E0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9.2 Second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(2NF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prime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attribute is one that is part of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candidate key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Other attributes are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non-prime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Definition: In an FD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Y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fully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functionally dependent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on X if there is no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⊂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that Z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Y . Otherwise Y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partially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dependent on 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Definition 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Second Normal 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): A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relation scheme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is in second normal form (2NF) if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all non-prime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attributes are fully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functionally dependent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on the relation keys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database scheme is in 2NF if all its relations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are in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2NF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08F6-6EB1-404C-B563-113859E61949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3460358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Proper Subset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9832" y="3212976"/>
            <a:ext cx="936104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8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Possible 2NF decomposition of the relation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above is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05918"/>
              </p:ext>
            </p:extLst>
          </p:nvPr>
        </p:nvGraphicFramePr>
        <p:xfrm>
          <a:off x="1043608" y="1556792"/>
          <a:ext cx="2916324" cy="479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/>
                <a:gridCol w="1458162"/>
              </a:tblGrid>
              <a:tr h="184664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COURSE_PREF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Prof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Course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221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351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272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221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 smtClean="0"/>
                        <a:t>469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6270"/>
              </p:ext>
            </p:extLst>
          </p:nvPr>
        </p:nvGraphicFramePr>
        <p:xfrm>
          <a:off x="4427984" y="1628800"/>
          <a:ext cx="3528392" cy="2537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/>
                <a:gridCol w="1764196"/>
              </a:tblGrid>
              <a:tr h="27203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Decision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76458"/>
              </p:ext>
            </p:extLst>
          </p:nvPr>
        </p:nvGraphicFramePr>
        <p:xfrm>
          <a:off x="4427984" y="4365104"/>
          <a:ext cx="3456384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172819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FACULTY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Comp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9.2 Second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F75-8269-4D4B-8E8C-12350EDEF1CC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787" y="2204864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What relational algebra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expression recovers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CRS_PREF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from these relations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Join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9.2 Second Normal Form (2NF) 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(cont)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A4C6-5262-4A87-856B-083FCE4FC81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61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2NF does not completely eliminate the kind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of anomaly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we saw before: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60158"/>
              </p:ext>
            </p:extLst>
          </p:nvPr>
        </p:nvGraphicFramePr>
        <p:xfrm>
          <a:off x="1547664" y="2636912"/>
          <a:ext cx="6048670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34"/>
                <a:gridCol w="1209734"/>
                <a:gridCol w="1209734"/>
                <a:gridCol w="1209734"/>
                <a:gridCol w="1209734"/>
              </a:tblGrid>
              <a:tr h="277745">
                <a:tc grid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TEACHES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Room_Cap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Enrol_I_mt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60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52843"/>
              </p:ext>
            </p:extLst>
          </p:nvPr>
        </p:nvGraphicFramePr>
        <p:xfrm>
          <a:off x="1403648" y="5581880"/>
          <a:ext cx="604867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734"/>
                <a:gridCol w="1209734"/>
                <a:gridCol w="1209734"/>
                <a:gridCol w="1209734"/>
                <a:gridCol w="1209734"/>
              </a:tblGrid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Prof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Room_Cap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Enrol_I_mt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051720" y="4991663"/>
            <a:ext cx="4680520" cy="1428033"/>
            <a:chOff x="2051720" y="4494967"/>
            <a:chExt cx="4680520" cy="1428033"/>
          </a:xfrm>
        </p:grpSpPr>
        <p:grpSp>
          <p:nvGrpSpPr>
            <p:cNvPr id="22" name="组合 21"/>
            <p:cNvGrpSpPr/>
            <p:nvPr/>
          </p:nvGrpSpPr>
          <p:grpSpPr>
            <a:xfrm>
              <a:off x="2051720" y="4494967"/>
              <a:ext cx="4680520" cy="604912"/>
              <a:chOff x="2051720" y="4494967"/>
              <a:chExt cx="4680520" cy="604912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51720" y="4509120"/>
                <a:ext cx="46805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3203848" y="4509120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391980" y="4509120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5666031" y="452381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732240" y="4494967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051720" y="4523815"/>
                <a:ext cx="0" cy="547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4377465" y="5373035"/>
              <a:ext cx="2340260" cy="549965"/>
              <a:chOff x="4377465" y="5373035"/>
              <a:chExt cx="2340260" cy="54996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377465" y="5920251"/>
                <a:ext cx="23402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377465" y="5373035"/>
                <a:ext cx="0" cy="547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666031" y="5373035"/>
                <a:ext cx="0" cy="547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6717725" y="5375784"/>
                <a:ext cx="0" cy="547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9.2 Second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493C-7108-4363-9FBE-F2E3F7E55D5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This is in 2NF but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7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another course uses say Room A532, 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fact that A532 has </a:t>
            </a:r>
            <a:r>
              <a:rPr lang="en-US" altLang="zh-CN" sz="7400" i="1" dirty="0" err="1" smtClean="0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 45 and </a:t>
            </a:r>
            <a:r>
              <a:rPr lang="en-US" altLang="zh-CN" sz="7400" i="1" dirty="0" err="1" smtClean="0">
                <a:latin typeface="Times New Roman" pitchFamily="18" charset="0"/>
                <a:cs typeface="Times New Roman" pitchFamily="18" charset="0"/>
              </a:rPr>
              <a:t>Enrol_Lmt</a:t>
            </a:r>
            <a:r>
              <a:rPr lang="en-US" altLang="zh-CN" sz="7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of 40 will be stored twice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7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course 355 is deleted, then the fact 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that H940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altLang="zh-CN" sz="7400" i="1" dirty="0" err="1" smtClean="0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of 400 and 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i="1" dirty="0" err="1" smtClean="0">
                <a:latin typeface="Times New Roman" pitchFamily="18" charset="0"/>
                <a:cs typeface="Times New Roman" pitchFamily="18" charset="0"/>
              </a:rPr>
              <a:t>Enrol_Lmt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 of 300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will be lost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This we can also fix by adding further </a:t>
            </a:r>
            <a:r>
              <a:rPr lang="en-US" altLang="zh-CN" sz="7400" dirty="0" smtClean="0">
                <a:latin typeface="Times New Roman" pitchFamily="18" charset="0"/>
                <a:cs typeface="Times New Roman" pitchFamily="18" charset="0"/>
              </a:rPr>
              <a:t>restrictions on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functional dependencies.</a:t>
            </a:r>
            <a:endParaRPr lang="zh-CN" altLang="en-US" sz="7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9.2 Second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2C01-AEC0-433D-BEF9-138EB58C68FC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(3NF)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Definition: An FD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X→Y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transitive dependency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there is a Z that is not a subset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 any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key, such that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Z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  </a:t>
            </a:r>
            <a:r>
              <a:rPr lang="en-US" altLang="zh-CN" sz="3600" dirty="0" smtClean="0">
                <a:latin typeface="Lucida Sans Unicode"/>
                <a:cs typeface="Lucida Sans Unicode"/>
              </a:rPr>
              <a:t>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hold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Y are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transitively dependent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 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transitively dependent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since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hold, and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is not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subset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any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C96A-ED70-4F1C-A40D-D3AE7245EE4D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399" y="1403648"/>
            <a:ext cx="8229600" cy="49056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Definition (Third Normal Form):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relation scheme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for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all non-trivial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FD’s of the form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X→A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hold, either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 is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or A is a prime attribute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Note: a FD</a:t>
            </a:r>
            <a:r>
              <a:rPr lang="en-US" altLang="zh-CN" sz="3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Y is trivial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Y is a subset of X.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relation scheme 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third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if every non-prime attribute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fully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functionally dependent on the keys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not transitively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dependent on any key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altLang="zh-CN" sz="3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database scheme is in 3NF if all its relations are in 3NF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Normal Form (3NF)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F953-C149-49C9-A3BF-B024C3F0180D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TEACHES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can be decomposed into 3NF: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3490"/>
              </p:ext>
            </p:extLst>
          </p:nvPr>
        </p:nvGraphicFramePr>
        <p:xfrm>
          <a:off x="1475656" y="4221088"/>
          <a:ext cx="5424264" cy="1984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088"/>
                <a:gridCol w="1808088"/>
                <a:gridCol w="1808088"/>
              </a:tblGrid>
              <a:tr h="281940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COURSE_DETAILS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98946"/>
              </p:ext>
            </p:extLst>
          </p:nvPr>
        </p:nvGraphicFramePr>
        <p:xfrm>
          <a:off x="1475656" y="2060848"/>
          <a:ext cx="5424264" cy="197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088"/>
                <a:gridCol w="1808088"/>
                <a:gridCol w="1808088"/>
              </a:tblGrid>
              <a:tr h="259425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ROOM_DETAILS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Room_Cap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Enrol_I_mt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60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Normal Form (3NF)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122-A324-4015-A294-D47745D4F073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26171"/>
            <a:ext cx="8229600" cy="468052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Another example:(E/N Fig 12.11 in 2nd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Edition 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Fig 13.11 in 1st Edition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LOTS</a:t>
            </a:r>
            <a:endParaRPr lang="en-US" altLang="zh-CN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not in 2NF since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City→Tax_Rate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not prime, and {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City,Lot_No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is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key, making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partially dependent on a key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could fix this: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41091"/>
              </p:ext>
            </p:extLst>
          </p:nvPr>
        </p:nvGraphicFramePr>
        <p:xfrm>
          <a:off x="1115617" y="2636912"/>
          <a:ext cx="6912767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/>
                <a:gridCol w="847505"/>
                <a:gridCol w="1071824"/>
                <a:gridCol w="1071824"/>
                <a:gridCol w="1071824"/>
                <a:gridCol w="1553647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1907704" y="2924944"/>
            <a:ext cx="5400600" cy="1224136"/>
            <a:chOff x="1907704" y="2708920"/>
            <a:chExt cx="5400600" cy="122413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7704" y="2708920"/>
              <a:ext cx="5400600" cy="296416"/>
              <a:chOff x="1907704" y="2708920"/>
              <a:chExt cx="5400600" cy="29641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907704" y="2996952"/>
                <a:ext cx="5400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907704" y="270892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843808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3851920" y="27173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4938305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940152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7308304" y="27173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2843808" y="3645024"/>
              <a:ext cx="4464496" cy="288032"/>
              <a:chOff x="2843808" y="3645024"/>
              <a:chExt cx="4464496" cy="28803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843808" y="393305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2843808" y="364502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7308304" y="364502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1907704" y="3055325"/>
              <a:ext cx="5400600" cy="590578"/>
              <a:chOff x="1907704" y="3055325"/>
              <a:chExt cx="5400600" cy="59057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907704" y="3356992"/>
                <a:ext cx="5400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843808" y="306896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851920" y="306896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932040" y="3356992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4938305" y="3055325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5940152" y="306896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7308304" y="306896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5940152" y="3357871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932040" y="3645024"/>
                <a:ext cx="100811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1907704" y="3055325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标题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Normal Form (3NF)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D698-BD06-4C1F-8138-E66E023C83F7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83079"/>
            <a:ext cx="8229600" cy="460851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LOTS1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LOTS2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 have 2NF but not 3NF,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is not a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Price is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not prime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Note: the transitive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dependency : 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 could fix this too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63211"/>
              </p:ext>
            </p:extLst>
          </p:nvPr>
        </p:nvGraphicFramePr>
        <p:xfrm>
          <a:off x="1259632" y="3068960"/>
          <a:ext cx="5359120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/>
                <a:gridCol w="847505"/>
                <a:gridCol w="1071824"/>
                <a:gridCol w="1071824"/>
                <a:gridCol w="1071824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48156"/>
              </p:ext>
            </p:extLst>
          </p:nvPr>
        </p:nvGraphicFramePr>
        <p:xfrm>
          <a:off x="1547664" y="1992710"/>
          <a:ext cx="2625471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24"/>
                <a:gridCol w="1553647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1691680" y="3360842"/>
            <a:ext cx="4125799" cy="885034"/>
            <a:chOff x="1691680" y="1391838"/>
            <a:chExt cx="4125799" cy="88503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691680" y="1628800"/>
              <a:ext cx="4104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691680" y="1916832"/>
              <a:ext cx="4104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788024" y="2276872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2771800" y="1412776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750737" y="1402307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4809367" y="139183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817479" y="1402307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4816196" y="1607862"/>
              <a:ext cx="0" cy="30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5796136" y="1628800"/>
              <a:ext cx="0" cy="3065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5796136" y="1916832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V="1">
              <a:off x="1696390" y="1605777"/>
              <a:ext cx="0" cy="30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696390" y="141277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771800" y="170080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750737" y="1698723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779482" y="206084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078993" y="2280742"/>
            <a:ext cx="1224136" cy="288032"/>
            <a:chOff x="1691680" y="2924944"/>
            <a:chExt cx="1224136" cy="288032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691680" y="3212976"/>
              <a:ext cx="1224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1691680" y="292494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915816" y="29249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Normal Form (3NF)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173-D691-4EF7-924A-60B85E9A39A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000" y="188640"/>
            <a:ext cx="90010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 Normal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Forms for Relational Databases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criteria for a good database design (i.e., to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resolve update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anomalies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formalized by functional (or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other) dependencies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CCE-00F4-49CD-873C-E85B0952A4E1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LOTS1A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LOTS1B                                                     LOTS2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also that </a:t>
            </a:r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200" dirty="0" err="1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relations schemes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are still in 3NF since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prime attribute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. However, there can be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anomalies, just as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before. We need more restrictions still to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fix these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55725"/>
              </p:ext>
            </p:extLst>
          </p:nvPr>
        </p:nvGraphicFramePr>
        <p:xfrm>
          <a:off x="827584" y="1715319"/>
          <a:ext cx="4287296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/>
                <a:gridCol w="847505"/>
                <a:gridCol w="1071824"/>
                <a:gridCol w="1071824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Property_Id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Lot_No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547664" y="1988840"/>
            <a:ext cx="3025665" cy="522346"/>
            <a:chOff x="1619672" y="1330862"/>
            <a:chExt cx="3025665" cy="52234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19672" y="1556792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619672" y="1844824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619672" y="155679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4645337" y="15651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627784" y="134076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563888" y="133086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4644008" y="1335471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619672" y="1340768"/>
              <a:ext cx="0" cy="21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3563888" y="1696615"/>
              <a:ext cx="0" cy="14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613901" y="1689335"/>
              <a:ext cx="0" cy="14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62944"/>
              </p:ext>
            </p:extLst>
          </p:nvPr>
        </p:nvGraphicFramePr>
        <p:xfrm>
          <a:off x="1005382" y="3429000"/>
          <a:ext cx="2143648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/>
                <a:gridCol w="847505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49839"/>
              </p:ext>
            </p:extLst>
          </p:nvPr>
        </p:nvGraphicFramePr>
        <p:xfrm>
          <a:off x="4580175" y="3284984"/>
          <a:ext cx="2143648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802"/>
                <a:gridCol w="1168846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Tax_Rate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612383" y="3717032"/>
            <a:ext cx="994229" cy="216024"/>
            <a:chOff x="1619672" y="2780928"/>
            <a:chExt cx="994229" cy="21602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619672" y="2996952"/>
              <a:ext cx="99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619672" y="278092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2613901" y="2780928"/>
              <a:ext cx="0" cy="2029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076056" y="3585989"/>
            <a:ext cx="994229" cy="229096"/>
            <a:chOff x="5233955" y="2767856"/>
            <a:chExt cx="994229" cy="22909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33955" y="2996952"/>
              <a:ext cx="99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5233955" y="276785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6228184" y="2787464"/>
              <a:ext cx="0" cy="2029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标题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9.3 Third Normal Form (3NF)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7FE-2A48-401D-86EC-C4DF00B8CE41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572000" y="1403648"/>
            <a:ext cx="0" cy="297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606612" y="1403648"/>
            <a:ext cx="19653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06612" y="1403648"/>
            <a:ext cx="0" cy="297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9.4 Boyce-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(BCNF)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Boyce-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Normal Form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relation scheme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Boyce-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BCNF)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whenever X→A holds and </a:t>
            </a:r>
            <a:r>
              <a:rPr lang="en-US" altLang="zh-CN" sz="3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is non-trivial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database scheme is in BCNF if all its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relations are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BCNF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make our example into BCNF: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2FE5-03FD-4769-B0F5-BDEDFAB66B43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79200"/>
              </p:ext>
            </p:extLst>
          </p:nvPr>
        </p:nvGraphicFramePr>
        <p:xfrm>
          <a:off x="827584" y="2464296"/>
          <a:ext cx="3394720" cy="316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/>
                <a:gridCol w="1075231"/>
                <a:gridCol w="951092"/>
              </a:tblGrid>
              <a:tr h="3166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702024" y="2780928"/>
            <a:ext cx="2016224" cy="288032"/>
            <a:chOff x="1331640" y="1916832"/>
            <a:chExt cx="2016224" cy="2880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71482"/>
              </p:ext>
            </p:extLst>
          </p:nvPr>
        </p:nvGraphicFramePr>
        <p:xfrm>
          <a:off x="909936" y="4437111"/>
          <a:ext cx="2443628" cy="287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/>
                <a:gridCol w="1075231"/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5314853" y="3210669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322965" y="2922637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314853" y="292263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364"/>
              </p:ext>
            </p:extLst>
          </p:nvPr>
        </p:nvGraphicFramePr>
        <p:xfrm>
          <a:off x="5518448" y="4429636"/>
          <a:ext cx="236592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432"/>
                <a:gridCol w="1110488"/>
              </a:tblGrid>
              <a:tr h="244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166520" y="4725144"/>
            <a:ext cx="1008112" cy="288032"/>
            <a:chOff x="5796136" y="3861048"/>
            <a:chExt cx="1008112" cy="28803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96136" y="414908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796136" y="38610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804248" y="38610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37928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LOTS1AA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928" y="3853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LOTS1B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4501" y="3853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07504" y="316449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9.4 Boyce-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BCNF)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D076-0F6F-429B-B498-4C4FA43FE067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2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009080"/>
              </p:ext>
            </p:extLst>
          </p:nvPr>
        </p:nvGraphicFramePr>
        <p:xfrm>
          <a:off x="4572000" y="2498988"/>
          <a:ext cx="2443628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/>
                <a:gridCol w="1075231"/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572000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LOTS1AB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16"/>
          <p:cNvCxnSpPr/>
          <p:nvPr/>
        </p:nvCxnSpPr>
        <p:spPr>
          <a:xfrm>
            <a:off x="1702024" y="5085184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7"/>
          <p:cNvCxnSpPr/>
          <p:nvPr/>
        </p:nvCxnSpPr>
        <p:spPr>
          <a:xfrm flipV="1">
            <a:off x="2710136" y="479715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9"/>
          <p:cNvCxnSpPr/>
          <p:nvPr/>
        </p:nvCxnSpPr>
        <p:spPr>
          <a:xfrm flipV="1">
            <a:off x="1702024" y="479715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261966"/>
              </p:ext>
            </p:extLst>
          </p:nvPr>
        </p:nvGraphicFramePr>
        <p:xfrm>
          <a:off x="827584" y="2464296"/>
          <a:ext cx="3394720" cy="316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/>
                <a:gridCol w="1075231"/>
                <a:gridCol w="951092"/>
              </a:tblGrid>
              <a:tr h="3166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702024" y="2780928"/>
            <a:ext cx="2016224" cy="288032"/>
            <a:chOff x="1331640" y="1916832"/>
            <a:chExt cx="2016224" cy="2880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15530"/>
              </p:ext>
            </p:extLst>
          </p:nvPr>
        </p:nvGraphicFramePr>
        <p:xfrm>
          <a:off x="909936" y="4437111"/>
          <a:ext cx="339472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/>
                <a:gridCol w="1075231"/>
                <a:gridCol w="951092"/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763033" y="4725144"/>
            <a:ext cx="2016224" cy="288032"/>
            <a:chOff x="1331640" y="1916832"/>
            <a:chExt cx="2016224" cy="28803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55320"/>
              </p:ext>
            </p:extLst>
          </p:nvPr>
        </p:nvGraphicFramePr>
        <p:xfrm>
          <a:off x="5518448" y="4429636"/>
          <a:ext cx="236592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432"/>
                <a:gridCol w="1110488"/>
              </a:tblGrid>
              <a:tr h="244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166520" y="4725144"/>
            <a:ext cx="1008112" cy="288032"/>
            <a:chOff x="5796136" y="3861048"/>
            <a:chExt cx="1008112" cy="28803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96136" y="414908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796136" y="38610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804248" y="38610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37928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LOTS1AA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928" y="3853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LOTS1AB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4501" y="38535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LOTS2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07504" y="316449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9.4 Boyce-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BCNF)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D076-0F6F-429B-B498-4C4FA43FE067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79301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Five Normal Forms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altLang="zh-CN" sz="2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de-DE" altLang="zh-CN" sz="2000" dirty="0">
                <a:latin typeface="Times New Roman" pitchFamily="18" charset="0"/>
                <a:cs typeface="Times New Roman" pitchFamily="18" charset="0"/>
              </a:rPr>
              <a:t>1NF, 2NF, 3NF (Codd 1972</a:t>
            </a:r>
            <a:r>
              <a:rPr lang="de-DE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Boyce-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NF (1974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Multivalued dependencies and 4NF 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Zaniolo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1976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and Fagin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1977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Join dependencies 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Rissanen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1977) and 5NF (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Fagin 1979)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3000" y="188640"/>
            <a:ext cx="9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 Normal Forms for Relational Databases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ont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DA80-ABC8-49E1-A3DF-FF4A5D50215A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(1NF)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This simply means that attribute values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atomic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and is part of the definition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relational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Atomic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multivalued attributes,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composite attributes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and their combinations are disallowed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currently a lot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interests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non-first normal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form databases, particularly those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where an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attribute value can be a table (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nested relations).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table below, adapted from Desai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452-4225-48AB-9057-8BF15F26A79C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949280"/>
            <a:ext cx="8229600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This can be transformed into: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66054"/>
              </p:ext>
            </p:extLst>
          </p:nvPr>
        </p:nvGraphicFramePr>
        <p:xfrm>
          <a:off x="1259632" y="1196752"/>
          <a:ext cx="6336704" cy="479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252239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Fac_Dept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Course Preferences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22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Course_Dept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39">
                <a:tc rowSpan="7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Chemsitry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Jameison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(1NF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6BB6-144F-4A04-AB23-835BEF1012CA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788501"/>
              </p:ext>
            </p:extLst>
          </p:nvPr>
        </p:nvGraphicFramePr>
        <p:xfrm>
          <a:off x="1691680" y="1124744"/>
          <a:ext cx="5832648" cy="519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/>
                <a:gridCol w="1458162"/>
                <a:gridCol w="1458162"/>
                <a:gridCol w="1458162"/>
              </a:tblGrid>
              <a:tr h="226163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CRS_PREF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616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Fac_Dept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 smtClean="0"/>
                        <a:t>Crs_Dept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Decision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Chemistry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Decision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(1NF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0A8D-0238-45A4-88EF-14FD37AE362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400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representation in the figure above has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fact that a given professor is in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given  department may be repeated,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association between professor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department will not be recorded unless the professor has some course  references,</a:t>
            </a:r>
          </a:p>
          <a:p>
            <a:pPr algn="just">
              <a:lnSpc>
                <a:spcPct val="17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• the fact that a given course is offered by a given department may be repeated,</a:t>
            </a:r>
          </a:p>
          <a:p>
            <a:pPr algn="just">
              <a:lnSpc>
                <a:spcPct val="17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• again, this is not recorded unless someone has a preference for the course.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(1NF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94D-D730-429C-9A99-8806DD839397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Suppose the FD’s for these attributes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Prof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Course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Crs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}.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Notice that a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is just a set 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 such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 Course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Fac_Dept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Crs_Dept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Thus the only candidate key here is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Prof, Course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(1NF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221-A66A-4E9A-9DF4-B084EE475BC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These problems arise because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Fac_Dept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depends only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not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similarly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Crs_Dept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depends only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not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avoid these problems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9.1 First Normal Form (1NF)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370C-4DA4-42FC-A90A-FEE0D2F01AFF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1469</Words>
  <Application>Microsoft Macintosh PowerPoint</Application>
  <PresentationFormat>On-screen Show (4:3)</PresentationFormat>
  <Paragraphs>445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 Unicode</vt:lpstr>
      <vt:lpstr>Times New Roman</vt:lpstr>
      <vt:lpstr>宋体</vt:lpstr>
      <vt:lpstr>Office 主题</vt:lpstr>
      <vt:lpstr>Normal Forms for Relational Databases</vt:lpstr>
      <vt:lpstr>9. Normal Forms for Relational Databases</vt:lpstr>
      <vt:lpstr>PowerPoint Presentation</vt:lpstr>
      <vt:lpstr>9.1 First Normal Form (1NF)</vt:lpstr>
      <vt:lpstr>9.1 First Normal Form (1NF) (cont)</vt:lpstr>
      <vt:lpstr>9.1 First Normal Form (1NF) (cont)</vt:lpstr>
      <vt:lpstr>9.1 First Normal Form (1NF) (cont)</vt:lpstr>
      <vt:lpstr>9.1 First Normal Form (1NF) (cont)</vt:lpstr>
      <vt:lpstr>PowerPoint Presentation</vt:lpstr>
      <vt:lpstr>9.2 Second Normal Form (2NF)</vt:lpstr>
      <vt:lpstr>9.2 Second Normal Form (2NF) (cont)</vt:lpstr>
      <vt:lpstr>PowerPoint Presentation</vt:lpstr>
      <vt:lpstr>9.2 Second Normal Form (2NF) (cont)</vt:lpstr>
      <vt:lpstr>9.2 Second Normal Form (2NF) (cont)</vt:lpstr>
      <vt:lpstr>9.3 Third Normal Form (3NF)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 Boyce-Codd Normal Form (BCNF)</vt:lpstr>
      <vt:lpstr>9.4 Boyce-Codd Normal Form (BCNF)(cont)</vt:lpstr>
      <vt:lpstr>9.4 Boyce-Codd Normal Form (BCNF)(cont)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for Relational Databases</dc:title>
  <dc:creator>Cola</dc:creator>
  <cp:lastModifiedBy>Microsoft Office User</cp:lastModifiedBy>
  <cp:revision>85</cp:revision>
  <dcterms:created xsi:type="dcterms:W3CDTF">2014-03-05T10:53:36Z</dcterms:created>
  <dcterms:modified xsi:type="dcterms:W3CDTF">2018-06-05T05:47:26Z</dcterms:modified>
</cp:coreProperties>
</file>