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83" r:id="rId5"/>
    <p:sldId id="260" r:id="rId6"/>
    <p:sldId id="272" r:id="rId7"/>
    <p:sldId id="271" r:id="rId8"/>
    <p:sldId id="270" r:id="rId9"/>
    <p:sldId id="269" r:id="rId10"/>
    <p:sldId id="268" r:id="rId11"/>
    <p:sldId id="267" r:id="rId12"/>
    <p:sldId id="266" r:id="rId13"/>
    <p:sldId id="262" r:id="rId14"/>
    <p:sldId id="284" r:id="rId15"/>
    <p:sldId id="261" r:id="rId16"/>
    <p:sldId id="286" r:id="rId17"/>
    <p:sldId id="263" r:id="rId18"/>
    <p:sldId id="264" r:id="rId19"/>
    <p:sldId id="265" r:id="rId20"/>
    <p:sldId id="273" r:id="rId21"/>
    <p:sldId id="274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56" autoAdjust="0"/>
    <p:restoredTop sz="94660"/>
  </p:normalViewPr>
  <p:slideViewPr>
    <p:cSldViewPr>
      <p:cViewPr>
        <p:scale>
          <a:sx n="124" d="100"/>
          <a:sy n="124" d="100"/>
        </p:scale>
        <p:origin x="1752" y="-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40FE50-E232-450C-B32B-D4D3660B66A4}" type="datetimeFigureOut">
              <a:rPr lang="en-AU" smtClean="0"/>
              <a:t>1/5/18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D09671-D7DD-43CA-8429-91A19D6BE8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4948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CC049-CE84-4788-9297-1F07C7C45519}" type="datetime1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CE74-A46C-4919-9809-28AF70449F7B}" type="datetime1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26D1-D72C-4858-B263-12302F5472EE}" type="datetime1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E305-E74B-43F5-9B67-4A983BF22882}" type="datetime1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57B0-1459-4E6D-8201-B229C3E61F04}" type="datetime1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8949-B733-46D0-8242-7FEC9B891207}" type="datetime1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075E-3287-4B5B-92E5-D2D0AEEEA165}" type="datetime1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5262-AEC5-4DE6-8DBD-BB0F91262D2E}" type="datetime1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A322E-16DD-4CC2-A17D-06EE41DD45DE}" type="datetime1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28E7-EEA7-4F19-81E5-D2CA81EFA2D5}" type="datetime1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B7F5-2DB2-4E0C-83E1-A9C4F3AB948B}" type="datetime1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041A7-B8F1-44CC-B182-5201D57B4062}" type="datetime1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Relational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Database Design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Chapter 15 in 6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 Edition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9F8E-1ECD-41F7-8290-E9CDBEEC5127}" type="datetime1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33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1520" y="6381328"/>
            <a:ext cx="2133600" cy="365125"/>
          </a:xfrm>
        </p:spPr>
        <p:txBody>
          <a:bodyPr/>
          <a:lstStyle/>
          <a:p>
            <a:fld id="{482D0883-E5C4-4EE6-A299-565ABBCBC362}" type="datetime1">
              <a:rPr lang="zh-CN" altLang="en-US" smtClean="0"/>
              <a:t>2018/5/1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676456" cy="940966"/>
          </a:xfrm>
        </p:spPr>
        <p:txBody>
          <a:bodyPr>
            <a:noAutofit/>
          </a:bodyPr>
          <a:lstStyle/>
          <a:p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10.1 Testing for the lossless join property</a:t>
            </a:r>
            <a:endParaRPr lang="zh-CN" alt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96752"/>
            <a:ext cx="8291264" cy="532859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u="sng" dirty="0">
                <a:latin typeface="Times New Roman" pitchFamily="18" charset="0"/>
                <a:cs typeface="Times New Roman" pitchFamily="18" charset="0"/>
              </a:rPr>
              <a:t>Algorithm </a:t>
            </a:r>
            <a:r>
              <a:rPr lang="en-US" altLang="zh-CN" sz="2000" u="sng" dirty="0" smtClean="0">
                <a:latin typeface="Times New Roman" pitchFamily="18" charset="0"/>
                <a:cs typeface="Times New Roman" pitchFamily="18" charset="0"/>
              </a:rPr>
              <a:t>TEST_LJ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  Step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1: Create a matrix 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S,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each element </a:t>
            </a:r>
            <a:r>
              <a:rPr lang="en-US" altLang="zh-CN" sz="2000" i="1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000" i="1" baseline="-25000" dirty="0" err="1" smtClean="0">
                <a:latin typeface="Times New Roman" pitchFamily="18" charset="0"/>
                <a:cs typeface="Times New Roman" pitchFamily="18" charset="0"/>
              </a:rPr>
              <a:t>i,j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∈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S corresponds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the relation R</a:t>
            </a:r>
            <a:r>
              <a:rPr lang="en-US" altLang="zh-CN" sz="2000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              and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the attribute </a:t>
            </a:r>
            <a:r>
              <a:rPr lang="en-US" altLang="zh-CN" sz="2000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such that: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                                </a:t>
            </a:r>
            <a:r>
              <a:rPr lang="it-IT" altLang="zh-CN" sz="20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it-IT" altLang="zh-CN" sz="2000" i="1" baseline="-25000" dirty="0" smtClean="0">
                <a:latin typeface="Times New Roman" pitchFamily="18" charset="0"/>
                <a:cs typeface="Times New Roman" pitchFamily="18" charset="0"/>
              </a:rPr>
              <a:t>j,i</a:t>
            </a:r>
            <a:r>
              <a:rPr lang="it-IT" altLang="zh-CN" sz="2000" dirty="0" smtClean="0">
                <a:latin typeface="Times New Roman" pitchFamily="18" charset="0"/>
                <a:cs typeface="Times New Roman" pitchFamily="18" charset="0"/>
              </a:rPr>
              <a:t> = a if </a:t>
            </a:r>
            <a:r>
              <a:rPr lang="it-IT" altLang="zh-CN" sz="20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it-IT" altLang="zh-CN" sz="20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∈</a:t>
            </a:r>
            <a:r>
              <a:rPr lang="it-IT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altLang="zh-CN" sz="20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it-IT" altLang="zh-CN" sz="2000" i="1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it-IT" altLang="zh-CN" sz="2000" dirty="0" smtClean="0">
                <a:latin typeface="Times New Roman" pitchFamily="18" charset="0"/>
                <a:cs typeface="Times New Roman" pitchFamily="18" charset="0"/>
              </a:rPr>
              <a:t>, otherwise </a:t>
            </a:r>
            <a:r>
              <a:rPr lang="it-IT" altLang="zh-CN" sz="20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it-IT" altLang="zh-CN" sz="2000" i="1" baseline="-25000" dirty="0" smtClean="0">
                <a:latin typeface="Times New Roman" pitchFamily="18" charset="0"/>
                <a:cs typeface="Times New Roman" pitchFamily="18" charset="0"/>
              </a:rPr>
              <a:t>j,i</a:t>
            </a:r>
            <a:r>
              <a:rPr lang="it-IT" altLang="zh-CN" sz="2000" dirty="0" smtClean="0">
                <a:latin typeface="Times New Roman" pitchFamily="18" charset="0"/>
                <a:cs typeface="Times New Roman" pitchFamily="18" charset="0"/>
              </a:rPr>
              <a:t> = b.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  Step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2: Repeat the following process till S has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no change or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one row is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             made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up entirely of “a”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symbols.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       Step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2.1: For each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X→ Y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, choose the rows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where the elements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                    corresponding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to X take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the value a. </a:t>
            </a:r>
          </a:p>
          <a:p>
            <a:pPr marL="0" indent="0" algn="just">
              <a:buNone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       Step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2.2: In those chosen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rows (must be at least two rows),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elements</a:t>
            </a:r>
          </a:p>
          <a:p>
            <a:pPr marL="0" indent="0" algn="just"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      corresponding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to Y also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take  the value a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if one of the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chosen</a:t>
            </a:r>
          </a:p>
          <a:p>
            <a:pPr marL="0" indent="0" algn="just"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                     rows take the value a on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1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145435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decomposition is 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</a:rPr>
              <a:t>lossless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if one row is entirely made up by “a” values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60000"/>
              </a:lnSpc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The algorithm can be found as the Algorithm 15.2 in E/N book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60000"/>
              </a:lnSpc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Note: The correctness of the algorithm is based on the assumption that no null values are allowed for the join attributes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If and only if exists an order such that R</a:t>
            </a:r>
            <a:r>
              <a:rPr lang="en-US" altLang="zh-CN" sz="2400" baseline="-25000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∩ M</a:t>
            </a:r>
            <a:r>
              <a:rPr lang="en-US" altLang="zh-CN" sz="2400" baseline="-25000" dirty="0" smtClean="0">
                <a:latin typeface="Times New Roman" pitchFamily="18" charset="0"/>
                <a:cs typeface="Times New Roman" pitchFamily="18" charset="0"/>
              </a:rPr>
              <a:t>i-1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forms 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superkey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of R</a:t>
            </a:r>
            <a:r>
              <a:rPr lang="en-US" altLang="zh-CN" sz="24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or M</a:t>
            </a:r>
            <a:r>
              <a:rPr lang="en-US" altLang="zh-CN" sz="2400" baseline="-25000" dirty="0" smtClean="0">
                <a:latin typeface="Times New Roman" pitchFamily="18" charset="0"/>
                <a:cs typeface="Times New Roman" pitchFamily="18" charset="0"/>
              </a:rPr>
              <a:t>i-1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, where M</a:t>
            </a:r>
            <a:r>
              <a:rPr lang="en-US" altLang="zh-CN" sz="2400" baseline="-25000" dirty="0" smtClean="0">
                <a:latin typeface="Times New Roman" pitchFamily="18" charset="0"/>
                <a:cs typeface="Times New Roman" pitchFamily="18" charset="0"/>
              </a:rPr>
              <a:t>i-1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is the join on R</a:t>
            </a:r>
            <a:r>
              <a:rPr lang="en-US" altLang="zh-CN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, R</a:t>
            </a:r>
            <a:r>
              <a:rPr lang="en-US" altLang="zh-CN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, … R</a:t>
            </a:r>
            <a:r>
              <a:rPr lang="en-US" altLang="zh-CN" sz="2400" baseline="-25000" dirty="0" smtClean="0">
                <a:latin typeface="Times New Roman" pitchFamily="18" charset="0"/>
                <a:cs typeface="Times New Roman" pitchFamily="18" charset="0"/>
              </a:rPr>
              <a:t>i-1</a:t>
            </a:r>
          </a:p>
          <a:p>
            <a:pPr algn="just">
              <a:lnSpc>
                <a:spcPct val="160000"/>
              </a:lnSpc>
            </a:pP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60000"/>
              </a:lnSpc>
            </a:pP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-20663" y="260648"/>
            <a:ext cx="9252520" cy="940966"/>
          </a:xfrm>
        </p:spPr>
        <p:txBody>
          <a:bodyPr>
            <a:noAutofit/>
          </a:bodyPr>
          <a:lstStyle/>
          <a:p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10.1 Testing for the lossless join property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A99A-E78C-486B-B1F3-EF65E25B4183}" type="datetime1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42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69371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pt-BR" altLang="zh-CN" sz="1400" i="1" dirty="0"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pt-BR" altLang="zh-CN" sz="1400" dirty="0">
                <a:latin typeface="Times New Roman" pitchFamily="18" charset="0"/>
                <a:cs typeface="Times New Roman" pitchFamily="18" charset="0"/>
              </a:rPr>
              <a:t>R = (</a:t>
            </a:r>
            <a:r>
              <a:rPr lang="pt-BR" altLang="zh-CN" sz="1400" i="1" dirty="0">
                <a:latin typeface="Times New Roman" pitchFamily="18" charset="0"/>
                <a:cs typeface="Times New Roman" pitchFamily="18" charset="0"/>
              </a:rPr>
              <a:t>A,B,C,D</a:t>
            </a:r>
            <a:r>
              <a:rPr lang="pt-BR" altLang="zh-CN" sz="1400" dirty="0">
                <a:latin typeface="Times New Roman" pitchFamily="18" charset="0"/>
                <a:cs typeface="Times New Roman" pitchFamily="18" charset="0"/>
              </a:rPr>
              <a:t>), F = {</a:t>
            </a:r>
            <a:r>
              <a:rPr lang="pt-BR" altLang="zh-CN" sz="1400" i="1" dirty="0" smtClean="0">
                <a:latin typeface="Times New Roman" pitchFamily="18" charset="0"/>
                <a:cs typeface="Times New Roman" pitchFamily="18" charset="0"/>
              </a:rPr>
              <a:t>A→B,A</a:t>
            </a:r>
            <a:r>
              <a:rPr lang="pt-BR" altLang="zh-CN" sz="1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zh-CN" sz="1400" i="1" dirty="0" smtClean="0">
                <a:latin typeface="Times New Roman" pitchFamily="18" charset="0"/>
                <a:cs typeface="Times New Roman" pitchFamily="18" charset="0"/>
              </a:rPr>
              <a:t>→C,C </a:t>
            </a:r>
            <a:r>
              <a:rPr lang="pt-BR" altLang="zh-CN" sz="1400" i="1" dirty="0"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pt-BR" altLang="zh-CN" sz="14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pt-BR" altLang="zh-CN" sz="1400" dirty="0">
                <a:latin typeface="Times New Roman" pitchFamily="18" charset="0"/>
                <a:cs typeface="Times New Roman" pitchFamily="18" charset="0"/>
              </a:rPr>
              <a:t>}.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pt-BR" altLang="zh-CN" sz="1400" dirty="0">
                <a:latin typeface="Times New Roman" pitchFamily="18" charset="0"/>
                <a:cs typeface="Times New Roman" pitchFamily="18" charset="0"/>
              </a:rPr>
              <a:t>Let R</a:t>
            </a:r>
            <a:r>
              <a:rPr lang="pt-BR" altLang="zh-CN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zh-CN" sz="14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pt-BR" altLang="zh-CN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altLang="zh-CN" sz="1400" i="1" dirty="0">
                <a:latin typeface="Times New Roman" pitchFamily="18" charset="0"/>
                <a:cs typeface="Times New Roman" pitchFamily="18" charset="0"/>
              </a:rPr>
              <a:t>A,B,C</a:t>
            </a:r>
            <a:r>
              <a:rPr lang="pt-BR" altLang="zh-CN" sz="1400" dirty="0">
                <a:latin typeface="Times New Roman" pitchFamily="18" charset="0"/>
                <a:cs typeface="Times New Roman" pitchFamily="18" charset="0"/>
              </a:rPr>
              <a:t>), R</a:t>
            </a:r>
            <a:r>
              <a:rPr lang="pt-BR" altLang="zh-CN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altLang="zh-CN" sz="1400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pt-BR" altLang="zh-CN" sz="1400" i="1" dirty="0">
                <a:latin typeface="Times New Roman" pitchFamily="18" charset="0"/>
                <a:cs typeface="Times New Roman" pitchFamily="18" charset="0"/>
              </a:rPr>
              <a:t>C,D</a:t>
            </a:r>
            <a:r>
              <a:rPr lang="pt-BR" altLang="zh-CN" sz="14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0" indent="0">
              <a:buNone/>
            </a:pPr>
            <a:endParaRPr lang="en-US" altLang="zh-CN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Initially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14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is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                  A       B      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   D</a:t>
            </a:r>
            <a:endParaRPr lang="en-US" altLang="zh-CN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pt-BR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zh-CN" sz="1400" dirty="0" smtClean="0">
                <a:latin typeface="Times New Roman" pitchFamily="18" charset="0"/>
                <a:cs typeface="Times New Roman" pitchFamily="18" charset="0"/>
              </a:rPr>
              <a:t>             R</a:t>
            </a:r>
            <a:r>
              <a:rPr lang="pt-BR" altLang="zh-CN" sz="1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altLang="zh-CN" sz="1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pt-BR" altLang="zh-CN" sz="14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pt-BR" altLang="zh-CN" sz="1400" dirty="0" smtClean="0">
                <a:latin typeface="Times New Roman" pitchFamily="18" charset="0"/>
                <a:cs typeface="Times New Roman" pitchFamily="18" charset="0"/>
              </a:rPr>
              <a:t>      a       a      b</a:t>
            </a:r>
            <a:endParaRPr lang="pt-BR" altLang="zh-CN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pt-BR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zh-CN" sz="1400" dirty="0" smtClean="0">
                <a:latin typeface="Times New Roman" pitchFamily="18" charset="0"/>
                <a:cs typeface="Times New Roman" pitchFamily="18" charset="0"/>
              </a:rPr>
              <a:t>             R</a:t>
            </a:r>
            <a:r>
              <a:rPr lang="pt-BR" altLang="zh-CN" sz="1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altLang="zh-CN" sz="1400" dirty="0" smtClean="0">
                <a:latin typeface="Times New Roman" pitchFamily="18" charset="0"/>
                <a:cs typeface="Times New Roman" pitchFamily="18" charset="0"/>
              </a:rPr>
              <a:t>   b       b       a      a</a:t>
            </a:r>
            <a:endParaRPr lang="en-US" altLang="zh-CN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Note: rows 1 and 2 of S agree on {</a:t>
            </a:r>
            <a:r>
              <a:rPr lang="en-US" altLang="zh-CN" sz="1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}, which is the left hand side of </a:t>
            </a:r>
            <a:r>
              <a:rPr lang="en-US" altLang="zh-CN" sz="1400" i="1" dirty="0" smtClean="0">
                <a:latin typeface="Times New Roman" pitchFamily="18" charset="0"/>
                <a:cs typeface="Times New Roman" pitchFamily="18" charset="0"/>
              </a:rPr>
              <a:t>C→D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. Therefore, change the </a:t>
            </a:r>
            <a:r>
              <a:rPr lang="en-US" altLang="zh-CN" sz="1400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value on rows 1 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to a, matching the value from row 2.</a:t>
            </a:r>
          </a:p>
          <a:p>
            <a:pPr marL="0" indent="0">
              <a:lnSpc>
                <a:spcPct val="170000"/>
              </a:lnSpc>
              <a:buNone/>
            </a:pPr>
            <a:endParaRPr lang="en-US" altLang="zh-CN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Now 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row 1 is entirely </a:t>
            </a:r>
            <a:r>
              <a:rPr lang="en-US" altLang="zh-CN" sz="1400" i="1" dirty="0">
                <a:latin typeface="Times New Roman" pitchFamily="18" charset="0"/>
                <a:cs typeface="Times New Roman" pitchFamily="18" charset="0"/>
              </a:rPr>
              <a:t>a’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s, so the decomposition is lossless.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(Check it.)</a:t>
            </a:r>
            <a:endParaRPr lang="zh-CN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-20663" y="260648"/>
            <a:ext cx="9252520" cy="940966"/>
          </a:xfrm>
        </p:spPr>
        <p:txBody>
          <a:bodyPr>
            <a:noAutofit/>
          </a:bodyPr>
          <a:lstStyle/>
          <a:p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10.1 Testing for the lossless join property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39A71-2ED8-42DB-9336-90CA1FD225B8}" type="datetime1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Example 4: 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A,B,C,D,E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F = {</a:t>
            </a:r>
            <a:r>
              <a:rPr lang="pt-BR" altLang="zh-CN" i="1" dirty="0">
                <a:latin typeface="Times New Roman" pitchFamily="18" charset="0"/>
                <a:cs typeface="Times New Roman" pitchFamily="18" charset="0"/>
              </a:rPr>
              <a:t>AB </a:t>
            </a:r>
            <a:r>
              <a:rPr lang="pt-BR" altLang="zh-CN" i="1" dirty="0" smtClean="0">
                <a:latin typeface="Times New Roman" pitchFamily="18" charset="0"/>
                <a:cs typeface="Times New Roman" pitchFamily="18" charset="0"/>
              </a:rPr>
              <a:t>→CD,A</a:t>
            </a:r>
            <a:r>
              <a:rPr lang="pt-BR" altLang="zh-CN" i="1" dirty="0">
                <a:latin typeface="Times New Roman" pitchFamily="18" charset="0"/>
                <a:cs typeface="Times New Roman" pitchFamily="18" charset="0"/>
              </a:rPr>
              <a:t> → </a:t>
            </a:r>
            <a:r>
              <a:rPr lang="pt-BR" altLang="zh-CN" i="1" dirty="0" smtClean="0">
                <a:latin typeface="Times New Roman" pitchFamily="18" charset="0"/>
                <a:cs typeface="Times New Roman" pitchFamily="18" charset="0"/>
              </a:rPr>
              <a:t>E,C </a:t>
            </a:r>
            <a:r>
              <a:rPr lang="pt-BR" altLang="zh-CN" i="1" dirty="0"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pt-BR" altLang="zh-CN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}. Let R</a:t>
            </a:r>
            <a:r>
              <a:rPr lang="pt-BR" altLang="zh-CN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pt-BR" altLang="zh-CN" i="1" dirty="0">
                <a:latin typeface="Times New Roman" pitchFamily="18" charset="0"/>
                <a:cs typeface="Times New Roman" pitchFamily="18" charset="0"/>
              </a:rPr>
              <a:t>A,B,C</a:t>
            </a: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),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pt-BR" altLang="zh-CN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pt-BR" altLang="zh-CN" i="1" dirty="0">
                <a:latin typeface="Times New Roman" pitchFamily="18" charset="0"/>
                <a:cs typeface="Times New Roman" pitchFamily="18" charset="0"/>
              </a:rPr>
              <a:t>B,C,D</a:t>
            </a: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) and R</a:t>
            </a:r>
            <a:r>
              <a:rPr lang="pt-BR" altLang="zh-CN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pt-BR" altLang="zh-CN" i="1" dirty="0">
                <a:latin typeface="Times New Roman" pitchFamily="18" charset="0"/>
                <a:cs typeface="Times New Roman" pitchFamily="18" charset="0"/>
              </a:rPr>
              <a:t>C,D,E</a:t>
            </a: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0" indent="0">
              <a:lnSpc>
                <a:spcPct val="150000"/>
              </a:lnSpc>
              <a:buNone/>
            </a:pPr>
            <a:endParaRPr lang="pt-BR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altLang="zh-CN" dirty="0" smtClean="0">
                <a:latin typeface="Times New Roman" pitchFamily="18" charset="0"/>
                <a:cs typeface="Times New Roman" pitchFamily="18" charset="0"/>
              </a:rPr>
              <a:t>Example </a:t>
            </a: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5: </a:t>
            </a:r>
            <a:r>
              <a:rPr lang="pt-BR" altLang="zh-CN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pt-BR" altLang="zh-CN" i="1" dirty="0">
                <a:latin typeface="Times New Roman" pitchFamily="18" charset="0"/>
                <a:cs typeface="Times New Roman" pitchFamily="18" charset="0"/>
              </a:rPr>
              <a:t>A,B,C,D,E, F</a:t>
            </a: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),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F = {</a:t>
            </a:r>
            <a:r>
              <a:rPr lang="pt-BR" altLang="zh-CN" i="1" dirty="0">
                <a:latin typeface="Times New Roman" pitchFamily="18" charset="0"/>
                <a:cs typeface="Times New Roman" pitchFamily="18" charset="0"/>
              </a:rPr>
              <a:t>A → </a:t>
            </a:r>
            <a:r>
              <a:rPr lang="pt-BR" altLang="zh-CN" i="1" dirty="0" smtClean="0">
                <a:latin typeface="Times New Roman" pitchFamily="18" charset="0"/>
                <a:cs typeface="Times New Roman" pitchFamily="18" charset="0"/>
              </a:rPr>
              <a:t>B,C </a:t>
            </a:r>
            <a:r>
              <a:rPr lang="pt-BR" altLang="zh-CN" i="1" dirty="0"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pt-BR" altLang="zh-CN" i="1" dirty="0" smtClean="0">
                <a:latin typeface="Times New Roman" pitchFamily="18" charset="0"/>
                <a:cs typeface="Times New Roman" pitchFamily="18" charset="0"/>
              </a:rPr>
              <a:t>DE,AB</a:t>
            </a:r>
            <a:r>
              <a:rPr lang="pt-BR" altLang="zh-CN" i="1" dirty="0">
                <a:latin typeface="Times New Roman" pitchFamily="18" charset="0"/>
                <a:cs typeface="Times New Roman" pitchFamily="18" charset="0"/>
              </a:rPr>
              <a:t> → </a:t>
            </a:r>
            <a:r>
              <a:rPr lang="pt-BR" altLang="zh-CN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}. Let R</a:t>
            </a:r>
            <a:r>
              <a:rPr lang="pt-BR" altLang="zh-CN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pt-BR" altLang="zh-CN" i="1" dirty="0"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),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pt-BR" altLang="zh-CN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pt-BR" altLang="zh-CN" i="1" dirty="0">
                <a:latin typeface="Times New Roman" pitchFamily="18" charset="0"/>
                <a:cs typeface="Times New Roman" pitchFamily="18" charset="0"/>
              </a:rPr>
              <a:t>C,D,E</a:t>
            </a: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) and R</a:t>
            </a:r>
            <a:r>
              <a:rPr lang="pt-BR" altLang="zh-CN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pt-BR" altLang="zh-CN" i="1" dirty="0">
                <a:latin typeface="Times New Roman" pitchFamily="18" charset="0"/>
                <a:cs typeface="Times New Roman" pitchFamily="18" charset="0"/>
              </a:rPr>
              <a:t>A,C, F</a:t>
            </a: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).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-20663" y="260648"/>
            <a:ext cx="9252520" cy="940966"/>
          </a:xfrm>
        </p:spPr>
        <p:txBody>
          <a:bodyPr>
            <a:noAutofit/>
          </a:bodyPr>
          <a:lstStyle/>
          <a:p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10.1 Testing for the lossless join property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3F501-DFB5-4C68-84E3-7E200A1ECC67}" type="datetime1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4888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Example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5: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A,B,C,D,E, G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),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F = {</a:t>
            </a:r>
            <a:r>
              <a:rPr lang="pt-BR" altLang="zh-CN" i="1" dirty="0">
                <a:latin typeface="Times New Roman" pitchFamily="18" charset="0"/>
                <a:cs typeface="Times New Roman" pitchFamily="18" charset="0"/>
              </a:rPr>
              <a:t>AB </a:t>
            </a:r>
            <a:r>
              <a:rPr lang="pt-BR" altLang="zh-CN" i="1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pt-BR" altLang="zh-CN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pt-BR" altLang="zh-CN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pt-BR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 → </a:t>
            </a:r>
            <a:r>
              <a:rPr lang="pt-BR" altLang="zh-CN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</a:t>
            </a:r>
            <a:r>
              <a:rPr lang="pt-BR" altLang="zh-CN" i="1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, </a:t>
            </a:r>
            <a:r>
              <a:rPr lang="pt-BR" altLang="zh-CN" i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pt-BR" altLang="zh-CN" i="1" dirty="0"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pt-BR" altLang="zh-CN" i="1" dirty="0" smtClean="0">
                <a:latin typeface="Times New Roman" pitchFamily="18" charset="0"/>
                <a:cs typeface="Times New Roman" pitchFamily="18" charset="0"/>
              </a:rPr>
              <a:t>B,</a:t>
            </a:r>
            <a:r>
              <a:rPr lang="pt-BR" altLang="zh-CN" dirty="0" smtClean="0">
                <a:latin typeface="Times New Roman" pitchFamily="18" charset="0"/>
                <a:cs typeface="Times New Roman" pitchFamily="18" charset="0"/>
              </a:rPr>
              <a:t>}.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altLang="zh-CN" dirty="0" smtClean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pt-BR" altLang="zh-CN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pt-BR" altLang="zh-CN" i="1" dirty="0"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pt-BR" altLang="zh-CN" i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pt-BR" altLang="zh-CN" dirty="0" smtClean="0">
                <a:latin typeface="Times New Roman" pitchFamily="18" charset="0"/>
                <a:cs typeface="Times New Roman" pitchFamily="18" charset="0"/>
              </a:rPr>
              <a:t>), R</a:t>
            </a:r>
            <a:r>
              <a:rPr lang="pt-BR" altLang="zh-CN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pt-BR" altLang="zh-CN" dirty="0" smtClean="0">
                <a:latin typeface="Times New Roman" pitchFamily="18" charset="0"/>
                <a:cs typeface="Times New Roman" pitchFamily="18" charset="0"/>
              </a:rPr>
              <a:t>(C, </a:t>
            </a:r>
            <a:r>
              <a:rPr lang="pt-BR" altLang="zh-CN" i="1" dirty="0" smtClean="0">
                <a:latin typeface="Times New Roman" pitchFamily="18" charset="0"/>
                <a:cs typeface="Times New Roman" pitchFamily="18" charset="0"/>
              </a:rPr>
              <a:t>D, E</a:t>
            </a:r>
            <a:r>
              <a:rPr lang="pt-BR" altLang="zh-CN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and R</a:t>
            </a:r>
            <a:r>
              <a:rPr lang="pt-BR" altLang="zh-CN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pt-BR" altLang="zh-CN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pt-BR" altLang="zh-CN" dirty="0" smtClean="0">
                <a:latin typeface="Times New Roman" pitchFamily="18" charset="0"/>
                <a:cs typeface="Times New Roman" pitchFamily="18" charset="0"/>
              </a:rPr>
              <a:t>(A, </a:t>
            </a:r>
            <a:r>
              <a:rPr lang="pt-BR" altLang="zh-CN" i="1" dirty="0" smtClean="0">
                <a:latin typeface="Times New Roman" pitchFamily="18" charset="0"/>
                <a:cs typeface="Times New Roman" pitchFamily="18" charset="0"/>
              </a:rPr>
              <a:t>C,G</a:t>
            </a:r>
            <a:r>
              <a:rPr lang="pt-BR" altLang="zh-CN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pt-BR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-20663" y="260648"/>
            <a:ext cx="9252520" cy="940966"/>
          </a:xfrm>
        </p:spPr>
        <p:txBody>
          <a:bodyPr>
            <a:noAutofit/>
          </a:bodyPr>
          <a:lstStyle/>
          <a:p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10.1 Testing for the lossless join property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3F501-DFB5-4C68-84E3-7E200A1ECC67}" type="datetime1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9552" y="4221088"/>
            <a:ext cx="2954655" cy="1686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70000"/>
              </a:lnSpc>
              <a:spcBef>
                <a:spcPct val="20000"/>
              </a:spcBef>
            </a:pPr>
            <a:r>
              <a:rPr lang="en-US" altLang="zh-CN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 A       </a:t>
            </a:r>
            <a:r>
              <a:rPr lang="en-US" altLang="zh-CN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      C      D 	E     G</a:t>
            </a:r>
          </a:p>
          <a:p>
            <a:pPr lvl="0">
              <a:lnSpc>
                <a:spcPct val="170000"/>
              </a:lnSpc>
              <a:spcBef>
                <a:spcPct val="20000"/>
              </a:spcBef>
            </a:pPr>
            <a:r>
              <a:rPr lang="pt-BR" altLang="zh-CN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pt-BR" altLang="zh-CN" sz="1400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altLang="zh-CN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a        a        b      b	b      b</a:t>
            </a:r>
          </a:p>
          <a:p>
            <a:pPr lvl="0">
              <a:lnSpc>
                <a:spcPct val="170000"/>
              </a:lnSpc>
              <a:spcBef>
                <a:spcPct val="20000"/>
              </a:spcBef>
            </a:pPr>
            <a:r>
              <a:rPr lang="pt-BR" altLang="zh-CN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pt-BR" altLang="zh-CN" sz="1400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altLang="zh-CN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b       b       a      a	a       b</a:t>
            </a:r>
          </a:p>
          <a:p>
            <a:pPr lvl="0">
              <a:lnSpc>
                <a:spcPct val="170000"/>
              </a:lnSpc>
              <a:spcBef>
                <a:spcPct val="20000"/>
              </a:spcBef>
            </a:pPr>
            <a:r>
              <a:rPr lang="pt-BR" altLang="zh-CN" sz="1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pt-BR" altLang="zh-CN" sz="1400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pt-BR" altLang="zh-CN" sz="1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pt-BR" altLang="zh-CN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      b        a       b	b</a:t>
            </a:r>
            <a:r>
              <a:rPr lang="pt-BR" altLang="zh-CN" sz="1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pt-BR" altLang="zh-CN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	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3923928" y="4373488"/>
            <a:ext cx="2954655" cy="1686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70000"/>
              </a:lnSpc>
              <a:spcBef>
                <a:spcPct val="20000"/>
              </a:spcBef>
            </a:pPr>
            <a:r>
              <a:rPr lang="en-US" altLang="zh-CN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 A       </a:t>
            </a:r>
            <a:r>
              <a:rPr lang="en-US" altLang="zh-CN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      C      D 	E     G</a:t>
            </a:r>
          </a:p>
          <a:p>
            <a:pPr lvl="0">
              <a:lnSpc>
                <a:spcPct val="170000"/>
              </a:lnSpc>
              <a:spcBef>
                <a:spcPct val="20000"/>
              </a:spcBef>
            </a:pPr>
            <a:r>
              <a:rPr lang="pt-BR" altLang="zh-CN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pt-BR" altLang="zh-CN" sz="1400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altLang="zh-CN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a        a        b      b	b      b</a:t>
            </a:r>
          </a:p>
          <a:p>
            <a:pPr lvl="0">
              <a:lnSpc>
                <a:spcPct val="170000"/>
              </a:lnSpc>
              <a:spcBef>
                <a:spcPct val="20000"/>
              </a:spcBef>
            </a:pPr>
            <a:r>
              <a:rPr lang="pt-BR" altLang="zh-CN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pt-BR" altLang="zh-CN" sz="1400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altLang="zh-CN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b       b       a      a	a       b</a:t>
            </a:r>
          </a:p>
          <a:p>
            <a:pPr lvl="0">
              <a:lnSpc>
                <a:spcPct val="170000"/>
              </a:lnSpc>
              <a:spcBef>
                <a:spcPct val="20000"/>
              </a:spcBef>
            </a:pPr>
            <a:r>
              <a:rPr lang="pt-BR" altLang="zh-CN" sz="1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pt-BR" altLang="zh-CN" sz="1400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pt-BR" altLang="zh-CN" sz="1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pt-BR" altLang="zh-CN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      </a:t>
            </a:r>
            <a:r>
              <a:rPr lang="pt-BR" altLang="zh-CN" sz="1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b        </a:t>
            </a:r>
            <a:r>
              <a:rPr lang="pt-BR" altLang="zh-CN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       a	a       a	</a:t>
            </a:r>
            <a:endParaRPr lang="en-AU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732240" y="5064396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718503" y="5867204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44008" y="568253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X</a:t>
            </a:r>
            <a:endParaRPr lang="en-AU" dirty="0"/>
          </a:p>
        </p:txBody>
      </p:sp>
      <p:sp>
        <p:nvSpPr>
          <p:cNvPr id="14" name="TextBox 13"/>
          <p:cNvSpPr txBox="1"/>
          <p:nvPr/>
        </p:nvSpPr>
        <p:spPr>
          <a:xfrm>
            <a:off x="4712998" y="627719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</a:t>
            </a:r>
            <a:endParaRPr lang="en-AU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796454" y="6051870"/>
            <a:ext cx="0" cy="3294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10.2 Lossless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decomposition into BCNF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7643192" cy="2016224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CN" sz="4200" b="1" dirty="0">
                <a:latin typeface="Times New Roman" pitchFamily="18" charset="0"/>
                <a:cs typeface="Times New Roman" pitchFamily="18" charset="0"/>
              </a:rPr>
              <a:t>Algorithm </a:t>
            </a:r>
            <a:r>
              <a:rPr lang="en-US" altLang="zh-CN" sz="4200" b="1" dirty="0" smtClean="0">
                <a:latin typeface="Times New Roman" pitchFamily="18" charset="0"/>
                <a:cs typeface="Times New Roman" pitchFamily="18" charset="0"/>
              </a:rPr>
              <a:t>TO_BCNF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:= {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,R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, ...R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 ∃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∈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R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is not in BCNF 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Do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{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find a X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→Y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in R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that violates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BCNF;  replace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by 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− Y ) and (X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∪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); }</a:t>
            </a:r>
          </a:p>
          <a:p>
            <a:pPr marL="0" indent="0">
              <a:lnSpc>
                <a:spcPct val="170000"/>
              </a:lnSpc>
              <a:buNone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DC48F-A634-4D44-B10E-906FA267E004}" type="datetime1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3528" y="3068960"/>
            <a:ext cx="856895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70000"/>
              </a:lnSpc>
              <a:spcBef>
                <a:spcPct val="20000"/>
              </a:spcBef>
            </a:pPr>
            <a:r>
              <a:rPr lang="en-AU" altLang="zh-CN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baseline="-2500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5928" y="3221360"/>
            <a:ext cx="8568952" cy="2825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7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 = {A</a:t>
            </a:r>
            <a:r>
              <a:rPr lang="en-US" altLang="zh-C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 C, A  D, C  E, E D, CG</a:t>
            </a:r>
            <a:r>
              <a:rPr lang="en-US" altLang="zh-CN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}, </a:t>
            </a:r>
            <a:endParaRPr lang="en-AU" altLang="zh-CN"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  <a:sym typeface="Wingdings" panose="05000000000000000000" pitchFamily="2" charset="2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</a:pPr>
            <a:r>
              <a:rPr lang="en-AU" altLang="zh-C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R1 = (C, D, E, G), R2 = (A, B, C, D)</a:t>
            </a:r>
          </a:p>
          <a:p>
            <a:pPr lvl="0">
              <a:lnSpc>
                <a:spcPct val="170000"/>
              </a:lnSpc>
              <a:spcBef>
                <a:spcPct val="20000"/>
              </a:spcBef>
            </a:pPr>
            <a:r>
              <a:rPr lang="en-AU" altLang="zh-C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R11 = (C, E, G), R12 = (E, D) </a:t>
            </a:r>
            <a:r>
              <a:rPr lang="en-AU" altLang="zh-CN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due ED</a:t>
            </a:r>
            <a:endParaRPr lang="en-AU" altLang="zh-CN"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  <a:sym typeface="Wingdings" panose="05000000000000000000" pitchFamily="2" charset="2"/>
            </a:endParaRPr>
          </a:p>
          <a:p>
            <a:pPr lvl="0">
              <a:lnSpc>
                <a:spcPct val="170000"/>
              </a:lnSpc>
              <a:spcBef>
                <a:spcPct val="20000"/>
              </a:spcBef>
            </a:pPr>
            <a:r>
              <a:rPr lang="en-AU" altLang="zh-C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R21 = (A, B, C), R22 = (C, D) because of C  D</a:t>
            </a:r>
            <a:endParaRPr lang="en-US" altLang="zh-CN"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  <a:sym typeface="Wingdings" panose="05000000000000000000" pitchFamily="2" charset="2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051720" y="4437112"/>
            <a:ext cx="720080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076056" y="4365104"/>
            <a:ext cx="11521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228184" y="4365104"/>
            <a:ext cx="0" cy="8640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3275856" y="5229200"/>
            <a:ext cx="29523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275856" y="5229200"/>
            <a:ext cx="0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30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43528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10.2 Lossless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decomposition into BCNF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7643192" cy="2016224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CN" sz="4200" b="1" dirty="0">
                <a:latin typeface="Times New Roman" pitchFamily="18" charset="0"/>
                <a:cs typeface="Times New Roman" pitchFamily="18" charset="0"/>
              </a:rPr>
              <a:t>Algorithm </a:t>
            </a:r>
            <a:r>
              <a:rPr lang="en-US" altLang="zh-CN" sz="4200" b="1" dirty="0" smtClean="0">
                <a:latin typeface="Times New Roman" pitchFamily="18" charset="0"/>
                <a:cs typeface="Times New Roman" pitchFamily="18" charset="0"/>
              </a:rPr>
              <a:t>TO_BCNF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:= {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,R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, ...R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 ∃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∈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R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is not in BCNF 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Do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{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find a X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→Y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in R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that violates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BCNF;  replace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by 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− Y ) and (X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∪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); }</a:t>
            </a:r>
          </a:p>
          <a:p>
            <a:pPr marL="0" indent="0">
              <a:lnSpc>
                <a:spcPct val="170000"/>
              </a:lnSpc>
              <a:buNone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DC48F-A634-4D44-B10E-906FA267E00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2018/5/1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3068960"/>
            <a:ext cx="85689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  <a:spcBef>
                <a:spcPct val="20000"/>
              </a:spcBef>
            </a:pPr>
            <a:r>
              <a:rPr lang="en-US" altLang="zh-CN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Since a </a:t>
            </a:r>
            <a:r>
              <a:rPr lang="en-US" altLang="zh-CN" sz="15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 →Y </a:t>
            </a:r>
            <a:r>
              <a:rPr lang="en-US" altLang="zh-CN" sz="15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violating BCNF is not always in F,  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main difficulty </a:t>
            </a:r>
            <a:r>
              <a:rPr lang="en-US" altLang="zh-CN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is to 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verify if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is in BCNF; see the approach below:</a:t>
            </a:r>
          </a:p>
          <a:p>
            <a:pPr>
              <a:lnSpc>
                <a:spcPct val="170000"/>
              </a:lnSpc>
              <a:spcBef>
                <a:spcPct val="20000"/>
              </a:spcBef>
            </a:pP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1. For each subset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computer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i="1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70000"/>
              </a:lnSpc>
              <a:spcBef>
                <a:spcPct val="20000"/>
              </a:spcBef>
            </a:pP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2.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→(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i="1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Ri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−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 violates BCNF, if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Ri 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−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≠ ∅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− X</a:t>
            </a:r>
            <a:r>
              <a:rPr lang="en-US" altLang="zh-CN" i="1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zh-CN" altLang="en-US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≠ ∅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70000"/>
              </a:lnSpc>
              <a:spcBef>
                <a:spcPct val="20000"/>
              </a:spcBef>
            </a:pPr>
            <a:r>
              <a:rPr lang="en-US" altLang="zh-CN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Here,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Ri 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−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altLang="zh-CN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∅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means that each F.D with X as the left hand side is trivial;</a:t>
            </a:r>
          </a:p>
          <a:p>
            <a:pPr>
              <a:lnSpc>
                <a:spcPct val="170000"/>
              </a:lnSpc>
              <a:spcBef>
                <a:spcPct val="20000"/>
              </a:spcBef>
            </a:pP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i="1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− X</a:t>
            </a:r>
            <a:r>
              <a:rPr lang="en-US" altLang="zh-CN" i="1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zh-CN" altLang="en-US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altLang="zh-CN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∅ </a:t>
            </a:r>
            <a:r>
              <a:rPr lang="en-AU" altLang="zh-CN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means X is a </a:t>
            </a:r>
            <a:r>
              <a:rPr lang="en-AU" altLang="zh-CN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superkey</a:t>
            </a:r>
            <a:r>
              <a:rPr lang="en-AU" altLang="zh-CN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of R</a:t>
            </a:r>
            <a:r>
              <a:rPr lang="en-AU" altLang="zh-CN" baseline="-25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US" altLang="zh-CN" baseline="-2500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05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Example 6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:(From Desai 6.35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lnSpc>
                <a:spcPct val="170000"/>
              </a:lnSpc>
              <a:buNone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Find a BCNF decomposition of the relation scheme below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lnSpc>
                <a:spcPct val="170000"/>
              </a:lnSpc>
              <a:buNone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SHIPPING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Ship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, Capacity , Date , Cargo ,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F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consists of: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Ship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Capacity</a:t>
            </a:r>
            <a:endParaRPr lang="en-US" altLang="zh-CN" i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{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Ship , Date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}→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Cargo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{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Cargo , Capacity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}→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Value</a:t>
            </a:r>
            <a:endParaRPr lang="zh-CN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79512" y="274638"/>
            <a:ext cx="896448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10.2 Lossless decomposition into BCNF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err="1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9B343-1583-4BC9-826E-87C85EF7AAC9}" type="datetime1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86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96752"/>
            <a:ext cx="7715200" cy="4708525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altLang="zh-CN" sz="1600" i="1" dirty="0" smtClean="0">
                <a:latin typeface="Times New Roman" pitchFamily="18" charset="0"/>
                <a:cs typeface="Times New Roman" pitchFamily="18" charset="0"/>
              </a:rPr>
              <a:t>Ship→ Capacity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, we decompose </a:t>
            </a:r>
            <a:r>
              <a:rPr lang="en-US" altLang="zh-CN" sz="1600" i="1" dirty="0">
                <a:latin typeface="Times New Roman" pitchFamily="18" charset="0"/>
                <a:cs typeface="Times New Roman" pitchFamily="18" charset="0"/>
              </a:rPr>
              <a:t>SHIPPING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into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R</a:t>
            </a:r>
            <a:r>
              <a:rPr lang="en-US" altLang="zh-CN" sz="1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600" i="1" dirty="0" smtClean="0">
                <a:latin typeface="Times New Roman" pitchFamily="18" charset="0"/>
                <a:cs typeface="Times New Roman" pitchFamily="18" charset="0"/>
              </a:rPr>
              <a:t>Ship </a:t>
            </a:r>
            <a:r>
              <a:rPr lang="en-US" altLang="zh-CN" sz="1600" i="1" dirty="0">
                <a:latin typeface="Times New Roman" pitchFamily="18" charset="0"/>
                <a:cs typeface="Times New Roman" pitchFamily="18" charset="0"/>
              </a:rPr>
              <a:t>, Date , Cargo , </a:t>
            </a:r>
            <a:r>
              <a:rPr lang="en-US" altLang="zh-CN" sz="1600" i="1" dirty="0" smtClean="0"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Key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: {</a:t>
            </a:r>
            <a:r>
              <a:rPr lang="en-US" altLang="zh-CN" sz="1600" i="1" dirty="0" err="1">
                <a:latin typeface="Times New Roman" pitchFamily="18" charset="0"/>
                <a:cs typeface="Times New Roman" pitchFamily="18" charset="0"/>
              </a:rPr>
              <a:t>Ship,Date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A 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nontrivial FD in F</a:t>
            </a:r>
            <a:r>
              <a:rPr lang="en-US" altLang="zh-CN" sz="1600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violates BCNF: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{</a:t>
            </a:r>
            <a:r>
              <a:rPr lang="en-US" altLang="zh-CN" sz="1600" i="1" dirty="0">
                <a:latin typeface="Times New Roman" pitchFamily="18" charset="0"/>
                <a:cs typeface="Times New Roman" pitchFamily="18" charset="0"/>
              </a:rPr>
              <a:t>Ship , Cargo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} →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Value</a:t>
            </a:r>
            <a:endParaRPr lang="en-US" altLang="zh-CN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 marL="0" indent="0">
              <a:buNone/>
            </a:pPr>
            <a:endParaRPr lang="en-US" altLang="zh-CN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R</a:t>
            </a:r>
            <a:r>
              <a:rPr lang="en-US" altLang="zh-CN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600" i="1" dirty="0" smtClean="0">
                <a:latin typeface="Times New Roman" pitchFamily="18" charset="0"/>
                <a:cs typeface="Times New Roman" pitchFamily="18" charset="0"/>
              </a:rPr>
              <a:t>Ship </a:t>
            </a:r>
            <a:r>
              <a:rPr lang="en-US" altLang="zh-CN" sz="1600" i="1" dirty="0">
                <a:latin typeface="Times New Roman" pitchFamily="18" charset="0"/>
                <a:cs typeface="Times New Roman" pitchFamily="18" charset="0"/>
              </a:rPr>
              <a:t>, Capacity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Key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: {</a:t>
            </a:r>
            <a:r>
              <a:rPr lang="en-US" altLang="zh-CN" sz="1600" i="1" dirty="0">
                <a:latin typeface="Times New Roman" pitchFamily="18" charset="0"/>
                <a:cs typeface="Times New Roman" pitchFamily="18" charset="0"/>
              </a:rPr>
              <a:t>Ship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Only 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one nontrivial FD in F</a:t>
            </a:r>
            <a:r>
              <a:rPr lang="en-US" altLang="zh-CN" sz="1600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1600" i="1" dirty="0" smtClean="0">
                <a:latin typeface="Times New Roman" pitchFamily="18" charset="0"/>
                <a:cs typeface="Times New Roman" pitchFamily="18" charset="0"/>
              </a:rPr>
              <a:t>Ship</a:t>
            </a:r>
            <a:r>
              <a:rPr lang="en-US" altLang="zh-CN" sz="1600" i="1" dirty="0">
                <a:latin typeface="Times New Roman" pitchFamily="18" charset="0"/>
                <a:cs typeface="Times New Roman" pitchFamily="18" charset="0"/>
              </a:rPr>
              <a:t> → </a:t>
            </a:r>
            <a:r>
              <a:rPr lang="en-US" altLang="zh-CN" sz="1600" i="1" dirty="0" smtClean="0">
                <a:latin typeface="Times New Roman" pitchFamily="18" charset="0"/>
                <a:cs typeface="Times New Roman" pitchFamily="18" charset="0"/>
              </a:rPr>
              <a:t>Capacity</a:t>
            </a:r>
            <a:endParaRPr lang="en-US" altLang="zh-CN" sz="16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9512" y="274638"/>
            <a:ext cx="896448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10.2 Lossless decomposition into BCNF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err="1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D84E-B1FB-41EA-9E6C-18AB65071963}" type="datetime1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300802" y="1510258"/>
            <a:ext cx="3085075" cy="113877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altLang="zh-CN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Ship 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Capacity</a:t>
            </a:r>
          </a:p>
          <a:p>
            <a:pPr lvl="0">
              <a:spcBef>
                <a:spcPct val="20000"/>
              </a:spcBef>
            </a:pPr>
            <a:r>
              <a:rPr lang="en-US" altLang="zh-CN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000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Ship 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Date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}→ 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Cargo</a:t>
            </a:r>
          </a:p>
          <a:p>
            <a:pPr lvl="0">
              <a:spcBef>
                <a:spcPct val="20000"/>
              </a:spcBef>
            </a:pPr>
            <a:r>
              <a:rPr lang="en-US" altLang="zh-CN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Cargo , Capacity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}→ 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endParaRPr lang="zh-CN" altLang="en-US" sz="2000" i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84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040560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is not in BCNF so we must decompose it further into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600" i="1" baseline="-25000" dirty="0" smtClean="0">
                <a:latin typeface="Times New Roman" pitchFamily="18" charset="0"/>
                <a:cs typeface="Times New Roman" pitchFamily="18" charset="0"/>
              </a:rPr>
              <a:t>11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600" i="1" dirty="0" smtClean="0">
                <a:latin typeface="Times New Roman" pitchFamily="18" charset="0"/>
                <a:cs typeface="Times New Roman" pitchFamily="18" charset="0"/>
              </a:rPr>
              <a:t>Ship </a:t>
            </a:r>
            <a:r>
              <a:rPr lang="en-US" altLang="zh-CN" sz="1600" i="1" dirty="0">
                <a:latin typeface="Times New Roman" pitchFamily="18" charset="0"/>
                <a:cs typeface="Times New Roman" pitchFamily="18" charset="0"/>
              </a:rPr>
              <a:t>, Date , Cargo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Key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: {</a:t>
            </a:r>
            <a:r>
              <a:rPr lang="en-US" altLang="zh-CN" sz="1600" i="1" dirty="0" err="1">
                <a:latin typeface="Times New Roman" pitchFamily="18" charset="0"/>
                <a:cs typeface="Times New Roman" pitchFamily="18" charset="0"/>
              </a:rPr>
              <a:t>Ship,Date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Only 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one nontrivial FD in F</a:t>
            </a:r>
            <a:r>
              <a:rPr lang="en-US" altLang="zh-CN" sz="1600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with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single attribute on 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the right side: {</a:t>
            </a:r>
            <a:r>
              <a:rPr lang="en-US" altLang="zh-CN" sz="1600" i="1" dirty="0">
                <a:latin typeface="Times New Roman" pitchFamily="18" charset="0"/>
                <a:cs typeface="Times New Roman" pitchFamily="18" charset="0"/>
              </a:rPr>
              <a:t>Ship , Date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→Cargo</a:t>
            </a:r>
            <a:endParaRPr lang="en-US" altLang="zh-CN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And</a:t>
            </a:r>
            <a:endParaRPr lang="en-US" altLang="zh-CN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R</a:t>
            </a:r>
            <a:r>
              <a:rPr lang="en-US" altLang="zh-CN" sz="1600" baseline="-25000" dirty="0" smtClean="0">
                <a:latin typeface="Times New Roman" pitchFamily="18" charset="0"/>
                <a:cs typeface="Times New Roman" pitchFamily="18" charset="0"/>
              </a:rPr>
              <a:t>12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600" i="1" dirty="0" smtClean="0">
                <a:latin typeface="Times New Roman" pitchFamily="18" charset="0"/>
                <a:cs typeface="Times New Roman" pitchFamily="18" charset="0"/>
              </a:rPr>
              <a:t>Ship </a:t>
            </a:r>
            <a:r>
              <a:rPr lang="en-US" altLang="zh-CN" sz="1600" i="1" dirty="0">
                <a:latin typeface="Times New Roman" pitchFamily="18" charset="0"/>
                <a:cs typeface="Times New Roman" pitchFamily="18" charset="0"/>
              </a:rPr>
              <a:t>, Cargo , </a:t>
            </a:r>
            <a:r>
              <a:rPr lang="en-US" altLang="zh-CN" sz="1600" i="1" dirty="0" smtClean="0"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Key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: {</a:t>
            </a:r>
            <a:r>
              <a:rPr lang="en-US" altLang="zh-CN" sz="1600" i="1" dirty="0" err="1">
                <a:latin typeface="Times New Roman" pitchFamily="18" charset="0"/>
                <a:cs typeface="Times New Roman" pitchFamily="18" charset="0"/>
              </a:rPr>
              <a:t>Ship,Cargo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Only 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one nontrivial FD in F</a:t>
            </a:r>
            <a:r>
              <a:rPr lang="en-US" altLang="zh-CN" sz="1600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with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single attribute on 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the right side: {</a:t>
            </a:r>
            <a:r>
              <a:rPr lang="en-US" altLang="zh-CN" sz="1600" i="1" dirty="0" err="1">
                <a:latin typeface="Times New Roman" pitchFamily="18" charset="0"/>
                <a:cs typeface="Times New Roman" pitchFamily="18" charset="0"/>
              </a:rPr>
              <a:t>Ship,Cargo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→ </a:t>
            </a:r>
            <a:r>
              <a:rPr lang="en-US" altLang="zh-CN" sz="1600" i="1" dirty="0" smtClean="0">
                <a:latin typeface="Times New Roman" pitchFamily="18" charset="0"/>
                <a:cs typeface="Times New Roman" pitchFamily="18" charset="0"/>
              </a:rPr>
              <a:t>Value</a:t>
            </a:r>
            <a:endParaRPr lang="en-US" altLang="zh-CN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This 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is in BCNF and the decomposition is lossless but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not dependency 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preserving (the FD {</a:t>
            </a:r>
            <a:r>
              <a:rPr lang="en-US" altLang="zh-CN" sz="1600" i="1" dirty="0" err="1">
                <a:latin typeface="Times New Roman" pitchFamily="18" charset="0"/>
                <a:cs typeface="Times New Roman" pitchFamily="18" charset="0"/>
              </a:rPr>
              <a:t>Capacity,Cargo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} → </a:t>
            </a:r>
            <a:r>
              <a:rPr lang="en-US" altLang="zh-CN" sz="1600" i="1" dirty="0" smtClean="0"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)  has 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been lost.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9512" y="188640"/>
            <a:ext cx="896448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10.2 Lossless decomposition into BCNF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err="1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F7C06-7EE0-4587-9276-FB4764D4ED9E}" type="datetime1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56380" y="1268760"/>
            <a:ext cx="3085075" cy="113877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altLang="zh-CN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Ship 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Capacity  </a:t>
            </a:r>
          </a:p>
          <a:p>
            <a:pPr lvl="0">
              <a:spcBef>
                <a:spcPct val="20000"/>
              </a:spcBef>
            </a:pPr>
            <a:r>
              <a:rPr lang="en-US" altLang="zh-CN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000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Ship 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Date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}→ 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Cargo</a:t>
            </a:r>
          </a:p>
          <a:p>
            <a:pPr lvl="0">
              <a:spcBef>
                <a:spcPct val="20000"/>
              </a:spcBef>
            </a:pPr>
            <a:r>
              <a:rPr lang="en-US" altLang="zh-CN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Cargo , Capacity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}→ 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endParaRPr lang="zh-CN" altLang="en-US" sz="2000" i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17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10 Relational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Database Design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1124744"/>
                <a:ext cx="8280920" cy="5069160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170000"/>
                  </a:lnSpc>
                  <a:buNone/>
                </a:pPr>
                <a:r>
                  <a:rPr lang="en-US" altLang="zh-CN" sz="1800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zh-CN" sz="1800" dirty="0" smtClean="0">
                    <a:latin typeface="Times New Roman" pitchFamily="18" charset="0"/>
                    <a:cs typeface="Times New Roman" pitchFamily="18" charset="0"/>
                  </a:rPr>
                  <a:t>nomalies can be removed from relation designs by </a:t>
                </a:r>
                <a:r>
                  <a:rPr lang="en-US" altLang="zh-CN" sz="1800" dirty="0">
                    <a:latin typeface="Times New Roman" pitchFamily="18" charset="0"/>
                    <a:cs typeface="Times New Roman" pitchFamily="18" charset="0"/>
                  </a:rPr>
                  <a:t>decomposing them until they are in a normal form</a:t>
                </a:r>
                <a:r>
                  <a:rPr lang="en-US" altLang="zh-CN" sz="18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0" indent="0" algn="just">
                  <a:lnSpc>
                    <a:spcPct val="170000"/>
                  </a:lnSpc>
                  <a:buNone/>
                </a:pPr>
                <a:r>
                  <a:rPr lang="en-US" altLang="zh-CN" sz="1800" dirty="0" smtClean="0">
                    <a:latin typeface="Times New Roman" pitchFamily="18" charset="0"/>
                    <a:cs typeface="Times New Roman" pitchFamily="18" charset="0"/>
                  </a:rPr>
                  <a:t>Several </a:t>
                </a:r>
                <a:r>
                  <a:rPr lang="en-US" altLang="zh-CN" sz="1800" dirty="0">
                    <a:latin typeface="Times New Roman" pitchFamily="18" charset="0"/>
                    <a:cs typeface="Times New Roman" pitchFamily="18" charset="0"/>
                  </a:rPr>
                  <a:t>problems should be investigated regarding </a:t>
                </a:r>
                <a:r>
                  <a:rPr lang="en-US" altLang="zh-CN" sz="1800" dirty="0" smtClean="0">
                    <a:latin typeface="Times New Roman" pitchFamily="18" charset="0"/>
                    <a:cs typeface="Times New Roman" pitchFamily="18" charset="0"/>
                  </a:rPr>
                  <a:t>a decomposition.</a:t>
                </a:r>
              </a:p>
              <a:p>
                <a:pPr marL="0" indent="0" algn="just">
                  <a:lnSpc>
                    <a:spcPct val="170000"/>
                  </a:lnSpc>
                  <a:buNone/>
                </a:pPr>
                <a:r>
                  <a:rPr lang="en-US" altLang="zh-CN" sz="1800" dirty="0" smtClean="0">
                    <a:latin typeface="Times New Roman" pitchFamily="18" charset="0"/>
                    <a:cs typeface="Times New Roman" pitchFamily="18" charset="0"/>
                  </a:rPr>
                  <a:t>A </a:t>
                </a:r>
                <a:r>
                  <a:rPr lang="en-US" altLang="zh-CN" sz="1800" dirty="0">
                    <a:latin typeface="Times New Roman" pitchFamily="18" charset="0"/>
                    <a:cs typeface="Times New Roman" pitchFamily="18" charset="0"/>
                  </a:rPr>
                  <a:t>decomposition of a relation scheme, R, is a set of </a:t>
                </a:r>
                <a:r>
                  <a:rPr lang="en-US" altLang="zh-CN" sz="1800" dirty="0" smtClean="0">
                    <a:latin typeface="Times New Roman" pitchFamily="18" charset="0"/>
                    <a:cs typeface="Times New Roman" pitchFamily="18" charset="0"/>
                  </a:rPr>
                  <a:t>relation schemes </a:t>
                </a:r>
                <a:r>
                  <a:rPr lang="en-US" altLang="zh-CN" sz="1800" dirty="0">
                    <a:latin typeface="Times New Roman" pitchFamily="18" charset="0"/>
                    <a:cs typeface="Times New Roman" pitchFamily="18" charset="0"/>
                  </a:rPr>
                  <a:t>{</a:t>
                </a:r>
                <a:r>
                  <a:rPr lang="en-US" altLang="zh-CN" sz="1800" i="1" dirty="0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altLang="zh-CN" sz="1800" i="1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zh-CN" sz="1800" i="1" dirty="0">
                    <a:latin typeface="Times New Roman" pitchFamily="18" charset="0"/>
                    <a:cs typeface="Times New Roman" pitchFamily="18" charset="0"/>
                  </a:rPr>
                  <a:t>, . . . ,R</a:t>
                </a:r>
                <a:r>
                  <a:rPr lang="en-US" altLang="zh-CN" sz="1800" i="1" baseline="-25000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zh-CN" sz="1800" dirty="0">
                    <a:latin typeface="Times New Roman" pitchFamily="18" charset="0"/>
                    <a:cs typeface="Times New Roman" pitchFamily="18" charset="0"/>
                  </a:rPr>
                  <a:t>} such that </a:t>
                </a:r>
                <a:r>
                  <a:rPr lang="en-US" altLang="zh-CN" sz="1800" dirty="0" smtClean="0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altLang="zh-CN" sz="1800" baseline="-25000" dirty="0" smtClean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zh-CN" altLang="en-US" sz="1800" dirty="0">
                    <a:latin typeface="Times New Roman" pitchFamily="18" charset="0"/>
                    <a:cs typeface="Times New Roman" pitchFamily="18" charset="0"/>
                  </a:rPr>
                  <a:t>⊆</a:t>
                </a:r>
                <a:r>
                  <a:rPr lang="en-US" altLang="zh-CN" sz="1800" dirty="0" smtClean="0">
                    <a:latin typeface="Times New Roman" pitchFamily="18" charset="0"/>
                    <a:cs typeface="Times New Roman" pitchFamily="18" charset="0"/>
                  </a:rPr>
                  <a:t>R </a:t>
                </a:r>
                <a:r>
                  <a:rPr lang="en-US" altLang="zh-CN" sz="1800" dirty="0">
                    <a:latin typeface="Times New Roman" pitchFamily="18" charset="0"/>
                    <a:cs typeface="Times New Roman" pitchFamily="18" charset="0"/>
                  </a:rPr>
                  <a:t>for each </a:t>
                </a:r>
                <a:r>
                  <a:rPr lang="en-US" altLang="zh-CN" sz="1800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altLang="zh-CN" sz="1800" dirty="0">
                    <a:latin typeface="Times New Roman" pitchFamily="18" charset="0"/>
                    <a:cs typeface="Times New Roman" pitchFamily="18" charset="0"/>
                  </a:rPr>
                  <a:t>, and</a:t>
                </a:r>
                <a:r>
                  <a:rPr lang="en-US" altLang="zh-CN" sz="1800" dirty="0" smtClean="0">
                    <a:latin typeface="Times New Roman" pitchFamily="18" charset="0"/>
                    <a:cs typeface="Times New Roman" pitchFamily="18" charset="0"/>
                  </a:rPr>
                  <a:t>    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limLoc m:val="subSup"/>
                        <m:ctrlPr>
                          <a:rPr lang="en-US" altLang="zh-CN" sz="180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18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sz="18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altLang="zh-CN" sz="1800" b="0" i="1" smtClean="0">
                            <a:latin typeface="Cambria Math"/>
                          </a:rPr>
                          <m:t>𝑅</m:t>
                        </m:r>
                        <m:r>
                          <a:rPr lang="en-US" altLang="zh-CN" sz="1800" b="0" i="1" baseline="-25000" smtClean="0">
                            <a:latin typeface="Cambria Math"/>
                          </a:rPr>
                          <m:t>𝑖</m:t>
                        </m:r>
                      </m:e>
                    </m:nary>
                    <m:r>
                      <a:rPr lang="en-US" altLang="zh-CN" sz="180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CN" sz="1800" b="0" i="1" smtClean="0">
                        <a:latin typeface="Cambria Math"/>
                        <a:ea typeface="Cambria Math"/>
                      </a:rPr>
                      <m:t>𝑅</m:t>
                    </m:r>
                  </m:oMath>
                </a14:m>
                <a:endParaRPr lang="en-US" altLang="zh-CN" sz="1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lnSpc>
                    <a:spcPct val="170000"/>
                  </a:lnSpc>
                  <a:buNone/>
                </a:pPr>
                <a:r>
                  <a:rPr lang="en-US" altLang="zh-CN" sz="1800" dirty="0" smtClean="0">
                    <a:latin typeface="Times New Roman" pitchFamily="18" charset="0"/>
                    <a:cs typeface="Times New Roman" pitchFamily="18" charset="0"/>
                  </a:rPr>
                  <a:t>Note </a:t>
                </a:r>
                <a:r>
                  <a:rPr lang="en-US" altLang="zh-CN" sz="1800" dirty="0">
                    <a:latin typeface="Times New Roman" pitchFamily="18" charset="0"/>
                    <a:cs typeface="Times New Roman" pitchFamily="18" charset="0"/>
                  </a:rPr>
                  <a:t>that in a decomposition {</a:t>
                </a:r>
                <a:r>
                  <a:rPr lang="en-US" altLang="zh-CN" sz="1800" i="1" dirty="0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altLang="zh-CN" sz="1800" i="1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zh-CN" sz="1800" i="1" dirty="0">
                    <a:latin typeface="Times New Roman" pitchFamily="18" charset="0"/>
                    <a:cs typeface="Times New Roman" pitchFamily="18" charset="0"/>
                  </a:rPr>
                  <a:t>, . . . ,R</a:t>
                </a:r>
                <a:r>
                  <a:rPr lang="en-US" altLang="zh-CN" sz="1800" i="1" baseline="-25000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zh-CN" sz="1800" dirty="0">
                    <a:latin typeface="Times New Roman" pitchFamily="18" charset="0"/>
                    <a:cs typeface="Times New Roman" pitchFamily="18" charset="0"/>
                  </a:rPr>
                  <a:t>}, the intersect </a:t>
                </a:r>
                <a:r>
                  <a:rPr lang="en-US" altLang="zh-CN" sz="1800" dirty="0" smtClean="0">
                    <a:latin typeface="Times New Roman" pitchFamily="18" charset="0"/>
                    <a:cs typeface="Times New Roman" pitchFamily="18" charset="0"/>
                  </a:rPr>
                  <a:t>of each </a:t>
                </a:r>
                <a:r>
                  <a:rPr lang="en-US" altLang="zh-CN" sz="1800" dirty="0">
                    <a:latin typeface="Times New Roman" pitchFamily="18" charset="0"/>
                    <a:cs typeface="Times New Roman" pitchFamily="18" charset="0"/>
                  </a:rPr>
                  <a:t>pair of R</a:t>
                </a:r>
                <a:r>
                  <a:rPr lang="en-US" altLang="zh-CN" sz="1800" baseline="-25000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altLang="zh-CN" sz="1800" dirty="0">
                    <a:latin typeface="Times New Roman" pitchFamily="18" charset="0"/>
                    <a:cs typeface="Times New Roman" pitchFamily="18" charset="0"/>
                  </a:rPr>
                  <a:t> and </a:t>
                </a:r>
                <a:r>
                  <a:rPr lang="en-US" altLang="zh-CN" sz="1800" dirty="0" err="1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altLang="zh-CN" sz="1800" baseline="-25000" dirty="0" err="1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altLang="zh-CN" sz="1800" dirty="0">
                    <a:latin typeface="Times New Roman" pitchFamily="18" charset="0"/>
                    <a:cs typeface="Times New Roman" pitchFamily="18" charset="0"/>
                  </a:rPr>
                  <a:t> does not have to be empty</a:t>
                </a:r>
                <a:r>
                  <a:rPr lang="en-US" altLang="zh-CN" sz="18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0" indent="0" algn="just">
                  <a:lnSpc>
                    <a:spcPct val="170000"/>
                  </a:lnSpc>
                  <a:buNone/>
                </a:pPr>
                <a:r>
                  <a:rPr lang="en-US" altLang="zh-CN" sz="1800" dirty="0" smtClean="0">
                    <a:latin typeface="Times New Roman" pitchFamily="18" charset="0"/>
                    <a:cs typeface="Times New Roman" pitchFamily="18" charset="0"/>
                  </a:rPr>
                  <a:t>Example: R = {A, B, C, D, E},  R</a:t>
                </a:r>
                <a:r>
                  <a:rPr lang="en-US" altLang="zh-CN" sz="1800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zh-CN" sz="1800" dirty="0" smtClean="0">
                    <a:latin typeface="Times New Roman" pitchFamily="18" charset="0"/>
                    <a:cs typeface="Times New Roman" pitchFamily="18" charset="0"/>
                  </a:rPr>
                  <a:t> = { A, B}, R</a:t>
                </a:r>
                <a:r>
                  <a:rPr lang="en-US" altLang="zh-CN" sz="1800" baseline="-25000" dirty="0" smtClean="0">
                    <a:latin typeface="Times New Roman" pitchFamily="18" charset="0"/>
                    <a:cs typeface="Times New Roman" pitchFamily="18" charset="0"/>
                  </a:rPr>
                  <a:t>2 </a:t>
                </a:r>
                <a:r>
                  <a:rPr lang="en-US" altLang="zh-CN" sz="1800" dirty="0" smtClean="0">
                    <a:latin typeface="Times New Roman" pitchFamily="18" charset="0"/>
                    <a:cs typeface="Times New Roman" pitchFamily="18" charset="0"/>
                  </a:rPr>
                  <a:t>={A, C}, R</a:t>
                </a:r>
                <a:r>
                  <a:rPr lang="en-US" altLang="zh-CN" sz="1800" baseline="-25000" dirty="0" smtClean="0">
                    <a:latin typeface="Times New Roman" pitchFamily="18" charset="0"/>
                    <a:cs typeface="Times New Roman" pitchFamily="18" charset="0"/>
                  </a:rPr>
                  <a:t>3 </a:t>
                </a:r>
                <a:r>
                  <a:rPr lang="en-US" altLang="zh-CN" sz="1800" dirty="0" smtClean="0">
                    <a:latin typeface="Times New Roman" pitchFamily="18" charset="0"/>
                    <a:cs typeface="Times New Roman" pitchFamily="18" charset="0"/>
                  </a:rPr>
                  <a:t>= {C, D, E}</a:t>
                </a:r>
              </a:p>
              <a:p>
                <a:pPr marL="0" indent="0" algn="just">
                  <a:lnSpc>
                    <a:spcPct val="170000"/>
                  </a:lnSpc>
                  <a:buNone/>
                </a:pPr>
                <a:r>
                  <a:rPr lang="en-US" altLang="zh-CN" sz="1800" dirty="0" smtClean="0">
                    <a:latin typeface="Times New Roman" pitchFamily="18" charset="0"/>
                    <a:cs typeface="Times New Roman" pitchFamily="18" charset="0"/>
                  </a:rPr>
                  <a:t>A naïve decomposition: each relation has only attribute.</a:t>
                </a:r>
                <a:endParaRPr lang="en-US" altLang="zh-CN" sz="1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lnSpc>
                    <a:spcPct val="170000"/>
                  </a:lnSpc>
                  <a:buNone/>
                </a:pPr>
                <a:r>
                  <a:rPr lang="en-US" altLang="zh-CN" sz="1800" dirty="0" smtClean="0">
                    <a:latin typeface="Times New Roman" pitchFamily="18" charset="0"/>
                    <a:cs typeface="Times New Roman" pitchFamily="18" charset="0"/>
                  </a:rPr>
                  <a:t>A </a:t>
                </a:r>
                <a:r>
                  <a:rPr lang="en-US" altLang="zh-CN" sz="1800" dirty="0">
                    <a:latin typeface="Times New Roman" pitchFamily="18" charset="0"/>
                    <a:cs typeface="Times New Roman" pitchFamily="18" charset="0"/>
                  </a:rPr>
                  <a:t>good decomposition should have the following </a:t>
                </a:r>
                <a:r>
                  <a:rPr lang="en-US" altLang="zh-CN" sz="1800" dirty="0" smtClean="0">
                    <a:latin typeface="Times New Roman" pitchFamily="18" charset="0"/>
                    <a:cs typeface="Times New Roman" pitchFamily="18" charset="0"/>
                  </a:rPr>
                  <a:t>two properties</a:t>
                </a:r>
                <a:r>
                  <a:rPr lang="en-US" altLang="zh-CN" sz="1800" dirty="0"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zh-CN" altLang="en-US" sz="1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1124744"/>
                <a:ext cx="8280920" cy="5069160"/>
              </a:xfrm>
              <a:blipFill rotWithShape="1">
                <a:blip r:embed="rId2"/>
                <a:stretch>
                  <a:fillRect l="-663" r="-589" b="-108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735D0-A454-4790-9FB0-B1802E13A862}" type="datetime1">
              <a:rPr lang="zh-CN" altLang="en-US" smtClean="0"/>
              <a:t>2018/5/1</a:t>
            </a:fld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38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Or we could have chosen {</a:t>
            </a:r>
            <a:r>
              <a:rPr lang="en-US" altLang="zh-CN" sz="1600" i="1" dirty="0">
                <a:latin typeface="Times New Roman" pitchFamily="18" charset="0"/>
                <a:cs typeface="Times New Roman" pitchFamily="18" charset="0"/>
              </a:rPr>
              <a:t>Cargo , Capacity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1600" i="1" dirty="0" smtClean="0"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which would 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give us: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R</a:t>
            </a:r>
            <a:r>
              <a:rPr lang="en-US" altLang="zh-CN" sz="1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sz="1600" i="1" dirty="0" smtClean="0">
                <a:latin typeface="Times New Roman" pitchFamily="18" charset="0"/>
                <a:cs typeface="Times New Roman" pitchFamily="18" charset="0"/>
              </a:rPr>
              <a:t>Ship </a:t>
            </a:r>
            <a:r>
              <a:rPr lang="en-US" altLang="zh-CN" sz="1600" i="1" dirty="0">
                <a:latin typeface="Times New Roman" pitchFamily="18" charset="0"/>
                <a:cs typeface="Times New Roman" pitchFamily="18" charset="0"/>
              </a:rPr>
              <a:t>, Capacity , Date , Cargo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Key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: {</a:t>
            </a:r>
            <a:r>
              <a:rPr lang="en-US" altLang="zh-CN" sz="1600" i="1" dirty="0" err="1">
                <a:latin typeface="Times New Roman" pitchFamily="18" charset="0"/>
                <a:cs typeface="Times New Roman" pitchFamily="18" charset="0"/>
              </a:rPr>
              <a:t>Ship,Date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A 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nontrivial FD in F</a:t>
            </a:r>
            <a:r>
              <a:rPr lang="en-US" altLang="zh-CN" sz="1600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violates BCNF: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600" i="1" dirty="0" smtClean="0">
                <a:latin typeface="Times New Roman" pitchFamily="18" charset="0"/>
                <a:cs typeface="Times New Roman" pitchFamily="18" charset="0"/>
              </a:rPr>
              <a:t>    Ship</a:t>
            </a:r>
            <a:r>
              <a:rPr lang="en-US" altLang="zh-CN" sz="1600" i="1" dirty="0">
                <a:latin typeface="Times New Roman" pitchFamily="18" charset="0"/>
                <a:cs typeface="Times New Roman" pitchFamily="18" charset="0"/>
              </a:rPr>
              <a:t> → </a:t>
            </a:r>
            <a:r>
              <a:rPr lang="en-US" altLang="zh-CN" sz="1600" i="1" dirty="0" smtClean="0">
                <a:latin typeface="Times New Roman" pitchFamily="18" charset="0"/>
                <a:cs typeface="Times New Roman" pitchFamily="18" charset="0"/>
              </a:rPr>
              <a:t>Capacity</a:t>
            </a:r>
            <a:endParaRPr lang="en-US" altLang="zh-CN" sz="1600" i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nd</a:t>
            </a:r>
          </a:p>
          <a:p>
            <a:pPr marL="0" indent="0">
              <a:buNone/>
            </a:pPr>
            <a:endParaRPr lang="en-US" altLang="zh-CN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R</a:t>
            </a:r>
            <a:r>
              <a:rPr lang="en-US" altLang="zh-CN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sz="1600" i="1" dirty="0" smtClean="0">
                <a:latin typeface="Times New Roman" pitchFamily="18" charset="0"/>
                <a:cs typeface="Times New Roman" pitchFamily="18" charset="0"/>
              </a:rPr>
              <a:t>Cargo </a:t>
            </a:r>
            <a:r>
              <a:rPr lang="en-US" altLang="zh-CN" sz="1600" i="1" dirty="0">
                <a:latin typeface="Times New Roman" pitchFamily="18" charset="0"/>
                <a:cs typeface="Times New Roman" pitchFamily="18" charset="0"/>
              </a:rPr>
              <a:t>, Capacity , </a:t>
            </a:r>
            <a:r>
              <a:rPr lang="en-US" altLang="zh-CN" sz="1600" i="1" dirty="0" smtClean="0"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Key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: {</a:t>
            </a:r>
            <a:r>
              <a:rPr lang="en-US" altLang="zh-CN" sz="1600" i="1" dirty="0" err="1">
                <a:latin typeface="Times New Roman" pitchFamily="18" charset="0"/>
                <a:cs typeface="Times New Roman" pitchFamily="18" charset="0"/>
              </a:rPr>
              <a:t>Cargo,Capacity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    Only 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one nontrivial FD in F</a:t>
            </a:r>
            <a:r>
              <a:rPr lang="en-US" altLang="zh-CN" sz="1600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with 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single attribute on 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the right side: {</a:t>
            </a:r>
            <a:r>
              <a:rPr lang="en-US" altLang="zh-CN" sz="1600" i="1" dirty="0">
                <a:latin typeface="Times New Roman" pitchFamily="18" charset="0"/>
                <a:cs typeface="Times New Roman" pitchFamily="18" charset="0"/>
              </a:rPr>
              <a:t>Cargo , Capacity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} → </a:t>
            </a:r>
            <a:r>
              <a:rPr lang="en-US" altLang="zh-CN" sz="1600" i="1" dirty="0" smtClean="0">
                <a:latin typeface="Times New Roman" pitchFamily="18" charset="0"/>
                <a:cs typeface="Times New Roman" pitchFamily="18" charset="0"/>
              </a:rPr>
              <a:t>Value</a:t>
            </a:r>
            <a:endParaRPr lang="zh-CN" altLang="en-US" sz="16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9512" y="274638"/>
            <a:ext cx="896448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10.2 Lossless decomposition into BCNF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err="1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E651-085C-4204-84C0-F34F7712E444}" type="datetime1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724128" y="1737394"/>
            <a:ext cx="3085075" cy="113877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altLang="zh-CN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Ship 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 Capacity</a:t>
            </a:r>
          </a:p>
          <a:p>
            <a:pPr lvl="0">
              <a:spcBef>
                <a:spcPct val="20000"/>
              </a:spcBef>
            </a:pPr>
            <a:r>
              <a:rPr lang="en-US" altLang="zh-CN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000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Ship 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Date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}→ 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Cargo</a:t>
            </a:r>
          </a:p>
          <a:p>
            <a:pPr lvl="0">
              <a:spcBef>
                <a:spcPct val="20000"/>
              </a:spcBef>
            </a:pPr>
            <a:r>
              <a:rPr lang="en-US" altLang="zh-CN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Cargo , Capacity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}→ 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endParaRPr lang="zh-CN" altLang="en-US" sz="2000" i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63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2108" y="1124744"/>
            <a:ext cx="8579296" cy="5661248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and then from </a:t>
            </a:r>
            <a:r>
              <a:rPr lang="en-US" altLang="zh-CN" sz="1400" i="1" dirty="0" smtClean="0">
                <a:latin typeface="Times New Roman" pitchFamily="18" charset="0"/>
                <a:cs typeface="Times New Roman" pitchFamily="18" charset="0"/>
              </a:rPr>
              <a:t>Ship→ Capacity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 R</a:t>
            </a:r>
            <a:r>
              <a:rPr lang="en-US" altLang="zh-CN" sz="1400" baseline="-25000" dirty="0" smtClean="0">
                <a:latin typeface="Times New Roman" pitchFamily="18" charset="0"/>
                <a:cs typeface="Times New Roman" pitchFamily="18" charset="0"/>
              </a:rPr>
              <a:t>11 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400" i="1" dirty="0">
                <a:latin typeface="Times New Roman" pitchFamily="18" charset="0"/>
                <a:cs typeface="Times New Roman" pitchFamily="18" charset="0"/>
              </a:rPr>
              <a:t>Ship , Date , Cargo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  Key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: {</a:t>
            </a:r>
            <a:r>
              <a:rPr lang="en-US" altLang="zh-CN" sz="1400" i="1" dirty="0" err="1">
                <a:latin typeface="Times New Roman" pitchFamily="18" charset="0"/>
                <a:cs typeface="Times New Roman" pitchFamily="18" charset="0"/>
              </a:rPr>
              <a:t>Ship,Date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  Only 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one nontrivial FD in F</a:t>
            </a:r>
            <a:r>
              <a:rPr lang="en-US" altLang="zh-CN" sz="1400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with 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single 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attribute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  on the right side: {</a:t>
            </a:r>
            <a:r>
              <a:rPr lang="en-US" altLang="zh-CN" sz="1400" i="1" dirty="0" smtClean="0">
                <a:latin typeface="Times New Roman" pitchFamily="18" charset="0"/>
                <a:cs typeface="Times New Roman" pitchFamily="18" charset="0"/>
              </a:rPr>
              <a:t>Ship , Date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} → </a:t>
            </a:r>
            <a:r>
              <a:rPr lang="en-US" altLang="zh-CN" sz="1400" i="1" dirty="0" smtClean="0">
                <a:latin typeface="Times New Roman" pitchFamily="18" charset="0"/>
                <a:cs typeface="Times New Roman" pitchFamily="18" charset="0"/>
              </a:rPr>
              <a:t>Cargo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And</a:t>
            </a:r>
            <a:endParaRPr lang="en-US" altLang="zh-CN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 R</a:t>
            </a:r>
            <a:r>
              <a:rPr lang="en-US" altLang="zh-CN" sz="1400" baseline="-25000" dirty="0" smtClean="0">
                <a:latin typeface="Times New Roman" pitchFamily="18" charset="0"/>
                <a:cs typeface="Times New Roman" pitchFamily="18" charset="0"/>
              </a:rPr>
              <a:t>12 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400" i="1" dirty="0" smtClean="0">
                <a:latin typeface="Times New Roman" pitchFamily="18" charset="0"/>
                <a:cs typeface="Times New Roman" pitchFamily="18" charset="0"/>
              </a:rPr>
              <a:t>Ship </a:t>
            </a:r>
            <a:r>
              <a:rPr lang="en-US" altLang="zh-CN" sz="1400" i="1" dirty="0">
                <a:latin typeface="Times New Roman" pitchFamily="18" charset="0"/>
                <a:cs typeface="Times New Roman" pitchFamily="18" charset="0"/>
              </a:rPr>
              <a:t>, Capacity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  Key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: {</a:t>
            </a:r>
            <a:r>
              <a:rPr lang="en-US" altLang="zh-CN" sz="1400" i="1" dirty="0">
                <a:latin typeface="Times New Roman" pitchFamily="18" charset="0"/>
                <a:cs typeface="Times New Roman" pitchFamily="18" charset="0"/>
              </a:rPr>
              <a:t>Ship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    Only 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one nontrivial FD in </a:t>
            </a:r>
            <a:r>
              <a:rPr lang="en-US" altLang="zh-CN" sz="14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1400" i="1" baseline="300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1400" i="1" dirty="0" smtClean="0">
                <a:latin typeface="Times New Roman" pitchFamily="18" charset="0"/>
                <a:cs typeface="Times New Roman" pitchFamily="18" charset="0"/>
              </a:rPr>
              <a:t>Ship</a:t>
            </a:r>
            <a:r>
              <a:rPr lang="en-US" altLang="zh-CN" sz="1400" i="1" dirty="0">
                <a:latin typeface="Times New Roman" pitchFamily="18" charset="0"/>
                <a:cs typeface="Times New Roman" pitchFamily="18" charset="0"/>
              </a:rPr>
              <a:t> →</a:t>
            </a:r>
            <a:r>
              <a:rPr lang="en-US" altLang="zh-CN" sz="1400" i="1" dirty="0" smtClean="0">
                <a:latin typeface="Times New Roman" pitchFamily="18" charset="0"/>
                <a:cs typeface="Times New Roman" pitchFamily="18" charset="0"/>
              </a:rPr>
              <a:t> Capacity</a:t>
            </a:r>
            <a:endParaRPr lang="en-US" altLang="zh-CN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is in BCNF and the decomposition is both lossless 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and dependency 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preserving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However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, there are relation schemes for which there is 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no lossless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, dependency preserving decomposition into BCNF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lnSpc>
                <a:spcPct val="170000"/>
              </a:lnSpc>
              <a:buNone/>
            </a:pPr>
            <a:endParaRPr lang="zh-CN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79512" y="188640"/>
            <a:ext cx="896448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10.2 Lossless decomposition into BCNF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800" dirty="0" err="1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846E-FC85-4F1B-A831-D9A4A8485E50}" type="datetime1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420319" y="1268760"/>
            <a:ext cx="3085075" cy="113877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altLang="zh-CN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Ship 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 Capacity</a:t>
            </a:r>
          </a:p>
          <a:p>
            <a:pPr lvl="0">
              <a:spcBef>
                <a:spcPct val="20000"/>
              </a:spcBef>
            </a:pPr>
            <a:r>
              <a:rPr lang="en-US" altLang="zh-CN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000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Ship 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Date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}→ 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Cargo</a:t>
            </a:r>
          </a:p>
          <a:p>
            <a:pPr lvl="0">
              <a:spcBef>
                <a:spcPct val="20000"/>
              </a:spcBef>
            </a:pPr>
            <a:r>
              <a:rPr lang="en-US" altLang="zh-CN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Cargo , Capacity</a:t>
            </a:r>
            <a:r>
              <a:rPr lang="en-US" altLang="zh-CN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}→ </a:t>
            </a:r>
            <a:r>
              <a:rPr lang="en-US" altLang="zh-CN" sz="20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endParaRPr lang="zh-CN" altLang="en-US" sz="2000" i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59832" y="5877272"/>
            <a:ext cx="2880320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" name="Straight Connector 8"/>
          <p:cNvCxnSpPr/>
          <p:nvPr/>
        </p:nvCxnSpPr>
        <p:spPr>
          <a:xfrm>
            <a:off x="4067944" y="5877272"/>
            <a:ext cx="0" cy="5040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004048" y="5877272"/>
            <a:ext cx="0" cy="5040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19872" y="59446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15" name="TextBox 14"/>
          <p:cNvSpPr txBox="1"/>
          <p:nvPr/>
        </p:nvSpPr>
        <p:spPr>
          <a:xfrm>
            <a:off x="4407631" y="594898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55005" y="596516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5420319" y="5589240"/>
            <a:ext cx="0" cy="2880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717331" y="5589240"/>
            <a:ext cx="7029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717331" y="5589240"/>
            <a:ext cx="0" cy="2880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578730" y="6381328"/>
            <a:ext cx="0" cy="1440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578730" y="6525344"/>
            <a:ext cx="82890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4407631" y="6381328"/>
            <a:ext cx="0" cy="1440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993180" y="6525344"/>
            <a:ext cx="0" cy="1440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993180" y="6669360"/>
            <a:ext cx="142713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5420319" y="6381328"/>
            <a:ext cx="0" cy="2880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21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Dependency Preserving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81128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Definition: Two sets </a:t>
                </a:r>
                <a:r>
                  <a:rPr lang="en-US" altLang="zh-CN" i="1" dirty="0" smtClean="0">
                    <a:latin typeface="Times New Roman" pitchFamily="18" charset="0"/>
                    <a:cs typeface="Times New Roman" pitchFamily="18" charset="0"/>
                  </a:rPr>
                  <a:t>F 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and</a:t>
                </a:r>
                <a:r>
                  <a:rPr lang="en-US" altLang="zh-CN" i="1" dirty="0" smtClean="0">
                    <a:latin typeface="Times New Roman" pitchFamily="18" charset="0"/>
                    <a:cs typeface="Times New Roman" pitchFamily="18" charset="0"/>
                  </a:rPr>
                  <a:t> G 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of FD’s are equivalent if </a:t>
                </a:r>
                <a:r>
                  <a:rPr lang="en-US" altLang="zh-CN" i="1" dirty="0" smtClean="0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US" altLang="zh-CN" i="1" baseline="30000" dirty="0">
                    <a:latin typeface="Times New Roman" pitchFamily="18" charset="0"/>
                    <a:cs typeface="Times New Roman" pitchFamily="18" charset="0"/>
                  </a:rPr>
                  <a:t>+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 = G</a:t>
                </a:r>
                <a:r>
                  <a:rPr lang="en-US" altLang="zh-CN" i="1" baseline="30000" dirty="0">
                    <a:latin typeface="Times New Roman" pitchFamily="18" charset="0"/>
                    <a:cs typeface="Times New Roman" pitchFamily="18" charset="0"/>
                  </a:rPr>
                  <a:t>+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Given a decomposition {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altLang="zh-CN" i="1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, . . . ,</a:t>
                </a:r>
                <a:r>
                  <a:rPr lang="en-US" altLang="zh-CN" i="1" dirty="0" err="1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altLang="zh-CN" i="1" baseline="-25000" dirty="0" err="1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} of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latin typeface="Cambria Math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→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𝑌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: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→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𝑌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𝐹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&amp;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𝑌</m:t>
                        </m:r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The decomposition {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altLang="zh-CN" i="1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, . . . ,</a:t>
                </a:r>
                <a:r>
                  <a:rPr lang="en-US" altLang="zh-CN" i="1" dirty="0" err="1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altLang="zh-CN" i="1" baseline="-25000" dirty="0" err="1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} of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 is 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dependency preserving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with respect to F 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if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𝐹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lang="en-US" altLang="zh-CN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latin typeface="Cambria Math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 smtClean="0">
                                <a:latin typeface="Cambria Math" charset="0"/>
                                <a:ea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⋃"/>
                                <m:limLoc m:val="subSup"/>
                                <m:ctrlPr>
                                  <a:rPr lang="en-US" altLang="zh-CN" i="1" smtClean="0">
                                    <a:latin typeface="Cambria Math" charset="0"/>
                                    <a:ea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  <a:ea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baseline="300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zh-CN" altLang="en-US" baseline="30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81128"/>
              </a:xfrm>
              <a:blipFill rotWithShape="1">
                <a:blip r:embed="rId2"/>
                <a:stretch>
                  <a:fillRect l="-1037" r="-9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B719-9F4F-4D07-AA51-D655C87572AE}" type="datetime1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70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Examples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25658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AU" altLang="zh-CN" sz="2400" dirty="0" smtClean="0">
                <a:latin typeface="Times New Roman" pitchFamily="18" charset="0"/>
                <a:cs typeface="Times New Roman" pitchFamily="18" charset="0"/>
              </a:rPr>
              <a:t>F = { A </a:t>
            </a:r>
            <a:r>
              <a:rPr lang="en-AU" altLang="zh-CN" sz="24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 BC, D </a:t>
            </a:r>
            <a:r>
              <a:rPr lang="en-AU" altLang="zh-CN" sz="24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 EG, M  A }, R = (A, B, C, D, E, G, M, A)</a:t>
            </a:r>
          </a:p>
          <a:p>
            <a:pPr marL="457200" indent="-457200">
              <a:buAutoNum type="arabicParenR"/>
            </a:pPr>
            <a:r>
              <a:rPr lang="en-AU" altLang="zh-CN" sz="24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Given R</a:t>
            </a:r>
            <a:r>
              <a:rPr lang="en-AU" altLang="zh-CN" sz="2400" baseline="-250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1</a:t>
            </a:r>
            <a:r>
              <a:rPr lang="en-AU" altLang="zh-CN" sz="24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= ( A, B, C, M</a:t>
            </a:r>
            <a:r>
              <a:rPr lang="en-AU" altLang="zh-CN" sz="24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) and  R</a:t>
            </a:r>
            <a:r>
              <a:rPr lang="en-AU" altLang="zh-CN" sz="2400" baseline="-250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2 </a:t>
            </a:r>
            <a:r>
              <a:rPr lang="en-AU" altLang="zh-CN" sz="24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= (C, D, E, G), </a:t>
            </a:r>
          </a:p>
          <a:p>
            <a:pPr marL="0" indent="0">
              <a:buNone/>
            </a:pPr>
            <a:r>
              <a:rPr lang="en-AU" altLang="zh-CN" sz="24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F</a:t>
            </a:r>
            <a:r>
              <a:rPr lang="en-AU" altLang="zh-CN" sz="2400" baseline="-250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1</a:t>
            </a:r>
            <a:r>
              <a:rPr lang="en-AU" altLang="zh-CN" sz="24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= { A  BC, M  A}, F</a:t>
            </a:r>
            <a:r>
              <a:rPr lang="en-AU" altLang="zh-CN" sz="2400" baseline="-250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2 </a:t>
            </a:r>
            <a:r>
              <a:rPr lang="en-AU" altLang="zh-CN" sz="24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= {D  EG} </a:t>
            </a:r>
          </a:p>
          <a:p>
            <a:pPr marL="0" indent="0">
              <a:buNone/>
            </a:pPr>
            <a:r>
              <a:rPr lang="en-AU" altLang="zh-CN" sz="24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F = </a:t>
            </a:r>
            <a:r>
              <a:rPr lang="en-AU" altLang="zh-CN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F</a:t>
            </a:r>
            <a:r>
              <a:rPr lang="en-AU" altLang="zh-CN" sz="2400" baseline="-25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1</a:t>
            </a:r>
            <a:r>
              <a:rPr lang="en-AU" altLang="zh-CN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U F</a:t>
            </a:r>
            <a:r>
              <a:rPr lang="en-AU" altLang="zh-CN" sz="2400" baseline="-25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2</a:t>
            </a:r>
            <a:r>
              <a:rPr lang="en-AU" altLang="zh-CN" sz="24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. thus, dependency preserving</a:t>
            </a:r>
          </a:p>
          <a:p>
            <a:pPr marL="0" indent="0">
              <a:buNone/>
            </a:pPr>
            <a:endParaRPr lang="en-AU" altLang="zh-CN" sz="2400" dirty="0" smtClean="0">
              <a:latin typeface="Times New Roman" pitchFamily="18" charset="0"/>
              <a:cs typeface="Times New Roman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AU" altLang="zh-CN" sz="24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2) Suppose that F’ = F </a:t>
            </a:r>
            <a:r>
              <a:rPr lang="en-AU" altLang="zh-CN" sz="24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U</a:t>
            </a:r>
            <a:r>
              <a:rPr lang="en-AU" altLang="zh-CN" sz="24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{M  D}. </a:t>
            </a:r>
            <a:r>
              <a:rPr lang="en-AU" altLang="zh-CN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R</a:t>
            </a:r>
            <a:r>
              <a:rPr lang="en-AU" altLang="zh-CN" sz="2400" baseline="-25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1</a:t>
            </a:r>
            <a:r>
              <a:rPr lang="en-AU" altLang="zh-CN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and </a:t>
            </a:r>
            <a:r>
              <a:rPr lang="en-AU" altLang="zh-C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R</a:t>
            </a:r>
            <a:r>
              <a:rPr lang="en-AU" altLang="zh-CN" sz="2400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2 </a:t>
            </a:r>
            <a:r>
              <a:rPr lang="en-AU" altLang="zh-CN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remain the same.</a:t>
            </a:r>
          </a:p>
          <a:p>
            <a:pPr marL="0" indent="0">
              <a:buNone/>
            </a:pPr>
            <a:r>
              <a:rPr lang="en-AU" altLang="zh-CN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Thus, F</a:t>
            </a:r>
            <a:r>
              <a:rPr lang="en-AU" altLang="zh-CN" sz="2400" baseline="-25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1</a:t>
            </a:r>
            <a:r>
              <a:rPr lang="en-AU" altLang="zh-CN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and F</a:t>
            </a:r>
            <a:r>
              <a:rPr lang="en-AU" altLang="zh-CN" sz="2400" baseline="-25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2</a:t>
            </a:r>
            <a:r>
              <a:rPr lang="en-AU" altLang="zh-CN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remain the same. </a:t>
            </a:r>
            <a:endParaRPr lang="en-AU" altLang="zh-CN" sz="2400" dirty="0" smtClean="0">
              <a:latin typeface="Times New Roman" pitchFamily="18" charset="0"/>
              <a:cs typeface="Times New Roman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AU" altLang="zh-CN" sz="24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We need to verify if MD is inferred by </a:t>
            </a:r>
            <a:r>
              <a:rPr lang="en-AU" altLang="zh-C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F</a:t>
            </a:r>
            <a:r>
              <a:rPr lang="en-AU" altLang="zh-CN" sz="2400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1</a:t>
            </a:r>
            <a:r>
              <a:rPr lang="en-AU" altLang="zh-C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U</a:t>
            </a:r>
            <a:r>
              <a:rPr lang="en-AU" altLang="zh-CN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F</a:t>
            </a:r>
            <a:r>
              <a:rPr lang="en-AU" altLang="zh-CN" sz="2400" baseline="-25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2</a:t>
            </a:r>
            <a:r>
              <a:rPr lang="en-AU" altLang="zh-CN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AU" altLang="zh-CN" sz="24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Since M</a:t>
            </a:r>
            <a:r>
              <a:rPr lang="en-AU" altLang="zh-CN" sz="2400" baseline="300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+</a:t>
            </a:r>
            <a:r>
              <a:rPr lang="en-AU" altLang="zh-CN" sz="24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|</a:t>
            </a:r>
            <a:r>
              <a:rPr lang="en-AU" altLang="zh-C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en-AU" altLang="zh-CN" sz="2400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F1 U F2</a:t>
            </a:r>
            <a:r>
              <a:rPr lang="en-AU" altLang="zh-CN" sz="2400" baseline="-250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 </a:t>
            </a:r>
            <a:r>
              <a:rPr lang="en-AU" altLang="zh-CN" sz="24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= {M, A, B, C}, </a:t>
            </a:r>
            <a:r>
              <a:rPr lang="en-AU" altLang="zh-C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MD is </a:t>
            </a:r>
            <a:r>
              <a:rPr lang="en-AU" altLang="zh-CN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not inferred </a:t>
            </a:r>
            <a:r>
              <a:rPr lang="en-AU" altLang="zh-C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by F</a:t>
            </a:r>
            <a:r>
              <a:rPr lang="en-AU" altLang="zh-CN" sz="2400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1</a:t>
            </a:r>
            <a:r>
              <a:rPr lang="en-AU" altLang="zh-C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U </a:t>
            </a:r>
            <a:r>
              <a:rPr lang="en-AU" altLang="zh-CN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F</a:t>
            </a:r>
            <a:r>
              <a:rPr lang="en-AU" altLang="zh-CN" sz="2400" baseline="-25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2.</a:t>
            </a:r>
            <a:endParaRPr lang="en-AU" altLang="zh-CN" sz="2400" dirty="0" smtClean="0">
              <a:latin typeface="Times New Roman" pitchFamily="18" charset="0"/>
              <a:cs typeface="Times New Roman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AU" altLang="zh-CN" sz="24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T</a:t>
            </a:r>
            <a:r>
              <a:rPr lang="en-AU" altLang="zh-CN" sz="24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hus, R</a:t>
            </a:r>
            <a:r>
              <a:rPr lang="en-AU" altLang="zh-CN" sz="2400" baseline="-250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1 </a:t>
            </a:r>
            <a:r>
              <a:rPr lang="en-AU" altLang="zh-CN" sz="24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and R</a:t>
            </a:r>
            <a:r>
              <a:rPr lang="en-AU" altLang="zh-CN" sz="2400" baseline="-250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2 </a:t>
            </a:r>
            <a:r>
              <a:rPr lang="en-AU" altLang="zh-CN" sz="24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are not dependency preserving regarding F’. </a:t>
            </a:r>
          </a:p>
          <a:p>
            <a:pPr marL="0" indent="0">
              <a:buNone/>
            </a:pPr>
            <a:endParaRPr lang="en-AU" altLang="zh-CN" sz="2400" dirty="0" smtClean="0">
              <a:latin typeface="Times New Roman" pitchFamily="18" charset="0"/>
              <a:cs typeface="Times New Roman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AU" altLang="zh-CN" sz="24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3) F’’ = {</a:t>
            </a:r>
            <a:r>
              <a:rPr lang="pt-BR" altLang="zh-CN" sz="24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A  BC, D  EG, M  A </a:t>
            </a:r>
            <a:r>
              <a:rPr lang="pt-BR" altLang="zh-CN" sz="24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, MC, C D, M D}</a:t>
            </a:r>
          </a:p>
          <a:p>
            <a:pPr marL="0" indent="0">
              <a:buNone/>
            </a:pPr>
            <a:r>
              <a:rPr lang="pt-BR" altLang="zh-CN" sz="24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F</a:t>
            </a:r>
            <a:r>
              <a:rPr lang="pt-BR" altLang="zh-CN" sz="2400" baseline="-250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1</a:t>
            </a:r>
            <a:r>
              <a:rPr lang="pt-BR" altLang="zh-CN" sz="24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= {A  BC, M A, M C}, F</a:t>
            </a:r>
            <a:r>
              <a:rPr lang="pt-BR" altLang="zh-CN" sz="2400" baseline="-250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2 </a:t>
            </a:r>
            <a:r>
              <a:rPr lang="pt-BR" altLang="zh-CN" sz="24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= {D EG, C D}</a:t>
            </a:r>
          </a:p>
          <a:p>
            <a:pPr marL="0" indent="0">
              <a:buNone/>
            </a:pPr>
            <a:r>
              <a:rPr lang="pt-BR" altLang="zh-CN" sz="24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It can be verified that M D is inferred by F</a:t>
            </a:r>
            <a:r>
              <a:rPr lang="pt-BR" altLang="zh-CN" sz="2400" baseline="-250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1</a:t>
            </a:r>
            <a:r>
              <a:rPr lang="pt-BR" altLang="zh-CN" sz="24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and F</a:t>
            </a:r>
            <a:r>
              <a:rPr lang="pt-BR" altLang="zh-CN" sz="2400" baseline="-250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2. </a:t>
            </a:r>
          </a:p>
          <a:p>
            <a:pPr marL="0" indent="0">
              <a:buNone/>
            </a:pPr>
            <a:r>
              <a:rPr lang="pt-BR" altLang="zh-CN" sz="24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Thus, F’’</a:t>
            </a:r>
            <a:r>
              <a:rPr lang="pt-BR" altLang="zh-CN" sz="2400" baseline="300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+</a:t>
            </a:r>
            <a:r>
              <a:rPr lang="pt-BR" altLang="zh-CN" sz="24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= (</a:t>
            </a:r>
            <a:r>
              <a:rPr lang="en-AU" altLang="zh-CN" sz="2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F</a:t>
            </a:r>
            <a:r>
              <a:rPr lang="en-AU" altLang="zh-CN" sz="2600" baseline="-25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1</a:t>
            </a:r>
            <a:r>
              <a:rPr lang="en-AU" altLang="zh-CN" sz="2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en-AU" altLang="zh-CN" sz="2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U </a:t>
            </a:r>
            <a:r>
              <a:rPr lang="en-AU" altLang="zh-CN" sz="2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F</a:t>
            </a:r>
            <a:r>
              <a:rPr lang="en-AU" altLang="zh-CN" sz="2600" baseline="-25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2</a:t>
            </a:r>
            <a:r>
              <a:rPr lang="en-AU" altLang="zh-CN" sz="26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)</a:t>
            </a:r>
            <a:r>
              <a:rPr lang="en-AU" altLang="zh-CN" sz="2600" baseline="30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+</a:t>
            </a:r>
            <a:endParaRPr lang="en-AU" altLang="zh-CN" sz="2400" baseline="30000" dirty="0" smtClean="0">
              <a:latin typeface="Times New Roman" pitchFamily="18" charset="0"/>
              <a:cs typeface="Times New Roman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AU" altLang="zh-CN" sz="24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Hence, </a:t>
            </a:r>
            <a:r>
              <a:rPr lang="en-AU" altLang="zh-C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R</a:t>
            </a:r>
            <a:r>
              <a:rPr lang="en-AU" altLang="zh-CN" sz="2400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1 </a:t>
            </a:r>
            <a:r>
              <a:rPr lang="en-AU" altLang="zh-C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and R</a:t>
            </a:r>
            <a:r>
              <a:rPr lang="en-AU" altLang="zh-CN" sz="2400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2 </a:t>
            </a:r>
            <a:r>
              <a:rPr lang="en-AU" altLang="zh-CN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are </a:t>
            </a:r>
            <a:r>
              <a:rPr lang="en-AU" altLang="zh-CN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dependency preserving regarding F</a:t>
            </a:r>
            <a:r>
              <a:rPr lang="en-AU" altLang="zh-CN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’’. </a:t>
            </a:r>
            <a:endParaRPr lang="en-AU" altLang="zh-CN" sz="2400" dirty="0" smtClean="0">
              <a:latin typeface="Times New Roman" pitchFamily="18" charset="0"/>
              <a:cs typeface="Times New Roman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B719-9F4F-4D07-AA51-D655C87572AE}" type="datetime1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56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Lossless Join Decomposition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435280" cy="4709119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A second necessary property for decomposition:</a:t>
                </a:r>
                <a:endParaRPr lang="en-US" altLang="zh-CN" dirty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60000"/>
                  </a:lnSpc>
                </a:pP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A decomposition {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altLang="zh-CN" i="1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, . . . ,</a:t>
                </a:r>
                <a:r>
                  <a:rPr lang="en-US" altLang="zh-CN" i="1" dirty="0" err="1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altLang="zh-CN" i="1" baseline="-25000" dirty="0" err="1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} of R is a </a:t>
                </a:r>
                <a:r>
                  <a:rPr lang="en-US" altLang="zh-CN" i="1" dirty="0">
                    <a:latin typeface="Times New Roman" pitchFamily="18" charset="0"/>
                    <a:cs typeface="Times New Roman" pitchFamily="18" charset="0"/>
                  </a:rPr>
                  <a:t>lossless </a:t>
                </a:r>
                <a:r>
                  <a:rPr lang="en-US" altLang="zh-CN" i="1" dirty="0" smtClean="0">
                    <a:latin typeface="Times New Roman" pitchFamily="18" charset="0"/>
                    <a:cs typeface="Times New Roman" pitchFamily="18" charset="0"/>
                  </a:rPr>
                  <a:t>join 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decomposition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with respect to a set F of FD’s if for 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every relation </a:t>
                </a:r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instance r that satisfies F</a:t>
                </a: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marL="0" indent="0" algn="ctr">
                  <a:lnSpc>
                    <a:spcPct val="16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3000" b="0" i="1" smtClean="0">
                        <a:latin typeface="Cambria Math"/>
                      </a:rPr>
                      <m:t>𝑟</m:t>
                    </m:r>
                    <m:r>
                      <a:rPr lang="en-US" altLang="zh-CN" sz="3000" b="0" i="1" smtClean="0">
                        <a:latin typeface="Cambria Math"/>
                      </a:rPr>
                      <m:t>=</m:t>
                    </m:r>
                    <m:r>
                      <a:rPr lang="zh-CN" altLang="en-US" sz="3000" b="0" i="1" smtClean="0">
                        <a:latin typeface="Cambria Math"/>
                      </a:rPr>
                      <m:t>𝜋</m:t>
                    </m:r>
                    <m:sSub>
                      <m:sSubPr>
                        <m:ctrlPr>
                          <a:rPr lang="en-US" altLang="zh-CN" sz="3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30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sz="3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3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3000" b="0" i="1" smtClean="0">
                            <a:latin typeface="Cambria Math"/>
                          </a:rPr>
                          <m:t>𝑟</m:t>
                        </m:r>
                      </m:e>
                    </m:d>
                    <m:r>
                      <m:rPr>
                        <m:nor/>
                      </m:rPr>
                      <a:rPr lang="en-US" altLang="zh-CN" sz="3000" dirty="0">
                        <a:latin typeface="Times New Roman" pitchFamily="18" charset="0"/>
                        <a:cs typeface="Times New Roman" pitchFamily="18" charset="0"/>
                      </a:rPr>
                      <m:t>⋈</m:t>
                    </m:r>
                    <m:r>
                      <a:rPr lang="en-US" altLang="zh-CN" sz="3000" b="0" i="1" smtClean="0">
                        <a:latin typeface="Cambria Math"/>
                      </a:rPr>
                      <m:t>…</m:t>
                    </m:r>
                    <m:r>
                      <m:rPr>
                        <m:nor/>
                      </m:rPr>
                      <a:rPr lang="en-US" altLang="zh-CN" sz="3000" dirty="0">
                        <a:latin typeface="Times New Roman" pitchFamily="18" charset="0"/>
                        <a:cs typeface="Times New Roman" pitchFamily="18" charset="0"/>
                      </a:rPr>
                      <m:t>⋈</m:t>
                    </m:r>
                    <m:r>
                      <a:rPr lang="zh-CN" altLang="en-US" sz="3000" i="1">
                        <a:latin typeface="Cambria Math"/>
                      </a:rPr>
                      <m:t>𝜋</m:t>
                    </m:r>
                    <m:sSub>
                      <m:sSubPr>
                        <m:ctrlPr>
                          <a:rPr lang="en-US" altLang="zh-CN" sz="3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30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sz="30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30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3000" i="1">
                            <a:latin typeface="Cambria Math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𝑟</m:t>
                    </m:r>
                    <m:r>
                      <m:rPr>
                        <m:nor/>
                      </m:rPr>
                      <a:rPr lang="zh-CN" altLang="en-US">
                        <a:latin typeface="Times New Roman" pitchFamily="18" charset="0"/>
                        <a:cs typeface="Times New Roman" pitchFamily="18" charset="0"/>
                      </a:rPr>
                      <m:t>⊂</m:t>
                    </m:r>
                    <m:r>
                      <m:rPr>
                        <m:sty m:val="p"/>
                      </m:rPr>
                      <a:rPr lang="el-GR" altLang="zh-CN" i="1" smtClean="0">
                        <a:latin typeface="Cambria Math"/>
                        <a:ea typeface="Cambria Math"/>
                      </a:rPr>
                      <m:t>π</m:t>
                    </m:r>
                    <m:sSub>
                      <m:sSubPr>
                        <m:ctrlPr>
                          <a:rPr lang="el-GR" altLang="zh-CN" i="1" smtClean="0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</m:d>
                    <m:r>
                      <m:rPr>
                        <m:nor/>
                      </m:rPr>
                      <a:rPr lang="en-US" altLang="zh-CN" dirty="0">
                        <a:latin typeface="Times New Roman" pitchFamily="18" charset="0"/>
                        <a:cs typeface="Times New Roman" pitchFamily="18" charset="0"/>
                      </a:rPr>
                      <m:t>⋈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…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itchFamily="18" charset="0"/>
                        <a:cs typeface="Times New Roman" pitchFamily="18" charset="0"/>
                      </a:rPr>
                      <m:t>⋈</m:t>
                    </m:r>
                    <m:r>
                      <m:rPr>
                        <m:sty m:val="p"/>
                      </m:rPr>
                      <a:rPr lang="el-GR" altLang="zh-CN" i="1">
                        <a:latin typeface="Cambria Math"/>
                        <a:ea typeface="Cambria Math"/>
                      </a:rPr>
                      <m:t>π</m:t>
                    </m:r>
                    <m:sSub>
                      <m:sSubPr>
                        <m:ctrlPr>
                          <a:rPr lang="el-GR" altLang="zh-CN" i="1"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Times New Roman" pitchFamily="18" charset="0"/>
                    <a:cs typeface="Times New Roman" pitchFamily="18" charset="0"/>
                  </a:rPr>
                  <a:t>, the decomposition is </a:t>
                </a:r>
                <a:r>
                  <a:rPr lang="en-US" altLang="zh-CN" i="1" dirty="0" err="1" smtClean="0">
                    <a:latin typeface="Times New Roman" pitchFamily="18" charset="0"/>
                    <a:cs typeface="Times New Roman" pitchFamily="18" charset="0"/>
                  </a:rPr>
                  <a:t>lossy</a:t>
                </a:r>
                <a:r>
                  <a:rPr lang="en-US" altLang="zh-CN" i="1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en-US" altLang="zh-CN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lnSpc>
                    <a:spcPct val="160000"/>
                  </a:lnSpc>
                  <a:buNone/>
                </a:pPr>
                <a:endParaRPr lang="en-US" altLang="zh-CN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435280" cy="4709119"/>
              </a:xfrm>
              <a:blipFill rotWithShape="1">
                <a:blip r:embed="rId2"/>
                <a:stretch>
                  <a:fillRect l="-1301" r="-173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179BC-D659-4B40-A990-5EE16B5D666D}" type="datetime1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13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268760"/>
                <a:ext cx="8229600" cy="5184576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altLang="zh-CN" i="1" dirty="0" smtClean="0">
                    <a:latin typeface="Times New Roman" pitchFamily="18" charset="0"/>
                    <a:cs typeface="Times New Roman" pitchFamily="18" charset="0"/>
                  </a:rPr>
                  <a:t>Example 2:</a:t>
                </a:r>
              </a:p>
              <a:p>
                <a:pPr marL="0" indent="0">
                  <a:buNone/>
                </a:pPr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</a:rPr>
                  <a:t>Suppose that we decompose the following relation</a:t>
                </a:r>
                <a:r>
                  <a:rPr lang="en-US" altLang="zh-CN" sz="2800" dirty="0" smtClean="0"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altLang="zh-CN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dirty="0" smtClean="0">
                    <a:latin typeface="Times New Roman" pitchFamily="18" charset="0"/>
                    <a:cs typeface="Times New Roman" pitchFamily="18" charset="0"/>
                  </a:rPr>
                  <a:t>With dependencies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80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𝑁𝑎𝑚𝑒</m:t>
                        </m:r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→</m:t>
                        </m:r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𝐷𝑒𝑝𝑎𝑟𝑡𝑚𝑒𝑛𝑡</m:t>
                        </m:r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𝑁𝑎𝑚𝑒</m:t>
                        </m:r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→</m:t>
                        </m:r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𝐴𝑑𝑣𝑖𝑠𝑜𝑟</m:t>
                        </m:r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𝐴𝑑𝑣𝑖𝑠𝑜𝑟</m:t>
                        </m:r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→</m:t>
                        </m:r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𝐷𝑒𝑝𝑎𝑟𝑡𝑚𝑒𝑛𝑡</m:t>
                        </m:r>
                      </m:e>
                    </m:d>
                    <m:r>
                      <a:rPr lang="en-US" altLang="zh-CN" sz="2800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altLang="zh-CN" sz="2800" dirty="0" smtClean="0">
                    <a:latin typeface="Times New Roman" pitchFamily="18" charset="0"/>
                    <a:cs typeface="Times New Roman" pitchFamily="18" charset="0"/>
                  </a:rPr>
                  <a:t> into two relations:</a:t>
                </a:r>
              </a:p>
              <a:p>
                <a:pPr marL="0" indent="0">
                  <a:buNone/>
                </a:pPr>
                <a:endParaRPr lang="zh-CN" alt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268760"/>
                <a:ext cx="8229600" cy="5184576"/>
              </a:xfrm>
              <a:blipFill rotWithShape="1">
                <a:blip r:embed="rId2"/>
                <a:stretch>
                  <a:fillRect l="-815" t="-1763" b="-141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045550"/>
              </p:ext>
            </p:extLst>
          </p:nvPr>
        </p:nvGraphicFramePr>
        <p:xfrm>
          <a:off x="2339752" y="2276872"/>
          <a:ext cx="4248471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6157"/>
                <a:gridCol w="1416157"/>
                <a:gridCol w="1416157"/>
              </a:tblGrid>
              <a:tr h="300953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STUDENT_ADVISOR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009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Department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Advisor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009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Jones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Comp </a:t>
                      </a:r>
                      <a:r>
                        <a:rPr lang="en-US" altLang="zh-CN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Sci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Smith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09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Ng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Chemistry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Turner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09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Martin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Physics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Bosky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09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Dulles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Decision</a:t>
                      </a:r>
                      <a:r>
                        <a:rPr lang="en-US" altLang="zh-CN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Sci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Hall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09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Duke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Mathematics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James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09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James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Comp </a:t>
                      </a:r>
                      <a:r>
                        <a:rPr lang="en-US" altLang="zh-CN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Sci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Clark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09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Evan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Comp </a:t>
                      </a:r>
                      <a:r>
                        <a:rPr lang="en-US" altLang="zh-CN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Sci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Smith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09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Baxter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English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Bronte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Lossless Join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Decomposition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23A7D-2338-4B37-A0F8-9B9305B993DF}" type="datetime1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97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4734449"/>
              </p:ext>
            </p:extLst>
          </p:nvPr>
        </p:nvGraphicFramePr>
        <p:xfrm>
          <a:off x="1187624" y="1700808"/>
          <a:ext cx="2952328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6164"/>
                <a:gridCol w="1476164"/>
              </a:tblGrid>
              <a:tr h="275208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STUDENT_DEPARTMENT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2752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Department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2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Jones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Comp </a:t>
                      </a:r>
                      <a:r>
                        <a:rPr lang="en-US" altLang="zh-C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Sci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752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Ng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Chemistry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52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Martin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Physics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52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Duke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Mathematics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52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Dulles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Decision</a:t>
                      </a:r>
                      <a:r>
                        <a:rPr lang="en-US" altLang="zh-CN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Sci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52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James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Comp </a:t>
                      </a:r>
                      <a:r>
                        <a:rPr lang="en-US" altLang="zh-C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Sci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52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Evan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Comp </a:t>
                      </a:r>
                      <a:r>
                        <a:rPr lang="en-US" altLang="zh-C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Sci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2113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Baxter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English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4156354"/>
              </p:ext>
            </p:extLst>
          </p:nvPr>
        </p:nvGraphicFramePr>
        <p:xfrm>
          <a:off x="5076056" y="1988840"/>
          <a:ext cx="2818656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9328"/>
                <a:gridCol w="1409328"/>
              </a:tblGrid>
              <a:tr h="275208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DEPARTMENT_ADVISOR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2752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Department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Advisor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2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Comp </a:t>
                      </a:r>
                      <a:r>
                        <a:rPr lang="en-US" altLang="zh-C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Sci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Smith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752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Chemistry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Turner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52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Physics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Bosky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52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Decision</a:t>
                      </a:r>
                      <a:r>
                        <a:rPr lang="en-US" altLang="zh-CN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Sci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Hall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52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Mathematics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James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52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Comp </a:t>
                      </a:r>
                      <a:r>
                        <a:rPr lang="en-US" altLang="zh-C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Sci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Clark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520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English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Bronte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68542" y="5661248"/>
            <a:ext cx="80648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If we join these decomposed relations we get:</a:t>
            </a:r>
          </a:p>
          <a:p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Lossless Join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Decomposition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16A6-8F0A-41D2-BAF5-62BD01B0C471}" type="datetime1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46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844824"/>
            <a:ext cx="8424936" cy="4997152"/>
          </a:xfrm>
        </p:spPr>
        <p:txBody>
          <a:bodyPr>
            <a:normAutofit fontScale="70000" lnSpcReduction="2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lnSpc>
                <a:spcPct val="170000"/>
              </a:lnSpc>
            </a:pP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is not the same as the original relation (the 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tuples marked 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have been added). Thus the 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decomposition is </a:t>
            </a:r>
            <a:r>
              <a:rPr lang="en-US" altLang="zh-CN" sz="2600" u="sng" dirty="0" err="1">
                <a:latin typeface="Times New Roman" pitchFamily="18" charset="0"/>
                <a:cs typeface="Times New Roman" pitchFamily="18" charset="0"/>
              </a:rPr>
              <a:t>lossy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sz="2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</a:pP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Useful theorem: The decomposition {</a:t>
            </a:r>
            <a:r>
              <a:rPr lang="en-US" altLang="zh-CN" sz="26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600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600" i="1" dirty="0">
                <a:latin typeface="Times New Roman" pitchFamily="18" charset="0"/>
                <a:cs typeface="Times New Roman" pitchFamily="18" charset="0"/>
              </a:rPr>
              <a:t>,R</a:t>
            </a:r>
            <a:r>
              <a:rPr lang="en-US" altLang="zh-CN" sz="2600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} of </a:t>
            </a:r>
            <a:r>
              <a:rPr lang="en-US" altLang="zh-CN" sz="26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lossless </a:t>
            </a:r>
            <a:r>
              <a:rPr lang="en-US" altLang="zh-CN" sz="2600" dirty="0" err="1" smtClean="0">
                <a:latin typeface="Times New Roman" pitchFamily="18" charset="0"/>
                <a:cs typeface="Times New Roman" pitchFamily="18" charset="0"/>
              </a:rPr>
              <a:t>iff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the common attributes </a:t>
            </a:r>
            <a:r>
              <a:rPr lang="en-US" altLang="zh-CN" sz="26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6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600" i="1" dirty="0" smtClean="0">
                <a:latin typeface="Times New Roman" pitchFamily="18" charset="0"/>
                <a:cs typeface="Times New Roman" pitchFamily="18" charset="0"/>
              </a:rPr>
              <a:t>∩</a:t>
            </a:r>
            <a:r>
              <a:rPr lang="en-US" altLang="zh-CN" sz="26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6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form a </a:t>
            </a:r>
            <a:r>
              <a:rPr lang="en-US" altLang="zh-CN" sz="2600" dirty="0" err="1">
                <a:latin typeface="Times New Roman" pitchFamily="18" charset="0"/>
                <a:cs typeface="Times New Roman" pitchFamily="18" charset="0"/>
              </a:rPr>
              <a:t>superkey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for 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either </a:t>
            </a:r>
            <a:r>
              <a:rPr lang="en-US" altLang="zh-CN" sz="26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6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600" i="1" dirty="0">
                <a:latin typeface="Times New Roman" pitchFamily="18" charset="0"/>
                <a:cs typeface="Times New Roman" pitchFamily="18" charset="0"/>
              </a:rPr>
              <a:t> R</a:t>
            </a:r>
            <a:r>
              <a:rPr lang="en-US" altLang="zh-CN" sz="2600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750087"/>
              </p:ext>
            </p:extLst>
          </p:nvPr>
        </p:nvGraphicFramePr>
        <p:xfrm>
          <a:off x="2051720" y="1217280"/>
          <a:ext cx="4896543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2181"/>
                <a:gridCol w="1632181"/>
                <a:gridCol w="1632181"/>
              </a:tblGrid>
              <a:tr h="2027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lang="zh-CN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Department</a:t>
                      </a:r>
                      <a:endParaRPr lang="zh-CN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Advisor</a:t>
                      </a:r>
                      <a:endParaRPr lang="zh-CN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7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Jones</a:t>
                      </a:r>
                      <a:endParaRPr lang="zh-CN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Comp </a:t>
                      </a:r>
                      <a:r>
                        <a:rPr lang="en-US" altLang="zh-CN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Sci</a:t>
                      </a:r>
                      <a:endParaRPr lang="zh-CN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Smith</a:t>
                      </a:r>
                      <a:endParaRPr lang="zh-CN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27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Jones</a:t>
                      </a:r>
                      <a:endParaRPr lang="zh-CN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Comp </a:t>
                      </a:r>
                      <a:r>
                        <a:rPr lang="en-US" altLang="zh-CN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Sci</a:t>
                      </a:r>
                      <a:endParaRPr lang="zh-CN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Clark*</a:t>
                      </a:r>
                      <a:endParaRPr lang="zh-CN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27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Ng</a:t>
                      </a:r>
                      <a:endParaRPr lang="zh-CN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Chemistry</a:t>
                      </a:r>
                      <a:endParaRPr lang="zh-CN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Turner</a:t>
                      </a:r>
                      <a:endParaRPr lang="zh-CN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27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Martin</a:t>
                      </a:r>
                      <a:endParaRPr lang="zh-CN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Physics</a:t>
                      </a:r>
                      <a:endParaRPr lang="zh-CN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Bosky</a:t>
                      </a:r>
                      <a:endParaRPr lang="zh-CN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27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Dulles</a:t>
                      </a:r>
                      <a:endParaRPr lang="zh-CN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Decision</a:t>
                      </a:r>
                      <a:r>
                        <a:rPr lang="en-US" altLang="zh-CN" sz="12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2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Sci</a:t>
                      </a:r>
                      <a:endParaRPr lang="zh-CN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Hall</a:t>
                      </a:r>
                      <a:endParaRPr lang="zh-CN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27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Duke</a:t>
                      </a:r>
                      <a:endParaRPr lang="zh-CN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Mathematics</a:t>
                      </a:r>
                      <a:endParaRPr lang="zh-CN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James</a:t>
                      </a:r>
                      <a:endParaRPr lang="zh-CN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27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James</a:t>
                      </a:r>
                      <a:endParaRPr lang="zh-CN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Comp </a:t>
                      </a:r>
                      <a:r>
                        <a:rPr lang="en-US" altLang="zh-CN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Sci</a:t>
                      </a:r>
                      <a:endParaRPr lang="zh-CN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Smith*</a:t>
                      </a:r>
                      <a:endParaRPr lang="zh-CN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27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James</a:t>
                      </a:r>
                      <a:endParaRPr lang="zh-CN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Comp </a:t>
                      </a:r>
                      <a:r>
                        <a:rPr lang="en-US" altLang="zh-CN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Sci</a:t>
                      </a:r>
                      <a:endParaRPr lang="zh-CN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Clark</a:t>
                      </a:r>
                      <a:endParaRPr lang="zh-CN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27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Evan</a:t>
                      </a:r>
                      <a:endParaRPr lang="zh-CN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Comp </a:t>
                      </a:r>
                      <a:r>
                        <a:rPr lang="en-US" altLang="zh-CN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Sci</a:t>
                      </a:r>
                      <a:endParaRPr lang="zh-CN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Smith</a:t>
                      </a:r>
                      <a:endParaRPr lang="zh-CN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27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Evan</a:t>
                      </a:r>
                      <a:endParaRPr lang="zh-CN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Comp </a:t>
                      </a:r>
                      <a:r>
                        <a:rPr lang="en-US" altLang="zh-CN" sz="12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Sci</a:t>
                      </a:r>
                      <a:endParaRPr lang="zh-CN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Clark*</a:t>
                      </a:r>
                      <a:endParaRPr lang="zh-CN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027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Baxter</a:t>
                      </a:r>
                      <a:endParaRPr lang="zh-CN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English</a:t>
                      </a:r>
                      <a:endParaRPr lang="zh-CN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Times New Roman" pitchFamily="18" charset="0"/>
                          <a:cs typeface="Times New Roman" pitchFamily="18" charset="0"/>
                        </a:rPr>
                        <a:t>Bronte</a:t>
                      </a:r>
                      <a:endParaRPr lang="zh-CN" alt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Lossless Join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Decomposition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CE22-469D-4FD5-9529-A4F0A1CF3E54}" type="datetime1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804248" y="1844824"/>
            <a:ext cx="18002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804248" y="3212976"/>
            <a:ext cx="18002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804248" y="4005064"/>
            <a:ext cx="18002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91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772816"/>
            <a:ext cx="8229600" cy="26208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Example 3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: Given R(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A,B,C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) and F = {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}. The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decomposition into R</a:t>
            </a:r>
            <a:r>
              <a:rPr lang="en-US" altLang="zh-CN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) and R</a:t>
            </a:r>
            <a:r>
              <a:rPr lang="en-US" altLang="zh-CN" sz="20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A,C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is lossless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because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A→ B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is an FD over R</a:t>
            </a:r>
            <a:r>
              <a:rPr lang="en-US" altLang="zh-CN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, so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the common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attribute 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is a key of 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000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Lossless Join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Decomposition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B9D35-868D-448C-BAEE-85853EE99F4F}" type="datetime1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87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4535</TotalTime>
  <Words>2041</Words>
  <Application>Microsoft Macintosh PowerPoint</Application>
  <PresentationFormat>On-screen Show (4:3)</PresentationFormat>
  <Paragraphs>358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Calibri</vt:lpstr>
      <vt:lpstr>Cambria Math</vt:lpstr>
      <vt:lpstr>Times New Roman</vt:lpstr>
      <vt:lpstr>Wingdings</vt:lpstr>
      <vt:lpstr>宋体</vt:lpstr>
      <vt:lpstr>Arial</vt:lpstr>
      <vt:lpstr>Office 主题</vt:lpstr>
      <vt:lpstr>Relational Database Design</vt:lpstr>
      <vt:lpstr>10 Relational Database Design</vt:lpstr>
      <vt:lpstr>Dependency Preserving</vt:lpstr>
      <vt:lpstr>Examples</vt:lpstr>
      <vt:lpstr>Lossless Join Decomposition</vt:lpstr>
      <vt:lpstr>Lossless Join Decomposition(cont)</vt:lpstr>
      <vt:lpstr>Lossless Join Decomposition(cont)</vt:lpstr>
      <vt:lpstr>Lossless Join Decomposition(cont)</vt:lpstr>
      <vt:lpstr>Lossless Join Decomposition(cont)</vt:lpstr>
      <vt:lpstr>10.1 Testing for the lossless join property</vt:lpstr>
      <vt:lpstr>10.1 Testing for the lossless join property(cont)</vt:lpstr>
      <vt:lpstr>10.1 Testing for the lossless join property(cont)</vt:lpstr>
      <vt:lpstr>10.1 Testing for the lossless join property(cont)</vt:lpstr>
      <vt:lpstr>10.1 Testing for the lossless join property(cont)</vt:lpstr>
      <vt:lpstr>10.2 Lossless decomposition into BCNF</vt:lpstr>
      <vt:lpstr>10.2 Lossless decomposition into BCNF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Database Design</dc:title>
  <dc:creator>Cola</dc:creator>
  <cp:lastModifiedBy>Microsoft Office User</cp:lastModifiedBy>
  <cp:revision>136</cp:revision>
  <dcterms:created xsi:type="dcterms:W3CDTF">2014-03-05T11:35:29Z</dcterms:created>
  <dcterms:modified xsi:type="dcterms:W3CDTF">2018-05-02T13:27:21Z</dcterms:modified>
</cp:coreProperties>
</file>