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2" r:id="rId3"/>
    <p:sldId id="276" r:id="rId4"/>
    <p:sldId id="277" r:id="rId5"/>
    <p:sldId id="283" r:id="rId6"/>
    <p:sldId id="278" r:id="rId7"/>
    <p:sldId id="284" r:id="rId8"/>
    <p:sldId id="279" r:id="rId9"/>
    <p:sldId id="280" r:id="rId10"/>
    <p:sldId id="28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6" autoAdjust="0"/>
    <p:restoredTop sz="94660"/>
  </p:normalViewPr>
  <p:slideViewPr>
    <p:cSldViewPr>
      <p:cViewPr>
        <p:scale>
          <a:sx n="126" d="100"/>
          <a:sy n="126" d="100"/>
        </p:scale>
        <p:origin x="171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0FE50-E232-450C-B32B-D4D3660B66A4}" type="datetimeFigureOut">
              <a:rPr lang="en-AU" smtClean="0"/>
              <a:t>30/4/18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09671-D7DD-43CA-8429-91A19D6BE8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C049-CE84-4788-9297-1F07C7C45519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CE74-A46C-4919-9809-28AF70449F7B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26D1-D72C-4858-B263-12302F5472EE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E305-E74B-43F5-9B67-4A983BF22882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57B0-1459-4E6D-8201-B229C3E61F04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8949-B733-46D0-8242-7FEC9B891207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075E-3287-4B5B-92E5-D2D0AEEEA165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5262-AEC5-4DE6-8DBD-BB0F91262D2E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322E-16DD-4CC2-A17D-06EE41DD45DE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28E7-EEA7-4F19-81E5-D2CA81EFA2D5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B7F5-2DB2-4E0C-83E1-A9C4F3AB948B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41A7-B8F1-44CC-B182-5201D57B4062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Relational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Design (II)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Chapter 15 in 6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Edition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9F8E-1ECD-41F7-8290-E9CDBEEC5127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Summary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5517232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Data redundancies are undesirable as they create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potential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for update anomalies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lnSpc>
                <a:spcPct val="170000"/>
              </a:lnSpc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way to remove such redundancies is to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normalise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 design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guided by FD’s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70000"/>
              </a:lnSpc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BCNF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removes all redundancies due to FD’s, but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 dependency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preserving decomposition cannot always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be found,</a:t>
            </a:r>
          </a:p>
          <a:p>
            <a:pPr algn="just">
              <a:lnSpc>
                <a:spcPct val="170000"/>
              </a:lnSpc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dependency preserving, lossless decomposition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into 3NF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can always be found, but some redundancies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may remain,</a:t>
            </a:r>
          </a:p>
          <a:p>
            <a:pPr algn="just">
              <a:lnSpc>
                <a:spcPct val="170000"/>
              </a:lnSpc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Even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where a dependency preserving,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lossless decomposition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that removes all redundancies can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be found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it may not be possible, for efficiency reasons,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to remove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all redundancies.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9317-637A-4811-AB3A-99D4DD69277C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14116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lossless and dependency-preserving decomposition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into 3NF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always possible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definitions regarding FD’s are needed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of FD’s is minimal if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Every FD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X→ 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F is simple: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consists of a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single attribute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Every FD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X→ A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F is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left-reduced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there is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no proper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subset 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          Y</a:t>
            </a:r>
            <a:r>
              <a:rPr lang="zh-CN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⊂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replaced with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Y→A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that is, there  is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⊂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such that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((F − {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})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Y →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endParaRPr lang="en-US" altLang="zh-CN" baseline="30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3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No FD in F can be removed; that is, there is no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FD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X→A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F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such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 − {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F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10.3 Lossless 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and dependency-preserving</a:t>
            </a:r>
            <a:br>
              <a:rPr lang="en-US" altLang="zh-CN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decomposition into 3NF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3CBE-B370-4C46-A4B6-9E80A8AD31D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4356991"/>
            <a:ext cx="157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err="1" smtClean="0"/>
              <a:t>Iff</a:t>
            </a:r>
            <a:r>
              <a:rPr lang="en-AU" sz="2000" dirty="0" smtClean="0"/>
              <a:t> F |= Y </a:t>
            </a:r>
            <a:r>
              <a:rPr lang="en-AU" sz="2000" dirty="0" smtClean="0">
                <a:sym typeface="Wingdings" panose="05000000000000000000" pitchFamily="2" charset="2"/>
              </a:rPr>
              <a:t> A</a:t>
            </a:r>
            <a:endParaRPr lang="en-AU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300192" y="4557046"/>
            <a:ext cx="720080" cy="2000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70200" y="5589240"/>
            <a:ext cx="2160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err="1" smtClean="0"/>
              <a:t>Iff</a:t>
            </a:r>
            <a:r>
              <a:rPr lang="en-AU" sz="2000" dirty="0" smtClean="0"/>
              <a:t> X</a:t>
            </a:r>
            <a:r>
              <a:rPr lang="en-AU" sz="2000" dirty="0" smtClean="0">
                <a:sym typeface="Wingdings" panose="05000000000000000000" pitchFamily="2" charset="2"/>
              </a:rPr>
              <a:t>A is inferred </a:t>
            </a:r>
          </a:p>
          <a:p>
            <a:r>
              <a:rPr lang="en-AU" sz="2000" dirty="0" smtClean="0">
                <a:sym typeface="Wingdings" panose="05000000000000000000" pitchFamily="2" charset="2"/>
              </a:rPr>
              <a:t>From F– { XA}</a:t>
            </a:r>
            <a:endParaRPr lang="en-AU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012160" y="5733256"/>
            <a:ext cx="858040" cy="2099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99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10.3.1 Computing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minimum cover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435280" cy="485313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72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7200" dirty="0">
                <a:latin typeface="Times New Roman" pitchFamily="18" charset="0"/>
                <a:cs typeface="Times New Roman" pitchFamily="18" charset="0"/>
              </a:rPr>
              <a:t>is a set of </a:t>
            </a:r>
            <a:r>
              <a:rPr lang="en-US" altLang="zh-CN" sz="7200" dirty="0" smtClean="0">
                <a:latin typeface="Times New Roman" pitchFamily="18" charset="0"/>
                <a:cs typeface="Times New Roman" pitchFamily="18" charset="0"/>
              </a:rPr>
              <a:t>FD’s.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7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7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200" i="1" dirty="0">
                <a:latin typeface="Times New Roman" pitchFamily="18" charset="0"/>
                <a:cs typeface="Times New Roman" pitchFamily="18" charset="0"/>
              </a:rPr>
              <a:t>minimal cover </a:t>
            </a:r>
            <a:r>
              <a:rPr lang="en-US" altLang="zh-CN" sz="7200" dirty="0">
                <a:latin typeface="Times New Roman" pitchFamily="18" charset="0"/>
                <a:cs typeface="Times New Roman" pitchFamily="18" charset="0"/>
              </a:rPr>
              <a:t>(or </a:t>
            </a:r>
            <a:r>
              <a:rPr lang="en-US" altLang="zh-CN" sz="7200" i="1" dirty="0">
                <a:latin typeface="Times New Roman" pitchFamily="18" charset="0"/>
                <a:cs typeface="Times New Roman" pitchFamily="18" charset="0"/>
              </a:rPr>
              <a:t>canonical </a:t>
            </a:r>
            <a:r>
              <a:rPr lang="en-US" altLang="zh-CN" sz="7200" i="1" dirty="0" smtClean="0">
                <a:latin typeface="Times New Roman" pitchFamily="18" charset="0"/>
                <a:cs typeface="Times New Roman" pitchFamily="18" charset="0"/>
              </a:rPr>
              <a:t>cover</a:t>
            </a:r>
            <a:r>
              <a:rPr lang="en-US" altLang="zh-CN" sz="7200" dirty="0" smtClean="0">
                <a:latin typeface="Times New Roman" pitchFamily="18" charset="0"/>
                <a:cs typeface="Times New Roman" pitchFamily="18" charset="0"/>
              </a:rPr>
              <a:t>) for </a:t>
            </a:r>
            <a:r>
              <a:rPr lang="en-US" altLang="zh-CN" sz="7200" dirty="0">
                <a:latin typeface="Times New Roman" pitchFamily="18" charset="0"/>
                <a:cs typeface="Times New Roman" pitchFamily="18" charset="0"/>
              </a:rPr>
              <a:t>F is a minimal set of FD’s </a:t>
            </a:r>
            <a:r>
              <a:rPr lang="en-US" altLang="zh-CN" sz="7200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7200" i="1" baseline="-25000" dirty="0" err="1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altLang="zh-CN" sz="7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200" dirty="0">
                <a:latin typeface="Times New Roman" pitchFamily="18" charset="0"/>
                <a:cs typeface="Times New Roman" pitchFamily="18" charset="0"/>
              </a:rPr>
              <a:t>such that </a:t>
            </a:r>
            <a:r>
              <a:rPr lang="en-US" altLang="zh-CN" sz="72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7200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7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72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7200" i="1" baseline="30000" dirty="0" err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7200" i="1" baseline="-25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altLang="zh-CN" sz="7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5600" b="1" u="sng" dirty="0" smtClean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altLang="zh-CN" sz="5600" b="1" u="sng" dirty="0" err="1" smtClean="0">
                <a:latin typeface="Times New Roman" pitchFamily="18" charset="0"/>
                <a:cs typeface="Times New Roman" pitchFamily="18" charset="0"/>
              </a:rPr>
              <a:t>Min_Cover</a:t>
            </a:r>
            <a:endParaRPr lang="en-US" altLang="zh-CN" sz="56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5600" dirty="0" smtClean="0">
                <a:latin typeface="Times New Roman" pitchFamily="18" charset="0"/>
                <a:cs typeface="Times New Roman" pitchFamily="18" charset="0"/>
              </a:rPr>
              <a:t>    Input</a:t>
            </a:r>
            <a:r>
              <a:rPr lang="en-US" altLang="zh-CN" sz="5600" dirty="0">
                <a:latin typeface="Times New Roman" pitchFamily="18" charset="0"/>
                <a:cs typeface="Times New Roman" pitchFamily="18" charset="0"/>
              </a:rPr>
              <a:t>: a set F of functional dependencies.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5600" dirty="0" smtClean="0">
                <a:latin typeface="Times New Roman" pitchFamily="18" charset="0"/>
                <a:cs typeface="Times New Roman" pitchFamily="18" charset="0"/>
              </a:rPr>
              <a:t>    Output</a:t>
            </a:r>
            <a:r>
              <a:rPr lang="en-US" altLang="zh-CN" sz="5600" dirty="0">
                <a:latin typeface="Times New Roman" pitchFamily="18" charset="0"/>
                <a:cs typeface="Times New Roman" pitchFamily="18" charset="0"/>
              </a:rPr>
              <a:t>: a minimum cover of F.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5600" dirty="0" smtClean="0">
                <a:latin typeface="Times New Roman" pitchFamily="18" charset="0"/>
                <a:cs typeface="Times New Roman" pitchFamily="18" charset="0"/>
              </a:rPr>
              <a:t>          Step </a:t>
            </a:r>
            <a:r>
              <a:rPr lang="en-US" altLang="zh-CN" sz="5600" dirty="0">
                <a:latin typeface="Times New Roman" pitchFamily="18" charset="0"/>
                <a:cs typeface="Times New Roman" pitchFamily="18" charset="0"/>
              </a:rPr>
              <a:t>1: </a:t>
            </a:r>
            <a:r>
              <a:rPr lang="en-US" altLang="zh-CN" sz="5600" i="1" dirty="0">
                <a:latin typeface="Times New Roman" pitchFamily="18" charset="0"/>
                <a:cs typeface="Times New Roman" pitchFamily="18" charset="0"/>
              </a:rPr>
              <a:t>Reduce right side</a:t>
            </a:r>
            <a:r>
              <a:rPr lang="en-US" altLang="zh-CN" sz="5600" dirty="0">
                <a:latin typeface="Times New Roman" pitchFamily="18" charset="0"/>
                <a:cs typeface="Times New Roman" pitchFamily="18" charset="0"/>
              </a:rPr>
              <a:t>. Apply Algorithm Reduce </a:t>
            </a:r>
            <a:r>
              <a:rPr lang="en-US" altLang="zh-CN" sz="5600" dirty="0" smtClean="0">
                <a:latin typeface="Times New Roman" pitchFamily="18" charset="0"/>
                <a:cs typeface="Times New Roman" pitchFamily="18" charset="0"/>
              </a:rPr>
              <a:t>right to </a:t>
            </a:r>
            <a:r>
              <a:rPr lang="en-US" altLang="zh-CN" sz="5600" dirty="0">
                <a:latin typeface="Times New Roman" pitchFamily="18" charset="0"/>
                <a:cs typeface="Times New Roman" pitchFamily="18" charset="0"/>
              </a:rPr>
              <a:t>F.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5600" dirty="0" smtClean="0">
                <a:latin typeface="Times New Roman" pitchFamily="18" charset="0"/>
                <a:cs typeface="Times New Roman" pitchFamily="18" charset="0"/>
              </a:rPr>
              <a:t>          Step </a:t>
            </a:r>
            <a:r>
              <a:rPr lang="en-US" altLang="zh-CN" sz="5600" dirty="0">
                <a:latin typeface="Times New Roman" pitchFamily="18" charset="0"/>
                <a:cs typeface="Times New Roman" pitchFamily="18" charset="0"/>
              </a:rPr>
              <a:t>2: </a:t>
            </a:r>
            <a:r>
              <a:rPr lang="en-US" altLang="zh-CN" sz="5600" i="1" dirty="0">
                <a:latin typeface="Times New Roman" pitchFamily="18" charset="0"/>
                <a:cs typeface="Times New Roman" pitchFamily="18" charset="0"/>
              </a:rPr>
              <a:t>Reduce left side</a:t>
            </a:r>
            <a:r>
              <a:rPr lang="en-US" altLang="zh-CN" sz="5600" dirty="0">
                <a:latin typeface="Times New Roman" pitchFamily="18" charset="0"/>
                <a:cs typeface="Times New Roman" pitchFamily="18" charset="0"/>
              </a:rPr>
              <a:t>. Apply Algorithm Reduce left </a:t>
            </a:r>
            <a:r>
              <a:rPr lang="en-US" altLang="zh-CN" sz="5600" dirty="0" smtClean="0">
                <a:latin typeface="Times New Roman" pitchFamily="18" charset="0"/>
                <a:cs typeface="Times New Roman" pitchFamily="18" charset="0"/>
              </a:rPr>
              <a:t>to the output of Step 2.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5600" dirty="0" smtClean="0">
                <a:latin typeface="Times New Roman" pitchFamily="18" charset="0"/>
                <a:cs typeface="Times New Roman" pitchFamily="18" charset="0"/>
              </a:rPr>
              <a:t>          Step </a:t>
            </a:r>
            <a:r>
              <a:rPr lang="en-US" altLang="zh-CN" sz="5600" dirty="0">
                <a:latin typeface="Times New Roman" pitchFamily="18" charset="0"/>
                <a:cs typeface="Times New Roman" pitchFamily="18" charset="0"/>
              </a:rPr>
              <a:t>3: </a:t>
            </a:r>
            <a:r>
              <a:rPr lang="en-US" altLang="zh-CN" sz="5600" i="1" dirty="0">
                <a:latin typeface="Times New Roman" pitchFamily="18" charset="0"/>
                <a:cs typeface="Times New Roman" pitchFamily="18" charset="0"/>
              </a:rPr>
              <a:t>Remove redundant </a:t>
            </a:r>
            <a:r>
              <a:rPr lang="en-US" altLang="zh-CN" sz="5600" dirty="0">
                <a:latin typeface="Times New Roman" pitchFamily="18" charset="0"/>
                <a:cs typeface="Times New Roman" pitchFamily="18" charset="0"/>
              </a:rPr>
              <a:t>FDs. Apply </a:t>
            </a:r>
            <a:r>
              <a:rPr lang="en-US" altLang="zh-CN" sz="5600" dirty="0" smtClean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altLang="zh-CN" sz="5600" dirty="0" err="1" smtClean="0">
                <a:latin typeface="Times New Roman" pitchFamily="18" charset="0"/>
                <a:cs typeface="Times New Roman" pitchFamily="18" charset="0"/>
              </a:rPr>
              <a:t>Remove_redundency</a:t>
            </a:r>
            <a:r>
              <a:rPr lang="en-US" altLang="zh-CN" sz="5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600" dirty="0">
                <a:latin typeface="Times New Roman" pitchFamily="18" charset="0"/>
                <a:cs typeface="Times New Roman" pitchFamily="18" charset="0"/>
              </a:rPr>
              <a:t>to the output of Step 2. </a:t>
            </a:r>
            <a:r>
              <a:rPr lang="en-US" altLang="zh-CN" sz="5600" dirty="0" smtClean="0">
                <a:latin typeface="Times New Roman" pitchFamily="18" charset="0"/>
                <a:cs typeface="Times New Roman" pitchFamily="18" charset="0"/>
              </a:rPr>
              <a:t>The   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5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600" dirty="0" smtClean="0">
                <a:latin typeface="Times New Roman" pitchFamily="18" charset="0"/>
                <a:cs typeface="Times New Roman" pitchFamily="18" charset="0"/>
              </a:rPr>
              <a:t>                    output is a </a:t>
            </a:r>
            <a:r>
              <a:rPr lang="en-US" altLang="zh-CN" sz="5600" dirty="0">
                <a:latin typeface="Times New Roman" pitchFamily="18" charset="0"/>
                <a:cs typeface="Times New Roman" pitchFamily="18" charset="0"/>
              </a:rPr>
              <a:t>minimum </a:t>
            </a:r>
            <a:r>
              <a:rPr lang="en-US" altLang="zh-CN" sz="5600" dirty="0" smtClean="0">
                <a:latin typeface="Times New Roman" pitchFamily="18" charset="0"/>
                <a:cs typeface="Times New Roman" pitchFamily="18" charset="0"/>
              </a:rPr>
              <a:t>cover. 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7200" dirty="0">
                <a:latin typeface="Times New Roman" pitchFamily="18" charset="0"/>
                <a:cs typeface="Times New Roman" pitchFamily="18" charset="0"/>
              </a:rPr>
              <a:t>Below we detail the three Steps.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FD66-B51F-4E8E-8D08-33210146D9D3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86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04056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1300" b="1" dirty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altLang="zh-CN" sz="1300" b="1" dirty="0" err="1" smtClean="0">
                <a:latin typeface="Times New Roman" pitchFamily="18" charset="0"/>
                <a:cs typeface="Times New Roman" pitchFamily="18" charset="0"/>
              </a:rPr>
              <a:t>Reduce_right</a:t>
            </a:r>
            <a:endParaRPr lang="en-US" altLang="zh-CN" sz="13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OUTPUT: right side reduced </a:t>
            </a:r>
            <a:r>
              <a:rPr lang="en-US" altLang="zh-CN" sz="13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’.</a:t>
            </a:r>
            <a:endParaRPr lang="en-US" altLang="zh-CN" sz="1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For each FD </a:t>
            </a:r>
            <a:r>
              <a:rPr lang="en-US" altLang="zh-CN" sz="1300" i="1" dirty="0" smtClean="0">
                <a:latin typeface="Times New Roman" pitchFamily="18" charset="0"/>
                <a:cs typeface="Times New Roman" pitchFamily="18" charset="0"/>
              </a:rPr>
              <a:t>X→ Y </a:t>
            </a:r>
            <a:r>
              <a:rPr lang="zh-CN" altLang="en-US" sz="1300" i="1" dirty="0" smtClean="0">
                <a:latin typeface="Times New Roman" pitchFamily="18" charset="0"/>
                <a:cs typeface="Times New Roman" pitchFamily="18" charset="0"/>
              </a:rPr>
              <a:t>∈ </a:t>
            </a:r>
            <a:r>
              <a:rPr lang="en-US" altLang="zh-CN" sz="13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where Y = {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US" altLang="zh-CN" sz="13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, ...,</a:t>
            </a:r>
            <a:r>
              <a:rPr lang="en-US" altLang="zh-CN" sz="13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}, we 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use all </a:t>
            </a: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} (for </a:t>
            </a:r>
            <a:r>
              <a:rPr lang="en-US" altLang="zh-CN" sz="1300" i="1" dirty="0" smtClean="0">
                <a:latin typeface="Times New Roman" pitchFamily="18" charset="0"/>
                <a:cs typeface="Times New Roman" pitchFamily="18" charset="0"/>
              </a:rPr>
              <a:t>1≤ </a:t>
            </a:r>
            <a:r>
              <a:rPr lang="en-US" altLang="zh-CN" sz="13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sz="13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) to replace </a:t>
            </a:r>
            <a:r>
              <a:rPr lang="en-US" altLang="zh-CN" sz="1300" i="1" dirty="0" smtClean="0">
                <a:latin typeface="Times New Roman" pitchFamily="18" charset="0"/>
                <a:cs typeface="Times New Roman" pitchFamily="18" charset="0"/>
              </a:rPr>
              <a:t>X→ Y 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altLang="zh-CN" sz="1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300" b="1" dirty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altLang="zh-CN" sz="1300" b="1" dirty="0" err="1" smtClean="0">
                <a:latin typeface="Times New Roman" pitchFamily="18" charset="0"/>
                <a:cs typeface="Times New Roman" pitchFamily="18" charset="0"/>
              </a:rPr>
              <a:t>Reduce_left</a:t>
            </a:r>
            <a:endParaRPr lang="en-US" altLang="zh-CN" sz="13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INPUT: right side reduced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OUTPUT: right and left side reduced </a:t>
            </a:r>
            <a:r>
              <a:rPr lang="en-US" altLang="zh-CN" sz="13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’.</a:t>
            </a:r>
            <a:endParaRPr lang="en-US" altLang="zh-CN" sz="1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For each </a:t>
            </a:r>
            <a:r>
              <a:rPr lang="en-US" altLang="zh-CN" sz="1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 →</a:t>
            </a: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300" i="1" dirty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1300" i="1" dirty="0" smtClean="0">
                <a:latin typeface="Times New Roman" pitchFamily="18" charset="0"/>
                <a:cs typeface="Times New Roman" pitchFamily="18" charset="0"/>
              </a:rPr>
              <a:t> F </a:t>
            </a: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where X = {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altLang="zh-CN" sz="13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sz="13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sz="13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}, do 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the following. For </a:t>
            </a:r>
            <a:r>
              <a:rPr lang="en-US" altLang="zh-CN" sz="13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 = 1 to k, replace X with 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 − {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if A</a:t>
            </a:r>
            <a:r>
              <a:rPr lang="zh-CN" altLang="en-US" sz="1300" i="1" dirty="0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 − {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})</a:t>
            </a:r>
            <a:r>
              <a:rPr lang="en-US" altLang="zh-CN" sz="13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1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300" b="1" dirty="0" smtClean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altLang="zh-CN" sz="1300" b="1" dirty="0" err="1" smtClean="0">
                <a:latin typeface="Times New Roman" pitchFamily="18" charset="0"/>
                <a:cs typeface="Times New Roman" pitchFamily="18" charset="0"/>
              </a:rPr>
              <a:t>Reduce_redundancy</a:t>
            </a:r>
            <a:endParaRPr lang="en-US" altLang="zh-CN" sz="13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INPUT: right and left side reduced 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OUTPUT: a minimum cover </a:t>
            </a:r>
            <a:r>
              <a:rPr lang="en-US" altLang="zh-CN" sz="1300" i="1" dirty="0" smtClean="0">
                <a:latin typeface="Times New Roman" pitchFamily="18" charset="0"/>
                <a:cs typeface="Times New Roman" pitchFamily="18" charset="0"/>
              </a:rPr>
              <a:t>F’ </a:t>
            </a: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For each FD </a:t>
            </a:r>
            <a:r>
              <a:rPr lang="en-US" altLang="zh-CN" sz="1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 →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zh-CN" altLang="en-US" sz="1300" i="1" dirty="0">
                <a:latin typeface="Times New Roman" pitchFamily="18" charset="0"/>
                <a:cs typeface="Times New Roman" pitchFamily="18" charset="0"/>
              </a:rPr>
              <a:t>∈ </a:t>
            </a:r>
            <a:r>
              <a:rPr lang="en-US" altLang="zh-CN" sz="13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, remove it from 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 if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300" i="1" dirty="0">
                <a:latin typeface="Times New Roman" pitchFamily="18" charset="0"/>
                <a:cs typeface="Times New Roman" pitchFamily="18" charset="0"/>
              </a:rPr>
              <a:t>∈ 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 with respect to 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 − {</a:t>
            </a:r>
            <a:r>
              <a:rPr lang="en-US" altLang="zh-CN" sz="1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 →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3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00" dirty="0">
                <a:latin typeface="Times New Roman" pitchFamily="18" charset="0"/>
                <a:cs typeface="Times New Roman" pitchFamily="18" charset="0"/>
              </a:rPr>
              <a:t>}}.</a:t>
            </a:r>
            <a:endParaRPr lang="zh-CN" alt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10.3.1 Computing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minimum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cover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F485-77F2-49C4-9220-AEDE9EB55BB3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altLang="zh-CN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endParaRPr lang="en-AU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AU" altLang="zh-CN" sz="2000" dirty="0" smtClean="0">
                <a:latin typeface="Times New Roman" pitchFamily="18" charset="0"/>
                <a:cs typeface="Times New Roman" pitchFamily="18" charset="0"/>
              </a:rPr>
              <a:t>R = (A, B, C, D, E, G)</a:t>
            </a:r>
          </a:p>
          <a:p>
            <a:pPr marL="0" indent="0">
              <a:buNone/>
            </a:pPr>
            <a:r>
              <a:rPr lang="en-AU" altLang="zh-CN" sz="2000" dirty="0" smtClean="0">
                <a:latin typeface="Times New Roman" pitchFamily="18" charset="0"/>
                <a:cs typeface="Times New Roman" pitchFamily="18" charset="0"/>
              </a:rPr>
              <a:t>F = {A </a:t>
            </a:r>
            <a:r>
              <a:rPr lang="en-AU" altLang="zh-CN" sz="2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BCD,  B  CDE, AC  E}</a:t>
            </a:r>
          </a:p>
          <a:p>
            <a:pPr marL="0" indent="0">
              <a:buNone/>
            </a:pPr>
            <a:r>
              <a:rPr lang="en-AU" altLang="zh-CN" sz="2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Step 1: F’ = {A  B, AC, A  D, B C, B D, B E, AC  E}</a:t>
            </a:r>
          </a:p>
          <a:p>
            <a:pPr marL="0" indent="0">
              <a:buNone/>
            </a:pPr>
            <a:r>
              <a:rPr lang="en-AU" altLang="zh-CN" sz="2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Step 2: AC  E</a:t>
            </a:r>
          </a:p>
          <a:p>
            <a:pPr marL="0" indent="0">
              <a:buNone/>
            </a:pPr>
            <a:r>
              <a:rPr lang="en-AU" altLang="zh-CN" sz="2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</a:t>
            </a:r>
            <a:r>
              <a:rPr lang="en-AU" altLang="zh-CN" sz="2000" baseline="30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+</a:t>
            </a:r>
            <a:r>
              <a:rPr lang="en-AU" altLang="zh-CN" sz="2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= {C}; thus C  E is not inferred by F’. </a:t>
            </a:r>
          </a:p>
          <a:p>
            <a:pPr marL="0" indent="0">
              <a:buNone/>
            </a:pPr>
            <a:r>
              <a:rPr lang="en-AU" altLang="zh-CN" sz="2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Hence, AC  E cannot be replaced by A  E.</a:t>
            </a:r>
          </a:p>
          <a:p>
            <a:pPr marL="0" indent="0">
              <a:buNone/>
            </a:pPr>
            <a:r>
              <a:rPr lang="en-AU" altLang="zh-CN" sz="2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</a:t>
            </a:r>
            <a:r>
              <a:rPr lang="en-AU" altLang="zh-CN" sz="2000" baseline="30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+ </a:t>
            </a:r>
            <a:r>
              <a:rPr lang="en-AU" altLang="zh-CN" sz="2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 {A, B, C, D, E}; thus, A E is inferred by F’.</a:t>
            </a:r>
          </a:p>
          <a:p>
            <a:pPr marL="0" indent="0">
              <a:buNone/>
            </a:pPr>
            <a:r>
              <a:rPr lang="en-AU" altLang="zh-CN" sz="2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Hence, AC E can be replaced by A  E.</a:t>
            </a:r>
          </a:p>
          <a:p>
            <a:pPr marL="0" indent="0">
              <a:buNone/>
            </a:pPr>
            <a:r>
              <a:rPr lang="en-AU" altLang="zh-CN" sz="2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F’’ = {A B, AC, A D, A E, B C, BD, B E}</a:t>
            </a:r>
          </a:p>
          <a:p>
            <a:pPr marL="0" indent="0">
              <a:buNone/>
            </a:pPr>
            <a:r>
              <a:rPr lang="en-AU" altLang="zh-CN" sz="2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Step 3: A+|</a:t>
            </a:r>
            <a:r>
              <a:rPr lang="en-AU" altLang="zh-CN" sz="2000" baseline="-25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F’’ – {A  B}</a:t>
            </a:r>
            <a:r>
              <a:rPr lang="en-AU" altLang="zh-CN" sz="2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 {A, C, D, E}; thus AB is not inferred by F’’ –{AB}.</a:t>
            </a:r>
          </a:p>
          <a:p>
            <a:pPr marL="0" indent="0">
              <a:buNone/>
            </a:pPr>
            <a:r>
              <a:rPr lang="en-AU" altLang="zh-CN" sz="2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That is, AB is not redundant. </a:t>
            </a:r>
          </a:p>
          <a:p>
            <a:pPr marL="0" indent="0">
              <a:buNone/>
            </a:pPr>
            <a:r>
              <a:rPr lang="en-AU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A+|</a:t>
            </a:r>
            <a:r>
              <a:rPr lang="en-AU" altLang="zh-CN" sz="20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F’’ – {A  </a:t>
            </a:r>
            <a:r>
              <a:rPr lang="en-AU" altLang="zh-CN" sz="200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C}</a:t>
            </a:r>
            <a:r>
              <a:rPr lang="en-AU" altLang="zh-CN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 {A, B, C</a:t>
            </a:r>
            <a:r>
              <a:rPr lang="en-AU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, D, E</a:t>
            </a:r>
            <a:r>
              <a:rPr lang="en-AU" altLang="zh-CN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}; thus, A C is redundant.</a:t>
            </a:r>
          </a:p>
          <a:p>
            <a:pPr marL="0" indent="0">
              <a:buNone/>
            </a:pPr>
            <a:r>
              <a:rPr lang="en-AU" altLang="zh-CN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Thus, we can remove AC from F’’ to obtain F’’’. </a:t>
            </a:r>
          </a:p>
          <a:p>
            <a:pPr marL="0" indent="0">
              <a:buNone/>
            </a:pPr>
            <a:r>
              <a:rPr lang="en-AU" altLang="zh-CN" sz="2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Iteratively, we can AD and AE but not the others.</a:t>
            </a:r>
          </a:p>
          <a:p>
            <a:pPr marL="0" indent="0">
              <a:buNone/>
            </a:pPr>
            <a:r>
              <a:rPr lang="en-AU" altLang="zh-CN" sz="2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Thus, F</a:t>
            </a:r>
            <a:r>
              <a:rPr lang="en-AU" altLang="zh-CN" sz="2000" baseline="-25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min</a:t>
            </a:r>
            <a:r>
              <a:rPr lang="en-AU" altLang="zh-CN" sz="2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={AB, BC, BD, BE}.</a:t>
            </a:r>
            <a:endParaRPr lang="en-AU" altLang="zh-CN" sz="2000" baseline="-25000" dirty="0" smtClean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altLang="zh-CN" sz="2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zh-CN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F485-77F2-49C4-9220-AEDE9EB55B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24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10.3.2 3NF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decomposition algorithm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781128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Algorithm 3NF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decomposition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Find a minimum cover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F’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For each left side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that appears in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F’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do: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create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relation schema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∪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∪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∪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→{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}, ... 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→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are all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dependencies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F’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as left side.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3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if none of the relation schemas contains a key of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create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one more relation schema that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contains attributes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that form a key for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E/N Algorithm 15.4.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927E-7C5B-4967-A389-7578233A3795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2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altLang="zh-CN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endParaRPr lang="en-AU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AU" altLang="zh-CN" dirty="0" smtClean="0">
                <a:latin typeface="Times New Roman" pitchFamily="18" charset="0"/>
                <a:cs typeface="Times New Roman" pitchFamily="18" charset="0"/>
              </a:rPr>
              <a:t>R = (A, B, C, D, E, G)</a:t>
            </a:r>
          </a:p>
          <a:p>
            <a:pPr marL="0" indent="0">
              <a:buNone/>
            </a:pPr>
            <a:endParaRPr lang="en-AU" altLang="zh-CN" dirty="0" smtClean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altLang="zh-CN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</a:t>
            </a:r>
            <a:r>
              <a:rPr lang="en-AU" altLang="zh-CN" baseline="-25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min</a:t>
            </a:r>
            <a:r>
              <a:rPr lang="en-AU" altLang="zh-CN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={AB, BC, BD, BE}.</a:t>
            </a:r>
          </a:p>
          <a:p>
            <a:pPr marL="0" indent="0">
              <a:buNone/>
            </a:pPr>
            <a:endParaRPr lang="en-AU" altLang="zh-CN" dirty="0" smtClean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altLang="zh-CN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Candidate key: (A, G)</a:t>
            </a:r>
          </a:p>
          <a:p>
            <a:pPr marL="0" indent="0">
              <a:buNone/>
            </a:pPr>
            <a:endParaRPr lang="en-AU" altLang="zh-CN" dirty="0" smtClean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altLang="zh-CN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R</a:t>
            </a:r>
            <a:r>
              <a:rPr lang="en-AU" altLang="zh-CN" baseline="-25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en-AU" altLang="zh-CN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= (A, B), R</a:t>
            </a:r>
            <a:r>
              <a:rPr lang="en-AU" altLang="zh-CN" baseline="-25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 </a:t>
            </a:r>
            <a:r>
              <a:rPr lang="en-AU" altLang="zh-CN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 (B, C, D, E)</a:t>
            </a:r>
          </a:p>
          <a:p>
            <a:pPr marL="0" indent="0">
              <a:buNone/>
            </a:pPr>
            <a:endParaRPr lang="en-AU" altLang="zh-CN" dirty="0" smtClean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altLang="zh-CN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R</a:t>
            </a:r>
            <a:r>
              <a:rPr lang="en-AU" altLang="zh-CN" baseline="-25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3</a:t>
            </a:r>
            <a:r>
              <a:rPr lang="en-AU" altLang="zh-CN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= (A, G)</a:t>
            </a:r>
          </a:p>
          <a:p>
            <a:pPr marL="0" indent="0">
              <a:buNone/>
            </a:pPr>
            <a:r>
              <a:rPr lang="en-AU" altLang="zh-CN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zh-CN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F485-77F2-49C4-9220-AEDE9EB55B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0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82453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Example 6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:(From Desai 6.31)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Beginning again with the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SHIPPING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relation.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The functional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dependencies already form a canonical cover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•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zh-CN" sz="1600" i="1" dirty="0" err="1" smtClean="0">
                <a:latin typeface="Times New Roman" pitchFamily="18" charset="0"/>
                <a:cs typeface="Times New Roman" pitchFamily="18" charset="0"/>
              </a:rPr>
              <a:t>Ship→Capacity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, derive R</a:t>
            </a:r>
            <a:r>
              <a:rPr lang="en-US" altLang="zh-CN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i="1" u="sng" dirty="0" err="1">
                <a:latin typeface="Times New Roman" pitchFamily="18" charset="0"/>
                <a:cs typeface="Times New Roman" pitchFamily="18" charset="0"/>
              </a:rPr>
              <a:t>Ship</a:t>
            </a:r>
            <a:r>
              <a:rPr lang="en-US" altLang="zh-CN" sz="1600" i="1" dirty="0" err="1">
                <a:latin typeface="Times New Roman" pitchFamily="18" charset="0"/>
                <a:cs typeface="Times New Roman" pitchFamily="18" charset="0"/>
              </a:rPr>
              <a:t>,Capacity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•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From {</a:t>
            </a:r>
            <a:r>
              <a:rPr lang="en-US" altLang="zh-CN" sz="1600" i="1" dirty="0" err="1">
                <a:latin typeface="Times New Roman" pitchFamily="18" charset="0"/>
                <a:cs typeface="Times New Roman" pitchFamily="18" charset="0"/>
              </a:rPr>
              <a:t>Ship,Date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Cargo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, derive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i="1" u="sng" dirty="0" smtClean="0">
                <a:latin typeface="Times New Roman" pitchFamily="18" charset="0"/>
                <a:cs typeface="Times New Roman" pitchFamily="18" charset="0"/>
              </a:rPr>
              <a:t>Ship </a:t>
            </a:r>
            <a:r>
              <a:rPr lang="en-US" altLang="zh-CN" sz="1600" i="1" u="sng" dirty="0">
                <a:latin typeface="Times New Roman" pitchFamily="18" charset="0"/>
                <a:cs typeface="Times New Roman" pitchFamily="18" charset="0"/>
              </a:rPr>
              <a:t>, Date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, Cargo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•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From {</a:t>
            </a:r>
            <a:r>
              <a:rPr lang="en-US" altLang="zh-CN" sz="1600" i="1" dirty="0" err="1">
                <a:latin typeface="Times New Roman" pitchFamily="18" charset="0"/>
                <a:cs typeface="Times New Roman" pitchFamily="18" charset="0"/>
              </a:rPr>
              <a:t>Capacity,Cargo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, derive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i="1" u="sng" dirty="0" smtClean="0">
                <a:latin typeface="Times New Roman" pitchFamily="18" charset="0"/>
                <a:cs typeface="Times New Roman" pitchFamily="18" charset="0"/>
              </a:rPr>
              <a:t>Capacity </a:t>
            </a:r>
            <a:r>
              <a:rPr lang="en-US" altLang="zh-CN" sz="1600" i="1" u="sng" dirty="0">
                <a:latin typeface="Times New Roman" pitchFamily="18" charset="0"/>
                <a:cs typeface="Times New Roman" pitchFamily="18" charset="0"/>
              </a:rPr>
              <a:t>, Cargo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•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There are no attributes not yet included and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the original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key {</a:t>
            </a:r>
            <a:r>
              <a:rPr lang="en-US" altLang="zh-CN" sz="1600" i="1" dirty="0" err="1">
                <a:latin typeface="Times New Roman" pitchFamily="18" charset="0"/>
                <a:cs typeface="Times New Roman" pitchFamily="18" charset="0"/>
              </a:rPr>
              <a:t>Ship,Date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} is included in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10.3.2 3NF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decomposition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8BB9-3FF8-44D4-9389-7B14D78BDB37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518457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Example 7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: Apply the algorithm to the LOTS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example given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earlier.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A minimal cover is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    { </a:t>
            </a:r>
            <a:r>
              <a:rPr lang="en-US" altLang="zh-CN" sz="1400" i="1" dirty="0" err="1" smtClean="0">
                <a:latin typeface="Times New Roman" pitchFamily="18" charset="0"/>
                <a:cs typeface="Times New Roman" pitchFamily="18" charset="0"/>
              </a:rPr>
              <a:t>Property_Id→Lot</a:t>
            </a:r>
            <a:r>
              <a:rPr lang="en-US" altLang="zh-CN" sz="1400" i="1" dirty="0" err="1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altLang="zh-CN" sz="1400" i="1" dirty="0" err="1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1400" i="1" dirty="0" err="1" smtClean="0">
                <a:latin typeface="Times New Roman" pitchFamily="18" charset="0"/>
                <a:cs typeface="Times New Roman" pitchFamily="18" charset="0"/>
              </a:rPr>
              <a:t>Property_Id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, {</a:t>
            </a:r>
            <a:r>
              <a:rPr lang="en-US" altLang="zh-CN" sz="1400" i="1" dirty="0" err="1" smtClean="0">
                <a:latin typeface="Times New Roman" pitchFamily="18" charset="0"/>
                <a:cs typeface="Times New Roman" pitchFamily="18" charset="0"/>
              </a:rPr>
              <a:t>City,Lot</a:t>
            </a:r>
            <a:r>
              <a:rPr lang="en-US" altLang="zh-CN" sz="1400" i="1" dirty="0" err="1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altLang="zh-CN" sz="1400" i="1" dirty="0" err="1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} →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i="1" dirty="0" err="1" smtClean="0">
                <a:latin typeface="Times New Roman" pitchFamily="18" charset="0"/>
                <a:cs typeface="Times New Roman" pitchFamily="18" charset="0"/>
              </a:rPr>
              <a:t>Property_Id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Area 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Price, Area 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City, City 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1400" i="1" dirty="0" err="1" smtClean="0">
                <a:latin typeface="Times New Roman" pitchFamily="18" charset="0"/>
                <a:cs typeface="Times New Roman" pitchFamily="18" charset="0"/>
              </a:rPr>
              <a:t>Tax_Rate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}.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gives the decomposition: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R</a:t>
            </a:r>
            <a:r>
              <a:rPr lang="en-US" altLang="zh-CN" sz="14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i="1" u="sng" dirty="0" err="1" smtClean="0">
                <a:latin typeface="Times New Roman" pitchFamily="18" charset="0"/>
                <a:cs typeface="Times New Roman" pitchFamily="18" charset="0"/>
              </a:rPr>
              <a:t>Property_Id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400" i="1" dirty="0" err="1" smtClean="0">
                <a:latin typeface="Times New Roman" pitchFamily="18" charset="0"/>
                <a:cs typeface="Times New Roman" pitchFamily="18" charset="0"/>
              </a:rPr>
              <a:t>Lot_No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, Area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R</a:t>
            </a:r>
            <a:r>
              <a:rPr lang="en-US" altLang="zh-CN" sz="14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i="1" u="sng" dirty="0" smtClean="0">
                <a:latin typeface="Times New Roman" pitchFamily="18" charset="0"/>
                <a:cs typeface="Times New Roman" pitchFamily="18" charset="0"/>
              </a:rPr>
              <a:t>City </a:t>
            </a:r>
            <a:r>
              <a:rPr lang="en-US" altLang="zh-CN" sz="1400" i="1" u="sng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400" i="1" u="sng" dirty="0" err="1" smtClean="0">
                <a:latin typeface="Times New Roman" pitchFamily="18" charset="0"/>
                <a:cs typeface="Times New Roman" pitchFamily="18" charset="0"/>
              </a:rPr>
              <a:t>Lot_No</a:t>
            </a:r>
            <a:r>
              <a:rPr lang="en-US" altLang="zh-CN" sz="1400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400" i="1" dirty="0" err="1" smtClean="0">
                <a:latin typeface="Times New Roman" pitchFamily="18" charset="0"/>
                <a:cs typeface="Times New Roman" pitchFamily="18" charset="0"/>
              </a:rPr>
              <a:t>Property_Id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R</a:t>
            </a:r>
            <a:r>
              <a:rPr lang="en-US" altLang="zh-CN" sz="1400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i="1" u="sng" dirty="0" smtClean="0"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, Price , City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R</a:t>
            </a:r>
            <a:r>
              <a:rPr lang="en-US" altLang="zh-CN" sz="1400" baseline="-25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i="1" u="sng" dirty="0" smtClean="0"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400" i="1" dirty="0" err="1" smtClean="0">
                <a:latin typeface="Times New Roman" pitchFamily="18" charset="0"/>
                <a:cs typeface="Times New Roman" pitchFamily="18" charset="0"/>
              </a:rPr>
              <a:t>Tax_Rate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70000"/>
              </a:lnSpc>
            </a:pPr>
            <a:endParaRPr lang="en-US" altLang="zh-C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Exercise 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: Check that this is a lossless,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dependency preserving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decomposition into 3NF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Exercise 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: Develop an algorithm for computing a key of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a table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R with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respect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to a given 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of FDs.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10.3.2 3NF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decomposition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61E-4ECC-4A26-BF7C-F9ECC32B9536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1305</Words>
  <Application>Microsoft Macintosh PowerPoint</Application>
  <PresentationFormat>On-screen Show (4:3)</PresentationFormat>
  <Paragraphs>139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Times New Roman</vt:lpstr>
      <vt:lpstr>Wingdings</vt:lpstr>
      <vt:lpstr>Office 主题</vt:lpstr>
      <vt:lpstr>Relational Database Design (II)</vt:lpstr>
      <vt:lpstr>10.3 Lossless and dependency-preserving decomposition into 3NF</vt:lpstr>
      <vt:lpstr>10.3.1 Computing a minimum cover</vt:lpstr>
      <vt:lpstr>10.3.1 Computing a minimum cover(cont)</vt:lpstr>
      <vt:lpstr>PowerPoint Presentation</vt:lpstr>
      <vt:lpstr>10.3.2 3NF decomposition algorithm</vt:lpstr>
      <vt:lpstr>PowerPoint Presentation</vt:lpstr>
      <vt:lpstr>10.3.2 3NF decomposition algorithm(cont)</vt:lpstr>
      <vt:lpstr>10.3.2 3NF decomposition algorithm(cont)</vt:lpstr>
      <vt:lpstr>Summary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Design</dc:title>
  <dc:creator>Cola</dc:creator>
  <cp:lastModifiedBy>Microsoft Office User</cp:lastModifiedBy>
  <cp:revision>141</cp:revision>
  <dcterms:created xsi:type="dcterms:W3CDTF">2014-03-05T11:35:29Z</dcterms:created>
  <dcterms:modified xsi:type="dcterms:W3CDTF">2018-04-30T13:31:27Z</dcterms:modified>
</cp:coreProperties>
</file>