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tmp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8"/>
  </p:notesMasterIdLst>
  <p:handoutMasterIdLst>
    <p:handoutMasterId r:id="rId79"/>
  </p:handoutMasterIdLst>
  <p:sldIdLst>
    <p:sldId id="256" r:id="rId2"/>
    <p:sldId id="257" r:id="rId3"/>
    <p:sldId id="287" r:id="rId4"/>
    <p:sldId id="288" r:id="rId5"/>
    <p:sldId id="289" r:id="rId6"/>
    <p:sldId id="331" r:id="rId7"/>
    <p:sldId id="290" r:id="rId8"/>
    <p:sldId id="291" r:id="rId9"/>
    <p:sldId id="292" r:id="rId10"/>
    <p:sldId id="322" r:id="rId11"/>
    <p:sldId id="323" r:id="rId12"/>
    <p:sldId id="324" r:id="rId13"/>
    <p:sldId id="325" r:id="rId14"/>
    <p:sldId id="326" r:id="rId15"/>
    <p:sldId id="327" r:id="rId16"/>
    <p:sldId id="351" r:id="rId17"/>
    <p:sldId id="328" r:id="rId18"/>
    <p:sldId id="329" r:id="rId19"/>
    <p:sldId id="330" r:id="rId20"/>
    <p:sldId id="332" r:id="rId21"/>
    <p:sldId id="319" r:id="rId22"/>
    <p:sldId id="294" r:id="rId23"/>
    <p:sldId id="295" r:id="rId24"/>
    <p:sldId id="320" r:id="rId25"/>
    <p:sldId id="321" r:id="rId26"/>
    <p:sldId id="297" r:id="rId27"/>
    <p:sldId id="298" r:id="rId28"/>
    <p:sldId id="299" r:id="rId29"/>
    <p:sldId id="300" r:id="rId30"/>
    <p:sldId id="318" r:id="rId31"/>
    <p:sldId id="352" r:id="rId32"/>
    <p:sldId id="353" r:id="rId33"/>
    <p:sldId id="354" r:id="rId34"/>
    <p:sldId id="355" r:id="rId35"/>
    <p:sldId id="356" r:id="rId36"/>
    <p:sldId id="357" r:id="rId37"/>
    <p:sldId id="358" r:id="rId38"/>
    <p:sldId id="359" r:id="rId39"/>
    <p:sldId id="360" r:id="rId40"/>
    <p:sldId id="361" r:id="rId41"/>
    <p:sldId id="362" r:id="rId42"/>
    <p:sldId id="363" r:id="rId43"/>
    <p:sldId id="364" r:id="rId44"/>
    <p:sldId id="365" r:id="rId45"/>
    <p:sldId id="366" r:id="rId46"/>
    <p:sldId id="367" r:id="rId47"/>
    <p:sldId id="368" r:id="rId48"/>
    <p:sldId id="369" r:id="rId49"/>
    <p:sldId id="370" r:id="rId50"/>
    <p:sldId id="371" r:id="rId51"/>
    <p:sldId id="372" r:id="rId52"/>
    <p:sldId id="373" r:id="rId53"/>
    <p:sldId id="374" r:id="rId54"/>
    <p:sldId id="375" r:id="rId55"/>
    <p:sldId id="376" r:id="rId56"/>
    <p:sldId id="377" r:id="rId57"/>
    <p:sldId id="378" r:id="rId58"/>
    <p:sldId id="379" r:id="rId59"/>
    <p:sldId id="380" r:id="rId60"/>
    <p:sldId id="381" r:id="rId61"/>
    <p:sldId id="382" r:id="rId62"/>
    <p:sldId id="383" r:id="rId63"/>
    <p:sldId id="384" r:id="rId64"/>
    <p:sldId id="385" r:id="rId65"/>
    <p:sldId id="386" r:id="rId66"/>
    <p:sldId id="387" r:id="rId67"/>
    <p:sldId id="388" r:id="rId68"/>
    <p:sldId id="389" r:id="rId69"/>
    <p:sldId id="390" r:id="rId70"/>
    <p:sldId id="391" r:id="rId71"/>
    <p:sldId id="392" r:id="rId72"/>
    <p:sldId id="393" r:id="rId73"/>
    <p:sldId id="394" r:id="rId74"/>
    <p:sldId id="395" r:id="rId75"/>
    <p:sldId id="396" r:id="rId76"/>
    <p:sldId id="397" r:id="rId77"/>
  </p:sldIdLst>
  <p:sldSz cx="9144000" cy="6858000" type="screen4x3"/>
  <p:notesSz cx="6799263" cy="9929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3" autoAdjust="0"/>
    <p:restoredTop sz="95675"/>
  </p:normalViewPr>
  <p:slideViewPr>
    <p:cSldViewPr>
      <p:cViewPr varScale="1">
        <p:scale>
          <a:sx n="109" d="100"/>
          <a:sy n="109" d="100"/>
        </p:scale>
        <p:origin x="1696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presProps" Target="presProps.xml"/><Relationship Id="rId81" Type="http://schemas.openxmlformats.org/officeDocument/2006/relationships/viewProps" Target="viewProps.xml"/><Relationship Id="rId82" Type="http://schemas.openxmlformats.org/officeDocument/2006/relationships/theme" Target="theme/theme1.xml"/><Relationship Id="rId83" Type="http://schemas.openxmlformats.org/officeDocument/2006/relationships/tableStyles" Target="tableStyles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notesMaster" Target="notesMasters/notesMaster1.xml"/><Relationship Id="rId79" Type="http://schemas.openxmlformats.org/officeDocument/2006/relationships/handoutMaster" Target="handoutMasters/handoutMaster1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1342" y="0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E70722-5FD7-4DCE-BE02-A417432E4078}" type="datetimeFigureOut">
              <a:rPr lang="en-AU" smtClean="0"/>
              <a:t>17/5/18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1599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1342" y="9431599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B75413-959A-4C95-8EF9-B79755B9621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455409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1342" y="0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B3D644-3362-4C51-A0E6-E630B574D1E5}" type="datetimeFigureOut">
              <a:rPr lang="en-AU" smtClean="0"/>
              <a:t>17/5/18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4113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927" y="4716661"/>
            <a:ext cx="5439410" cy="446841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1599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1342" y="9431599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19FD96-9B42-47C5-BA98-4F2EA359866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3033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19FD96-9B42-47C5-BA98-4F2EA3598667}" type="slidenum">
              <a:rPr lang="en-AU" smtClean="0"/>
              <a:t>26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7132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19FD96-9B42-47C5-BA98-4F2EA3598667}" type="slidenum">
              <a:rPr lang="en-AU" smtClean="0"/>
              <a:t>27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3741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19FD96-9B42-47C5-BA98-4F2EA3598667}" type="slidenum">
              <a:rPr lang="en-AU" smtClean="0"/>
              <a:t>28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28728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51A38-AB07-4839-B303-4E234A11868C}" type="datetime1">
              <a:rPr lang="en-US" smtClean="0"/>
              <a:t>5/17/18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39CDA-DE89-463F-BE49-5C1D35A78131}" type="datetime1">
              <a:rPr lang="en-US" smtClean="0"/>
              <a:t>5/17/18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E6D10-A526-4D95-9E9B-7AAB7E957CB5}" type="datetime1">
              <a:rPr lang="en-US" smtClean="0"/>
              <a:t>5/17/18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8041A-54D0-4745-8314-2DAA41B04A89}" type="datetime1">
              <a:rPr lang="en-US" smtClean="0"/>
              <a:t>5/17/18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865B3-27A8-4F49-8D4E-0AE4D4A8D5BA}" type="datetime1">
              <a:rPr lang="en-US" smtClean="0"/>
              <a:t>5/17/18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1967D-A09C-4F4C-AFAF-5A4FA6611B6C}" type="datetime1">
              <a:rPr lang="en-US" smtClean="0"/>
              <a:t>5/17/18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C4109-E20A-4F5A-A245-9923EFD7915C}" type="datetime1">
              <a:rPr lang="en-US" smtClean="0"/>
              <a:t>5/17/18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5736F-E480-4908-8CF7-03FD4CAC6967}" type="datetime1">
              <a:rPr lang="en-US" smtClean="0"/>
              <a:t>5/17/18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D480F-3824-4D50-B84B-3EF9A3EBE191}" type="datetime1">
              <a:rPr lang="en-US" smtClean="0"/>
              <a:t>5/17/18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C95C-2A8B-4E97-B6F4-DAA0551D63C2}" type="datetime1">
              <a:rPr lang="en-US" smtClean="0"/>
              <a:t>5/17/18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69DA1-EB28-488D-98A7-62FF302E1F2F}" type="datetime1">
              <a:rPr lang="en-US" smtClean="0"/>
              <a:t>5/17/18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376B2AE2-1D54-41BD-AFCC-ED5894B5A065}" type="datetime1">
              <a:rPr lang="en-US" smtClean="0"/>
              <a:t>5/17/18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mp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mp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mp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mp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tm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tmp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tmp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tmp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tmp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tmp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tmp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tmp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tmp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tmp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tmp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tmp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tm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tmp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tmp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tmp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tmp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tmp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tmp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tmp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tmp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tm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23962">
              <a:tabLst>
                <a:tab pos="1148995" algn="l"/>
              </a:tabLst>
            </a:pPr>
            <a:r>
              <a:rPr lang="en-AU" spc="1000" dirty="0" smtClean="0">
                <a:latin typeface="Arial"/>
                <a:cs typeface="Arial"/>
              </a:rPr>
              <a:t>T</a:t>
            </a:r>
            <a:r>
              <a:rPr lang="en-AU" spc="255" dirty="0" smtClean="0">
                <a:latin typeface="Arial"/>
                <a:cs typeface="Arial"/>
              </a:rPr>
              <a:t>ransaction Management</a:t>
            </a:r>
            <a:endParaRPr lang="en-AU" dirty="0">
              <a:latin typeface="Arial"/>
              <a:cs typeface="Arial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C4B18-DC51-4E12-B604-2B41EDCCFCE9}" type="datetime1">
              <a:rPr lang="en-US" smtClean="0"/>
              <a:t>5/17/18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43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219200"/>
          </a:xfrm>
        </p:spPr>
        <p:txBody>
          <a:bodyPr>
            <a:normAutofit fontScale="90000"/>
          </a:bodyPr>
          <a:lstStyle/>
          <a:p>
            <a:r>
              <a:rPr lang="en-AU" sz="4000" dirty="0"/>
              <a:t>Desirable Properties of Transaction</a:t>
            </a:r>
            <a:br>
              <a:rPr lang="en-AU" sz="4000" dirty="0"/>
            </a:br>
            <a:r>
              <a:rPr lang="en-AU" sz="4000" dirty="0" smtClean="0"/>
              <a:t>Processing </a:t>
            </a:r>
            <a:r>
              <a:rPr lang="en-AU" sz="3600" b="1" dirty="0"/>
              <a:t>ACID</a:t>
            </a:r>
            <a:r>
              <a:rPr lang="en-AU" b="1" dirty="0"/>
              <a:t/>
            </a:r>
            <a:br>
              <a:rPr lang="en-AU" b="1" dirty="0"/>
            </a:br>
            <a:endParaRPr lang="en-AU" dirty="0"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229600" cy="4525963"/>
          </a:xfrm>
        </p:spPr>
        <p:txBody>
          <a:bodyPr>
            <a:noAutofit/>
          </a:bodyPr>
          <a:lstStyle/>
          <a:p>
            <a:r>
              <a:rPr lang="en-AU" sz="2200" i="1" u="sng" dirty="0" smtClean="0">
                <a:solidFill>
                  <a:srgbClr val="FF0000"/>
                </a:solidFill>
              </a:rPr>
              <a:t>A</a:t>
            </a:r>
            <a:r>
              <a:rPr lang="en-AU" sz="2200" i="1" u="sng" dirty="0" smtClean="0"/>
              <a:t>tomicity</a:t>
            </a:r>
            <a:r>
              <a:rPr lang="en-US" altLang="zh-CN" sz="2200" i="1" u="sng" dirty="0" smtClean="0"/>
              <a:t>(</a:t>
            </a:r>
            <a:r>
              <a:rPr lang="zh-CN" altLang="en-US" sz="2200" i="1" u="sng" dirty="0" smtClean="0"/>
              <a:t>原子性</a:t>
            </a:r>
            <a:r>
              <a:rPr lang="en-US" altLang="zh-CN" sz="2200" i="1" u="sng" dirty="0" smtClean="0"/>
              <a:t>)</a:t>
            </a:r>
            <a:r>
              <a:rPr lang="en-AU" sz="2200" i="1" dirty="0" smtClean="0"/>
              <a:t>: </a:t>
            </a:r>
            <a:r>
              <a:rPr lang="en-AU" sz="2200" dirty="0"/>
              <a:t>A transaction is either performed in </a:t>
            </a:r>
            <a:r>
              <a:rPr lang="en-AU" sz="2200" dirty="0" smtClean="0"/>
              <a:t>its entirety </a:t>
            </a:r>
            <a:r>
              <a:rPr lang="en-AU" sz="2200" dirty="0"/>
              <a:t>or not performed at all.</a:t>
            </a:r>
          </a:p>
          <a:p>
            <a:pPr marL="0" indent="0">
              <a:buNone/>
            </a:pPr>
            <a:endParaRPr lang="en-AU" sz="2200" i="1" dirty="0" smtClean="0"/>
          </a:p>
          <a:p>
            <a:r>
              <a:rPr lang="en-AU" sz="2200" i="1" u="sng" dirty="0" smtClean="0">
                <a:solidFill>
                  <a:srgbClr val="FF0000"/>
                </a:solidFill>
              </a:rPr>
              <a:t>C</a:t>
            </a:r>
            <a:r>
              <a:rPr lang="en-AU" sz="2200" i="1" u="sng" dirty="0" smtClean="0"/>
              <a:t>onsistency preservation</a:t>
            </a:r>
            <a:r>
              <a:rPr lang="zh-CN" altLang="en-US" sz="2200" i="1" u="sng" dirty="0" smtClean="0"/>
              <a:t>（保持一致性）</a:t>
            </a:r>
            <a:r>
              <a:rPr lang="en-AU" sz="2200" i="1" dirty="0" smtClean="0"/>
              <a:t>: </a:t>
            </a:r>
            <a:r>
              <a:rPr lang="en-AU" sz="2200" dirty="0"/>
              <a:t>A correct execution of </a:t>
            </a:r>
            <a:r>
              <a:rPr lang="en-AU" sz="2200" dirty="0" smtClean="0"/>
              <a:t>the transaction </a:t>
            </a:r>
            <a:r>
              <a:rPr lang="en-AU" sz="2200" dirty="0"/>
              <a:t>must take the database from </a:t>
            </a:r>
            <a:r>
              <a:rPr lang="en-AU" sz="2200" dirty="0" smtClean="0"/>
              <a:t>one consistent </a:t>
            </a:r>
            <a:r>
              <a:rPr lang="en-AU" sz="2200" dirty="0"/>
              <a:t>state to another</a:t>
            </a:r>
            <a:r>
              <a:rPr lang="en-AU" sz="2200" dirty="0" smtClean="0"/>
              <a:t>.</a:t>
            </a:r>
          </a:p>
          <a:p>
            <a:endParaRPr lang="en-AU" sz="2200" dirty="0"/>
          </a:p>
          <a:p>
            <a:r>
              <a:rPr lang="en-AU" sz="2200" i="1" u="sng" dirty="0" smtClean="0">
                <a:solidFill>
                  <a:srgbClr val="FF0000"/>
                </a:solidFill>
              </a:rPr>
              <a:t>I</a:t>
            </a:r>
            <a:r>
              <a:rPr lang="en-AU" sz="2200" i="1" u="sng" dirty="0" smtClean="0"/>
              <a:t>solation</a:t>
            </a:r>
            <a:r>
              <a:rPr lang="zh-CN" altLang="en-US" sz="2200" i="1" u="sng" dirty="0" smtClean="0"/>
              <a:t>（隔离）</a:t>
            </a:r>
            <a:r>
              <a:rPr lang="en-AU" sz="2200" i="1" dirty="0" smtClean="0"/>
              <a:t>: </a:t>
            </a:r>
            <a:r>
              <a:rPr lang="en-AU" sz="2200" dirty="0"/>
              <a:t>A transaction should not make its </a:t>
            </a:r>
            <a:r>
              <a:rPr lang="en-AU" sz="2200" dirty="0" smtClean="0"/>
              <a:t>updates visible </a:t>
            </a:r>
            <a:r>
              <a:rPr lang="en-AU" sz="2200" dirty="0"/>
              <a:t>to other transactions until it is committed</a:t>
            </a:r>
            <a:r>
              <a:rPr lang="en-AU" sz="2200" dirty="0" smtClean="0"/>
              <a:t>.</a:t>
            </a:r>
          </a:p>
          <a:p>
            <a:endParaRPr lang="en-AU" sz="2200" dirty="0"/>
          </a:p>
          <a:p>
            <a:r>
              <a:rPr lang="en-AU" sz="2200" i="1" u="sng" dirty="0" smtClean="0">
                <a:solidFill>
                  <a:srgbClr val="FF0000"/>
                </a:solidFill>
              </a:rPr>
              <a:t>D</a:t>
            </a:r>
            <a:r>
              <a:rPr lang="en-AU" sz="2200" i="1" u="sng" dirty="0" smtClean="0"/>
              <a:t>urability </a:t>
            </a:r>
            <a:r>
              <a:rPr lang="en-AU" sz="2200" i="1" u="sng" dirty="0"/>
              <a:t>or </a:t>
            </a:r>
            <a:r>
              <a:rPr lang="en-AU" sz="2200" i="1" u="sng" dirty="0" smtClean="0"/>
              <a:t>permanency</a:t>
            </a:r>
            <a:r>
              <a:rPr lang="zh-CN" altLang="en-US" sz="2200" i="1" u="sng" dirty="0" smtClean="0"/>
              <a:t>（耐久或永久性）</a:t>
            </a:r>
            <a:r>
              <a:rPr lang="en-AU" sz="2200" i="1" dirty="0" smtClean="0"/>
              <a:t>: </a:t>
            </a:r>
            <a:r>
              <a:rPr lang="en-AU" sz="2200" dirty="0"/>
              <a:t>Once a transaction </a:t>
            </a:r>
            <a:r>
              <a:rPr lang="en-AU" sz="2200" dirty="0" smtClean="0"/>
              <a:t>changes the </a:t>
            </a:r>
            <a:r>
              <a:rPr lang="en-AU" sz="2200" dirty="0"/>
              <a:t>database and the changes are committed, </a:t>
            </a:r>
            <a:r>
              <a:rPr lang="en-AU" sz="2200" dirty="0" smtClean="0"/>
              <a:t>these changes </a:t>
            </a:r>
            <a:r>
              <a:rPr lang="en-AU" sz="2200" dirty="0"/>
              <a:t>must never be lost because of </a:t>
            </a:r>
            <a:r>
              <a:rPr lang="en-AU" sz="2200" dirty="0" smtClean="0"/>
              <a:t>subsequent failure</a:t>
            </a:r>
            <a:r>
              <a:rPr lang="en-AU" sz="2200" dirty="0"/>
              <a:t>.</a:t>
            </a:r>
          </a:p>
          <a:p>
            <a:pPr marL="0" indent="0">
              <a:buNone/>
            </a:pPr>
            <a:endParaRPr lang="en-AU" sz="2200" dirty="0"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C7129-1DE7-416D-9879-E3A0A4AE66A5}" type="datetime1">
              <a:rPr lang="en-US" smtClean="0"/>
              <a:t>5/17/18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551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AU" sz="3600" dirty="0"/>
              <a:t>Problems without </a:t>
            </a:r>
            <a:r>
              <a:rPr lang="en-AU" sz="3600" dirty="0" smtClean="0"/>
              <a:t>Enforcing</a:t>
            </a:r>
            <a:r>
              <a:rPr lang="zh-CN" altLang="en-US" sz="3600" dirty="0" smtClean="0"/>
              <a:t>（强制执行）</a:t>
            </a:r>
            <a:r>
              <a:rPr lang="en-AU" sz="3600" dirty="0" smtClean="0"/>
              <a:t> </a:t>
            </a:r>
            <a:r>
              <a:rPr lang="en-AU" sz="3600" dirty="0"/>
              <a:t>ACID</a:t>
            </a:r>
            <a:endParaRPr lang="en-AU" dirty="0"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229600" cy="48006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AU" sz="2800" dirty="0" smtClean="0"/>
              <a:t>For a banking system,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i="1" dirty="0" smtClean="0"/>
              <a:t> </a:t>
            </a:r>
            <a:r>
              <a:rPr lang="en-AU" dirty="0" smtClean="0"/>
              <a:t>If durability is not enforced, then a customer may lose a deposit.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i="1" dirty="0" smtClean="0"/>
              <a:t> </a:t>
            </a:r>
            <a:r>
              <a:rPr lang="en-AU" dirty="0" smtClean="0"/>
              <a:t>If consistency preservation is not enforced, then the bank runs a high risk of bankrupt. E.g., run-over upper-limit.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AU" sz="2800" dirty="0" smtClean="0"/>
              <a:t>Below </a:t>
            </a:r>
            <a:r>
              <a:rPr lang="en-AU" sz="2800" dirty="0"/>
              <a:t>are the problems if atomicity and isolation are </a:t>
            </a:r>
            <a:r>
              <a:rPr lang="en-AU" sz="2800" dirty="0" smtClean="0"/>
              <a:t>not enforced </a:t>
            </a:r>
            <a:r>
              <a:rPr lang="en-AU" sz="2800" dirty="0"/>
              <a:t>in a concurrent execution of transactions.</a:t>
            </a:r>
            <a:endParaRPr lang="en-AU" sz="2800" dirty="0"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C7129-1DE7-416D-9879-E3A0A4AE66A5}" type="datetime1">
              <a:rPr lang="en-US" smtClean="0"/>
              <a:t>5/17/18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29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AU" sz="3200" dirty="0" smtClean="0"/>
              <a:t>Lost </a:t>
            </a:r>
            <a:r>
              <a:rPr lang="en-AU" sz="3200" dirty="0"/>
              <a:t>Update </a:t>
            </a:r>
            <a:r>
              <a:rPr lang="en-AU" sz="3200" dirty="0" smtClean="0"/>
              <a:t>Problem (Isolation is not enforced)</a:t>
            </a:r>
            <a:endParaRPr lang="en-AU" sz="3200" dirty="0"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33400"/>
          </a:xfrm>
        </p:spPr>
        <p:txBody>
          <a:bodyPr>
            <a:noAutofit/>
          </a:bodyPr>
          <a:lstStyle/>
          <a:p>
            <a:r>
              <a:rPr lang="en-AU" sz="2400" dirty="0"/>
              <a:t>Suppose we have these two transactions, </a:t>
            </a:r>
            <a:r>
              <a:rPr lang="en-AU" sz="2400" i="1" dirty="0"/>
              <a:t>T</a:t>
            </a:r>
            <a:r>
              <a:rPr lang="en-AU" sz="2400" baseline="-25000" dirty="0"/>
              <a:t>1</a:t>
            </a:r>
            <a:r>
              <a:rPr lang="en-AU" sz="2400" dirty="0"/>
              <a:t> and </a:t>
            </a:r>
            <a:r>
              <a:rPr lang="en-AU" sz="2400" i="1" dirty="0"/>
              <a:t>T</a:t>
            </a:r>
            <a:r>
              <a:rPr lang="en-AU" sz="2400" baseline="-25000" dirty="0"/>
              <a:t>2</a:t>
            </a:r>
            <a:r>
              <a:rPr lang="en-AU" sz="2400" dirty="0" smtClean="0"/>
              <a:t>:</a:t>
            </a:r>
          </a:p>
          <a:p>
            <a:pPr marL="0" indent="0">
              <a:buNone/>
            </a:pPr>
            <a:endParaRPr lang="en-US" sz="2400" dirty="0">
              <a:cs typeface="Times New Roman" pitchFamily="18" charset="0"/>
            </a:endParaRPr>
          </a:p>
          <a:p>
            <a:endParaRPr lang="en-US" sz="2400" dirty="0" smtClean="0">
              <a:cs typeface="Times New Roman" pitchFamily="18" charset="0"/>
            </a:endParaRPr>
          </a:p>
          <a:p>
            <a:endParaRPr lang="en-US" sz="2400" dirty="0">
              <a:cs typeface="Times New Roman" pitchFamily="18" charset="0"/>
            </a:endParaRPr>
          </a:p>
          <a:p>
            <a:endParaRPr lang="en-US" sz="2400" dirty="0">
              <a:cs typeface="Times New Roman" pitchFamily="18" charset="0"/>
            </a:endParaRPr>
          </a:p>
          <a:p>
            <a:endParaRPr lang="en-US" sz="2400" dirty="0" smtClean="0">
              <a:cs typeface="Times New Roman" pitchFamily="18" charset="0"/>
            </a:endParaRPr>
          </a:p>
          <a:p>
            <a:endParaRPr lang="en-US" sz="2400" dirty="0">
              <a:cs typeface="Times New Roman" pitchFamily="18" charset="0"/>
            </a:endParaRPr>
          </a:p>
          <a:p>
            <a:endParaRPr lang="en-US" sz="2400" dirty="0" smtClean="0"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C7129-1DE7-416D-9879-E3A0A4AE66A5}" type="datetime1">
              <a:rPr lang="en-US" smtClean="0"/>
              <a:t>5/17/18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1524000" y="1752600"/>
            <a:ext cx="5638800" cy="3058236"/>
            <a:chOff x="1488754" y="4027597"/>
            <a:chExt cx="5744869" cy="3420640"/>
          </a:xfrm>
        </p:grpSpPr>
        <p:sp>
          <p:nvSpPr>
            <p:cNvPr id="11" name="object 3"/>
            <p:cNvSpPr txBox="1"/>
            <p:nvPr/>
          </p:nvSpPr>
          <p:spPr>
            <a:xfrm>
              <a:off x="1488755" y="4027597"/>
              <a:ext cx="1619823" cy="90037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962">
                <a:lnSpc>
                  <a:spcPts val="3659"/>
                </a:lnSpc>
              </a:pPr>
              <a:r>
                <a:rPr sz="2400" i="1" spc="19" dirty="0">
                  <a:latin typeface="Arial"/>
                  <a:cs typeface="Arial"/>
                </a:rPr>
                <a:t>T</a:t>
              </a:r>
              <a:r>
                <a:rPr sz="2800" spc="353" baseline="-9259" dirty="0">
                  <a:latin typeface="Arial"/>
                  <a:cs typeface="Arial"/>
                </a:rPr>
                <a:t>1</a:t>
              </a:r>
              <a:r>
                <a:rPr sz="2400" spc="208" dirty="0">
                  <a:latin typeface="Arial"/>
                  <a:cs typeface="Arial"/>
                </a:rPr>
                <a:t>:</a:t>
              </a:r>
              <a:endParaRPr sz="2400" dirty="0">
                <a:latin typeface="Arial"/>
                <a:cs typeface="Arial"/>
              </a:endParaRPr>
            </a:p>
            <a:p>
              <a:pPr marL="23962">
                <a:lnSpc>
                  <a:spcPts val="3659"/>
                </a:lnSpc>
              </a:pPr>
              <a:r>
                <a:rPr sz="2400" spc="274" dirty="0">
                  <a:latin typeface="Arial"/>
                  <a:cs typeface="Arial"/>
                </a:rPr>
                <a:t>read(X)</a:t>
              </a:r>
              <a:endParaRPr sz="2400" dirty="0">
                <a:latin typeface="Arial"/>
                <a:cs typeface="Arial"/>
              </a:endParaRPr>
            </a:p>
          </p:txBody>
        </p:sp>
        <p:sp>
          <p:nvSpPr>
            <p:cNvPr id="12" name="object 4"/>
            <p:cNvSpPr txBox="1"/>
            <p:nvPr/>
          </p:nvSpPr>
          <p:spPr>
            <a:xfrm>
              <a:off x="1488754" y="4939588"/>
              <a:ext cx="2362645" cy="142346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962">
                <a:lnSpc>
                  <a:spcPts val="3659"/>
                </a:lnSpc>
              </a:pPr>
              <a:r>
                <a:rPr sz="2400" i="1" spc="642" dirty="0">
                  <a:latin typeface="Arial"/>
                  <a:cs typeface="Arial"/>
                </a:rPr>
                <a:t>X</a:t>
              </a:r>
              <a:r>
                <a:rPr sz="2400" i="1" spc="292" dirty="0">
                  <a:latin typeface="Arial"/>
                  <a:cs typeface="Arial"/>
                </a:rPr>
                <a:t> </a:t>
              </a:r>
              <a:r>
                <a:rPr sz="2400" i="1" spc="198" dirty="0">
                  <a:latin typeface="Meiryo"/>
                  <a:cs typeface="Meiryo"/>
                </a:rPr>
                <a:t>←</a:t>
              </a:r>
              <a:r>
                <a:rPr sz="2400" i="1" spc="-142" dirty="0">
                  <a:latin typeface="Meiryo"/>
                  <a:cs typeface="Meiryo"/>
                </a:rPr>
                <a:t> </a:t>
              </a:r>
              <a:r>
                <a:rPr sz="2400" i="1" spc="642" dirty="0">
                  <a:latin typeface="Arial"/>
                  <a:cs typeface="Arial"/>
                </a:rPr>
                <a:t>X</a:t>
              </a:r>
              <a:r>
                <a:rPr sz="2400" i="1" spc="113" dirty="0">
                  <a:latin typeface="Arial"/>
                  <a:cs typeface="Arial"/>
                </a:rPr>
                <a:t> </a:t>
              </a:r>
              <a:r>
                <a:rPr sz="2400" spc="1208" dirty="0">
                  <a:latin typeface="Arial"/>
                  <a:cs typeface="Arial"/>
                </a:rPr>
                <a:t>+</a:t>
              </a:r>
              <a:r>
                <a:rPr sz="2400" spc="-132" dirty="0">
                  <a:latin typeface="Arial"/>
                  <a:cs typeface="Arial"/>
                </a:rPr>
                <a:t> </a:t>
              </a:r>
              <a:r>
                <a:rPr sz="2400" i="1" spc="377" dirty="0">
                  <a:latin typeface="Arial"/>
                  <a:cs typeface="Arial"/>
                </a:rPr>
                <a:t>N</a:t>
              </a:r>
              <a:endParaRPr sz="2400" dirty="0">
                <a:latin typeface="Arial"/>
                <a:cs typeface="Arial"/>
              </a:endParaRPr>
            </a:p>
            <a:p>
              <a:pPr marL="23962" marR="615833">
                <a:lnSpc>
                  <a:spcPts val="3585"/>
                </a:lnSpc>
                <a:spcBef>
                  <a:spcPts val="170"/>
                </a:spcBef>
              </a:pPr>
              <a:r>
                <a:rPr sz="2400" spc="321" dirty="0">
                  <a:latin typeface="Arial"/>
                  <a:cs typeface="Arial"/>
                </a:rPr>
                <a:t>write(X) </a:t>
              </a:r>
              <a:r>
                <a:rPr sz="2400" spc="274" dirty="0">
                  <a:latin typeface="Arial"/>
                  <a:cs typeface="Arial"/>
                </a:rPr>
                <a:t>read(Y)</a:t>
              </a:r>
              <a:endParaRPr sz="2400" dirty="0">
                <a:latin typeface="Arial"/>
                <a:cs typeface="Arial"/>
              </a:endParaRPr>
            </a:p>
          </p:txBody>
        </p:sp>
        <p:sp>
          <p:nvSpPr>
            <p:cNvPr id="13" name="object 5"/>
            <p:cNvSpPr txBox="1"/>
            <p:nvPr/>
          </p:nvSpPr>
          <p:spPr>
            <a:xfrm>
              <a:off x="1488754" y="6499262"/>
              <a:ext cx="2226062" cy="94897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962">
                <a:lnSpc>
                  <a:spcPts val="3659"/>
                </a:lnSpc>
              </a:pPr>
              <a:r>
                <a:rPr sz="2400" i="1" spc="-160" dirty="0">
                  <a:latin typeface="Arial"/>
                  <a:cs typeface="Arial"/>
                </a:rPr>
                <a:t>Y </a:t>
              </a:r>
              <a:r>
                <a:rPr sz="2400" i="1" spc="-75" dirty="0">
                  <a:latin typeface="Arial"/>
                  <a:cs typeface="Arial"/>
                </a:rPr>
                <a:t> </a:t>
              </a:r>
              <a:r>
                <a:rPr sz="2400" i="1" spc="198" dirty="0">
                  <a:latin typeface="Meiryo"/>
                  <a:cs typeface="Meiryo"/>
                </a:rPr>
                <a:t>←</a:t>
              </a:r>
              <a:r>
                <a:rPr sz="2400" i="1" spc="-142" dirty="0">
                  <a:latin typeface="Meiryo"/>
                  <a:cs typeface="Meiryo"/>
                </a:rPr>
                <a:t> </a:t>
              </a:r>
              <a:r>
                <a:rPr sz="2400" i="1" spc="-160" dirty="0">
                  <a:latin typeface="Arial"/>
                  <a:cs typeface="Arial"/>
                </a:rPr>
                <a:t>Y</a:t>
              </a:r>
              <a:r>
                <a:rPr sz="2400" i="1" dirty="0">
                  <a:latin typeface="Arial"/>
                  <a:cs typeface="Arial"/>
                </a:rPr>
                <a:t> </a:t>
              </a:r>
              <a:r>
                <a:rPr sz="2400" i="1" spc="-255" dirty="0">
                  <a:latin typeface="Arial"/>
                  <a:cs typeface="Arial"/>
                </a:rPr>
                <a:t> </a:t>
              </a:r>
              <a:r>
                <a:rPr sz="2400" i="1" spc="66" dirty="0">
                  <a:latin typeface="Meiryo"/>
                  <a:cs typeface="Meiryo"/>
                </a:rPr>
                <a:t>−</a:t>
              </a:r>
              <a:r>
                <a:rPr sz="2400" i="1" spc="-330" dirty="0">
                  <a:latin typeface="Meiryo"/>
                  <a:cs typeface="Meiryo"/>
                </a:rPr>
                <a:t> </a:t>
              </a:r>
              <a:r>
                <a:rPr sz="2400" i="1" spc="377" dirty="0">
                  <a:latin typeface="Arial"/>
                  <a:cs typeface="Arial"/>
                </a:rPr>
                <a:t>N</a:t>
              </a:r>
              <a:endParaRPr sz="2400" dirty="0">
                <a:latin typeface="Arial"/>
                <a:cs typeface="Arial"/>
              </a:endParaRPr>
            </a:p>
            <a:p>
              <a:pPr marL="23962">
                <a:lnSpc>
                  <a:spcPts val="3659"/>
                </a:lnSpc>
              </a:pPr>
              <a:r>
                <a:rPr sz="2400" spc="340" dirty="0">
                  <a:latin typeface="Arial"/>
                  <a:cs typeface="Arial"/>
                </a:rPr>
                <a:t>write(Y)</a:t>
              </a:r>
              <a:endParaRPr sz="2400" dirty="0">
                <a:latin typeface="Arial"/>
                <a:cs typeface="Arial"/>
              </a:endParaRPr>
            </a:p>
          </p:txBody>
        </p:sp>
        <p:sp>
          <p:nvSpPr>
            <p:cNvPr id="14" name="object 6"/>
            <p:cNvSpPr txBox="1"/>
            <p:nvPr/>
          </p:nvSpPr>
          <p:spPr>
            <a:xfrm>
              <a:off x="4800291" y="4711710"/>
              <a:ext cx="1619823" cy="90037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962">
                <a:lnSpc>
                  <a:spcPts val="3659"/>
                </a:lnSpc>
              </a:pPr>
              <a:r>
                <a:rPr sz="2400" i="1" spc="19" dirty="0">
                  <a:latin typeface="Arial"/>
                  <a:cs typeface="Arial"/>
                </a:rPr>
                <a:t>T</a:t>
              </a:r>
              <a:r>
                <a:rPr sz="2800" spc="353" baseline="-9259" dirty="0">
                  <a:latin typeface="Arial"/>
                  <a:cs typeface="Arial"/>
                </a:rPr>
                <a:t>2</a:t>
              </a:r>
              <a:r>
                <a:rPr sz="2400" spc="208" dirty="0">
                  <a:latin typeface="Arial"/>
                  <a:cs typeface="Arial"/>
                </a:rPr>
                <a:t>:</a:t>
              </a:r>
              <a:endParaRPr sz="2400">
                <a:latin typeface="Arial"/>
                <a:cs typeface="Arial"/>
              </a:endParaRPr>
            </a:p>
            <a:p>
              <a:pPr marL="23962">
                <a:lnSpc>
                  <a:spcPts val="3659"/>
                </a:lnSpc>
              </a:pPr>
              <a:r>
                <a:rPr sz="2400" spc="274" dirty="0">
                  <a:latin typeface="Arial"/>
                  <a:cs typeface="Arial"/>
                </a:rPr>
                <a:t>read(X)</a:t>
              </a:r>
              <a:endParaRPr sz="2400">
                <a:latin typeface="Arial"/>
                <a:cs typeface="Arial"/>
              </a:endParaRPr>
            </a:p>
          </p:txBody>
        </p:sp>
        <p:sp>
          <p:nvSpPr>
            <p:cNvPr id="15" name="object 7"/>
            <p:cNvSpPr txBox="1"/>
            <p:nvPr/>
          </p:nvSpPr>
          <p:spPr>
            <a:xfrm>
              <a:off x="4800291" y="5623700"/>
              <a:ext cx="2433332" cy="94897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962">
                <a:lnSpc>
                  <a:spcPts val="3659"/>
                </a:lnSpc>
              </a:pPr>
              <a:r>
                <a:rPr sz="2400" i="1" spc="642" dirty="0">
                  <a:latin typeface="Arial"/>
                  <a:cs typeface="Arial"/>
                </a:rPr>
                <a:t>X</a:t>
              </a:r>
              <a:r>
                <a:rPr sz="2400" i="1" spc="292" dirty="0">
                  <a:latin typeface="Arial"/>
                  <a:cs typeface="Arial"/>
                </a:rPr>
                <a:t> </a:t>
              </a:r>
              <a:r>
                <a:rPr sz="2400" i="1" spc="198" dirty="0">
                  <a:latin typeface="Meiryo"/>
                  <a:cs typeface="Meiryo"/>
                </a:rPr>
                <a:t>←</a:t>
              </a:r>
              <a:r>
                <a:rPr sz="2400" i="1" spc="-142" dirty="0">
                  <a:latin typeface="Meiryo"/>
                  <a:cs typeface="Meiryo"/>
                </a:rPr>
                <a:t> </a:t>
              </a:r>
              <a:r>
                <a:rPr sz="2400" i="1" spc="642" dirty="0">
                  <a:latin typeface="Arial"/>
                  <a:cs typeface="Arial"/>
                </a:rPr>
                <a:t>X</a:t>
              </a:r>
              <a:r>
                <a:rPr sz="2400" i="1" spc="113" dirty="0">
                  <a:latin typeface="Arial"/>
                  <a:cs typeface="Arial"/>
                </a:rPr>
                <a:t> </a:t>
              </a:r>
              <a:r>
                <a:rPr sz="2400" spc="1208" dirty="0">
                  <a:latin typeface="Arial"/>
                  <a:cs typeface="Arial"/>
                </a:rPr>
                <a:t>+</a:t>
              </a:r>
              <a:r>
                <a:rPr sz="2400" spc="-132" dirty="0">
                  <a:latin typeface="Arial"/>
                  <a:cs typeface="Arial"/>
                </a:rPr>
                <a:t> </a:t>
              </a:r>
              <a:r>
                <a:rPr sz="2400" i="1" spc="585" dirty="0">
                  <a:latin typeface="Arial"/>
                  <a:cs typeface="Arial"/>
                </a:rPr>
                <a:t>M</a:t>
              </a:r>
              <a:endParaRPr sz="2400" dirty="0">
                <a:latin typeface="Arial"/>
                <a:cs typeface="Arial"/>
              </a:endParaRPr>
            </a:p>
            <a:p>
              <a:pPr marL="23962">
                <a:lnSpc>
                  <a:spcPts val="3659"/>
                </a:lnSpc>
              </a:pPr>
              <a:r>
                <a:rPr sz="2400" spc="340" dirty="0">
                  <a:latin typeface="Arial"/>
                  <a:cs typeface="Arial"/>
                </a:rPr>
                <a:t>write(X)</a:t>
              </a:r>
              <a:endParaRPr sz="2400" dirty="0">
                <a:latin typeface="Arial"/>
                <a:cs typeface="Arial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28600" y="5181599"/>
            <a:ext cx="8821646" cy="904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AU" sz="2400" dirty="0">
                <a:solidFill>
                  <a:prstClr val="black"/>
                </a:solidFill>
                <a:latin typeface="Times New Roman" panose="02020603050405020304" pitchFamily="18" charset="0"/>
              </a:rPr>
              <a:t>Let us see what may happen if </a:t>
            </a:r>
            <a:r>
              <a:rPr lang="en-AU" sz="2400" i="1" dirty="0">
                <a:solidFill>
                  <a:prstClr val="black"/>
                </a:solidFill>
                <a:latin typeface="Times New Roman" panose="02020603050405020304" pitchFamily="18" charset="0"/>
              </a:rPr>
              <a:t>T</a:t>
            </a:r>
            <a:r>
              <a:rPr lang="en-AU" sz="2400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1</a:t>
            </a:r>
            <a:r>
              <a:rPr lang="en-AU" sz="2400" dirty="0">
                <a:solidFill>
                  <a:prstClr val="black"/>
                </a:solidFill>
                <a:latin typeface="Times New Roman" panose="02020603050405020304" pitchFamily="18" charset="0"/>
              </a:rPr>
              <a:t> and </a:t>
            </a:r>
            <a:r>
              <a:rPr lang="en-AU" sz="2400" i="1" dirty="0">
                <a:solidFill>
                  <a:prstClr val="black"/>
                </a:solidFill>
                <a:latin typeface="Times New Roman" panose="02020603050405020304" pitchFamily="18" charset="0"/>
              </a:rPr>
              <a:t>T</a:t>
            </a:r>
            <a:r>
              <a:rPr lang="en-AU" sz="2400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2</a:t>
            </a:r>
            <a:r>
              <a:rPr lang="en-AU" sz="2400" dirty="0">
                <a:solidFill>
                  <a:prstClr val="black"/>
                </a:solidFill>
                <a:latin typeface="Times New Roman" panose="02020603050405020304" pitchFamily="18" charset="0"/>
              </a:rPr>
              <a:t> are executed concurrently </a:t>
            </a:r>
            <a:endParaRPr lang="en-AU" sz="2400" dirty="0" smtClean="0">
              <a:solidFill>
                <a:prstClr val="black"/>
              </a:solidFill>
              <a:latin typeface="Times New Roman" panose="02020603050405020304" pitchFamily="18" charset="0"/>
            </a:endParaRPr>
          </a:p>
          <a:p>
            <a:pPr lvl="0">
              <a:spcBef>
                <a:spcPct val="20000"/>
              </a:spcBef>
            </a:pPr>
            <a:r>
              <a:rPr lang="en-AU" sz="2400" dirty="0">
                <a:solidFill>
                  <a:prstClr val="black"/>
                </a:solidFill>
                <a:latin typeface="Times New Roman" panose="02020603050405020304" pitchFamily="18" charset="0"/>
              </a:rPr>
              <a:t> </a:t>
            </a:r>
            <a:r>
              <a:rPr lang="en-AU" sz="2400" dirty="0" smtClean="0">
                <a:solidFill>
                  <a:prstClr val="black"/>
                </a:solidFill>
                <a:latin typeface="Times New Roman" panose="02020603050405020304" pitchFamily="18" charset="0"/>
              </a:rPr>
              <a:t>    in </a:t>
            </a:r>
            <a:r>
              <a:rPr lang="en-AU" sz="2400" dirty="0">
                <a:solidFill>
                  <a:prstClr val="black"/>
                </a:solidFill>
                <a:latin typeface="Times New Roman" panose="02020603050405020304" pitchFamily="18" charset="0"/>
              </a:rPr>
              <a:t>an uncontrolled way:</a:t>
            </a:r>
            <a:endParaRPr lang="en-AU" sz="2200" dirty="0">
              <a:solidFill>
                <a:prstClr val="black"/>
              </a:solidFill>
              <a:latin typeface="Times New Roman" panose="020206030504050203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06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457201"/>
            <a:ext cx="8229600" cy="5269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2400" dirty="0"/>
              <a:t>Suppose initially that </a:t>
            </a:r>
            <a:r>
              <a:rPr lang="en-AU" sz="2400" i="1" dirty="0"/>
              <a:t>X </a:t>
            </a:r>
            <a:r>
              <a:rPr lang="en-AU" sz="2400" dirty="0"/>
              <a:t>= 100</a:t>
            </a:r>
            <a:r>
              <a:rPr lang="en-AU" sz="2400" i="1" dirty="0"/>
              <a:t>; Y </a:t>
            </a:r>
            <a:r>
              <a:rPr lang="en-AU" sz="2400" dirty="0"/>
              <a:t>= 50</a:t>
            </a:r>
            <a:r>
              <a:rPr lang="en-AU" sz="2400" i="1" dirty="0"/>
              <a:t>;N </a:t>
            </a:r>
            <a:r>
              <a:rPr lang="en-AU" sz="2400" dirty="0"/>
              <a:t>= 5 and </a:t>
            </a:r>
            <a:r>
              <a:rPr lang="en-AU" sz="2400" i="1" dirty="0"/>
              <a:t>M </a:t>
            </a:r>
            <a:r>
              <a:rPr lang="en-AU" sz="2400" dirty="0"/>
              <a:t>= 8.</a:t>
            </a:r>
            <a:endParaRPr lang="en-AU" sz="2200" dirty="0"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C7129-1DE7-416D-9879-E3A0A4AE66A5}" type="datetime1">
              <a:rPr lang="en-US" smtClean="0"/>
              <a:t>5/17/18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984151"/>
            <a:ext cx="6172199" cy="5466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78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229600" cy="4602163"/>
          </a:xfrm>
        </p:spPr>
        <p:txBody>
          <a:bodyPr>
            <a:noAutofit/>
          </a:bodyPr>
          <a:lstStyle/>
          <a:p>
            <a:r>
              <a:rPr lang="en-AU" sz="2400" dirty="0"/>
              <a:t>At the end of </a:t>
            </a:r>
            <a:r>
              <a:rPr lang="en-AU" sz="2400" i="1" dirty="0"/>
              <a:t>T</a:t>
            </a:r>
            <a:r>
              <a:rPr lang="en-AU" sz="2400" baseline="-25000" dirty="0"/>
              <a:t>1</a:t>
            </a:r>
            <a:r>
              <a:rPr lang="en-AU" sz="2400" dirty="0"/>
              <a:t> and </a:t>
            </a:r>
            <a:r>
              <a:rPr lang="en-AU" sz="2400" i="1" dirty="0"/>
              <a:t>T</a:t>
            </a:r>
            <a:r>
              <a:rPr lang="en-AU" sz="2400" baseline="-25000" dirty="0"/>
              <a:t>2</a:t>
            </a:r>
            <a:r>
              <a:rPr lang="en-AU" sz="2400" dirty="0"/>
              <a:t>, </a:t>
            </a:r>
            <a:r>
              <a:rPr lang="en-AU" sz="2400" i="1" dirty="0"/>
              <a:t>X </a:t>
            </a:r>
            <a:r>
              <a:rPr lang="en-AU" sz="2400" dirty="0"/>
              <a:t>should be 113, </a:t>
            </a:r>
            <a:r>
              <a:rPr lang="en-AU" sz="2400" i="1" dirty="0" smtClean="0"/>
              <a:t>Y </a:t>
            </a:r>
            <a:r>
              <a:rPr lang="en-AU" sz="2400" dirty="0" smtClean="0"/>
              <a:t>should </a:t>
            </a:r>
            <a:r>
              <a:rPr lang="en-AU" sz="2400" dirty="0"/>
              <a:t>be 45</a:t>
            </a:r>
            <a:r>
              <a:rPr lang="en-AU" sz="2400" dirty="0" smtClean="0"/>
              <a:t>.</a:t>
            </a:r>
          </a:p>
          <a:p>
            <a:endParaRPr lang="en-AU" sz="2400" dirty="0"/>
          </a:p>
          <a:p>
            <a:r>
              <a:rPr lang="en-AU" sz="2400" dirty="0"/>
              <a:t>The update </a:t>
            </a:r>
            <a:r>
              <a:rPr lang="en-AU" sz="2400" i="1" spc="811" dirty="0">
                <a:latin typeface="Arial"/>
                <a:cs typeface="Arial"/>
              </a:rPr>
              <a:t>X</a:t>
            </a:r>
            <a:r>
              <a:rPr lang="en-AU" sz="2400" i="1" spc="368" dirty="0">
                <a:latin typeface="Arial"/>
                <a:cs typeface="Arial"/>
              </a:rPr>
              <a:t> </a:t>
            </a:r>
            <a:r>
              <a:rPr lang="en-AU" sz="2400" i="1" spc="292" dirty="0">
                <a:latin typeface="Meiryo"/>
                <a:cs typeface="Meiryo"/>
              </a:rPr>
              <a:t>←</a:t>
            </a:r>
            <a:r>
              <a:rPr lang="en-AU" sz="2400" i="1" spc="-151" dirty="0">
                <a:latin typeface="Meiryo"/>
                <a:cs typeface="Meiryo"/>
              </a:rPr>
              <a:t> </a:t>
            </a:r>
            <a:r>
              <a:rPr lang="en-AU" sz="2400" i="1" spc="811" dirty="0">
                <a:latin typeface="Arial"/>
                <a:cs typeface="Arial"/>
              </a:rPr>
              <a:t>X</a:t>
            </a:r>
            <a:r>
              <a:rPr lang="en-AU" sz="2400" i="1" spc="151" dirty="0">
                <a:latin typeface="Arial"/>
                <a:cs typeface="Arial"/>
              </a:rPr>
              <a:t> </a:t>
            </a:r>
            <a:r>
              <a:rPr lang="en-AU" sz="2400" spc="1481" dirty="0">
                <a:latin typeface="Arial"/>
                <a:cs typeface="Arial"/>
              </a:rPr>
              <a:t>+</a:t>
            </a:r>
            <a:r>
              <a:rPr lang="en-AU" sz="2400" spc="-142" dirty="0">
                <a:latin typeface="Arial"/>
                <a:cs typeface="Arial"/>
              </a:rPr>
              <a:t> </a:t>
            </a:r>
            <a:r>
              <a:rPr lang="en-AU" sz="2400" i="1" spc="491" dirty="0">
                <a:latin typeface="Arial"/>
                <a:cs typeface="Arial"/>
              </a:rPr>
              <a:t>N </a:t>
            </a:r>
            <a:r>
              <a:rPr lang="en-AU" sz="2400" dirty="0" smtClean="0"/>
              <a:t>has </a:t>
            </a:r>
            <a:r>
              <a:rPr lang="en-AU" sz="2400" dirty="0"/>
              <a:t>been lost.</a:t>
            </a:r>
            <a:endParaRPr lang="en-AU" sz="2200" dirty="0"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C7129-1DE7-416D-9879-E3A0A4AE66A5}" type="datetime1">
              <a:rPr lang="en-US" smtClean="0"/>
              <a:t>5/17/18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36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219200"/>
          </a:xfrm>
        </p:spPr>
        <p:txBody>
          <a:bodyPr>
            <a:normAutofit/>
          </a:bodyPr>
          <a:lstStyle/>
          <a:p>
            <a:r>
              <a:rPr lang="en-AU" sz="3600" dirty="0"/>
              <a:t>The Temporary Update Problem</a:t>
            </a:r>
            <a:endParaRPr lang="en-AU" dirty="0"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229600" cy="4525963"/>
          </a:xfrm>
        </p:spPr>
        <p:txBody>
          <a:bodyPr>
            <a:noAutofit/>
          </a:bodyPr>
          <a:lstStyle/>
          <a:p>
            <a:endParaRPr lang="en-AU" sz="2400" dirty="0" smtClean="0"/>
          </a:p>
          <a:p>
            <a:endParaRPr lang="en-AU" sz="2400" dirty="0"/>
          </a:p>
          <a:p>
            <a:endParaRPr lang="en-AU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AU" sz="2400" dirty="0" smtClean="0"/>
          </a:p>
          <a:p>
            <a:endParaRPr lang="en-AU" sz="2400" dirty="0" smtClean="0"/>
          </a:p>
          <a:p>
            <a:endParaRPr lang="en-AU" sz="2400" dirty="0" smtClean="0"/>
          </a:p>
          <a:p>
            <a:endParaRPr lang="en-AU" sz="2400" dirty="0" smtClean="0"/>
          </a:p>
          <a:p>
            <a:pPr marL="0" indent="0">
              <a:buNone/>
            </a:pPr>
            <a:r>
              <a:rPr lang="en-AU" sz="2400" dirty="0" smtClean="0"/>
              <a:t>Several </a:t>
            </a:r>
            <a:r>
              <a:rPr lang="en-AU" sz="2400" dirty="0"/>
              <a:t>possibilities for what might happen next:</a:t>
            </a:r>
            <a:endParaRPr lang="en-AU" sz="2200" dirty="0"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C7129-1DE7-416D-9879-E3A0A4AE66A5}" type="datetime1">
              <a:rPr lang="en-US" smtClean="0"/>
              <a:t>5/17/18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76400"/>
            <a:ext cx="5500987" cy="334206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477000" y="2209800"/>
            <a:ext cx="2229969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AU" dirty="0" smtClean="0"/>
              <a:t>Recover from the disk</a:t>
            </a:r>
            <a:endParaRPr lang="en-AU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5958187" y="2667000"/>
            <a:ext cx="1052213" cy="10668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835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D480F-3824-4D50-B84B-3EF9A3EBE191}" type="datetime1">
              <a:rPr lang="en-US" smtClean="0"/>
              <a:t>5/17/18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274605"/>
              </p:ext>
            </p:extLst>
          </p:nvPr>
        </p:nvGraphicFramePr>
        <p:xfrm>
          <a:off x="609600" y="136591"/>
          <a:ext cx="7010400" cy="2110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6800"/>
                <a:gridCol w="2336800"/>
                <a:gridCol w="2336800"/>
              </a:tblGrid>
              <a:tr h="476250">
                <a:tc>
                  <a:txBody>
                    <a:bodyPr/>
                    <a:lstStyle/>
                    <a:p>
                      <a:r>
                        <a:rPr lang="en-AU" sz="2800" dirty="0" smtClean="0"/>
                        <a:t>Database</a:t>
                      </a:r>
                      <a:endParaRPr lang="en-A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800" dirty="0" smtClean="0"/>
                        <a:t>T</a:t>
                      </a:r>
                      <a:r>
                        <a:rPr lang="en-AU" sz="2800" baseline="-25000" dirty="0" smtClean="0"/>
                        <a:t>1</a:t>
                      </a:r>
                      <a:endParaRPr lang="en-AU" sz="28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800" dirty="0" smtClean="0"/>
                        <a:t>T</a:t>
                      </a:r>
                      <a:r>
                        <a:rPr lang="en-AU" sz="2800" baseline="-25000" dirty="0" smtClean="0"/>
                        <a:t>2</a:t>
                      </a:r>
                      <a:endParaRPr lang="en-AU" sz="2800" baseline="-25000" dirty="0"/>
                    </a:p>
                  </a:txBody>
                  <a:tcPr/>
                </a:tc>
              </a:tr>
              <a:tr h="476250">
                <a:tc>
                  <a:txBody>
                    <a:bodyPr/>
                    <a:lstStyle/>
                    <a:p>
                      <a:r>
                        <a:rPr lang="en-AU" dirty="0" smtClean="0"/>
                        <a:t>X = 105, </a:t>
                      </a:r>
                      <a:r>
                        <a:rPr lang="en-AU" baseline="0" dirty="0" smtClean="0"/>
                        <a:t> Y = 50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X = 113</a:t>
                      </a:r>
                      <a:endParaRPr lang="en-AU" dirty="0"/>
                    </a:p>
                  </a:txBody>
                  <a:tcPr/>
                </a:tc>
              </a:tr>
              <a:tr h="476250">
                <a:tc>
                  <a:txBody>
                    <a:bodyPr/>
                    <a:lstStyle/>
                    <a:p>
                      <a:r>
                        <a:rPr lang="en-AU" dirty="0" smtClean="0"/>
                        <a:t>X= 100, Y = 50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X = 113</a:t>
                      </a:r>
                      <a:endParaRPr lang="en-AU" dirty="0"/>
                    </a:p>
                  </a:txBody>
                  <a:tcPr/>
                </a:tc>
              </a:tr>
              <a:tr h="476250">
                <a:tc>
                  <a:txBody>
                    <a:bodyPr/>
                    <a:lstStyle/>
                    <a:p>
                      <a:endParaRPr lang="en-AU" dirty="0" smtClean="0"/>
                    </a:p>
                    <a:p>
                      <a:r>
                        <a:rPr lang="en-AU" dirty="0" smtClean="0"/>
                        <a:t>X=113,</a:t>
                      </a:r>
                      <a:r>
                        <a:rPr lang="en-AU" baseline="0" dirty="0" smtClean="0"/>
                        <a:t> Y=50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Write (X)</a:t>
                      </a:r>
                    </a:p>
                    <a:p>
                      <a:r>
                        <a:rPr lang="en-AU" dirty="0" smtClean="0"/>
                        <a:t>X= 113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506133" y="11430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Case 1: DBMS undoes T</a:t>
            </a:r>
            <a:r>
              <a:rPr lang="en-AU" baseline="-25000" dirty="0" smtClean="0"/>
              <a:t>1</a:t>
            </a:r>
            <a:endParaRPr lang="en-AU" baseline="-250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3858811"/>
              </p:ext>
            </p:extLst>
          </p:nvPr>
        </p:nvGraphicFramePr>
        <p:xfrm>
          <a:off x="609600" y="2286000"/>
          <a:ext cx="7010400" cy="2186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6800"/>
                <a:gridCol w="2336800"/>
                <a:gridCol w="2336800"/>
              </a:tblGrid>
              <a:tr h="594360">
                <a:tc>
                  <a:txBody>
                    <a:bodyPr/>
                    <a:lstStyle/>
                    <a:p>
                      <a:r>
                        <a:rPr lang="en-AU" sz="2800" dirty="0" smtClean="0"/>
                        <a:t>Database</a:t>
                      </a:r>
                      <a:endParaRPr lang="en-A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800" dirty="0" smtClean="0"/>
                        <a:t>T</a:t>
                      </a:r>
                      <a:r>
                        <a:rPr lang="en-AU" sz="2800" baseline="-25000" dirty="0" smtClean="0"/>
                        <a:t>1</a:t>
                      </a:r>
                      <a:endParaRPr lang="en-AU" sz="28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800" dirty="0" smtClean="0"/>
                        <a:t>T</a:t>
                      </a:r>
                      <a:r>
                        <a:rPr lang="en-AU" sz="2800" baseline="-25000" dirty="0" smtClean="0"/>
                        <a:t>2</a:t>
                      </a:r>
                      <a:endParaRPr lang="en-AU" sz="2800" baseline="-25000" dirty="0"/>
                    </a:p>
                  </a:txBody>
                  <a:tcPr/>
                </a:tc>
              </a:tr>
              <a:tr h="476250">
                <a:tc>
                  <a:txBody>
                    <a:bodyPr/>
                    <a:lstStyle/>
                    <a:p>
                      <a:r>
                        <a:rPr lang="en-AU" dirty="0" smtClean="0"/>
                        <a:t>X = 105, </a:t>
                      </a:r>
                      <a:r>
                        <a:rPr lang="en-AU" baseline="0" dirty="0" smtClean="0"/>
                        <a:t> Y = 50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X = 113</a:t>
                      </a:r>
                      <a:endParaRPr lang="en-AU" dirty="0"/>
                    </a:p>
                  </a:txBody>
                  <a:tcPr/>
                </a:tc>
              </a:tr>
              <a:tr h="476250">
                <a:tc>
                  <a:txBody>
                    <a:bodyPr/>
                    <a:lstStyle/>
                    <a:p>
                      <a:r>
                        <a:rPr lang="en-AU" dirty="0" smtClean="0"/>
                        <a:t>X= 105, Y = 50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X = 113</a:t>
                      </a:r>
                      <a:endParaRPr lang="en-AU" dirty="0"/>
                    </a:p>
                  </a:txBody>
                  <a:tcPr/>
                </a:tc>
              </a:tr>
              <a:tr h="476250">
                <a:tc>
                  <a:txBody>
                    <a:bodyPr/>
                    <a:lstStyle/>
                    <a:p>
                      <a:endParaRPr lang="en-AU" dirty="0" smtClean="0"/>
                    </a:p>
                    <a:p>
                      <a:r>
                        <a:rPr lang="en-AU" dirty="0" smtClean="0"/>
                        <a:t>X=113,</a:t>
                      </a:r>
                      <a:r>
                        <a:rPr lang="en-AU" baseline="0" dirty="0" smtClean="0"/>
                        <a:t> Y=50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Write (X)</a:t>
                      </a:r>
                    </a:p>
                    <a:p>
                      <a:r>
                        <a:rPr lang="en-AU" dirty="0" smtClean="0"/>
                        <a:t>X= 113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057400" y="3352800"/>
            <a:ext cx="3310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Case 2: DBMS does nothing to  T</a:t>
            </a:r>
            <a:r>
              <a:rPr lang="en-AU" baseline="-25000" dirty="0" smtClean="0"/>
              <a:t>1</a:t>
            </a:r>
            <a:endParaRPr lang="en-AU" baseline="-250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851803"/>
              </p:ext>
            </p:extLst>
          </p:nvPr>
        </p:nvGraphicFramePr>
        <p:xfrm>
          <a:off x="609600" y="4495800"/>
          <a:ext cx="7010400" cy="2110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6800"/>
                <a:gridCol w="2336800"/>
                <a:gridCol w="2336800"/>
              </a:tblGrid>
              <a:tr h="518159">
                <a:tc>
                  <a:txBody>
                    <a:bodyPr/>
                    <a:lstStyle/>
                    <a:p>
                      <a:r>
                        <a:rPr lang="en-AU" sz="2800" dirty="0" smtClean="0"/>
                        <a:t>Database</a:t>
                      </a:r>
                      <a:endParaRPr lang="en-A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800" dirty="0" smtClean="0"/>
                        <a:t>T</a:t>
                      </a:r>
                      <a:r>
                        <a:rPr lang="en-AU" sz="2800" baseline="-25000" dirty="0" smtClean="0"/>
                        <a:t>1</a:t>
                      </a:r>
                      <a:endParaRPr lang="en-AU" sz="28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800" dirty="0" smtClean="0"/>
                        <a:t>T</a:t>
                      </a:r>
                      <a:r>
                        <a:rPr lang="en-AU" sz="2800" baseline="-25000" dirty="0" smtClean="0"/>
                        <a:t>2</a:t>
                      </a:r>
                      <a:endParaRPr lang="en-AU" sz="2800" baseline="-25000" dirty="0"/>
                    </a:p>
                  </a:txBody>
                  <a:tcPr/>
                </a:tc>
              </a:tr>
              <a:tr h="476250">
                <a:tc>
                  <a:txBody>
                    <a:bodyPr/>
                    <a:lstStyle/>
                    <a:p>
                      <a:r>
                        <a:rPr lang="en-AU" dirty="0" smtClean="0"/>
                        <a:t>X = 105, </a:t>
                      </a:r>
                      <a:r>
                        <a:rPr lang="en-AU" baseline="0" dirty="0" smtClean="0"/>
                        <a:t> Y = 50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X = 113</a:t>
                      </a:r>
                      <a:endParaRPr lang="en-AU" dirty="0"/>
                    </a:p>
                  </a:txBody>
                  <a:tcPr/>
                </a:tc>
              </a:tr>
              <a:tr h="476250">
                <a:tc>
                  <a:txBody>
                    <a:bodyPr/>
                    <a:lstStyle/>
                    <a:p>
                      <a:r>
                        <a:rPr lang="en-AU" dirty="0" smtClean="0"/>
                        <a:t>X= 105, Y = 50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X = 113</a:t>
                      </a:r>
                      <a:endParaRPr lang="en-AU" dirty="0"/>
                    </a:p>
                  </a:txBody>
                  <a:tcPr/>
                </a:tc>
              </a:tr>
              <a:tr h="476250">
                <a:tc>
                  <a:txBody>
                    <a:bodyPr/>
                    <a:lstStyle/>
                    <a:p>
                      <a:endParaRPr lang="en-AU" dirty="0" smtClean="0"/>
                    </a:p>
                    <a:p>
                      <a:r>
                        <a:rPr lang="en-AU" dirty="0" smtClean="0"/>
                        <a:t>X=100,</a:t>
                      </a:r>
                      <a:r>
                        <a:rPr lang="en-AU" baseline="0" dirty="0" smtClean="0"/>
                        <a:t> Y=50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Write (X)</a:t>
                      </a:r>
                      <a:r>
                        <a:rPr lang="en-AU" baseline="0" dirty="0" smtClean="0"/>
                        <a:t>, </a:t>
                      </a:r>
                      <a:r>
                        <a:rPr lang="en-AU" dirty="0" smtClean="0"/>
                        <a:t>X= 113</a:t>
                      </a:r>
                    </a:p>
                    <a:p>
                      <a:r>
                        <a:rPr lang="en-AU" dirty="0" smtClean="0"/>
                        <a:t>X = 100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548468" y="62484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Case 3: DBMS undoes T</a:t>
            </a:r>
            <a:r>
              <a:rPr lang="en-AU" baseline="-25000" dirty="0" smtClean="0"/>
              <a:t>1</a:t>
            </a:r>
            <a:endParaRPr lang="en-AU" baseline="-25000" dirty="0"/>
          </a:p>
        </p:txBody>
      </p:sp>
    </p:spTree>
    <p:extLst>
      <p:ext uri="{BB962C8B-B14F-4D97-AF65-F5344CB8AC3E}">
        <p14:creationId xmlns:p14="http://schemas.microsoft.com/office/powerpoint/2010/main" val="856347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504" y="1114168"/>
            <a:ext cx="5690992" cy="4525963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C7129-1DE7-416D-9879-E3A0A4AE66A5}" type="datetime1">
              <a:rPr lang="en-US" smtClean="0"/>
              <a:t>5/17/18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18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C7129-1DE7-416D-9879-E3A0A4AE66A5}" type="datetime1">
              <a:rPr lang="en-US" smtClean="0"/>
              <a:t>5/17/18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AU" sz="2400" dirty="0" smtClean="0"/>
          </a:p>
          <a:p>
            <a:r>
              <a:rPr lang="en-AU" sz="2400" dirty="0" smtClean="0"/>
              <a:t>In </a:t>
            </a:r>
            <a:r>
              <a:rPr lang="en-AU" sz="2400" dirty="0"/>
              <a:t>case 1 and 2, only half of </a:t>
            </a:r>
            <a:r>
              <a:rPr lang="en-AU" sz="2400" i="1" dirty="0"/>
              <a:t>T</a:t>
            </a:r>
            <a:r>
              <a:rPr lang="en-AU" sz="2400" baseline="-25000" dirty="0"/>
              <a:t>1</a:t>
            </a:r>
            <a:r>
              <a:rPr lang="en-AU" sz="2400" dirty="0"/>
              <a:t> has been executed.</a:t>
            </a:r>
          </a:p>
          <a:p>
            <a:r>
              <a:rPr lang="en-AU" sz="2400" dirty="0"/>
              <a:t>In case 3, </a:t>
            </a:r>
            <a:r>
              <a:rPr lang="en-AU" sz="2400" i="1" dirty="0"/>
              <a:t>T</a:t>
            </a:r>
            <a:r>
              <a:rPr lang="en-AU" sz="2400" baseline="-25000" dirty="0"/>
              <a:t>2</a:t>
            </a:r>
            <a:r>
              <a:rPr lang="en-AU" sz="2400" dirty="0"/>
              <a:t> has been lost.</a:t>
            </a:r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800" y="1295400"/>
            <a:ext cx="6439479" cy="2348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5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</p:spPr>
        <p:txBody>
          <a:bodyPr>
            <a:normAutofit/>
          </a:bodyPr>
          <a:lstStyle/>
          <a:p>
            <a:r>
              <a:rPr lang="en-AU" sz="3600" dirty="0"/>
              <a:t>The Incorrect Summary Problem</a:t>
            </a:r>
            <a:endParaRPr lang="en-AU" dirty="0"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2400" dirty="0" smtClean="0"/>
              <a:t/>
            </a:r>
            <a:br>
              <a:rPr lang="en-AU" sz="2400" dirty="0" smtClean="0"/>
            </a:br>
            <a:endParaRPr lang="en-AU" sz="2400" dirty="0" smtClean="0"/>
          </a:p>
          <a:p>
            <a:endParaRPr lang="en-AU" sz="2400" dirty="0"/>
          </a:p>
          <a:p>
            <a:endParaRPr lang="en-AU" sz="2400" dirty="0" smtClean="0"/>
          </a:p>
          <a:p>
            <a:endParaRPr lang="en-AU" sz="2400" dirty="0"/>
          </a:p>
          <a:p>
            <a:endParaRPr lang="en-AU" sz="2400" dirty="0" smtClean="0"/>
          </a:p>
          <a:p>
            <a:endParaRPr lang="en-AU" sz="2400" dirty="0"/>
          </a:p>
          <a:p>
            <a:pPr marL="0" indent="0">
              <a:buNone/>
            </a:pPr>
            <a:endParaRPr lang="en-AU" sz="2400" dirty="0"/>
          </a:p>
          <a:p>
            <a:endParaRPr lang="en-US" sz="2400" dirty="0" smtClean="0"/>
          </a:p>
          <a:p>
            <a:endParaRPr lang="en-AU" sz="2400" dirty="0" smtClean="0"/>
          </a:p>
          <a:p>
            <a:r>
              <a:rPr lang="en-AU" sz="2400" dirty="0" smtClean="0"/>
              <a:t>Here </a:t>
            </a:r>
            <a:r>
              <a:rPr lang="en-AU" sz="2400" dirty="0"/>
              <a:t>the sum calculated by </a:t>
            </a:r>
            <a:r>
              <a:rPr lang="en-AU" sz="2400" i="1" dirty="0"/>
              <a:t>T</a:t>
            </a:r>
            <a:r>
              <a:rPr lang="en-AU" sz="2400" baseline="-25000" dirty="0"/>
              <a:t>3</a:t>
            </a:r>
            <a:r>
              <a:rPr lang="en-AU" sz="2400" dirty="0"/>
              <a:t> will be wrong by </a:t>
            </a:r>
            <a:r>
              <a:rPr lang="en-AU" sz="2400" i="1" dirty="0"/>
              <a:t>N</a:t>
            </a:r>
            <a:r>
              <a:rPr lang="en-AU" sz="2400" dirty="0"/>
              <a:t>.</a:t>
            </a:r>
            <a:endParaRPr lang="en-AU" sz="2200" dirty="0"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C7129-1DE7-416D-9879-E3A0A4AE66A5}" type="datetime1">
              <a:rPr lang="en-US" smtClean="0"/>
              <a:t>5/17/18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28" name="Picture 27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066800"/>
            <a:ext cx="3993082" cy="4880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53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4000" dirty="0"/>
              <a:t>Air-line Reservation</a:t>
            </a:r>
            <a:endParaRPr lang="en-AU" sz="4000" dirty="0"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AU" sz="2800" dirty="0"/>
              <a:t>10 available seats vs 15 travel agents.</a:t>
            </a:r>
          </a:p>
          <a:p>
            <a:r>
              <a:rPr lang="en-AU" sz="2800" dirty="0"/>
              <a:t>How do you design a robust and fair </a:t>
            </a:r>
            <a:r>
              <a:rPr lang="en-AU" sz="2800" dirty="0" smtClean="0"/>
              <a:t>reservation system?</a:t>
            </a:r>
          </a:p>
          <a:p>
            <a:pPr lvl="1"/>
            <a:r>
              <a:rPr lang="en-AU" sz="2400" dirty="0" smtClean="0">
                <a:cs typeface="Times New Roman" pitchFamily="18" charset="0"/>
              </a:rPr>
              <a:t>Do not enough resources</a:t>
            </a:r>
          </a:p>
          <a:p>
            <a:pPr lvl="1"/>
            <a:r>
              <a:rPr lang="en-AU" sz="2400" dirty="0" smtClean="0">
                <a:cs typeface="Times New Roman" pitchFamily="18" charset="0"/>
              </a:rPr>
              <a:t>Fair policy to every body</a:t>
            </a:r>
          </a:p>
          <a:p>
            <a:pPr lvl="1"/>
            <a:r>
              <a:rPr lang="en-AU" sz="2400" dirty="0" smtClean="0">
                <a:cs typeface="Times New Roman" pitchFamily="18" charset="0"/>
              </a:rPr>
              <a:t>Robustness</a:t>
            </a:r>
            <a:endParaRPr lang="en-AU" sz="2400" dirty="0"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C7129-1DE7-416D-9879-E3A0A4AE66A5}" type="datetime1">
              <a:rPr lang="en-US" smtClean="0"/>
              <a:t>5/17/18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613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Recover from Failures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Ensure the </a:t>
            </a:r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 in </a:t>
            </a:r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CID</a:t>
            </a:r>
          </a:p>
          <a:p>
            <a:endParaRPr lang="en-US" dirty="0"/>
          </a:p>
          <a:p>
            <a:r>
              <a:rPr lang="en-US" dirty="0" smtClean="0"/>
              <a:t>Log-based Recovery</a:t>
            </a:r>
          </a:p>
          <a:p>
            <a:pPr lvl="1"/>
            <a:r>
              <a:rPr lang="en-US" dirty="0" smtClean="0"/>
              <a:t>Undo logging</a:t>
            </a:r>
          </a:p>
          <a:p>
            <a:pPr lvl="1"/>
            <a:r>
              <a:rPr lang="en-US" dirty="0" smtClean="0"/>
              <a:t>Redo logging</a:t>
            </a:r>
          </a:p>
          <a:p>
            <a:pPr lvl="1"/>
            <a:r>
              <a:rPr lang="en-AU" dirty="0" smtClean="0"/>
              <a:t>Undo/Redo logging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8041A-54D0-4745-8314-2DAA41B04A89}" type="datetime1">
              <a:rPr lang="en-US" smtClean="0"/>
              <a:t>5/17/18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0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System 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System </a:t>
            </a:r>
            <a:r>
              <a:rPr lang="en-US" dirty="0" smtClean="0"/>
              <a:t>Log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system needs to record the states information to recover failures </a:t>
            </a:r>
            <a:r>
              <a:rPr lang="en-US" dirty="0" smtClean="0"/>
              <a:t>correctly.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The </a:t>
            </a:r>
            <a:r>
              <a:rPr lang="en-US" dirty="0"/>
              <a:t>information is maintained in a log (also called journal or audit </a:t>
            </a:r>
            <a:r>
              <a:rPr lang="en-US" dirty="0" smtClean="0"/>
              <a:t>trail</a:t>
            </a:r>
            <a:r>
              <a:rPr lang="zh-CN" altLang="en-US" dirty="0" smtClean="0"/>
              <a:t>（日志、审计跟踪）</a:t>
            </a:r>
            <a:r>
              <a:rPr lang="en-US" dirty="0" smtClean="0"/>
              <a:t>).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The </a:t>
            </a:r>
            <a:r>
              <a:rPr lang="en-US" dirty="0"/>
              <a:t>system log is kept in hard disk but maintains its current contents in main memory.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8041A-54D0-4745-8314-2DAA41B04A89}" type="datetime1">
              <a:rPr lang="en-US" smtClean="0"/>
              <a:t>5/17/18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95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4000" dirty="0" smtClean="0"/>
              <a:t>System Log</a:t>
            </a:r>
            <a:endParaRPr lang="en-AU" dirty="0"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229600" cy="4525963"/>
          </a:xfrm>
        </p:spPr>
        <p:txBody>
          <a:bodyPr>
            <a:noAutofit/>
          </a:bodyPr>
          <a:lstStyle/>
          <a:p>
            <a:r>
              <a:rPr lang="en-AU" sz="2000" dirty="0" smtClean="0"/>
              <a:t>Start </a:t>
            </a:r>
            <a:r>
              <a:rPr lang="en-AU" sz="2000" dirty="0"/>
              <a:t>transaction marker [start transaction, </a:t>
            </a:r>
            <a:r>
              <a:rPr lang="en-AU" sz="2000" i="1" dirty="0"/>
              <a:t>T</a:t>
            </a:r>
            <a:r>
              <a:rPr lang="en-AU" sz="2000" dirty="0"/>
              <a:t>]: </a:t>
            </a:r>
            <a:r>
              <a:rPr lang="en-AU" sz="2000" dirty="0" smtClean="0"/>
              <a:t>Records that </a:t>
            </a:r>
            <a:r>
              <a:rPr lang="en-AU" sz="2000" dirty="0"/>
              <a:t>transaction </a:t>
            </a:r>
            <a:r>
              <a:rPr lang="en-AU" sz="2000" i="1" dirty="0"/>
              <a:t>T </a:t>
            </a:r>
            <a:r>
              <a:rPr lang="en-AU" sz="2000" dirty="0"/>
              <a:t>has started execution</a:t>
            </a:r>
            <a:r>
              <a:rPr lang="en-AU" sz="2000" dirty="0" smtClean="0"/>
              <a:t>.</a:t>
            </a:r>
          </a:p>
          <a:p>
            <a:endParaRPr lang="en-AU" sz="2000" dirty="0"/>
          </a:p>
          <a:p>
            <a:r>
              <a:rPr lang="en-AU" sz="2000" dirty="0"/>
              <a:t>[read item, </a:t>
            </a:r>
            <a:r>
              <a:rPr lang="en-AU" sz="2000" i="1" dirty="0"/>
              <a:t>T</a:t>
            </a:r>
            <a:r>
              <a:rPr lang="en-AU" sz="2000" dirty="0"/>
              <a:t>, </a:t>
            </a:r>
            <a:r>
              <a:rPr lang="en-AU" sz="2000" i="1" dirty="0"/>
              <a:t>X</a:t>
            </a:r>
            <a:r>
              <a:rPr lang="en-AU" sz="2000" dirty="0"/>
              <a:t>]: Records that transaction </a:t>
            </a:r>
            <a:r>
              <a:rPr lang="en-AU" sz="2000" i="1" dirty="0"/>
              <a:t>T </a:t>
            </a:r>
            <a:r>
              <a:rPr lang="en-AU" sz="2000" dirty="0"/>
              <a:t>has read </a:t>
            </a:r>
            <a:r>
              <a:rPr lang="en-AU" sz="2000" dirty="0" smtClean="0"/>
              <a:t>the value </a:t>
            </a:r>
            <a:r>
              <a:rPr lang="en-AU" sz="2000" dirty="0"/>
              <a:t>of database item </a:t>
            </a:r>
            <a:r>
              <a:rPr lang="en-AU" sz="2000" i="1" dirty="0"/>
              <a:t>X</a:t>
            </a:r>
            <a:r>
              <a:rPr lang="en-AU" sz="2000" dirty="0" smtClean="0"/>
              <a:t>.</a:t>
            </a:r>
          </a:p>
          <a:p>
            <a:endParaRPr lang="en-AU" sz="2000" dirty="0"/>
          </a:p>
          <a:p>
            <a:r>
              <a:rPr lang="en-AU" sz="2000" dirty="0"/>
              <a:t>[write item, </a:t>
            </a:r>
            <a:r>
              <a:rPr lang="en-AU" sz="2000" i="1" dirty="0"/>
              <a:t>T</a:t>
            </a:r>
            <a:r>
              <a:rPr lang="en-AU" sz="2000" dirty="0"/>
              <a:t>, </a:t>
            </a:r>
            <a:r>
              <a:rPr lang="en-AU" sz="2000" i="1" dirty="0"/>
              <a:t>X</a:t>
            </a:r>
            <a:r>
              <a:rPr lang="en-AU" sz="2000" dirty="0"/>
              <a:t>, old value, new value]: Records that </a:t>
            </a:r>
            <a:r>
              <a:rPr lang="en-AU" sz="2000" i="1" dirty="0" smtClean="0"/>
              <a:t>T  </a:t>
            </a:r>
            <a:r>
              <a:rPr lang="en-AU" sz="2000" dirty="0" smtClean="0"/>
              <a:t>has </a:t>
            </a:r>
            <a:r>
              <a:rPr lang="en-AU" sz="2000" dirty="0"/>
              <a:t>changed the value of database item </a:t>
            </a:r>
            <a:r>
              <a:rPr lang="en-AU" sz="2000" i="1" dirty="0"/>
              <a:t>X </a:t>
            </a:r>
            <a:r>
              <a:rPr lang="en-AU" sz="2000" dirty="0"/>
              <a:t>from old value </a:t>
            </a:r>
            <a:r>
              <a:rPr lang="en-AU" sz="2000" dirty="0" smtClean="0"/>
              <a:t>to new </a:t>
            </a:r>
            <a:r>
              <a:rPr lang="en-AU" sz="2000" dirty="0"/>
              <a:t>value</a:t>
            </a:r>
            <a:r>
              <a:rPr lang="en-AU" sz="2000" dirty="0" smtClean="0"/>
              <a:t>.</a:t>
            </a:r>
          </a:p>
          <a:p>
            <a:endParaRPr lang="en-AU" sz="2000" dirty="0"/>
          </a:p>
          <a:p>
            <a:r>
              <a:rPr lang="en-AU" sz="2000" dirty="0"/>
              <a:t>Commit transaction marker [commit, </a:t>
            </a:r>
            <a:r>
              <a:rPr lang="en-AU" sz="2000" i="1" dirty="0"/>
              <a:t>T</a:t>
            </a:r>
            <a:r>
              <a:rPr lang="en-AU" sz="2000" dirty="0"/>
              <a:t>]: Records </a:t>
            </a:r>
            <a:r>
              <a:rPr lang="en-AU" sz="2000" dirty="0" smtClean="0"/>
              <a:t>that transaction </a:t>
            </a:r>
            <a:r>
              <a:rPr lang="en-AU" sz="2000" i="1" dirty="0"/>
              <a:t>T </a:t>
            </a:r>
            <a:r>
              <a:rPr lang="en-AU" sz="2000" dirty="0"/>
              <a:t>has completed successfully, and arms </a:t>
            </a:r>
            <a:r>
              <a:rPr lang="en-AU" sz="2000" dirty="0" smtClean="0"/>
              <a:t>that its effect </a:t>
            </a:r>
            <a:r>
              <a:rPr lang="en-AU" sz="2000" dirty="0"/>
              <a:t>can be committed (recorded permanently) to </a:t>
            </a:r>
            <a:r>
              <a:rPr lang="en-AU" sz="2000" dirty="0" smtClean="0"/>
              <a:t>the database.</a:t>
            </a:r>
          </a:p>
          <a:p>
            <a:endParaRPr lang="en-AU" sz="2000" dirty="0"/>
          </a:p>
          <a:p>
            <a:r>
              <a:rPr lang="en-AU" sz="2000" dirty="0"/>
              <a:t>[abort, </a:t>
            </a:r>
            <a:r>
              <a:rPr lang="en-AU" sz="2000" i="1" dirty="0"/>
              <a:t>T</a:t>
            </a:r>
            <a:r>
              <a:rPr lang="en-AU" sz="2000" dirty="0"/>
              <a:t>]: Records that transaction </a:t>
            </a:r>
            <a:r>
              <a:rPr lang="en-AU" sz="2000" i="1" dirty="0"/>
              <a:t>T </a:t>
            </a:r>
            <a:r>
              <a:rPr lang="en-AU" sz="2000" dirty="0"/>
              <a:t>has been aborted.</a:t>
            </a:r>
            <a:endParaRPr lang="en-AU" dirty="0"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C7129-1DE7-416D-9879-E3A0A4AE66A5}" type="datetime1">
              <a:rPr lang="en-US" smtClean="0"/>
              <a:t>5/17/18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94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4000" dirty="0" smtClean="0"/>
              <a:t>System </a:t>
            </a:r>
            <a:r>
              <a:rPr lang="en-AU" sz="4000" dirty="0"/>
              <a:t>Log </a:t>
            </a:r>
            <a:r>
              <a:rPr lang="en-AU" sz="4000" dirty="0" smtClean="0"/>
              <a:t>(Cont’d)</a:t>
            </a:r>
            <a:endParaRPr lang="en-AU" dirty="0"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229600" cy="4525963"/>
          </a:xfrm>
        </p:spPr>
        <p:txBody>
          <a:bodyPr>
            <a:noAutofit/>
          </a:bodyPr>
          <a:lstStyle/>
          <a:p>
            <a:r>
              <a:rPr lang="en-AU" sz="2200" dirty="0"/>
              <a:t>In fact some other entries (rollback, undo, redo) are </a:t>
            </a:r>
            <a:r>
              <a:rPr lang="en-AU" sz="2200" dirty="0" smtClean="0"/>
              <a:t>also required </a:t>
            </a:r>
            <a:r>
              <a:rPr lang="en-AU" sz="2200" dirty="0"/>
              <a:t>for a recovery method</a:t>
            </a:r>
            <a:r>
              <a:rPr lang="en-AU" sz="2200" dirty="0" smtClean="0"/>
              <a:t>.</a:t>
            </a:r>
          </a:p>
          <a:p>
            <a:endParaRPr lang="en-AU" sz="2200" dirty="0"/>
          </a:p>
          <a:p>
            <a:r>
              <a:rPr lang="en-AU" sz="2200" dirty="0"/>
              <a:t>These entries allow the recovery manager to </a:t>
            </a:r>
            <a:r>
              <a:rPr lang="en-AU" sz="2200" i="1" dirty="0"/>
              <a:t>rollback </a:t>
            </a:r>
            <a:r>
              <a:rPr lang="en-AU" sz="2200" dirty="0" smtClean="0"/>
              <a:t>an unsuccessful </a:t>
            </a:r>
            <a:r>
              <a:rPr lang="en-AU" sz="2200" dirty="0"/>
              <a:t>transaction (undo any partial updates</a:t>
            </a:r>
            <a:r>
              <a:rPr lang="en-AU" sz="2200" dirty="0" smtClean="0"/>
              <a:t>).</a:t>
            </a:r>
          </a:p>
          <a:p>
            <a:endParaRPr lang="en-AU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C7129-1DE7-416D-9879-E3A0A4AE66A5}" type="datetime1">
              <a:rPr lang="en-US" smtClean="0"/>
              <a:t>5/17/18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27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4000" dirty="0" smtClean="0"/>
              <a:t>Recovery</a:t>
            </a:r>
            <a:endParaRPr lang="en-AU" dirty="0"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229600" cy="4525963"/>
          </a:xfrm>
        </p:spPr>
        <p:txBody>
          <a:bodyPr>
            <a:noAutofit/>
          </a:bodyPr>
          <a:lstStyle/>
          <a:p>
            <a:r>
              <a:rPr lang="en-AU" sz="2200" dirty="0" smtClean="0"/>
              <a:t>Let </a:t>
            </a:r>
            <a:r>
              <a:rPr lang="en-AU" sz="2200" dirty="0"/>
              <a:t>us see how the log might be used to recover from </a:t>
            </a:r>
            <a:r>
              <a:rPr lang="en-AU" sz="2200" dirty="0" smtClean="0"/>
              <a:t>a system </a:t>
            </a:r>
            <a:r>
              <a:rPr lang="en-AU" sz="2200" dirty="0"/>
              <a:t>crash</a:t>
            </a:r>
            <a:r>
              <a:rPr lang="en-AU" sz="2200" dirty="0" smtClean="0"/>
              <a:t>.</a:t>
            </a:r>
            <a:endParaRPr lang="en-AU" sz="2200" dirty="0"/>
          </a:p>
          <a:p>
            <a:r>
              <a:rPr lang="en-AU" sz="2200" dirty="0"/>
              <a:t>The diagram below shows transactions between the </a:t>
            </a:r>
            <a:r>
              <a:rPr lang="en-AU" sz="2200" dirty="0" smtClean="0"/>
              <a:t>last system </a:t>
            </a:r>
            <a:r>
              <a:rPr lang="en-AU" sz="2200" dirty="0"/>
              <a:t>backup and a crash.</a:t>
            </a:r>
            <a:endParaRPr lang="en-AU" sz="2200" dirty="0"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C7129-1DE7-416D-9879-E3A0A4AE66A5}" type="datetime1">
              <a:rPr lang="en-US" smtClean="0"/>
              <a:t>5/17/18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6" name="Content Placeholder 4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048000"/>
            <a:ext cx="6106840" cy="3551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25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Recovery (Cont’d)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8041A-54D0-4745-8314-2DAA41B04A89}" type="datetime1">
              <a:rPr lang="en-US" smtClean="0"/>
              <a:t>5/17/18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endParaRPr lang="en-AU" dirty="0" smtClean="0"/>
          </a:p>
          <a:p>
            <a:endParaRPr lang="en-AU" dirty="0"/>
          </a:p>
          <a:p>
            <a:endParaRPr lang="en-AU" dirty="0" smtClean="0"/>
          </a:p>
          <a:p>
            <a:endParaRPr lang="en-AU" dirty="0"/>
          </a:p>
          <a:p>
            <a:endParaRPr lang="en-AU" dirty="0" smtClean="0"/>
          </a:p>
          <a:p>
            <a:r>
              <a:rPr lang="en-AU" dirty="0" smtClean="0"/>
              <a:t>The </a:t>
            </a:r>
            <a:r>
              <a:rPr lang="en-AU" dirty="0"/>
              <a:t>database on disk will be in a state somewhere between that at </a:t>
            </a:r>
            <a:r>
              <a:rPr lang="en-AU" i="1" dirty="0"/>
              <a:t>t</a:t>
            </a:r>
            <a:r>
              <a:rPr lang="en-AU" baseline="-25000" dirty="0"/>
              <a:t>0</a:t>
            </a:r>
            <a:r>
              <a:rPr lang="en-AU" dirty="0"/>
              <a:t> and the state at </a:t>
            </a:r>
            <a:r>
              <a:rPr lang="en-AU" i="1" dirty="0" err="1"/>
              <a:t>t</a:t>
            </a:r>
            <a:r>
              <a:rPr lang="en-AU" i="1" baseline="-25000" dirty="0" err="1"/>
              <a:t>x</a:t>
            </a:r>
            <a:r>
              <a:rPr lang="en-AU" dirty="0" smtClean="0"/>
              <a:t>.</a:t>
            </a:r>
            <a:endParaRPr lang="en-AU" dirty="0"/>
          </a:p>
          <a:p>
            <a:r>
              <a:rPr lang="en-AU" dirty="0"/>
              <a:t>The same is also true for log entries.</a:t>
            </a:r>
          </a:p>
          <a:p>
            <a:endParaRPr lang="en-US" dirty="0"/>
          </a:p>
        </p:txBody>
      </p:sp>
      <p:pic>
        <p:nvPicPr>
          <p:cNvPr id="10" name="Content Placeholder 4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219200"/>
            <a:ext cx="5649640" cy="3285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43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Recovery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AU" sz="2200" dirty="0" smtClean="0"/>
              <a:t>We </a:t>
            </a:r>
            <a:r>
              <a:rPr lang="en-AU" sz="2200" dirty="0"/>
              <a:t>will assume that the </a:t>
            </a:r>
            <a:r>
              <a:rPr lang="en-AU" sz="2200" i="1" dirty="0"/>
              <a:t>write-ahead log strategy </a:t>
            </a:r>
            <a:r>
              <a:rPr lang="en-AU" sz="2200" dirty="0"/>
              <a:t>is </a:t>
            </a:r>
            <a:r>
              <a:rPr lang="en-AU" sz="2200" dirty="0" smtClean="0"/>
              <a:t>used. This </a:t>
            </a:r>
            <a:r>
              <a:rPr lang="en-AU" sz="2200" dirty="0"/>
              <a:t>means that</a:t>
            </a:r>
          </a:p>
          <a:p>
            <a:pPr lvl="1"/>
            <a:r>
              <a:rPr lang="en-AU" sz="1800" dirty="0" smtClean="0"/>
              <a:t>old </a:t>
            </a:r>
            <a:r>
              <a:rPr lang="en-AU" sz="1800" dirty="0"/>
              <a:t>data values must be force-written to the log (</a:t>
            </a:r>
            <a:r>
              <a:rPr lang="en-AU" sz="1800" dirty="0" smtClean="0"/>
              <a:t>i.e. the buffer </a:t>
            </a:r>
            <a:r>
              <a:rPr lang="en-AU" sz="1800" dirty="0"/>
              <a:t>must be copied to disk) before any </a:t>
            </a:r>
            <a:r>
              <a:rPr lang="en-AU" sz="1800" dirty="0" smtClean="0"/>
              <a:t>change can </a:t>
            </a:r>
            <a:r>
              <a:rPr lang="en-AU" sz="1800" dirty="0"/>
              <a:t>be made to the database, </a:t>
            </a:r>
            <a:r>
              <a:rPr lang="en-AU" sz="1800" dirty="0" smtClean="0"/>
              <a:t>and</a:t>
            </a:r>
          </a:p>
          <a:p>
            <a:pPr lvl="1"/>
            <a:endParaRPr lang="en-AU" sz="1800" dirty="0"/>
          </a:p>
          <a:p>
            <a:pPr lvl="1"/>
            <a:r>
              <a:rPr lang="en-AU" sz="1800" dirty="0" smtClean="0"/>
              <a:t>the </a:t>
            </a:r>
            <a:r>
              <a:rPr lang="en-AU" sz="1800" dirty="0"/>
              <a:t>transaction is regarded as committed when the </a:t>
            </a:r>
            <a:r>
              <a:rPr lang="en-AU" sz="1800" dirty="0" smtClean="0"/>
              <a:t>new data </a:t>
            </a:r>
            <a:r>
              <a:rPr lang="en-AU" sz="1800" dirty="0"/>
              <a:t>values and the commit marker have </a:t>
            </a:r>
            <a:r>
              <a:rPr lang="en-AU" sz="1800" dirty="0" smtClean="0"/>
              <a:t>been force-written </a:t>
            </a:r>
            <a:r>
              <a:rPr lang="en-AU" sz="1800" dirty="0"/>
              <a:t>to the log</a:t>
            </a:r>
            <a:r>
              <a:rPr lang="en-AU" sz="1800" dirty="0" smtClean="0"/>
              <a:t>.</a:t>
            </a:r>
          </a:p>
          <a:p>
            <a:pPr lvl="1"/>
            <a:endParaRPr lang="en-AU" sz="1800" dirty="0">
              <a:cs typeface="Times New Roman" pitchFamily="18" charset="0"/>
            </a:endParaRPr>
          </a:p>
          <a:p>
            <a:r>
              <a:rPr lang="en-AU" sz="2200" dirty="0"/>
              <a:t>Thus the log is force-written at least at </a:t>
            </a:r>
            <a:r>
              <a:rPr lang="en-AU" sz="2200" i="1" dirty="0"/>
              <a:t>t</a:t>
            </a:r>
            <a:r>
              <a:rPr lang="en-AU" sz="2200" baseline="-25000" dirty="0"/>
              <a:t>1</a:t>
            </a:r>
            <a:r>
              <a:rPr lang="en-AU" sz="2200" dirty="0"/>
              <a:t>, </a:t>
            </a:r>
            <a:r>
              <a:rPr lang="en-AU" sz="2200" i="1" dirty="0"/>
              <a:t>t</a:t>
            </a:r>
            <a:r>
              <a:rPr lang="en-AU" sz="2200" baseline="-25000" dirty="0"/>
              <a:t>2</a:t>
            </a:r>
            <a:r>
              <a:rPr lang="en-AU" sz="2200" dirty="0"/>
              <a:t> and </a:t>
            </a:r>
            <a:r>
              <a:rPr lang="en-AU" sz="2200" i="1" dirty="0"/>
              <a:t>t</a:t>
            </a:r>
            <a:r>
              <a:rPr lang="en-AU" sz="2200" baseline="-25000" dirty="0"/>
              <a:t>3</a:t>
            </a:r>
            <a:r>
              <a:rPr lang="en-AU" sz="2200" dirty="0"/>
              <a:t> in the above</a:t>
            </a:r>
            <a:r>
              <a:rPr lang="en-AU" sz="2200" dirty="0" smtClean="0"/>
              <a:t>.</a:t>
            </a:r>
            <a:endParaRPr lang="en-AU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C7129-1DE7-416D-9879-E3A0A4AE66A5}" type="datetime1">
              <a:rPr lang="en-US" smtClean="0"/>
              <a:t>5/17/18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00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762000"/>
            <a:ext cx="8229600" cy="5364163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AU" sz="2200" dirty="0" smtClean="0"/>
          </a:p>
          <a:p>
            <a:endParaRPr lang="en-AU" sz="2200" dirty="0"/>
          </a:p>
          <a:p>
            <a:endParaRPr lang="en-AU" sz="2200" dirty="0" smtClean="0"/>
          </a:p>
          <a:p>
            <a:endParaRPr lang="en-AU" sz="2200" dirty="0"/>
          </a:p>
          <a:p>
            <a:endParaRPr lang="en-AU" sz="2200" dirty="0" smtClean="0"/>
          </a:p>
          <a:p>
            <a:endParaRPr lang="en-AU" sz="2200" dirty="0" smtClean="0"/>
          </a:p>
          <a:p>
            <a:endParaRPr lang="en-AU" sz="2200" dirty="0"/>
          </a:p>
          <a:p>
            <a:r>
              <a:rPr lang="en-AU" sz="2200" dirty="0"/>
              <a:t>Suppose the log was last written to disk at </a:t>
            </a:r>
            <a:r>
              <a:rPr lang="en-AU" sz="2200" i="1" dirty="0"/>
              <a:t>t</a:t>
            </a:r>
            <a:r>
              <a:rPr lang="en-AU" sz="2200" baseline="-25000" dirty="0"/>
              <a:t>4</a:t>
            </a:r>
            <a:r>
              <a:rPr lang="en-AU" sz="2200" dirty="0" smtClean="0"/>
              <a:t>.</a:t>
            </a:r>
            <a:endParaRPr lang="en-AU" sz="2200" dirty="0"/>
          </a:p>
          <a:p>
            <a:r>
              <a:rPr lang="en-AU" sz="2200" dirty="0"/>
              <a:t>By examining the log</a:t>
            </a:r>
            <a:r>
              <a:rPr lang="en-AU" sz="2200" dirty="0" smtClean="0"/>
              <a:t>:</a:t>
            </a:r>
            <a:endParaRPr lang="en-AU" sz="2200" dirty="0"/>
          </a:p>
          <a:p>
            <a:pPr marL="800100" lvl="1" indent="-342900">
              <a:buFont typeface="+mj-lt"/>
              <a:buAutoNum type="arabicPeriod"/>
            </a:pPr>
            <a:r>
              <a:rPr lang="en-AU" sz="1800" dirty="0" smtClean="0"/>
              <a:t>We </a:t>
            </a:r>
            <a:r>
              <a:rPr lang="en-AU" sz="1800" dirty="0"/>
              <a:t>know that </a:t>
            </a:r>
            <a:r>
              <a:rPr lang="en-AU" sz="1800" i="1" dirty="0"/>
              <a:t>T</a:t>
            </a:r>
            <a:r>
              <a:rPr lang="en-AU" sz="1800" baseline="-25000" dirty="0"/>
              <a:t>0</a:t>
            </a:r>
            <a:r>
              <a:rPr lang="en-AU" sz="1800" dirty="0"/>
              <a:t>, </a:t>
            </a:r>
            <a:r>
              <a:rPr lang="en-AU" sz="1800" i="1" dirty="0" smtClean="0"/>
              <a:t>T</a:t>
            </a:r>
            <a:r>
              <a:rPr lang="en-AU" sz="1800" baseline="-25000" dirty="0" smtClean="0"/>
              <a:t>1</a:t>
            </a:r>
            <a:r>
              <a:rPr lang="en-AU" sz="1800" dirty="0" smtClean="0"/>
              <a:t> </a:t>
            </a:r>
            <a:r>
              <a:rPr lang="en-AU" sz="1800" dirty="0"/>
              <a:t>and </a:t>
            </a:r>
            <a:r>
              <a:rPr lang="en-AU" sz="1800" i="1" dirty="0"/>
              <a:t>T</a:t>
            </a:r>
            <a:r>
              <a:rPr lang="en-AU" sz="1800" baseline="-25000" dirty="0"/>
              <a:t>2</a:t>
            </a:r>
            <a:r>
              <a:rPr lang="en-AU" sz="1800" dirty="0"/>
              <a:t> have committed and </a:t>
            </a:r>
            <a:r>
              <a:rPr lang="en-AU" sz="1800" dirty="0" smtClean="0"/>
              <a:t>their effects </a:t>
            </a:r>
            <a:r>
              <a:rPr lang="en-AU" sz="1800" dirty="0"/>
              <a:t>should be </a:t>
            </a:r>
            <a:r>
              <a:rPr lang="en-AU" sz="1800" dirty="0" smtClean="0"/>
              <a:t>reflected </a:t>
            </a:r>
            <a:r>
              <a:rPr lang="en-AU" sz="1800" dirty="0"/>
              <a:t>in the database </a:t>
            </a:r>
            <a:r>
              <a:rPr lang="en-AU" sz="1800" dirty="0" smtClean="0"/>
              <a:t>after recovery.</a:t>
            </a:r>
            <a:endParaRPr lang="en-AU" sz="1800" dirty="0"/>
          </a:p>
          <a:p>
            <a:pPr marL="800100" lvl="1" indent="-342900">
              <a:buFont typeface="+mj-lt"/>
              <a:buAutoNum type="arabicPeriod"/>
            </a:pPr>
            <a:r>
              <a:rPr lang="en-AU" sz="1800" dirty="0" smtClean="0"/>
              <a:t>But </a:t>
            </a:r>
            <a:r>
              <a:rPr lang="en-AU" sz="1800" dirty="0"/>
              <a:t>we do not know whether the </a:t>
            </a:r>
            <a:r>
              <a:rPr lang="en-AU" sz="1800" dirty="0" smtClean="0"/>
              <a:t>effects </a:t>
            </a:r>
            <a:r>
              <a:rPr lang="en-AU" sz="1800" dirty="0"/>
              <a:t>of </a:t>
            </a:r>
            <a:r>
              <a:rPr lang="en-AU" sz="1800" i="1" dirty="0"/>
              <a:t>T</a:t>
            </a:r>
            <a:r>
              <a:rPr lang="en-AU" sz="1800" baseline="-25000" dirty="0"/>
              <a:t>0</a:t>
            </a:r>
            <a:r>
              <a:rPr lang="en-AU" sz="1800" dirty="0"/>
              <a:t>, </a:t>
            </a:r>
            <a:r>
              <a:rPr lang="en-AU" sz="1800" i="1" dirty="0" smtClean="0"/>
              <a:t>T</a:t>
            </a:r>
            <a:r>
              <a:rPr lang="en-AU" sz="1800" baseline="-25000" dirty="0" smtClean="0"/>
              <a:t>1</a:t>
            </a:r>
            <a:r>
              <a:rPr lang="en-AU" sz="1800" dirty="0" smtClean="0"/>
              <a:t> and </a:t>
            </a:r>
            <a:r>
              <a:rPr lang="en-AU" sz="1800" i="1" dirty="0" smtClean="0"/>
              <a:t>T</a:t>
            </a:r>
            <a:r>
              <a:rPr lang="en-AU" sz="1800" baseline="-25000" dirty="0"/>
              <a:t>2</a:t>
            </a:r>
            <a:r>
              <a:rPr lang="en-AU" sz="1800" dirty="0" smtClean="0"/>
              <a:t> </a:t>
            </a:r>
            <a:r>
              <a:rPr lang="en-AU" sz="1800" dirty="0"/>
              <a:t>were </a:t>
            </a:r>
            <a:r>
              <a:rPr lang="en-AU" sz="1800" dirty="0" smtClean="0"/>
              <a:t>reflected </a:t>
            </a:r>
            <a:r>
              <a:rPr lang="en-AU" sz="1800" dirty="0"/>
              <a:t>at the time of the </a:t>
            </a:r>
            <a:r>
              <a:rPr lang="en-AU" sz="1800" dirty="0" smtClean="0"/>
              <a:t>crash</a:t>
            </a:r>
            <a:r>
              <a:rPr lang="en-US" altLang="zh-CN" sz="1800" dirty="0"/>
              <a:t>.</a:t>
            </a:r>
            <a:endParaRPr lang="en-AU" sz="1800" dirty="0"/>
          </a:p>
          <a:p>
            <a:pPr marL="800100" lvl="1" indent="-342900">
              <a:buFont typeface="+mj-lt"/>
              <a:buAutoNum type="arabicPeriod"/>
            </a:pPr>
            <a:r>
              <a:rPr lang="en-AU" sz="1800" dirty="0" smtClean="0"/>
              <a:t>We </a:t>
            </a:r>
            <a:r>
              <a:rPr lang="en-AU" sz="1800" dirty="0"/>
              <a:t>also know that </a:t>
            </a:r>
            <a:r>
              <a:rPr lang="en-AU" sz="1800" i="1" dirty="0"/>
              <a:t>T</a:t>
            </a:r>
            <a:r>
              <a:rPr lang="en-AU" sz="1800" baseline="-25000" dirty="0"/>
              <a:t>3</a:t>
            </a:r>
            <a:r>
              <a:rPr lang="en-AU" sz="1800" dirty="0"/>
              <a:t> has started, may have </a:t>
            </a:r>
            <a:r>
              <a:rPr lang="en-AU" sz="1800" dirty="0" smtClean="0"/>
              <a:t>modified some </a:t>
            </a:r>
            <a:r>
              <a:rPr lang="en-AU" sz="1800" dirty="0"/>
              <a:t>data, but is not committed. Thus </a:t>
            </a:r>
            <a:r>
              <a:rPr lang="en-AU" sz="1800" i="1" dirty="0"/>
              <a:t>T</a:t>
            </a:r>
            <a:r>
              <a:rPr lang="en-AU" sz="1800" baseline="-25000" dirty="0"/>
              <a:t>3</a:t>
            </a:r>
            <a:r>
              <a:rPr lang="en-AU" sz="1800" dirty="0"/>
              <a:t> should </a:t>
            </a:r>
            <a:r>
              <a:rPr lang="en-AU" sz="1800" dirty="0" smtClean="0"/>
              <a:t>be undone.</a:t>
            </a:r>
            <a:endParaRPr lang="en-AU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C7129-1DE7-416D-9879-E3A0A4AE66A5}" type="datetime1">
              <a:rPr lang="en-US" smtClean="0"/>
              <a:t>5/17/18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6" name="Content Placeholder 41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873" y="228600"/>
            <a:ext cx="5765767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12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762000"/>
            <a:ext cx="8229600" cy="5364163"/>
          </a:xfrm>
        </p:spPr>
        <p:txBody>
          <a:bodyPr>
            <a:noAutofit/>
          </a:bodyPr>
          <a:lstStyle/>
          <a:p>
            <a:endParaRPr lang="en-AU" sz="2200" dirty="0" smtClean="0"/>
          </a:p>
          <a:p>
            <a:pPr marL="0" indent="0">
              <a:buNone/>
            </a:pPr>
            <a:endParaRPr lang="en-AU" sz="2200" dirty="0" smtClean="0"/>
          </a:p>
          <a:p>
            <a:pPr marL="0" indent="0">
              <a:buNone/>
            </a:pPr>
            <a:endParaRPr lang="en-AU" sz="2200" dirty="0"/>
          </a:p>
          <a:p>
            <a:pPr marL="0" indent="0">
              <a:buNone/>
            </a:pPr>
            <a:endParaRPr lang="en-AU" sz="2200" dirty="0" smtClean="0"/>
          </a:p>
          <a:p>
            <a:pPr marL="0" indent="0">
              <a:buNone/>
            </a:pPr>
            <a:endParaRPr lang="en-AU" sz="2200" dirty="0"/>
          </a:p>
          <a:p>
            <a:pPr marL="0" indent="0">
              <a:buNone/>
            </a:pPr>
            <a:endParaRPr lang="en-AU" sz="2200" dirty="0" smtClean="0"/>
          </a:p>
          <a:p>
            <a:pPr marL="0" indent="0">
              <a:buNone/>
            </a:pPr>
            <a:endParaRPr lang="en-AU" sz="2200" dirty="0" smtClean="0"/>
          </a:p>
          <a:p>
            <a:r>
              <a:rPr lang="en-AU" sz="2200" dirty="0" smtClean="0"/>
              <a:t>The </a:t>
            </a:r>
            <a:r>
              <a:rPr lang="en-AU" sz="2200" dirty="0"/>
              <a:t>database can be recovered by rolling back </a:t>
            </a:r>
            <a:r>
              <a:rPr lang="en-AU" sz="2200" i="1" dirty="0"/>
              <a:t>T</a:t>
            </a:r>
            <a:r>
              <a:rPr lang="en-AU" sz="2200" baseline="-25000" dirty="0"/>
              <a:t>3</a:t>
            </a:r>
            <a:r>
              <a:rPr lang="en-AU" sz="2200" dirty="0"/>
              <a:t> using </a:t>
            </a:r>
            <a:r>
              <a:rPr lang="en-AU" sz="2200" dirty="0" smtClean="0"/>
              <a:t>the old </a:t>
            </a:r>
            <a:r>
              <a:rPr lang="en-AU" sz="2200" dirty="0"/>
              <a:t>data values from the log, and redoing the changes </a:t>
            </a:r>
            <a:r>
              <a:rPr lang="en-AU" sz="2200" dirty="0" smtClean="0"/>
              <a:t>made by </a:t>
            </a:r>
            <a:r>
              <a:rPr lang="en-AU" sz="2200" i="1" dirty="0"/>
              <a:t>T</a:t>
            </a:r>
            <a:r>
              <a:rPr lang="en-AU" sz="2200" baseline="-25000" dirty="0"/>
              <a:t>0</a:t>
            </a:r>
            <a:r>
              <a:rPr lang="en-AU" sz="2200" dirty="0"/>
              <a:t> </a:t>
            </a:r>
            <a:r>
              <a:rPr lang="en-AU" sz="2200" i="1" dirty="0" smtClean="0"/>
              <a:t>… </a:t>
            </a:r>
            <a:r>
              <a:rPr lang="en-AU" sz="2200" i="1" dirty="0"/>
              <a:t>T</a:t>
            </a:r>
            <a:r>
              <a:rPr lang="en-AU" sz="2200" baseline="-25000" dirty="0"/>
              <a:t>2</a:t>
            </a:r>
            <a:r>
              <a:rPr lang="en-AU" sz="2200" dirty="0"/>
              <a:t> using the new data values (for these </a:t>
            </a:r>
            <a:r>
              <a:rPr lang="en-AU" sz="2200" dirty="0" smtClean="0"/>
              <a:t>committed transactions</a:t>
            </a:r>
            <a:r>
              <a:rPr lang="en-AU" sz="2200" dirty="0"/>
              <a:t>) from the log</a:t>
            </a:r>
            <a:r>
              <a:rPr lang="en-AU" sz="2200" dirty="0" smtClean="0"/>
              <a:t>.</a:t>
            </a:r>
            <a:endParaRPr lang="en-AU" sz="2200" dirty="0"/>
          </a:p>
          <a:p>
            <a:r>
              <a:rPr lang="en-AU" sz="2200" dirty="0"/>
              <a:t>Notice that instead of rolling back, the database could </a:t>
            </a:r>
            <a:r>
              <a:rPr lang="en-AU" sz="2200" dirty="0" smtClean="0"/>
              <a:t>have been </a:t>
            </a:r>
            <a:r>
              <a:rPr lang="en-AU" sz="2200" dirty="0"/>
              <a:t>restored from the backup. This might be necessary </a:t>
            </a:r>
            <a:r>
              <a:rPr lang="en-AU" sz="2200" dirty="0" smtClean="0"/>
              <a:t>in the </a:t>
            </a:r>
            <a:r>
              <a:rPr lang="en-AU" sz="2200" dirty="0"/>
              <a:t>event of a disk crash for example (for this reason, </a:t>
            </a:r>
            <a:r>
              <a:rPr lang="en-AU" sz="2200" dirty="0" smtClean="0"/>
              <a:t>the log </a:t>
            </a:r>
            <a:r>
              <a:rPr lang="en-AU" sz="2200" dirty="0"/>
              <a:t>should be stored on an independent disk pack).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C7129-1DE7-416D-9879-E3A0A4AE66A5}" type="datetime1">
              <a:rPr lang="en-US" smtClean="0"/>
              <a:t>5/17/18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6" name="Content Placeholder 41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873" y="228600"/>
            <a:ext cx="5765767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55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4000" dirty="0"/>
              <a:t>Checkpoints</a:t>
            </a:r>
            <a:endParaRPr lang="en-AU" dirty="0"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229600" cy="4525963"/>
          </a:xfrm>
        </p:spPr>
        <p:txBody>
          <a:bodyPr>
            <a:noAutofit/>
          </a:bodyPr>
          <a:lstStyle/>
          <a:p>
            <a:r>
              <a:rPr lang="en-AU" sz="2200" dirty="0"/>
              <a:t>Notice also that using this system, the longer the </a:t>
            </a:r>
            <a:r>
              <a:rPr lang="en-AU" sz="2200" dirty="0" smtClean="0"/>
              <a:t>time between </a:t>
            </a:r>
            <a:r>
              <a:rPr lang="en-AU" sz="2200" dirty="0"/>
              <a:t>crashes, the longer recovery may take</a:t>
            </a:r>
            <a:r>
              <a:rPr lang="en-AU" sz="2200" dirty="0" smtClean="0"/>
              <a:t>.</a:t>
            </a:r>
          </a:p>
          <a:p>
            <a:endParaRPr lang="en-AU" sz="2200" dirty="0"/>
          </a:p>
          <a:p>
            <a:r>
              <a:rPr lang="en-AU" sz="2200" dirty="0"/>
              <a:t>To avoid this problem, the system may take </a:t>
            </a:r>
            <a:r>
              <a:rPr lang="en-AU" sz="2200" i="1" dirty="0"/>
              <a:t>checkpoints </a:t>
            </a:r>
            <a:r>
              <a:rPr lang="en-AU" sz="2200" dirty="0" smtClean="0"/>
              <a:t>at regular </a:t>
            </a:r>
            <a:r>
              <a:rPr lang="en-AU" sz="2200" dirty="0"/>
              <a:t>intervals</a:t>
            </a:r>
            <a:r>
              <a:rPr lang="en-AU" sz="2200" dirty="0" smtClean="0"/>
              <a:t>.</a:t>
            </a:r>
            <a:endParaRPr lang="en-AU" sz="2200" dirty="0"/>
          </a:p>
          <a:p>
            <a:endParaRPr lang="en-AU" sz="2200" dirty="0"/>
          </a:p>
          <a:p>
            <a:r>
              <a:rPr lang="en-AU" sz="2200" dirty="0"/>
              <a:t>To do this:</a:t>
            </a:r>
          </a:p>
          <a:p>
            <a:pPr lvl="1"/>
            <a:r>
              <a:rPr lang="en-AU" sz="1800" i="1" dirty="0"/>
              <a:t> </a:t>
            </a:r>
            <a:r>
              <a:rPr lang="en-AU" sz="1800" dirty="0"/>
              <a:t>a </a:t>
            </a:r>
            <a:r>
              <a:rPr lang="en-AU" sz="1800" i="1" dirty="0"/>
              <a:t>start of checkpoint </a:t>
            </a:r>
            <a:r>
              <a:rPr lang="en-AU" sz="1800" dirty="0"/>
              <a:t>marker is written to the log, then</a:t>
            </a:r>
          </a:p>
          <a:p>
            <a:pPr lvl="1"/>
            <a:r>
              <a:rPr lang="en-AU" sz="1800" i="1" dirty="0"/>
              <a:t> </a:t>
            </a:r>
            <a:r>
              <a:rPr lang="en-AU" sz="1800" dirty="0"/>
              <a:t>the database updates in buffers are force-written, then</a:t>
            </a:r>
          </a:p>
          <a:p>
            <a:pPr lvl="1"/>
            <a:r>
              <a:rPr lang="en-AU" sz="1800" i="1" dirty="0"/>
              <a:t> </a:t>
            </a:r>
            <a:r>
              <a:rPr lang="en-AU" sz="1800" dirty="0"/>
              <a:t>an </a:t>
            </a:r>
            <a:r>
              <a:rPr lang="en-AU" sz="1800" i="1" dirty="0"/>
              <a:t>end of checkpoint </a:t>
            </a:r>
            <a:r>
              <a:rPr lang="en-AU" sz="1800" dirty="0"/>
              <a:t>marker is written to the log.</a:t>
            </a:r>
          </a:p>
          <a:p>
            <a:endParaRPr lang="en-AU" sz="22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C7129-1DE7-416D-9879-E3A0A4AE66A5}" type="datetime1">
              <a:rPr lang="en-US" smtClean="0"/>
              <a:t>5/17/18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51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AU" sz="4000" dirty="0" smtClean="0"/>
              <a:t>Failures</a:t>
            </a:r>
            <a:endParaRPr lang="en-AU" sz="4000" dirty="0"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400" dirty="0"/>
              <a:t>Number of factors might cause failures in user </a:t>
            </a:r>
            <a:r>
              <a:rPr lang="en-AU" sz="2400" dirty="0" smtClean="0"/>
              <a:t>requirements processing.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AU" sz="2000" dirty="0" smtClean="0"/>
              <a:t>System failure:</a:t>
            </a:r>
          </a:p>
          <a:p>
            <a:pPr marL="1371600" lvl="2" indent="-514350">
              <a:buFont typeface="Wingdings" panose="05000000000000000000" pitchFamily="2" charset="2"/>
              <a:buChar char="§"/>
            </a:pPr>
            <a:r>
              <a:rPr lang="en-AU" sz="1800" dirty="0" smtClean="0"/>
              <a:t>Disk </a:t>
            </a:r>
            <a:r>
              <a:rPr lang="en-AU" sz="1800" dirty="0"/>
              <a:t>failure - e.g. head crash, media </a:t>
            </a:r>
            <a:r>
              <a:rPr lang="en-AU" sz="1800" dirty="0" smtClean="0"/>
              <a:t>fault.</a:t>
            </a:r>
          </a:p>
          <a:p>
            <a:pPr marL="1371600" lvl="2" indent="-514350">
              <a:buFont typeface="Wingdings" panose="05000000000000000000" pitchFamily="2" charset="2"/>
              <a:buChar char="§"/>
            </a:pPr>
            <a:r>
              <a:rPr lang="en-AU" sz="1800" dirty="0" smtClean="0"/>
              <a:t>System </a:t>
            </a:r>
            <a:r>
              <a:rPr lang="en-AU" sz="1800" dirty="0"/>
              <a:t>crash - unexpected failure requiring a </a:t>
            </a:r>
            <a:r>
              <a:rPr lang="en-AU" sz="1800" dirty="0" smtClean="0"/>
              <a:t>reboot.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sz="2000" dirty="0" smtClean="0"/>
              <a:t>Program </a:t>
            </a:r>
            <a:r>
              <a:rPr lang="pt-BR" sz="2000" dirty="0"/>
              <a:t>error - e.g. a divide by </a:t>
            </a:r>
            <a:r>
              <a:rPr lang="pt-BR" sz="2000" dirty="0" smtClean="0"/>
              <a:t>zero.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AU" sz="2000" dirty="0" smtClean="0"/>
              <a:t>Exception </a:t>
            </a:r>
            <a:r>
              <a:rPr lang="en-AU" sz="2000" dirty="0"/>
              <a:t>conditions - e.g. no seats for your </a:t>
            </a:r>
            <a:r>
              <a:rPr lang="en-AU" sz="2000" dirty="0" smtClean="0"/>
              <a:t>reservation.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AU" sz="2000" dirty="0" smtClean="0"/>
              <a:t>Concurrency </a:t>
            </a:r>
            <a:r>
              <a:rPr lang="en-AU" sz="2000" dirty="0"/>
              <a:t>control - e.g. deadlock, expired locks.</a:t>
            </a:r>
            <a:endParaRPr lang="en-AU" sz="2000" dirty="0"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C7129-1DE7-416D-9879-E3A0A4AE66A5}" type="datetime1">
              <a:rPr lang="en-US" smtClean="0"/>
              <a:t>5/17/18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319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229600" cy="4525963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endParaRPr lang="en-AU" sz="2000" dirty="0" smtClean="0"/>
          </a:p>
          <a:p>
            <a:pPr marL="457200" lvl="1" indent="0">
              <a:buNone/>
            </a:pPr>
            <a:endParaRPr lang="en-AU" sz="2000" dirty="0"/>
          </a:p>
          <a:p>
            <a:pPr marL="457200" lvl="1" indent="0">
              <a:buNone/>
            </a:pPr>
            <a:endParaRPr lang="en-AU" sz="2000" dirty="0" smtClean="0"/>
          </a:p>
          <a:p>
            <a:pPr marL="457200" lvl="1" indent="0">
              <a:buNone/>
            </a:pPr>
            <a:endParaRPr lang="en-AU" sz="2000" dirty="0"/>
          </a:p>
          <a:p>
            <a:pPr marL="457200" lvl="1" indent="0">
              <a:buNone/>
            </a:pPr>
            <a:endParaRPr lang="en-AU" sz="2000" dirty="0" smtClean="0"/>
          </a:p>
          <a:p>
            <a:pPr marL="457200" lvl="1" indent="0">
              <a:buNone/>
            </a:pPr>
            <a:endParaRPr lang="en-AU" sz="2000" dirty="0"/>
          </a:p>
          <a:p>
            <a:pPr marL="457200" lvl="1" indent="0">
              <a:buNone/>
            </a:pPr>
            <a:endParaRPr lang="en-AU" sz="2000" dirty="0" smtClean="0"/>
          </a:p>
          <a:p>
            <a:pPr marL="457200" lvl="1" indent="0">
              <a:buNone/>
            </a:pPr>
            <a:endParaRPr lang="en-AU" sz="2000" dirty="0"/>
          </a:p>
          <a:p>
            <a:r>
              <a:rPr lang="en-AU" sz="2200" dirty="0"/>
              <a:t>In our example, suppose a checkpoint is taken at time </a:t>
            </a:r>
            <a:r>
              <a:rPr lang="en-AU" sz="2200" i="1" dirty="0" err="1" smtClean="0"/>
              <a:t>t</a:t>
            </a:r>
            <a:r>
              <a:rPr lang="en-AU" sz="2200" i="1" baseline="-25000" dirty="0" err="1" smtClean="0"/>
              <a:t>c</a:t>
            </a:r>
            <a:r>
              <a:rPr lang="en-AU" sz="2200" dirty="0" smtClean="0"/>
              <a:t>. Then </a:t>
            </a:r>
            <a:r>
              <a:rPr lang="en-AU" sz="2200" dirty="0"/>
              <a:t>on recovery we only need redo </a:t>
            </a:r>
            <a:r>
              <a:rPr lang="en-AU" sz="2200" i="1" dirty="0"/>
              <a:t>T</a:t>
            </a:r>
            <a:r>
              <a:rPr lang="en-AU" sz="2200" baseline="-25000" dirty="0"/>
              <a:t>2</a:t>
            </a:r>
            <a:r>
              <a:rPr lang="en-AU" sz="2200" dirty="0"/>
              <a:t>.</a:t>
            </a:r>
            <a:endParaRPr lang="en-AU" sz="2200" dirty="0"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C7129-1DE7-416D-9879-E3A0A4AE66A5}" type="datetime1">
              <a:rPr lang="en-US" smtClean="0"/>
              <a:t>5/17/18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6" name="Content Placeholder 4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500817"/>
            <a:ext cx="6477000" cy="3766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397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1143000"/>
          </a:xfrm>
        </p:spPr>
        <p:txBody>
          <a:bodyPr>
            <a:noAutofit/>
          </a:bodyPr>
          <a:lstStyle/>
          <a:p>
            <a:r>
              <a:rPr lang="en-AU" sz="3200" dirty="0" smtClean="0"/>
              <a:t/>
            </a:r>
            <a:br>
              <a:rPr lang="en-AU" sz="3200" dirty="0" smtClean="0"/>
            </a:br>
            <a:r>
              <a:rPr lang="en-AU" sz="3200" dirty="0" smtClean="0"/>
              <a:t>Recall: Desirable </a:t>
            </a:r>
            <a:r>
              <a:rPr lang="en-AU" sz="3200" dirty="0"/>
              <a:t>Properties of Transaction</a:t>
            </a:r>
            <a:br>
              <a:rPr lang="en-AU" sz="3200" dirty="0"/>
            </a:br>
            <a:r>
              <a:rPr lang="en-AU" sz="3200" dirty="0" smtClean="0"/>
              <a:t>Processing: </a:t>
            </a:r>
            <a:r>
              <a:rPr lang="en-AU" sz="3200" b="1" dirty="0"/>
              <a:t>ACID</a:t>
            </a:r>
            <a:br>
              <a:rPr lang="en-AU" sz="3200" b="1" dirty="0"/>
            </a:br>
            <a:endParaRPr lang="en-AU" sz="3200" dirty="0"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229600" cy="4525963"/>
          </a:xfrm>
        </p:spPr>
        <p:txBody>
          <a:bodyPr>
            <a:noAutofit/>
          </a:bodyPr>
          <a:lstStyle/>
          <a:p>
            <a:r>
              <a:rPr lang="en-AU" sz="2200" i="1" u="sng" dirty="0" smtClean="0">
                <a:solidFill>
                  <a:srgbClr val="FF0000"/>
                </a:solidFill>
              </a:rPr>
              <a:t>A</a:t>
            </a:r>
            <a:r>
              <a:rPr lang="en-AU" sz="2200" i="1" u="sng" dirty="0" smtClean="0"/>
              <a:t>tomicity</a:t>
            </a:r>
            <a:r>
              <a:rPr lang="en-AU" sz="2200" i="1" dirty="0"/>
              <a:t>: </a:t>
            </a:r>
            <a:r>
              <a:rPr lang="en-AU" sz="2200" dirty="0"/>
              <a:t>A transaction is either performed in </a:t>
            </a:r>
            <a:r>
              <a:rPr lang="en-AU" sz="2200" dirty="0" smtClean="0"/>
              <a:t>its entirety </a:t>
            </a:r>
            <a:r>
              <a:rPr lang="en-AU" sz="2200" dirty="0"/>
              <a:t>or not performed at all.</a:t>
            </a:r>
          </a:p>
          <a:p>
            <a:pPr marL="0" indent="0">
              <a:buNone/>
            </a:pPr>
            <a:endParaRPr lang="en-AU" sz="2200" i="1" dirty="0" smtClean="0"/>
          </a:p>
          <a:p>
            <a:r>
              <a:rPr lang="en-AU" sz="2200" i="1" u="sng" dirty="0" smtClean="0">
                <a:solidFill>
                  <a:srgbClr val="FF0000"/>
                </a:solidFill>
              </a:rPr>
              <a:t>C</a:t>
            </a:r>
            <a:r>
              <a:rPr lang="en-AU" sz="2200" i="1" u="sng" dirty="0" smtClean="0"/>
              <a:t>onsistency </a:t>
            </a:r>
            <a:r>
              <a:rPr lang="en-AU" sz="2200" i="1" u="sng" dirty="0"/>
              <a:t>preservation</a:t>
            </a:r>
            <a:r>
              <a:rPr lang="en-AU" sz="2200" i="1" dirty="0"/>
              <a:t>: </a:t>
            </a:r>
            <a:r>
              <a:rPr lang="en-AU" sz="2200" dirty="0"/>
              <a:t>A correct execution of </a:t>
            </a:r>
            <a:r>
              <a:rPr lang="en-AU" sz="2200" dirty="0" smtClean="0"/>
              <a:t>the transaction </a:t>
            </a:r>
            <a:r>
              <a:rPr lang="en-AU" sz="2200" dirty="0"/>
              <a:t>must take the database from </a:t>
            </a:r>
            <a:r>
              <a:rPr lang="en-AU" sz="2200" dirty="0" smtClean="0"/>
              <a:t>one consistent </a:t>
            </a:r>
            <a:r>
              <a:rPr lang="en-AU" sz="2200" dirty="0"/>
              <a:t>state to another</a:t>
            </a:r>
            <a:r>
              <a:rPr lang="en-AU" sz="2200" dirty="0" smtClean="0"/>
              <a:t>.</a:t>
            </a:r>
          </a:p>
          <a:p>
            <a:endParaRPr lang="en-AU" sz="2200" dirty="0"/>
          </a:p>
          <a:p>
            <a:r>
              <a:rPr lang="en-AU" sz="2200" i="1" u="sng" dirty="0" smtClean="0">
                <a:solidFill>
                  <a:srgbClr val="FF0000"/>
                </a:solidFill>
              </a:rPr>
              <a:t>I</a:t>
            </a:r>
            <a:r>
              <a:rPr lang="en-AU" sz="2200" i="1" u="sng" dirty="0" smtClean="0"/>
              <a:t>solation</a:t>
            </a:r>
            <a:r>
              <a:rPr lang="en-AU" sz="2200" i="1" dirty="0"/>
              <a:t>: </a:t>
            </a:r>
            <a:r>
              <a:rPr lang="en-AU" sz="2200" dirty="0"/>
              <a:t>A transaction should not make its </a:t>
            </a:r>
            <a:r>
              <a:rPr lang="en-AU" sz="2200" dirty="0" smtClean="0"/>
              <a:t>updates visible </a:t>
            </a:r>
            <a:r>
              <a:rPr lang="en-AU" sz="2200" dirty="0"/>
              <a:t>to other transactions until it is committed</a:t>
            </a:r>
            <a:r>
              <a:rPr lang="en-AU" sz="2200" dirty="0" smtClean="0"/>
              <a:t>.</a:t>
            </a:r>
          </a:p>
          <a:p>
            <a:endParaRPr lang="en-AU" sz="2200" dirty="0"/>
          </a:p>
          <a:p>
            <a:r>
              <a:rPr lang="en-AU" sz="2200" i="1" u="sng" dirty="0" smtClean="0">
                <a:solidFill>
                  <a:srgbClr val="FF0000"/>
                </a:solidFill>
              </a:rPr>
              <a:t>D</a:t>
            </a:r>
            <a:r>
              <a:rPr lang="en-AU" sz="2200" i="1" u="sng" dirty="0" smtClean="0"/>
              <a:t>urability </a:t>
            </a:r>
            <a:r>
              <a:rPr lang="en-AU" sz="2200" i="1" u="sng" dirty="0"/>
              <a:t>or permanency</a:t>
            </a:r>
            <a:r>
              <a:rPr lang="en-AU" sz="2200" i="1" dirty="0"/>
              <a:t>: </a:t>
            </a:r>
            <a:r>
              <a:rPr lang="en-AU" sz="2200" dirty="0"/>
              <a:t>Once a transaction </a:t>
            </a:r>
            <a:r>
              <a:rPr lang="en-AU" sz="2200" dirty="0" smtClean="0"/>
              <a:t>changes the </a:t>
            </a:r>
            <a:r>
              <a:rPr lang="en-AU" sz="2200" dirty="0"/>
              <a:t>database and the changes are committed, </a:t>
            </a:r>
            <a:r>
              <a:rPr lang="en-AU" sz="2200" dirty="0" smtClean="0"/>
              <a:t>these changes </a:t>
            </a:r>
            <a:r>
              <a:rPr lang="en-AU" sz="2200" dirty="0"/>
              <a:t>must never be lost because of </a:t>
            </a:r>
            <a:r>
              <a:rPr lang="en-AU" sz="2200" dirty="0" smtClean="0"/>
              <a:t>subsequent failure</a:t>
            </a:r>
            <a:r>
              <a:rPr lang="en-AU" sz="2200" dirty="0"/>
              <a:t>.</a:t>
            </a:r>
          </a:p>
          <a:p>
            <a:pPr marL="0" indent="0">
              <a:buNone/>
            </a:pPr>
            <a:endParaRPr lang="en-AU" sz="2200" dirty="0"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C7129-1DE7-416D-9879-E3A0A4AE66A5}" type="datetime1">
              <a:rPr lang="en-US" smtClean="0"/>
              <a:t>5/17/18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498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Concurrency Control</a:t>
            </a:r>
            <a:r>
              <a:rPr lang="en-US" altLang="zh-CN" sz="3600" dirty="0" smtClean="0"/>
              <a:t>(</a:t>
            </a:r>
            <a:r>
              <a:rPr lang="zh-CN" altLang="en-US" sz="3600" dirty="0" smtClean="0"/>
              <a:t>并发控制</a:t>
            </a:r>
            <a:r>
              <a:rPr lang="en-US" altLang="zh-CN" sz="3600" dirty="0" smtClean="0"/>
              <a:t>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Multiple concurrent transactions </a:t>
            </a:r>
            <a:r>
              <a:rPr lang="en-AU" sz="2400" i="1" dirty="0"/>
              <a:t>T</a:t>
            </a:r>
            <a:r>
              <a:rPr lang="en-AU" sz="2400" baseline="-25000" dirty="0"/>
              <a:t>1</a:t>
            </a:r>
            <a:r>
              <a:rPr lang="en-AU" sz="2400" i="1" dirty="0" smtClean="0"/>
              <a:t>, T</a:t>
            </a:r>
            <a:r>
              <a:rPr lang="en-AU" sz="2400" i="1" baseline="-25000" dirty="0"/>
              <a:t>2</a:t>
            </a:r>
            <a:r>
              <a:rPr lang="en-AU" sz="2400" i="1" dirty="0" smtClean="0"/>
              <a:t>, …</a:t>
            </a:r>
            <a:endParaRPr lang="en-AU" sz="2400" i="1" baseline="-25000" dirty="0"/>
          </a:p>
          <a:p>
            <a:endParaRPr lang="en-US" dirty="0" smtClean="0"/>
          </a:p>
          <a:p>
            <a:r>
              <a:rPr lang="en-US" sz="2400" dirty="0" smtClean="0"/>
              <a:t>They read/write common elements </a:t>
            </a:r>
            <a:r>
              <a:rPr lang="en-AU" sz="2400" i="1" dirty="0" smtClean="0"/>
              <a:t>A</a:t>
            </a:r>
            <a:r>
              <a:rPr lang="en-AU" sz="2400" baseline="-25000" dirty="0" smtClean="0"/>
              <a:t>1</a:t>
            </a:r>
            <a:r>
              <a:rPr lang="en-AU" sz="2400" i="1" dirty="0"/>
              <a:t>, </a:t>
            </a:r>
            <a:r>
              <a:rPr lang="en-AU" sz="2400" i="1" dirty="0" smtClean="0"/>
              <a:t>A</a:t>
            </a:r>
            <a:r>
              <a:rPr lang="en-AU" sz="2400" i="1" baseline="-25000" dirty="0" smtClean="0"/>
              <a:t>2</a:t>
            </a:r>
            <a:r>
              <a:rPr lang="en-AU" sz="2400" i="1" dirty="0"/>
              <a:t>, …</a:t>
            </a:r>
            <a:endParaRPr lang="en-AU" sz="2400" i="1" baseline="-25000" dirty="0"/>
          </a:p>
          <a:p>
            <a:endParaRPr lang="en-US" dirty="0" smtClean="0"/>
          </a:p>
          <a:p>
            <a:r>
              <a:rPr lang="en-US" sz="2400" dirty="0" smtClean="0"/>
              <a:t>How can we prevent unwanted interference?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8041A-54D0-4745-8314-2DAA41B04A89}" type="datetime1">
              <a:rPr lang="en-US" smtClean="0"/>
              <a:t>5/17/18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752600" y="4724400"/>
            <a:ext cx="4876800" cy="6096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The Scheduler is responsible for that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0941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</p:spPr>
        <p:txBody>
          <a:bodyPr>
            <a:normAutofit/>
          </a:bodyPr>
          <a:lstStyle/>
          <a:p>
            <a:r>
              <a:rPr lang="en-AU" sz="3600" dirty="0"/>
              <a:t>Schedules of Transactions</a:t>
            </a:r>
            <a:endParaRPr lang="en-AU" dirty="0"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229600" cy="4525963"/>
          </a:xfrm>
        </p:spPr>
        <p:txBody>
          <a:bodyPr>
            <a:noAutofit/>
          </a:bodyPr>
          <a:lstStyle/>
          <a:p>
            <a:r>
              <a:rPr lang="en-AU" sz="2200" dirty="0"/>
              <a:t>To fully utilise resources, desirable to interleave </a:t>
            </a:r>
            <a:r>
              <a:rPr lang="en-AU" sz="2200" dirty="0" smtClean="0"/>
              <a:t>the operations </a:t>
            </a:r>
            <a:r>
              <a:rPr lang="en-AU" sz="2200" dirty="0"/>
              <a:t>of transactions in an appropriate way</a:t>
            </a:r>
            <a:r>
              <a:rPr lang="en-AU" sz="2200" dirty="0" smtClean="0"/>
              <a:t>.</a:t>
            </a:r>
          </a:p>
          <a:p>
            <a:endParaRPr lang="en-AU" sz="2200" dirty="0"/>
          </a:p>
          <a:p>
            <a:r>
              <a:rPr lang="en-AU" sz="2200" dirty="0"/>
              <a:t>For example, if one transaction is waiting for I/O </a:t>
            </a:r>
            <a:r>
              <a:rPr lang="en-AU" sz="2200" dirty="0" smtClean="0"/>
              <a:t>to complete</a:t>
            </a:r>
            <a:r>
              <a:rPr lang="en-AU" sz="2200" dirty="0"/>
              <a:t>, another transaction can use the CPU</a:t>
            </a:r>
            <a:r>
              <a:rPr lang="en-AU" sz="2200" dirty="0" smtClean="0"/>
              <a:t>.</a:t>
            </a:r>
          </a:p>
          <a:p>
            <a:endParaRPr lang="en-AU" sz="2200" dirty="0"/>
          </a:p>
          <a:p>
            <a:r>
              <a:rPr lang="en-AU" sz="2200" dirty="0"/>
              <a:t>A </a:t>
            </a:r>
            <a:r>
              <a:rPr lang="en-AU" sz="2200" i="1" dirty="0"/>
              <a:t>schedule S </a:t>
            </a:r>
            <a:r>
              <a:rPr lang="en-AU" sz="2200" dirty="0"/>
              <a:t>of the transactions </a:t>
            </a:r>
            <a:r>
              <a:rPr lang="en-AU" sz="2200" i="1" dirty="0" smtClean="0"/>
              <a:t>T</a:t>
            </a:r>
            <a:r>
              <a:rPr lang="en-AU" sz="2200" baseline="-25000" dirty="0" smtClean="0"/>
              <a:t>1</a:t>
            </a:r>
            <a:r>
              <a:rPr lang="en-AU" sz="2200" i="1" dirty="0" smtClean="0"/>
              <a:t>,…, </a:t>
            </a:r>
            <a:r>
              <a:rPr lang="en-AU" sz="2200" i="1" dirty="0" err="1" smtClean="0"/>
              <a:t>T</a:t>
            </a:r>
            <a:r>
              <a:rPr lang="en-AU" sz="2200" i="1" baseline="-25000" dirty="0" err="1" smtClean="0"/>
              <a:t>n</a:t>
            </a:r>
            <a:endParaRPr lang="en-AU" sz="2200" i="1" baseline="-25000" dirty="0"/>
          </a:p>
          <a:p>
            <a:pPr lvl="1"/>
            <a:r>
              <a:rPr lang="en-AU" sz="2000" dirty="0" smtClean="0"/>
              <a:t>is </a:t>
            </a:r>
            <a:r>
              <a:rPr lang="en-AU" sz="2000" dirty="0"/>
              <a:t>a sequential ordering of the operations of </a:t>
            </a:r>
            <a:r>
              <a:rPr lang="en-AU" sz="2000" i="1" dirty="0"/>
              <a:t>T</a:t>
            </a:r>
            <a:r>
              <a:rPr lang="en-AU" sz="2000" baseline="-25000" dirty="0"/>
              <a:t>1</a:t>
            </a:r>
            <a:r>
              <a:rPr lang="en-AU" sz="2000" i="1" dirty="0"/>
              <a:t>,…, </a:t>
            </a:r>
            <a:r>
              <a:rPr lang="en-AU" sz="2000" i="1" dirty="0" err="1" smtClean="0"/>
              <a:t>T</a:t>
            </a:r>
            <a:r>
              <a:rPr lang="en-AU" sz="2000" i="1" baseline="-25000" dirty="0" err="1" smtClean="0"/>
              <a:t>n</a:t>
            </a:r>
            <a:r>
              <a:rPr lang="en-AU" sz="2000" dirty="0" smtClean="0"/>
              <a:t>, and</a:t>
            </a:r>
          </a:p>
          <a:p>
            <a:pPr lvl="1"/>
            <a:r>
              <a:rPr lang="en-AU" sz="2000" dirty="0" smtClean="0"/>
              <a:t>preserves </a:t>
            </a:r>
            <a:r>
              <a:rPr lang="en-AU" sz="2000" dirty="0"/>
              <a:t>the ordering of operations in each </a:t>
            </a:r>
            <a:r>
              <a:rPr lang="en-AU" sz="2000" dirty="0" smtClean="0"/>
              <a:t>transaction </a:t>
            </a:r>
            <a:r>
              <a:rPr lang="en-AU" sz="2000" i="1" dirty="0" smtClean="0"/>
              <a:t>T</a:t>
            </a:r>
            <a:r>
              <a:rPr lang="en-AU" sz="2000" i="1" baseline="-25000" dirty="0" smtClean="0"/>
              <a:t>i</a:t>
            </a:r>
            <a:r>
              <a:rPr lang="en-AU" sz="2000" dirty="0" smtClean="0"/>
              <a:t>.</a:t>
            </a:r>
            <a:endParaRPr lang="en-AU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C7129-1DE7-416D-9879-E3A0A4AE66A5}" type="datetime1">
              <a:rPr lang="en-US" smtClean="0"/>
              <a:t>5/17/18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69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Example Schedules</a:t>
            </a:r>
            <a:endParaRPr lang="en-US" sz="3600" dirty="0"/>
          </a:p>
        </p:txBody>
      </p:sp>
      <p:pic>
        <p:nvPicPr>
          <p:cNvPr id="3" name="Content Placeholder 2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971" b="-17971"/>
          <a:stretch>
            <a:fillRect/>
          </a:stretch>
        </p:blipFill>
        <p:spPr>
          <a:xfrm>
            <a:off x="533400" y="1642108"/>
            <a:ext cx="8153400" cy="4484056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C7129-1DE7-416D-9879-E3A0A4AE66A5}" type="datetime1">
              <a:rPr lang="en-US" smtClean="0"/>
              <a:t>5/17/18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09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Example Schedules (Cont</a:t>
            </a:r>
            <a:r>
              <a:rPr lang="en-US" sz="3600" dirty="0"/>
              <a:t>.</a:t>
            </a:r>
            <a:r>
              <a:rPr lang="en-US" sz="3600" dirty="0" smtClean="0"/>
              <a:t>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C7129-1DE7-416D-9879-E3A0A4AE66A5}" type="datetime1">
              <a:rPr lang="en-US" smtClean="0"/>
              <a:t>5/17/18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828800"/>
            <a:ext cx="7651723" cy="3453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20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Serial</a:t>
            </a:r>
            <a:r>
              <a:rPr lang="zh-CN" altLang="en-US" sz="3600" dirty="0" smtClean="0"/>
              <a:t>（串行）</a:t>
            </a:r>
            <a:r>
              <a:rPr lang="en-US" sz="3600" dirty="0" smtClean="0"/>
              <a:t> Schedule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AU" sz="2000" dirty="0"/>
              <a:t>As we have seen, if operations are interleaved </a:t>
            </a:r>
            <a:r>
              <a:rPr lang="en-AU" sz="2000" dirty="0" smtClean="0"/>
              <a:t>arbitrarily, incorrect </a:t>
            </a:r>
            <a:r>
              <a:rPr lang="en-AU" sz="2000" dirty="0"/>
              <a:t>results may occur</a:t>
            </a:r>
            <a:r>
              <a:rPr lang="en-AU" sz="2000" dirty="0" smtClean="0"/>
              <a:t>.</a:t>
            </a:r>
            <a:endParaRPr lang="en-AU" sz="2000" dirty="0"/>
          </a:p>
          <a:p>
            <a:r>
              <a:rPr lang="en-AU" sz="2000" dirty="0"/>
              <a:t>However, it is reasonable to assume that schedules (a) </a:t>
            </a:r>
            <a:r>
              <a:rPr lang="en-AU" sz="2000" dirty="0" smtClean="0"/>
              <a:t>and (b</a:t>
            </a:r>
            <a:r>
              <a:rPr lang="en-AU" sz="2000" dirty="0"/>
              <a:t>) in the </a:t>
            </a:r>
            <a:r>
              <a:rPr lang="en-AU" sz="2000" dirty="0" smtClean="0"/>
              <a:t>figure </a:t>
            </a:r>
            <a:r>
              <a:rPr lang="en-AU" sz="2000" dirty="0"/>
              <a:t>will give correct results (as long as </a:t>
            </a:r>
            <a:r>
              <a:rPr lang="en-AU" sz="2000" dirty="0" smtClean="0"/>
              <a:t>the transactions </a:t>
            </a:r>
            <a:r>
              <a:rPr lang="en-AU" sz="2000" dirty="0"/>
              <a:t>are independent)</a:t>
            </a:r>
            <a:r>
              <a:rPr lang="en-AU" sz="2000" dirty="0" smtClean="0"/>
              <a:t>.</a:t>
            </a:r>
          </a:p>
          <a:p>
            <a:r>
              <a:rPr lang="en-AU" sz="2000" dirty="0" smtClean="0"/>
              <a:t>(</a:t>
            </a:r>
            <a:r>
              <a:rPr lang="en-AU" sz="2000" dirty="0"/>
              <a:t>a) and (b) are called </a:t>
            </a:r>
            <a:r>
              <a:rPr lang="en-AU" sz="2000" i="1" dirty="0"/>
              <a:t>serial </a:t>
            </a:r>
            <a:r>
              <a:rPr lang="en-AU" sz="2000" dirty="0"/>
              <a:t>schedules, and we will </a:t>
            </a:r>
            <a:r>
              <a:rPr lang="en-AU" sz="2000" dirty="0" smtClean="0"/>
              <a:t>assume that </a:t>
            </a:r>
            <a:r>
              <a:rPr lang="en-AU" sz="2000" i="1" dirty="0"/>
              <a:t>any serial schedule is correct</a:t>
            </a:r>
            <a:r>
              <a:rPr lang="en-AU" sz="2000" dirty="0" smtClean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C7129-1DE7-416D-9879-E3A0A4AE66A5}" type="datetime1">
              <a:rPr lang="en-US" smtClean="0"/>
              <a:t>5/17/18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6" name="Content Placeholder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971" b="-17971"/>
          <a:stretch>
            <a:fillRect/>
          </a:stretch>
        </p:blipFill>
        <p:spPr>
          <a:xfrm>
            <a:off x="2728715" y="3276482"/>
            <a:ext cx="5958085" cy="327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54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Serializable </a:t>
            </a:r>
            <a:r>
              <a:rPr lang="zh-CN" altLang="en-US" sz="3600" dirty="0" smtClean="0"/>
              <a:t>（序列化）</a:t>
            </a:r>
            <a:r>
              <a:rPr lang="en-US" sz="3600" dirty="0" smtClean="0"/>
              <a:t>Schedule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AU" sz="2000" dirty="0" smtClean="0"/>
              <a:t>Notice </a:t>
            </a:r>
            <a:r>
              <a:rPr lang="en-AU" sz="2000" dirty="0"/>
              <a:t>that schedule (d) always produces the same result </a:t>
            </a:r>
            <a:r>
              <a:rPr lang="en-AU" sz="2000" dirty="0" smtClean="0"/>
              <a:t>as schedules </a:t>
            </a:r>
            <a:r>
              <a:rPr lang="en-AU" sz="2000" dirty="0"/>
              <a:t>(a) and (b), so it should also give correct results</a:t>
            </a:r>
            <a:r>
              <a:rPr lang="en-AU" sz="2000" dirty="0" smtClean="0"/>
              <a:t>.</a:t>
            </a:r>
          </a:p>
          <a:p>
            <a:r>
              <a:rPr lang="en-AU" sz="2000" dirty="0" smtClean="0"/>
              <a:t>A </a:t>
            </a:r>
            <a:r>
              <a:rPr lang="en-AU" sz="2000" dirty="0"/>
              <a:t>schedule is </a:t>
            </a:r>
            <a:r>
              <a:rPr lang="en-AU" sz="2000" i="1" dirty="0"/>
              <a:t>serializable </a:t>
            </a:r>
            <a:r>
              <a:rPr lang="en-AU" sz="2000" dirty="0"/>
              <a:t>if it always produces the </a:t>
            </a:r>
            <a:r>
              <a:rPr lang="en-AU" sz="2000" dirty="0" smtClean="0"/>
              <a:t>same result </a:t>
            </a:r>
            <a:r>
              <a:rPr lang="en-AU" sz="2000" dirty="0"/>
              <a:t>as some serial schedule</a:t>
            </a:r>
            <a:r>
              <a:rPr lang="en-AU" sz="2000" dirty="0" smtClean="0"/>
              <a:t>.</a:t>
            </a:r>
            <a:endParaRPr lang="en-AU" sz="2000" dirty="0"/>
          </a:p>
          <a:p>
            <a:r>
              <a:rPr lang="en-AU" sz="2000" dirty="0"/>
              <a:t>Notice that schedule (c) is not serializable.</a:t>
            </a:r>
            <a:endParaRPr lang="en-AU" sz="2000" dirty="0"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C7129-1DE7-416D-9879-E3A0A4AE66A5}" type="datetime1">
              <a:rPr lang="en-US" smtClean="0"/>
              <a:t>5/17/18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3352800"/>
            <a:ext cx="6976395" cy="3148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96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219200"/>
          </a:xfrm>
        </p:spPr>
        <p:txBody>
          <a:bodyPr>
            <a:normAutofit/>
          </a:bodyPr>
          <a:lstStyle/>
          <a:p>
            <a:r>
              <a:rPr lang="en-AU" sz="3600" dirty="0"/>
              <a:t>Scheduling Transactions</a:t>
            </a:r>
            <a:endParaRPr lang="en-AU" dirty="0"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229600" cy="4525963"/>
          </a:xfrm>
        </p:spPr>
        <p:txBody>
          <a:bodyPr>
            <a:noAutofit/>
          </a:bodyPr>
          <a:lstStyle/>
          <a:p>
            <a:r>
              <a:rPr lang="en-AU" sz="2000" i="1" dirty="0" smtClean="0"/>
              <a:t> </a:t>
            </a:r>
            <a:r>
              <a:rPr lang="en-AU" sz="2000" u="sng" dirty="0" smtClean="0"/>
              <a:t>Serial </a:t>
            </a:r>
            <a:r>
              <a:rPr lang="en-AU" sz="2000" u="sng" dirty="0"/>
              <a:t>schedule</a:t>
            </a:r>
            <a:r>
              <a:rPr lang="en-AU" sz="2000" dirty="0"/>
              <a:t>: Schedule that does not interleave </a:t>
            </a:r>
            <a:r>
              <a:rPr lang="en-AU" sz="2000" dirty="0" smtClean="0"/>
              <a:t>the actions </a:t>
            </a:r>
            <a:r>
              <a:rPr lang="en-AU" sz="2000" dirty="0"/>
              <a:t>of </a:t>
            </a:r>
            <a:r>
              <a:rPr lang="en-AU" sz="2000" dirty="0" smtClean="0"/>
              <a:t>different </a:t>
            </a:r>
            <a:r>
              <a:rPr lang="en-AU" sz="2000" dirty="0"/>
              <a:t>transactions</a:t>
            </a:r>
            <a:r>
              <a:rPr lang="en-AU" sz="2000" dirty="0" smtClean="0"/>
              <a:t>.</a:t>
            </a:r>
          </a:p>
          <a:p>
            <a:endParaRPr lang="en-AU" sz="2000" dirty="0"/>
          </a:p>
          <a:p>
            <a:r>
              <a:rPr lang="en-AU" sz="2000" u="sng" dirty="0" smtClean="0"/>
              <a:t>Equivalent </a:t>
            </a:r>
            <a:r>
              <a:rPr lang="en-AU" sz="2000" u="sng" dirty="0"/>
              <a:t>schedules</a:t>
            </a:r>
            <a:r>
              <a:rPr lang="en-AU" sz="2000" dirty="0"/>
              <a:t>: For any database state, </a:t>
            </a:r>
            <a:r>
              <a:rPr lang="en-AU" sz="2000" dirty="0" smtClean="0"/>
              <a:t>the effect </a:t>
            </a:r>
            <a:r>
              <a:rPr lang="en-AU" sz="2000" dirty="0"/>
              <a:t>(on the set of objects in the database) </a:t>
            </a:r>
            <a:r>
              <a:rPr lang="en-AU" sz="2000" dirty="0" smtClean="0"/>
              <a:t>of executing the first </a:t>
            </a:r>
            <a:r>
              <a:rPr lang="en-AU" sz="2000" dirty="0"/>
              <a:t>schedule is identical to the </a:t>
            </a:r>
            <a:r>
              <a:rPr lang="en-AU" sz="2000" dirty="0" smtClean="0"/>
              <a:t>effect of executing </a:t>
            </a:r>
            <a:r>
              <a:rPr lang="en-AU" sz="2000" dirty="0"/>
              <a:t>the second schedule.</a:t>
            </a:r>
          </a:p>
          <a:p>
            <a:endParaRPr lang="en-AU" sz="2000" i="1" dirty="0"/>
          </a:p>
          <a:p>
            <a:r>
              <a:rPr lang="en-AU" sz="2000" u="sng" dirty="0" smtClean="0"/>
              <a:t>Serializable </a:t>
            </a:r>
            <a:r>
              <a:rPr lang="en-AU" sz="2000" u="sng" dirty="0"/>
              <a:t>schedule</a:t>
            </a:r>
            <a:r>
              <a:rPr lang="en-AU" sz="2000" dirty="0"/>
              <a:t>: A schedule over a set S </a:t>
            </a:r>
            <a:r>
              <a:rPr lang="en-AU" sz="2000" dirty="0" smtClean="0"/>
              <a:t>of transactions </a:t>
            </a:r>
            <a:r>
              <a:rPr lang="en-AU" sz="2000" dirty="0"/>
              <a:t>is equivalent to some serial execution </a:t>
            </a:r>
            <a:r>
              <a:rPr lang="en-AU" sz="2000" dirty="0" smtClean="0"/>
              <a:t>of the </a:t>
            </a:r>
            <a:r>
              <a:rPr lang="en-AU" sz="2000" dirty="0"/>
              <a:t>set of committed transactions in S</a:t>
            </a:r>
            <a:r>
              <a:rPr lang="en-AU" sz="2000" dirty="0" smtClean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C7129-1DE7-416D-9879-E3A0A4AE66A5}" type="datetime1">
              <a:rPr lang="en-US" smtClean="0"/>
              <a:t>5/17/18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143000" y="5334000"/>
            <a:ext cx="6934200" cy="8382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2400" dirty="0"/>
              <a:t> </a:t>
            </a:r>
            <a:r>
              <a:rPr lang="en-AU" sz="2400" dirty="0" smtClean="0"/>
              <a:t>Note</a:t>
            </a:r>
            <a:r>
              <a:rPr lang="en-AU" sz="2400" dirty="0"/>
              <a:t>: If each transaction preserves consistency, every </a:t>
            </a:r>
            <a:r>
              <a:rPr lang="en-AU" sz="2400" dirty="0" err="1"/>
              <a:t>serializable</a:t>
            </a:r>
            <a:r>
              <a:rPr lang="en-AU" sz="2400" dirty="0"/>
              <a:t> schedule preserves consistency</a:t>
            </a:r>
            <a:r>
              <a:rPr lang="en-AU" sz="2400" dirty="0" smtClean="0"/>
              <a:t>.</a:t>
            </a:r>
            <a:endParaRPr lang="en-US" sz="2400" dirty="0"/>
          </a:p>
        </p:txBody>
      </p:sp>
      <p:sp>
        <p:nvSpPr>
          <p:cNvPr id="7" name="Rounded Rectangle 6"/>
          <p:cNvSpPr/>
          <p:nvPr/>
        </p:nvSpPr>
        <p:spPr>
          <a:xfrm>
            <a:off x="3124200" y="4724400"/>
            <a:ext cx="2362200" cy="4572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Serializability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55186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219200"/>
          </a:xfrm>
        </p:spPr>
        <p:txBody>
          <a:bodyPr>
            <a:normAutofit/>
          </a:bodyPr>
          <a:lstStyle/>
          <a:p>
            <a:r>
              <a:rPr lang="en-AU" sz="3600" dirty="0" smtClean="0"/>
              <a:t>Conflict </a:t>
            </a:r>
            <a:r>
              <a:rPr lang="en-AU" sz="3600" dirty="0"/>
              <a:t>Serializable Schedules</a:t>
            </a:r>
            <a:endParaRPr lang="en-AU" sz="3600" dirty="0"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229600" cy="4525963"/>
          </a:xfrm>
        </p:spPr>
        <p:txBody>
          <a:bodyPr>
            <a:noAutofit/>
          </a:bodyPr>
          <a:lstStyle/>
          <a:p>
            <a:r>
              <a:rPr lang="en-AU" sz="2400" dirty="0"/>
              <a:t>Two schedules are </a:t>
            </a:r>
            <a:r>
              <a:rPr lang="en-AU" sz="2400" i="1" dirty="0"/>
              <a:t>conflict equivalent </a:t>
            </a:r>
            <a:r>
              <a:rPr lang="en-AU" sz="2400" dirty="0" smtClean="0"/>
              <a:t>if:</a:t>
            </a:r>
          </a:p>
          <a:p>
            <a:pPr lvl="1"/>
            <a:r>
              <a:rPr lang="en-AU" sz="2000" dirty="0" smtClean="0"/>
              <a:t>Involve </a:t>
            </a:r>
            <a:r>
              <a:rPr lang="en-AU" sz="2000" dirty="0"/>
              <a:t>the same actions of the same </a:t>
            </a:r>
            <a:r>
              <a:rPr lang="en-AU" sz="2000" dirty="0" smtClean="0"/>
              <a:t>transactions</a:t>
            </a:r>
          </a:p>
          <a:p>
            <a:pPr lvl="1"/>
            <a:r>
              <a:rPr lang="en-AU" sz="2000" dirty="0" smtClean="0"/>
              <a:t>Every </a:t>
            </a:r>
            <a:r>
              <a:rPr lang="en-AU" sz="2000" dirty="0"/>
              <a:t>pair of </a:t>
            </a:r>
            <a:r>
              <a:rPr lang="en-AU" sz="2000" dirty="0" smtClean="0"/>
              <a:t>conflicting </a:t>
            </a:r>
            <a:r>
              <a:rPr lang="en-AU" sz="2000" dirty="0"/>
              <a:t>actions is ordered the </a:t>
            </a:r>
            <a:r>
              <a:rPr lang="en-AU" sz="2000" dirty="0" smtClean="0"/>
              <a:t>same way</a:t>
            </a:r>
          </a:p>
          <a:p>
            <a:endParaRPr lang="en-AU" sz="2400" dirty="0"/>
          </a:p>
          <a:p>
            <a:r>
              <a:rPr lang="en-AU" sz="2400" dirty="0" smtClean="0"/>
              <a:t>Schedule </a:t>
            </a:r>
            <a:r>
              <a:rPr lang="en-AU" sz="2400" dirty="0"/>
              <a:t>S is </a:t>
            </a:r>
            <a:r>
              <a:rPr lang="en-AU" sz="2400" i="1" dirty="0"/>
              <a:t>conflict serializable </a:t>
            </a:r>
            <a:r>
              <a:rPr lang="en-AU" sz="2400" dirty="0"/>
              <a:t>if S is </a:t>
            </a:r>
            <a:r>
              <a:rPr lang="en-AU" sz="2400" dirty="0" smtClean="0"/>
              <a:t>conflict</a:t>
            </a:r>
            <a:r>
              <a:rPr lang="en-AU" sz="2400" dirty="0"/>
              <a:t> </a:t>
            </a:r>
            <a:r>
              <a:rPr lang="en-AU" sz="2400" dirty="0" smtClean="0"/>
              <a:t>equivalent </a:t>
            </a:r>
            <a:r>
              <a:rPr lang="en-AU" sz="2400" dirty="0"/>
              <a:t>to some serial schedule</a:t>
            </a:r>
            <a:endParaRPr lang="en-AU" sz="2200" dirty="0"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C7129-1DE7-416D-9879-E3A0A4AE66A5}" type="datetime1">
              <a:rPr lang="en-US" smtClean="0"/>
              <a:t>5/17/18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31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AU" sz="4000" dirty="0"/>
              <a:t>To handle failures correctly and </a:t>
            </a:r>
            <a:r>
              <a:rPr lang="en-AU" sz="4000" dirty="0" smtClean="0"/>
              <a:t>efficiently</a:t>
            </a:r>
            <a:endParaRPr lang="en-AU" sz="4000" dirty="0"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6324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200" dirty="0"/>
              <a:t>Each database user must express his requirements as a </a:t>
            </a:r>
            <a:r>
              <a:rPr lang="en-AU" sz="2200" dirty="0" smtClean="0"/>
              <a:t>set of </a:t>
            </a:r>
            <a:r>
              <a:rPr lang="en-AU" sz="2200" dirty="0"/>
              <a:t>program units</a:t>
            </a:r>
            <a:r>
              <a:rPr lang="en-AU" sz="2200" dirty="0" smtClean="0"/>
              <a:t>.</a:t>
            </a:r>
          </a:p>
          <a:p>
            <a:endParaRPr lang="en-AU" sz="2200" dirty="0"/>
          </a:p>
          <a:p>
            <a:pPr marL="0" indent="0">
              <a:buNone/>
            </a:pPr>
            <a:r>
              <a:rPr lang="en-AU" sz="2200" dirty="0"/>
              <a:t>Each program unit is a </a:t>
            </a:r>
            <a:r>
              <a:rPr lang="en-AU" sz="2200" i="1" dirty="0"/>
              <a:t>transaction </a:t>
            </a:r>
            <a:r>
              <a:rPr lang="en-AU" sz="2200" dirty="0"/>
              <a:t>that either</a:t>
            </a:r>
          </a:p>
          <a:p>
            <a:pPr lvl="1"/>
            <a:r>
              <a:rPr lang="en-AU" sz="2000" i="1" dirty="0"/>
              <a:t> </a:t>
            </a:r>
            <a:r>
              <a:rPr lang="en-AU" sz="2000" dirty="0"/>
              <a:t>accesses the contents of the database, </a:t>
            </a:r>
            <a:r>
              <a:rPr lang="en-AU" sz="2000" dirty="0" smtClean="0"/>
              <a:t>or</a:t>
            </a:r>
          </a:p>
          <a:p>
            <a:pPr lvl="1"/>
            <a:r>
              <a:rPr lang="en-AU" sz="2000" i="1" dirty="0" smtClean="0"/>
              <a:t> </a:t>
            </a:r>
            <a:r>
              <a:rPr lang="en-AU" sz="2000" dirty="0"/>
              <a:t>changes the state of the database, from one </a:t>
            </a:r>
            <a:r>
              <a:rPr lang="en-AU" sz="2000" dirty="0" smtClean="0"/>
              <a:t>consistent state </a:t>
            </a:r>
            <a:r>
              <a:rPr lang="en-AU" sz="2000" dirty="0"/>
              <a:t>to another</a:t>
            </a:r>
            <a:r>
              <a:rPr lang="en-AU" sz="2000" dirty="0" smtClean="0"/>
              <a:t>.</a:t>
            </a:r>
          </a:p>
          <a:p>
            <a:pPr lvl="1"/>
            <a:endParaRPr lang="en-AU" sz="2000" dirty="0"/>
          </a:p>
          <a:p>
            <a:pPr marL="0" indent="0">
              <a:buNone/>
            </a:pPr>
            <a:r>
              <a:rPr lang="en-AU" sz="2200" i="1" dirty="0"/>
              <a:t>Example transaction: </a:t>
            </a:r>
            <a:r>
              <a:rPr lang="en-AU" sz="2200" dirty="0"/>
              <a:t>buy a ticket from Sydney to N.Y. </a:t>
            </a:r>
            <a:r>
              <a:rPr lang="en-AU" sz="2200" dirty="0" smtClean="0"/>
              <a:t>by JAL.</a:t>
            </a:r>
          </a:p>
          <a:p>
            <a:endParaRPr lang="en-AU" sz="2200" dirty="0"/>
          </a:p>
          <a:p>
            <a:pPr marL="0" indent="0">
              <a:buNone/>
            </a:pPr>
            <a:r>
              <a:rPr lang="en-AU" sz="2200" dirty="0"/>
              <a:t>A transaction must be treated as an </a:t>
            </a:r>
            <a:r>
              <a:rPr lang="en-AU" sz="2200" i="1" dirty="0"/>
              <a:t>atomic </a:t>
            </a:r>
            <a:r>
              <a:rPr lang="en-AU" sz="2200" dirty="0"/>
              <a:t>unit.</a:t>
            </a:r>
            <a:endParaRPr lang="en-AU" sz="2200" dirty="0"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C7129-1DE7-416D-9879-E3A0A4AE66A5}" type="datetime1">
              <a:rPr lang="en-US" smtClean="0"/>
              <a:t>5/17/18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943600" y="2482333"/>
            <a:ext cx="30847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AU" dirty="0" smtClean="0"/>
              <a:t>Sydney </a:t>
            </a:r>
            <a:r>
              <a:rPr lang="en-AU" dirty="0" smtClean="0">
                <a:sym typeface="Wingdings" panose="05000000000000000000" pitchFamily="2" charset="2"/>
              </a:rPr>
              <a:t> Tokyo  LA</a:t>
            </a:r>
          </a:p>
          <a:p>
            <a:r>
              <a:rPr lang="en-AU" dirty="0">
                <a:sym typeface="Wingdings" panose="05000000000000000000" pitchFamily="2" charset="2"/>
              </a:rPr>
              <a:t> </a:t>
            </a:r>
            <a:r>
              <a:rPr lang="en-AU" dirty="0" smtClean="0">
                <a:sym typeface="Wingdings" panose="05000000000000000000" pitchFamily="2" charset="2"/>
              </a:rPr>
              <a:t>      N.Y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AU" dirty="0" smtClean="0">
                <a:sym typeface="Wingdings" panose="05000000000000000000" pitchFamily="2" charset="2"/>
              </a:rPr>
              <a:t>It does not make sense </a:t>
            </a:r>
          </a:p>
          <a:p>
            <a:r>
              <a:rPr lang="en-AU" dirty="0" smtClean="0">
                <a:sym typeface="Wingdings" panose="05000000000000000000" pitchFamily="2" charset="2"/>
              </a:rPr>
              <a:t>      only partial trip has tickets</a:t>
            </a:r>
            <a:endParaRPr lang="en-AU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5943600" y="3810000"/>
            <a:ext cx="609600" cy="609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1954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BACD5-2FE0-0E4A-AF20-F32B4A677606}" type="slidenum">
              <a:rPr lang="en-US"/>
              <a:pPr/>
              <a:t>40</a:t>
            </a:fld>
            <a:endParaRPr lang="en-US"/>
          </a:p>
        </p:txBody>
      </p:sp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Conflict </a:t>
            </a:r>
            <a:r>
              <a:rPr lang="en-US" sz="3600" dirty="0" err="1"/>
              <a:t>Serializability</a:t>
            </a:r>
            <a:endParaRPr lang="en-US" sz="3600" dirty="0"/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Any conflict </a:t>
            </a:r>
            <a:r>
              <a:rPr lang="en-US" sz="2400" dirty="0" err="1"/>
              <a:t>serializable</a:t>
            </a:r>
            <a:r>
              <a:rPr lang="en-US" sz="2400" dirty="0"/>
              <a:t> schedule is also a </a:t>
            </a:r>
            <a:r>
              <a:rPr lang="en-US" sz="2400" dirty="0" err="1"/>
              <a:t>serializable</a:t>
            </a:r>
            <a:r>
              <a:rPr lang="en-US" sz="2400" dirty="0"/>
              <a:t> schedule  (why ?)</a:t>
            </a:r>
          </a:p>
          <a:p>
            <a:endParaRPr lang="en-US" dirty="0"/>
          </a:p>
          <a:p>
            <a:r>
              <a:rPr lang="en-US" sz="2400" dirty="0"/>
              <a:t>The </a:t>
            </a:r>
            <a:r>
              <a:rPr lang="en-US" sz="2400" dirty="0" smtClean="0"/>
              <a:t>inverse </a:t>
            </a:r>
            <a:r>
              <a:rPr lang="en-US" sz="2400" dirty="0"/>
              <a:t>is not </a:t>
            </a:r>
            <a:r>
              <a:rPr lang="en-US" sz="2400" dirty="0" smtClean="0"/>
              <a:t>true</a:t>
            </a:r>
            <a:r>
              <a:rPr lang="en-US" sz="2400" dirty="0"/>
              <a:t>.</a:t>
            </a:r>
          </a:p>
        </p:txBody>
      </p:sp>
      <p:sp>
        <p:nvSpPr>
          <p:cNvPr id="208900" name="Rectangle 4"/>
          <p:cNvSpPr>
            <a:spLocks noChangeArrowheads="1"/>
          </p:cNvSpPr>
          <p:nvPr/>
        </p:nvSpPr>
        <p:spPr bwMode="auto">
          <a:xfrm>
            <a:off x="2362200" y="5235575"/>
            <a:ext cx="4207252" cy="4001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400" dirty="0"/>
              <a:t>w</a:t>
            </a:r>
            <a:r>
              <a:rPr lang="en-US" sz="2400" baseline="-25000" dirty="0"/>
              <a:t>1</a:t>
            </a:r>
            <a:r>
              <a:rPr lang="en-US" sz="2400" dirty="0"/>
              <a:t>(Y); w</a:t>
            </a:r>
            <a:r>
              <a:rPr lang="en-US" sz="2400" baseline="-25000" dirty="0"/>
              <a:t>1</a:t>
            </a:r>
            <a:r>
              <a:rPr lang="en-US" sz="2400" dirty="0"/>
              <a:t>(X); w</a:t>
            </a:r>
            <a:r>
              <a:rPr lang="en-US" sz="2400" baseline="-25000" dirty="0"/>
              <a:t>2</a:t>
            </a:r>
            <a:r>
              <a:rPr lang="en-US" sz="2400" dirty="0"/>
              <a:t>(Y); w</a:t>
            </a:r>
            <a:r>
              <a:rPr lang="en-US" sz="2400" baseline="-25000" dirty="0"/>
              <a:t>2</a:t>
            </a:r>
            <a:r>
              <a:rPr lang="en-US" sz="2400" dirty="0"/>
              <a:t>(X); w</a:t>
            </a:r>
            <a:r>
              <a:rPr lang="en-US" sz="2400" baseline="-25000" dirty="0"/>
              <a:t>3</a:t>
            </a:r>
            <a:r>
              <a:rPr lang="en-US" sz="2400" dirty="0"/>
              <a:t>(X);</a:t>
            </a:r>
          </a:p>
        </p:txBody>
      </p:sp>
      <p:sp>
        <p:nvSpPr>
          <p:cNvPr id="208901" name="Rectangle 5"/>
          <p:cNvSpPr>
            <a:spLocks noChangeArrowheads="1"/>
          </p:cNvSpPr>
          <p:nvPr/>
        </p:nvSpPr>
        <p:spPr bwMode="auto">
          <a:xfrm>
            <a:off x="2286000" y="4165540"/>
            <a:ext cx="4207252" cy="4001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400" dirty="0"/>
              <a:t>w</a:t>
            </a:r>
            <a:r>
              <a:rPr lang="en-US" sz="2400" baseline="-25000" dirty="0"/>
              <a:t>1</a:t>
            </a:r>
            <a:r>
              <a:rPr lang="en-US" sz="2400" dirty="0"/>
              <a:t>(Y); w</a:t>
            </a:r>
            <a:r>
              <a:rPr lang="en-US" sz="2400" baseline="-25000" dirty="0"/>
              <a:t>2</a:t>
            </a:r>
            <a:r>
              <a:rPr lang="en-US" sz="2400" dirty="0"/>
              <a:t>(Y); w</a:t>
            </a:r>
            <a:r>
              <a:rPr lang="en-US" sz="2400" baseline="-25000" dirty="0"/>
              <a:t>2</a:t>
            </a:r>
            <a:r>
              <a:rPr lang="en-US" sz="2400" dirty="0"/>
              <a:t>(X); w</a:t>
            </a:r>
            <a:r>
              <a:rPr lang="en-US" sz="2400" baseline="-25000" dirty="0"/>
              <a:t>1</a:t>
            </a:r>
            <a:r>
              <a:rPr lang="en-US" sz="2400" dirty="0"/>
              <a:t>(X); w</a:t>
            </a:r>
            <a:r>
              <a:rPr lang="en-US" sz="2400" baseline="-25000" dirty="0"/>
              <a:t>3</a:t>
            </a:r>
            <a:r>
              <a:rPr lang="en-US" sz="2400" dirty="0"/>
              <a:t>(X);</a:t>
            </a:r>
          </a:p>
        </p:txBody>
      </p:sp>
      <p:sp>
        <p:nvSpPr>
          <p:cNvPr id="208902" name="AutoShape 6"/>
          <p:cNvSpPr>
            <a:spLocks noChangeArrowheads="1"/>
          </p:cNvSpPr>
          <p:nvPr/>
        </p:nvSpPr>
        <p:spPr bwMode="auto">
          <a:xfrm>
            <a:off x="4211826" y="4664075"/>
            <a:ext cx="457200" cy="3810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8903" name="Line 7"/>
          <p:cNvSpPr>
            <a:spLocks noChangeShapeType="1"/>
          </p:cNvSpPr>
          <p:nvPr/>
        </p:nvSpPr>
        <p:spPr bwMode="auto">
          <a:xfrm flipV="1">
            <a:off x="3970526" y="469265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8904" name="AutoShape 8"/>
          <p:cNvSpPr>
            <a:spLocks noChangeArrowheads="1"/>
          </p:cNvSpPr>
          <p:nvPr/>
        </p:nvSpPr>
        <p:spPr bwMode="auto">
          <a:xfrm>
            <a:off x="7010400" y="3797270"/>
            <a:ext cx="1079500" cy="1136650"/>
          </a:xfrm>
          <a:prstGeom prst="wedgeEllipseCallout">
            <a:avLst>
              <a:gd name="adj1" fmla="val -172028"/>
              <a:gd name="adj2" fmla="val 74301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dirty="0"/>
              <a:t>Lost</a:t>
            </a:r>
            <a:br>
              <a:rPr lang="en-US" dirty="0"/>
            </a:br>
            <a:r>
              <a:rPr lang="en-US" dirty="0"/>
              <a:t>write</a:t>
            </a:r>
          </a:p>
        </p:txBody>
      </p:sp>
      <p:sp>
        <p:nvSpPr>
          <p:cNvPr id="208905" name="Rectangle 9"/>
          <p:cNvSpPr>
            <a:spLocks noChangeArrowheads="1"/>
          </p:cNvSpPr>
          <p:nvPr/>
        </p:nvSpPr>
        <p:spPr bwMode="auto">
          <a:xfrm>
            <a:off x="325438" y="4522757"/>
            <a:ext cx="207691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smtClean="0"/>
              <a:t>Equivalent, but not  </a:t>
            </a:r>
          </a:p>
          <a:p>
            <a:r>
              <a:rPr lang="en-US" dirty="0" smtClean="0"/>
              <a:t>conflict equivalent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2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3600" dirty="0" smtClean="0"/>
              <a:t>Testing Conflict </a:t>
            </a:r>
            <a:r>
              <a:rPr lang="en-US" sz="3600" dirty="0" err="1" smtClean="0"/>
              <a:t>Serializable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AU" sz="2400" dirty="0" smtClean="0">
                <a:cs typeface="Times New Roman" pitchFamily="18" charset="0"/>
              </a:rPr>
              <a:t>Why not run only serial schedules? That is, run one transaction after the other?</a:t>
            </a:r>
          </a:p>
          <a:p>
            <a:endParaRPr lang="en-AU" sz="2400" dirty="0">
              <a:cs typeface="Times New Roman" pitchFamily="18" charset="0"/>
            </a:endParaRPr>
          </a:p>
          <a:p>
            <a:endParaRPr lang="en-AU" sz="2400" dirty="0" smtClean="0">
              <a:cs typeface="Times New Roman" pitchFamily="18" charset="0"/>
            </a:endParaRPr>
          </a:p>
          <a:p>
            <a:endParaRPr lang="en-AU" sz="2400" dirty="0">
              <a:cs typeface="Times New Roman" pitchFamily="18" charset="0"/>
            </a:endParaRPr>
          </a:p>
          <a:p>
            <a:r>
              <a:rPr lang="en-AU" sz="2400" dirty="0"/>
              <a:t>When there are only two transactions, there are only two serial schedules - for </a:t>
            </a:r>
            <a:r>
              <a:rPr lang="en-AU" sz="2400" i="1" dirty="0"/>
              <a:t>n </a:t>
            </a:r>
            <a:r>
              <a:rPr lang="en-AU" sz="2400" dirty="0"/>
              <a:t>transactions there will be </a:t>
            </a:r>
            <a:r>
              <a:rPr lang="en-AU" sz="2400" i="1" dirty="0"/>
              <a:t>n</a:t>
            </a:r>
            <a:r>
              <a:rPr lang="en-AU" sz="2400" dirty="0"/>
              <a:t>!.</a:t>
            </a:r>
          </a:p>
          <a:p>
            <a:endParaRPr lang="en-AU" sz="2400" dirty="0"/>
          </a:p>
          <a:p>
            <a:r>
              <a:rPr lang="en-AU" sz="2400" dirty="0"/>
              <a:t>Fortunately there is an efficient algorithm to check whether a schedule is </a:t>
            </a:r>
            <a:r>
              <a:rPr lang="en-AU" sz="2400" dirty="0" smtClean="0"/>
              <a:t>conflict serializable </a:t>
            </a:r>
            <a:r>
              <a:rPr lang="en-AU" sz="2400" dirty="0"/>
              <a:t>without checking all these possibilities.</a:t>
            </a:r>
          </a:p>
          <a:p>
            <a:endParaRPr lang="en-AU" sz="2400" dirty="0"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C7129-1DE7-416D-9879-E3A0A4AE66A5}" type="datetime1">
              <a:rPr lang="en-US" smtClean="0"/>
              <a:t>5/17/18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295400" y="2743200"/>
            <a:ext cx="6934200" cy="6096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Because of very poor throughput due to disk latency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2387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219200"/>
          </a:xfrm>
        </p:spPr>
        <p:txBody>
          <a:bodyPr>
            <a:normAutofit/>
          </a:bodyPr>
          <a:lstStyle/>
          <a:p>
            <a:r>
              <a:rPr lang="en-AU" sz="3600" dirty="0"/>
              <a:t>Check </a:t>
            </a:r>
            <a:r>
              <a:rPr lang="en-AU" sz="3600" dirty="0" smtClean="0"/>
              <a:t>Conflict </a:t>
            </a:r>
            <a:r>
              <a:rPr lang="en-AU" sz="3600" dirty="0"/>
              <a:t>Serializability</a:t>
            </a:r>
            <a:endParaRPr lang="en-AU" sz="3600" dirty="0"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229600" cy="4525963"/>
          </a:xfrm>
        </p:spPr>
        <p:txBody>
          <a:bodyPr>
            <a:noAutofit/>
          </a:bodyPr>
          <a:lstStyle/>
          <a:p>
            <a:r>
              <a:rPr lang="en-AU" sz="2400" i="1" dirty="0" smtClean="0"/>
              <a:t>Algorithm</a:t>
            </a:r>
            <a:endParaRPr lang="en-AU" sz="2400" i="1" dirty="0"/>
          </a:p>
          <a:p>
            <a:pPr marL="457200" lvl="1" indent="0">
              <a:buNone/>
            </a:pPr>
            <a:r>
              <a:rPr lang="en-AU" sz="2200" dirty="0"/>
              <a:t>Step 1: Construct a </a:t>
            </a:r>
            <a:r>
              <a:rPr lang="en-AU" sz="2200" i="1" dirty="0"/>
              <a:t>schedule </a:t>
            </a:r>
            <a:r>
              <a:rPr lang="en-AU" sz="2200" dirty="0"/>
              <a:t>(or </a:t>
            </a:r>
            <a:r>
              <a:rPr lang="en-AU" sz="2200" i="1" dirty="0"/>
              <a:t>precedence</a:t>
            </a:r>
            <a:r>
              <a:rPr lang="en-AU" sz="2200" dirty="0"/>
              <a:t>) graph </a:t>
            </a:r>
            <a:r>
              <a:rPr lang="en-AU" sz="2200" dirty="0" smtClean="0"/>
              <a:t>– a </a:t>
            </a:r>
            <a:r>
              <a:rPr lang="en-AU" sz="2200" i="1" dirty="0" smtClean="0"/>
              <a:t>directed </a:t>
            </a:r>
            <a:r>
              <a:rPr lang="en-AU" sz="2200" i="1" dirty="0"/>
              <a:t>graph</a:t>
            </a:r>
            <a:r>
              <a:rPr lang="en-AU" sz="2200" dirty="0" smtClean="0"/>
              <a:t>.</a:t>
            </a:r>
          </a:p>
          <a:p>
            <a:pPr lvl="1"/>
            <a:endParaRPr lang="en-AU" sz="2200" dirty="0"/>
          </a:p>
          <a:p>
            <a:pPr marL="457200" lvl="1" indent="0">
              <a:buNone/>
            </a:pPr>
            <a:r>
              <a:rPr lang="en-AU" sz="2200" dirty="0"/>
              <a:t>Step 2: Check if the graph is </a:t>
            </a:r>
            <a:r>
              <a:rPr lang="en-AU" sz="2200" i="1" dirty="0"/>
              <a:t>cyclic</a:t>
            </a:r>
            <a:r>
              <a:rPr lang="en-AU" sz="2200" dirty="0"/>
              <a:t>:</a:t>
            </a:r>
          </a:p>
          <a:p>
            <a:pPr lvl="2"/>
            <a:r>
              <a:rPr lang="en-AU" sz="2000" i="1" dirty="0"/>
              <a:t> </a:t>
            </a:r>
            <a:r>
              <a:rPr lang="en-AU" sz="2000" dirty="0"/>
              <a:t>Cyclic: </a:t>
            </a:r>
            <a:r>
              <a:rPr lang="en-AU" sz="2000" dirty="0" smtClean="0"/>
              <a:t>non-serializable</a:t>
            </a:r>
            <a:r>
              <a:rPr lang="zh-CN" altLang="en-US" sz="2000" dirty="0" smtClean="0"/>
              <a:t>（不可序列）</a:t>
            </a:r>
            <a:r>
              <a:rPr lang="en-AU" sz="2000" dirty="0" smtClean="0"/>
              <a:t>.</a:t>
            </a:r>
            <a:endParaRPr lang="en-AU" sz="2000" dirty="0"/>
          </a:p>
          <a:p>
            <a:pPr lvl="2"/>
            <a:r>
              <a:rPr lang="en-AU" sz="2000" i="1" dirty="0"/>
              <a:t> </a:t>
            </a:r>
            <a:r>
              <a:rPr lang="en-AU" sz="2000" dirty="0"/>
              <a:t>Acyclic: serializable.</a:t>
            </a:r>
            <a:endParaRPr lang="en-AU" sz="2000" dirty="0"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C7129-1DE7-416D-9879-E3A0A4AE66A5}" type="datetime1">
              <a:rPr lang="en-US" smtClean="0"/>
              <a:t>5/17/18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46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14400"/>
            <a:ext cx="8229600" cy="5211763"/>
          </a:xfrm>
        </p:spPr>
        <p:txBody>
          <a:bodyPr>
            <a:noAutofit/>
          </a:bodyPr>
          <a:lstStyle/>
          <a:p>
            <a:r>
              <a:rPr lang="en-AU" sz="2400" dirty="0"/>
              <a:t>A </a:t>
            </a:r>
            <a:r>
              <a:rPr lang="en-AU" sz="2400" i="1" dirty="0"/>
              <a:t>directed graph G </a:t>
            </a:r>
            <a:r>
              <a:rPr lang="en-AU" sz="2400" dirty="0"/>
              <a:t>= (</a:t>
            </a:r>
            <a:r>
              <a:rPr lang="en-AU" sz="2400" i="1" dirty="0" smtClean="0"/>
              <a:t>V, A</a:t>
            </a:r>
            <a:r>
              <a:rPr lang="en-AU" sz="2400" dirty="0"/>
              <a:t>) consists of</a:t>
            </a:r>
          </a:p>
          <a:p>
            <a:pPr lvl="1"/>
            <a:r>
              <a:rPr lang="en-AU" sz="2000" i="1" dirty="0"/>
              <a:t> </a:t>
            </a:r>
            <a:r>
              <a:rPr lang="en-AU" sz="2000" dirty="0"/>
              <a:t>a vertex set </a:t>
            </a:r>
            <a:r>
              <a:rPr lang="en-AU" sz="2000" i="1" dirty="0" smtClean="0"/>
              <a:t>V</a:t>
            </a:r>
            <a:r>
              <a:rPr lang="en-AU" sz="2000" dirty="0" smtClean="0"/>
              <a:t>, </a:t>
            </a:r>
            <a:r>
              <a:rPr lang="en-AU" sz="2000" dirty="0"/>
              <a:t>and</a:t>
            </a:r>
          </a:p>
          <a:p>
            <a:pPr lvl="1"/>
            <a:r>
              <a:rPr lang="en-AU" sz="2000" i="1" dirty="0"/>
              <a:t> </a:t>
            </a:r>
            <a:r>
              <a:rPr lang="en-AU" sz="2000" dirty="0"/>
              <a:t>an arc set </a:t>
            </a:r>
            <a:r>
              <a:rPr lang="en-AU" sz="2000" i="1" dirty="0"/>
              <a:t>A </a:t>
            </a:r>
            <a:r>
              <a:rPr lang="en-AU" sz="2000" dirty="0"/>
              <a:t>such that each arc connects two vertices</a:t>
            </a:r>
            <a:r>
              <a:rPr lang="en-AU" sz="2000" dirty="0" smtClean="0"/>
              <a:t>.</a:t>
            </a:r>
          </a:p>
          <a:p>
            <a:pPr lvl="1"/>
            <a:endParaRPr lang="en-AU" sz="2000" dirty="0"/>
          </a:p>
          <a:p>
            <a:r>
              <a:rPr lang="en-AU" sz="2400" i="1" dirty="0"/>
              <a:t>G </a:t>
            </a:r>
            <a:r>
              <a:rPr lang="en-AU" sz="2400" dirty="0"/>
              <a:t>is </a:t>
            </a:r>
            <a:r>
              <a:rPr lang="en-AU" sz="2400" i="1" dirty="0"/>
              <a:t>cyclic </a:t>
            </a:r>
            <a:r>
              <a:rPr lang="en-AU" sz="2400" dirty="0"/>
              <a:t>if </a:t>
            </a:r>
            <a:r>
              <a:rPr lang="en-AU" sz="2400" i="1" dirty="0"/>
              <a:t>G </a:t>
            </a:r>
            <a:r>
              <a:rPr lang="en-AU" sz="2400" dirty="0"/>
              <a:t>contains a directed </a:t>
            </a:r>
            <a:r>
              <a:rPr lang="en-AU" sz="2400" dirty="0" smtClean="0"/>
              <a:t>cycle</a:t>
            </a:r>
            <a:r>
              <a:rPr lang="zh-CN" altLang="en-US" sz="2400" smtClean="0"/>
              <a:t>（定向循环）</a:t>
            </a:r>
            <a:r>
              <a:rPr lang="en-AU" sz="2400" dirty="0" smtClean="0"/>
              <a:t>.</a:t>
            </a:r>
            <a:endParaRPr lang="en-AU" sz="2000" dirty="0"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C7129-1DE7-416D-9879-E3A0A4AE66A5}" type="datetime1">
              <a:rPr lang="en-US" smtClean="0"/>
              <a:t>5/17/18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3048000" y="3363635"/>
            <a:ext cx="2810278" cy="2963942"/>
            <a:chOff x="2749683" y="5722841"/>
            <a:chExt cx="3639356" cy="3628810"/>
          </a:xfrm>
        </p:grpSpPr>
        <p:sp>
          <p:nvSpPr>
            <p:cNvPr id="7" name="object 3"/>
            <p:cNvSpPr/>
            <p:nvPr/>
          </p:nvSpPr>
          <p:spPr>
            <a:xfrm>
              <a:off x="4419044" y="6062443"/>
              <a:ext cx="271968" cy="271968"/>
            </a:xfrm>
            <a:custGeom>
              <a:avLst/>
              <a:gdLst/>
              <a:ahLst/>
              <a:cxnLst/>
              <a:rect l="l" t="t" r="r" b="b"/>
              <a:pathLst>
                <a:path w="144144" h="144145">
                  <a:moveTo>
                    <a:pt x="72002" y="0"/>
                  </a:moveTo>
                  <a:lnTo>
                    <a:pt x="32798" y="11597"/>
                  </a:lnTo>
                  <a:lnTo>
                    <a:pt x="6692" y="41640"/>
                  </a:lnTo>
                  <a:lnTo>
                    <a:pt x="0" y="71991"/>
                  </a:lnTo>
                  <a:lnTo>
                    <a:pt x="780" y="82630"/>
                  </a:lnTo>
                  <a:lnTo>
                    <a:pt x="17662" y="119228"/>
                  </a:lnTo>
                  <a:lnTo>
                    <a:pt x="51208" y="140945"/>
                  </a:lnTo>
                  <a:lnTo>
                    <a:pt x="72002" y="143993"/>
                  </a:lnTo>
                  <a:lnTo>
                    <a:pt x="82641" y="143213"/>
                  </a:lnTo>
                  <a:lnTo>
                    <a:pt x="119235" y="126331"/>
                  </a:lnTo>
                  <a:lnTo>
                    <a:pt x="140946" y="92785"/>
                  </a:lnTo>
                  <a:lnTo>
                    <a:pt x="143993" y="71991"/>
                  </a:lnTo>
                  <a:lnTo>
                    <a:pt x="143213" y="61352"/>
                  </a:lnTo>
                  <a:lnTo>
                    <a:pt x="126336" y="24758"/>
                  </a:lnTo>
                  <a:lnTo>
                    <a:pt x="92795" y="3047"/>
                  </a:lnTo>
                  <a:lnTo>
                    <a:pt x="7200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3396"/>
            </a:p>
          </p:txBody>
        </p:sp>
        <p:sp>
          <p:nvSpPr>
            <p:cNvPr id="8" name="object 4"/>
            <p:cNvSpPr/>
            <p:nvPr/>
          </p:nvSpPr>
          <p:spPr>
            <a:xfrm>
              <a:off x="4419044" y="6062443"/>
              <a:ext cx="271968" cy="271968"/>
            </a:xfrm>
            <a:custGeom>
              <a:avLst/>
              <a:gdLst/>
              <a:ahLst/>
              <a:cxnLst/>
              <a:rect l="l" t="t" r="r" b="b"/>
              <a:pathLst>
                <a:path w="144144" h="144145">
                  <a:moveTo>
                    <a:pt x="143993" y="71991"/>
                  </a:moveTo>
                  <a:lnTo>
                    <a:pt x="132396" y="111195"/>
                  </a:lnTo>
                  <a:lnTo>
                    <a:pt x="102353" y="137301"/>
                  </a:lnTo>
                  <a:lnTo>
                    <a:pt x="72002" y="143993"/>
                  </a:lnTo>
                  <a:lnTo>
                    <a:pt x="61363" y="143213"/>
                  </a:lnTo>
                  <a:lnTo>
                    <a:pt x="24765" y="126331"/>
                  </a:lnTo>
                  <a:lnTo>
                    <a:pt x="3048" y="92785"/>
                  </a:lnTo>
                  <a:lnTo>
                    <a:pt x="0" y="71991"/>
                  </a:lnTo>
                  <a:lnTo>
                    <a:pt x="780" y="61352"/>
                  </a:lnTo>
                  <a:lnTo>
                    <a:pt x="17662" y="24758"/>
                  </a:lnTo>
                  <a:lnTo>
                    <a:pt x="51208" y="3047"/>
                  </a:lnTo>
                  <a:lnTo>
                    <a:pt x="72002" y="0"/>
                  </a:lnTo>
                  <a:lnTo>
                    <a:pt x="82641" y="780"/>
                  </a:lnTo>
                  <a:lnTo>
                    <a:pt x="119235" y="17657"/>
                  </a:lnTo>
                  <a:lnTo>
                    <a:pt x="140946" y="51198"/>
                  </a:lnTo>
                  <a:lnTo>
                    <a:pt x="143993" y="71991"/>
                  </a:lnTo>
                  <a:close/>
                </a:path>
              </a:pathLst>
            </a:custGeom>
            <a:ln w="5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396"/>
            </a:p>
          </p:txBody>
        </p:sp>
        <p:sp>
          <p:nvSpPr>
            <p:cNvPr id="9" name="object 5"/>
            <p:cNvSpPr/>
            <p:nvPr/>
          </p:nvSpPr>
          <p:spPr>
            <a:xfrm>
              <a:off x="2749683" y="7392184"/>
              <a:ext cx="271968" cy="271968"/>
            </a:xfrm>
            <a:custGeom>
              <a:avLst/>
              <a:gdLst/>
              <a:ahLst/>
              <a:cxnLst/>
              <a:rect l="l" t="t" r="r" b="b"/>
              <a:pathLst>
                <a:path w="144144" h="144145">
                  <a:moveTo>
                    <a:pt x="72001" y="0"/>
                  </a:moveTo>
                  <a:lnTo>
                    <a:pt x="32797" y="11600"/>
                  </a:lnTo>
                  <a:lnTo>
                    <a:pt x="6692" y="41647"/>
                  </a:lnTo>
                  <a:lnTo>
                    <a:pt x="0" y="71999"/>
                  </a:lnTo>
                  <a:lnTo>
                    <a:pt x="780" y="82639"/>
                  </a:lnTo>
                  <a:lnTo>
                    <a:pt x="17662" y="119237"/>
                  </a:lnTo>
                  <a:lnTo>
                    <a:pt x="51208" y="140953"/>
                  </a:lnTo>
                  <a:lnTo>
                    <a:pt x="72001" y="144002"/>
                  </a:lnTo>
                  <a:lnTo>
                    <a:pt x="82640" y="143221"/>
                  </a:lnTo>
                  <a:lnTo>
                    <a:pt x="119238" y="126340"/>
                  </a:lnTo>
                  <a:lnTo>
                    <a:pt x="140954" y="92793"/>
                  </a:lnTo>
                  <a:lnTo>
                    <a:pt x="144003" y="71999"/>
                  </a:lnTo>
                  <a:lnTo>
                    <a:pt x="143223" y="61360"/>
                  </a:lnTo>
                  <a:lnTo>
                    <a:pt x="126341" y="24763"/>
                  </a:lnTo>
                  <a:lnTo>
                    <a:pt x="92795" y="3048"/>
                  </a:lnTo>
                  <a:lnTo>
                    <a:pt x="7200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3396"/>
            </a:p>
          </p:txBody>
        </p:sp>
        <p:sp>
          <p:nvSpPr>
            <p:cNvPr id="10" name="object 6"/>
            <p:cNvSpPr/>
            <p:nvPr/>
          </p:nvSpPr>
          <p:spPr>
            <a:xfrm>
              <a:off x="2749683" y="7392184"/>
              <a:ext cx="271968" cy="271968"/>
            </a:xfrm>
            <a:custGeom>
              <a:avLst/>
              <a:gdLst/>
              <a:ahLst/>
              <a:cxnLst/>
              <a:rect l="l" t="t" r="r" b="b"/>
              <a:pathLst>
                <a:path w="144144" h="144145">
                  <a:moveTo>
                    <a:pt x="144003" y="71999"/>
                  </a:moveTo>
                  <a:lnTo>
                    <a:pt x="132402" y="111204"/>
                  </a:lnTo>
                  <a:lnTo>
                    <a:pt x="102354" y="137309"/>
                  </a:lnTo>
                  <a:lnTo>
                    <a:pt x="72001" y="144002"/>
                  </a:lnTo>
                  <a:lnTo>
                    <a:pt x="61362" y="143221"/>
                  </a:lnTo>
                  <a:lnTo>
                    <a:pt x="24764" y="126340"/>
                  </a:lnTo>
                  <a:lnTo>
                    <a:pt x="3048" y="92793"/>
                  </a:lnTo>
                  <a:lnTo>
                    <a:pt x="0" y="71999"/>
                  </a:lnTo>
                  <a:lnTo>
                    <a:pt x="780" y="61360"/>
                  </a:lnTo>
                  <a:lnTo>
                    <a:pt x="17662" y="24763"/>
                  </a:lnTo>
                  <a:lnTo>
                    <a:pt x="51208" y="3048"/>
                  </a:lnTo>
                  <a:lnTo>
                    <a:pt x="72001" y="0"/>
                  </a:lnTo>
                  <a:lnTo>
                    <a:pt x="82640" y="780"/>
                  </a:lnTo>
                  <a:lnTo>
                    <a:pt x="119238" y="17661"/>
                  </a:lnTo>
                  <a:lnTo>
                    <a:pt x="140954" y="51206"/>
                  </a:lnTo>
                  <a:lnTo>
                    <a:pt x="144003" y="71999"/>
                  </a:lnTo>
                  <a:close/>
                </a:path>
              </a:pathLst>
            </a:custGeom>
            <a:ln w="5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396"/>
            </a:p>
          </p:txBody>
        </p:sp>
        <p:sp>
          <p:nvSpPr>
            <p:cNvPr id="11" name="object 7"/>
            <p:cNvSpPr/>
            <p:nvPr/>
          </p:nvSpPr>
          <p:spPr>
            <a:xfrm>
              <a:off x="3807762" y="8507605"/>
              <a:ext cx="271968" cy="271968"/>
            </a:xfrm>
            <a:custGeom>
              <a:avLst/>
              <a:gdLst/>
              <a:ahLst/>
              <a:cxnLst/>
              <a:rect l="l" t="t" r="r" b="b"/>
              <a:pathLst>
                <a:path w="144144" h="144145">
                  <a:moveTo>
                    <a:pt x="71988" y="0"/>
                  </a:moveTo>
                  <a:lnTo>
                    <a:pt x="32789" y="11601"/>
                  </a:lnTo>
                  <a:lnTo>
                    <a:pt x="6690" y="41650"/>
                  </a:lnTo>
                  <a:lnTo>
                    <a:pt x="0" y="72002"/>
                  </a:lnTo>
                  <a:lnTo>
                    <a:pt x="780" y="82641"/>
                  </a:lnTo>
                  <a:lnTo>
                    <a:pt x="17657" y="119235"/>
                  </a:lnTo>
                  <a:lnTo>
                    <a:pt x="51196" y="140946"/>
                  </a:lnTo>
                  <a:lnTo>
                    <a:pt x="71988" y="143993"/>
                  </a:lnTo>
                  <a:lnTo>
                    <a:pt x="82627" y="143213"/>
                  </a:lnTo>
                  <a:lnTo>
                    <a:pt x="119225" y="126336"/>
                  </a:lnTo>
                  <a:lnTo>
                    <a:pt x="140942" y="92795"/>
                  </a:lnTo>
                  <a:lnTo>
                    <a:pt x="143991" y="72002"/>
                  </a:lnTo>
                  <a:lnTo>
                    <a:pt x="143210" y="61363"/>
                  </a:lnTo>
                  <a:lnTo>
                    <a:pt x="126328" y="24765"/>
                  </a:lnTo>
                  <a:lnTo>
                    <a:pt x="92782" y="3048"/>
                  </a:lnTo>
                  <a:lnTo>
                    <a:pt x="719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3396"/>
            </a:p>
          </p:txBody>
        </p:sp>
        <p:sp>
          <p:nvSpPr>
            <p:cNvPr id="12" name="object 8"/>
            <p:cNvSpPr/>
            <p:nvPr/>
          </p:nvSpPr>
          <p:spPr>
            <a:xfrm>
              <a:off x="3807762" y="8507605"/>
              <a:ext cx="271968" cy="271968"/>
            </a:xfrm>
            <a:custGeom>
              <a:avLst/>
              <a:gdLst/>
              <a:ahLst/>
              <a:cxnLst/>
              <a:rect l="l" t="t" r="r" b="b"/>
              <a:pathLst>
                <a:path w="144144" h="144145">
                  <a:moveTo>
                    <a:pt x="143991" y="72002"/>
                  </a:moveTo>
                  <a:lnTo>
                    <a:pt x="132389" y="111203"/>
                  </a:lnTo>
                  <a:lnTo>
                    <a:pt x="102341" y="137303"/>
                  </a:lnTo>
                  <a:lnTo>
                    <a:pt x="71988" y="143993"/>
                  </a:lnTo>
                  <a:lnTo>
                    <a:pt x="61350" y="143213"/>
                  </a:lnTo>
                  <a:lnTo>
                    <a:pt x="24758" y="126336"/>
                  </a:lnTo>
                  <a:lnTo>
                    <a:pt x="3047" y="92795"/>
                  </a:lnTo>
                  <a:lnTo>
                    <a:pt x="0" y="72002"/>
                  </a:lnTo>
                  <a:lnTo>
                    <a:pt x="780" y="61363"/>
                  </a:lnTo>
                  <a:lnTo>
                    <a:pt x="17657" y="24765"/>
                  </a:lnTo>
                  <a:lnTo>
                    <a:pt x="51196" y="3048"/>
                  </a:lnTo>
                  <a:lnTo>
                    <a:pt x="71988" y="0"/>
                  </a:lnTo>
                  <a:lnTo>
                    <a:pt x="82627" y="780"/>
                  </a:lnTo>
                  <a:lnTo>
                    <a:pt x="119225" y="17662"/>
                  </a:lnTo>
                  <a:lnTo>
                    <a:pt x="140942" y="51208"/>
                  </a:lnTo>
                  <a:lnTo>
                    <a:pt x="143991" y="72002"/>
                  </a:lnTo>
                  <a:close/>
                </a:path>
              </a:pathLst>
            </a:custGeom>
            <a:ln w="5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396"/>
            </a:p>
          </p:txBody>
        </p:sp>
        <p:sp>
          <p:nvSpPr>
            <p:cNvPr id="13" name="object 9"/>
            <p:cNvSpPr/>
            <p:nvPr/>
          </p:nvSpPr>
          <p:spPr>
            <a:xfrm>
              <a:off x="5437859" y="7760473"/>
              <a:ext cx="271968" cy="271968"/>
            </a:xfrm>
            <a:custGeom>
              <a:avLst/>
              <a:gdLst/>
              <a:ahLst/>
              <a:cxnLst/>
              <a:rect l="l" t="t" r="r" b="b"/>
              <a:pathLst>
                <a:path w="144144" h="144145">
                  <a:moveTo>
                    <a:pt x="72002" y="0"/>
                  </a:moveTo>
                  <a:lnTo>
                    <a:pt x="32798" y="11601"/>
                  </a:lnTo>
                  <a:lnTo>
                    <a:pt x="6692" y="41650"/>
                  </a:lnTo>
                  <a:lnTo>
                    <a:pt x="0" y="72002"/>
                  </a:lnTo>
                  <a:lnTo>
                    <a:pt x="780" y="82640"/>
                  </a:lnTo>
                  <a:lnTo>
                    <a:pt x="17662" y="119232"/>
                  </a:lnTo>
                  <a:lnTo>
                    <a:pt x="51208" y="140943"/>
                  </a:lnTo>
                  <a:lnTo>
                    <a:pt x="72002" y="143991"/>
                  </a:lnTo>
                  <a:lnTo>
                    <a:pt x="82641" y="143210"/>
                  </a:lnTo>
                  <a:lnTo>
                    <a:pt x="119235" y="126333"/>
                  </a:lnTo>
                  <a:lnTo>
                    <a:pt x="140946" y="92794"/>
                  </a:lnTo>
                  <a:lnTo>
                    <a:pt x="143993" y="72002"/>
                  </a:lnTo>
                  <a:lnTo>
                    <a:pt x="143213" y="61363"/>
                  </a:lnTo>
                  <a:lnTo>
                    <a:pt x="126336" y="24765"/>
                  </a:lnTo>
                  <a:lnTo>
                    <a:pt x="92795" y="3048"/>
                  </a:lnTo>
                  <a:lnTo>
                    <a:pt x="7200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3396"/>
            </a:p>
          </p:txBody>
        </p:sp>
        <p:sp>
          <p:nvSpPr>
            <p:cNvPr id="14" name="object 10"/>
            <p:cNvSpPr/>
            <p:nvPr/>
          </p:nvSpPr>
          <p:spPr>
            <a:xfrm>
              <a:off x="5437859" y="7760473"/>
              <a:ext cx="271968" cy="271968"/>
            </a:xfrm>
            <a:custGeom>
              <a:avLst/>
              <a:gdLst/>
              <a:ahLst/>
              <a:cxnLst/>
              <a:rect l="l" t="t" r="r" b="b"/>
              <a:pathLst>
                <a:path w="144144" h="144145">
                  <a:moveTo>
                    <a:pt x="143993" y="72002"/>
                  </a:moveTo>
                  <a:lnTo>
                    <a:pt x="132396" y="111201"/>
                  </a:lnTo>
                  <a:lnTo>
                    <a:pt x="102353" y="137300"/>
                  </a:lnTo>
                  <a:lnTo>
                    <a:pt x="72002" y="143991"/>
                  </a:lnTo>
                  <a:lnTo>
                    <a:pt x="61363" y="143210"/>
                  </a:lnTo>
                  <a:lnTo>
                    <a:pt x="24765" y="126333"/>
                  </a:lnTo>
                  <a:lnTo>
                    <a:pt x="3048" y="92794"/>
                  </a:lnTo>
                  <a:lnTo>
                    <a:pt x="0" y="72002"/>
                  </a:lnTo>
                  <a:lnTo>
                    <a:pt x="780" y="61363"/>
                  </a:lnTo>
                  <a:lnTo>
                    <a:pt x="17662" y="24765"/>
                  </a:lnTo>
                  <a:lnTo>
                    <a:pt x="51208" y="3048"/>
                  </a:lnTo>
                  <a:lnTo>
                    <a:pt x="72002" y="0"/>
                  </a:lnTo>
                  <a:lnTo>
                    <a:pt x="82641" y="780"/>
                  </a:lnTo>
                  <a:lnTo>
                    <a:pt x="119235" y="17662"/>
                  </a:lnTo>
                  <a:lnTo>
                    <a:pt x="140946" y="51208"/>
                  </a:lnTo>
                  <a:lnTo>
                    <a:pt x="143993" y="72002"/>
                  </a:lnTo>
                  <a:close/>
                </a:path>
              </a:pathLst>
            </a:custGeom>
            <a:ln w="5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396"/>
            </a:p>
          </p:txBody>
        </p:sp>
        <p:sp>
          <p:nvSpPr>
            <p:cNvPr id="15" name="object 11"/>
            <p:cNvSpPr/>
            <p:nvPr/>
          </p:nvSpPr>
          <p:spPr>
            <a:xfrm>
              <a:off x="6117071" y="5722841"/>
              <a:ext cx="271968" cy="271968"/>
            </a:xfrm>
            <a:custGeom>
              <a:avLst/>
              <a:gdLst/>
              <a:ahLst/>
              <a:cxnLst/>
              <a:rect l="l" t="t" r="r" b="b"/>
              <a:pathLst>
                <a:path w="144145" h="144145">
                  <a:moveTo>
                    <a:pt x="72002" y="0"/>
                  </a:moveTo>
                  <a:lnTo>
                    <a:pt x="32798" y="11597"/>
                  </a:lnTo>
                  <a:lnTo>
                    <a:pt x="6692" y="41640"/>
                  </a:lnTo>
                  <a:lnTo>
                    <a:pt x="0" y="71991"/>
                  </a:lnTo>
                  <a:lnTo>
                    <a:pt x="780" y="82630"/>
                  </a:lnTo>
                  <a:lnTo>
                    <a:pt x="17662" y="119227"/>
                  </a:lnTo>
                  <a:lnTo>
                    <a:pt x="51208" y="140942"/>
                  </a:lnTo>
                  <a:lnTo>
                    <a:pt x="72002" y="143991"/>
                  </a:lnTo>
                  <a:lnTo>
                    <a:pt x="82641" y="143210"/>
                  </a:lnTo>
                  <a:lnTo>
                    <a:pt x="119239" y="126329"/>
                  </a:lnTo>
                  <a:lnTo>
                    <a:pt x="140954" y="92784"/>
                  </a:lnTo>
                  <a:lnTo>
                    <a:pt x="144002" y="71991"/>
                  </a:lnTo>
                  <a:lnTo>
                    <a:pt x="143222" y="61352"/>
                  </a:lnTo>
                  <a:lnTo>
                    <a:pt x="126341" y="24758"/>
                  </a:lnTo>
                  <a:lnTo>
                    <a:pt x="92796" y="3047"/>
                  </a:lnTo>
                  <a:lnTo>
                    <a:pt x="7200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3396"/>
            </a:p>
          </p:txBody>
        </p:sp>
        <p:sp>
          <p:nvSpPr>
            <p:cNvPr id="16" name="object 12"/>
            <p:cNvSpPr/>
            <p:nvPr/>
          </p:nvSpPr>
          <p:spPr>
            <a:xfrm>
              <a:off x="6117071" y="5722841"/>
              <a:ext cx="271968" cy="271968"/>
            </a:xfrm>
            <a:custGeom>
              <a:avLst/>
              <a:gdLst/>
              <a:ahLst/>
              <a:cxnLst/>
              <a:rect l="l" t="t" r="r" b="b"/>
              <a:pathLst>
                <a:path w="144145" h="144145">
                  <a:moveTo>
                    <a:pt x="144002" y="71991"/>
                  </a:moveTo>
                  <a:lnTo>
                    <a:pt x="132402" y="111194"/>
                  </a:lnTo>
                  <a:lnTo>
                    <a:pt x="102355" y="137298"/>
                  </a:lnTo>
                  <a:lnTo>
                    <a:pt x="72002" y="143991"/>
                  </a:lnTo>
                  <a:lnTo>
                    <a:pt x="61363" y="143210"/>
                  </a:lnTo>
                  <a:lnTo>
                    <a:pt x="24765" y="126329"/>
                  </a:lnTo>
                  <a:lnTo>
                    <a:pt x="3048" y="92784"/>
                  </a:lnTo>
                  <a:lnTo>
                    <a:pt x="0" y="71991"/>
                  </a:lnTo>
                  <a:lnTo>
                    <a:pt x="780" y="61352"/>
                  </a:lnTo>
                  <a:lnTo>
                    <a:pt x="17662" y="24758"/>
                  </a:lnTo>
                  <a:lnTo>
                    <a:pt x="51208" y="3047"/>
                  </a:lnTo>
                  <a:lnTo>
                    <a:pt x="72002" y="0"/>
                  </a:lnTo>
                  <a:lnTo>
                    <a:pt x="82641" y="780"/>
                  </a:lnTo>
                  <a:lnTo>
                    <a:pt x="119239" y="17657"/>
                  </a:lnTo>
                  <a:lnTo>
                    <a:pt x="140954" y="51198"/>
                  </a:lnTo>
                  <a:lnTo>
                    <a:pt x="144002" y="71991"/>
                  </a:lnTo>
                  <a:close/>
                </a:path>
              </a:pathLst>
            </a:custGeom>
            <a:ln w="5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396"/>
            </a:p>
          </p:txBody>
        </p:sp>
        <p:sp>
          <p:nvSpPr>
            <p:cNvPr id="17" name="object 13"/>
            <p:cNvSpPr/>
            <p:nvPr/>
          </p:nvSpPr>
          <p:spPr>
            <a:xfrm>
              <a:off x="2924775" y="6367325"/>
              <a:ext cx="1434120" cy="1122616"/>
            </a:xfrm>
            <a:custGeom>
              <a:avLst/>
              <a:gdLst/>
              <a:ahLst/>
              <a:cxnLst/>
              <a:rect l="l" t="t" r="r" b="b"/>
              <a:pathLst>
                <a:path w="760094" h="594995">
                  <a:moveTo>
                    <a:pt x="0" y="594384"/>
                  </a:moveTo>
                  <a:lnTo>
                    <a:pt x="759490" y="0"/>
                  </a:lnTo>
                </a:path>
              </a:pathLst>
            </a:custGeom>
            <a:ln w="5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396"/>
            </a:p>
          </p:txBody>
        </p:sp>
        <p:sp>
          <p:nvSpPr>
            <p:cNvPr id="18" name="object 14"/>
            <p:cNvSpPr/>
            <p:nvPr/>
          </p:nvSpPr>
          <p:spPr>
            <a:xfrm>
              <a:off x="4357755" y="6294960"/>
              <a:ext cx="93451" cy="73084"/>
            </a:xfrm>
            <a:custGeom>
              <a:avLst/>
              <a:gdLst/>
              <a:ahLst/>
              <a:cxnLst/>
              <a:rect l="l" t="t" r="r" b="b"/>
              <a:pathLst>
                <a:path w="49530" h="38735">
                  <a:moveTo>
                    <a:pt x="0" y="38353"/>
                  </a:moveTo>
                  <a:lnTo>
                    <a:pt x="49007" y="0"/>
                  </a:lnTo>
                </a:path>
              </a:pathLst>
            </a:custGeom>
            <a:ln w="5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396"/>
            </a:p>
          </p:txBody>
        </p:sp>
        <p:sp>
          <p:nvSpPr>
            <p:cNvPr id="19" name="object 15"/>
            <p:cNvSpPr/>
            <p:nvPr/>
          </p:nvSpPr>
          <p:spPr>
            <a:xfrm>
              <a:off x="4284720" y="6290348"/>
              <a:ext cx="170130" cy="148564"/>
            </a:xfrm>
            <a:custGeom>
              <a:avLst/>
              <a:gdLst/>
              <a:ahLst/>
              <a:cxnLst/>
              <a:rect l="l" t="t" r="r" b="b"/>
              <a:pathLst>
                <a:path w="90169" h="78739">
                  <a:moveTo>
                    <a:pt x="0" y="40797"/>
                  </a:moveTo>
                  <a:lnTo>
                    <a:pt x="89586" y="0"/>
                  </a:lnTo>
                  <a:lnTo>
                    <a:pt x="29597" y="78394"/>
                  </a:lnTo>
                </a:path>
              </a:pathLst>
            </a:custGeom>
            <a:ln w="5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396"/>
            </a:p>
          </p:txBody>
        </p:sp>
        <p:sp>
          <p:nvSpPr>
            <p:cNvPr id="20" name="object 16"/>
            <p:cNvSpPr/>
            <p:nvPr/>
          </p:nvSpPr>
          <p:spPr>
            <a:xfrm>
              <a:off x="4690725" y="5934506"/>
              <a:ext cx="1384999" cy="264779"/>
            </a:xfrm>
            <a:custGeom>
              <a:avLst/>
              <a:gdLst/>
              <a:ahLst/>
              <a:cxnLst/>
              <a:rect l="l" t="t" r="r" b="b"/>
              <a:pathLst>
                <a:path w="734060" h="140335">
                  <a:moveTo>
                    <a:pt x="0" y="139799"/>
                  </a:moveTo>
                  <a:lnTo>
                    <a:pt x="733965" y="0"/>
                  </a:lnTo>
                </a:path>
              </a:pathLst>
            </a:custGeom>
            <a:ln w="5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396"/>
            </a:p>
          </p:txBody>
        </p:sp>
        <p:sp>
          <p:nvSpPr>
            <p:cNvPr id="21" name="object 17"/>
            <p:cNvSpPr/>
            <p:nvPr/>
          </p:nvSpPr>
          <p:spPr>
            <a:xfrm>
              <a:off x="5890675" y="5923587"/>
              <a:ext cx="185705" cy="89857"/>
            </a:xfrm>
            <a:custGeom>
              <a:avLst/>
              <a:gdLst/>
              <a:ahLst/>
              <a:cxnLst/>
              <a:rect l="l" t="t" r="r" b="b"/>
              <a:pathLst>
                <a:path w="98425" h="47625">
                  <a:moveTo>
                    <a:pt x="0" y="0"/>
                  </a:moveTo>
                  <a:lnTo>
                    <a:pt x="98397" y="5595"/>
                  </a:lnTo>
                  <a:lnTo>
                    <a:pt x="8799" y="47189"/>
                  </a:lnTo>
                </a:path>
              </a:pathLst>
            </a:custGeom>
            <a:ln w="5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396"/>
            </a:p>
          </p:txBody>
        </p:sp>
        <p:sp>
          <p:nvSpPr>
            <p:cNvPr id="22" name="object 18"/>
            <p:cNvSpPr/>
            <p:nvPr/>
          </p:nvSpPr>
          <p:spPr>
            <a:xfrm>
              <a:off x="5663065" y="5994518"/>
              <a:ext cx="590661" cy="1474856"/>
            </a:xfrm>
            <a:custGeom>
              <a:avLst/>
              <a:gdLst/>
              <a:ahLst/>
              <a:cxnLst/>
              <a:rect l="l" t="t" r="r" b="b"/>
              <a:pathLst>
                <a:path w="313054" h="781685">
                  <a:moveTo>
                    <a:pt x="312629" y="0"/>
                  </a:moveTo>
                  <a:lnTo>
                    <a:pt x="0" y="781572"/>
                  </a:lnTo>
                </a:path>
              </a:pathLst>
            </a:custGeom>
            <a:ln w="5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396"/>
            </a:p>
          </p:txBody>
        </p:sp>
        <p:sp>
          <p:nvSpPr>
            <p:cNvPr id="23" name="object 19"/>
            <p:cNvSpPr/>
            <p:nvPr/>
          </p:nvSpPr>
          <p:spPr>
            <a:xfrm>
              <a:off x="5590145" y="7469160"/>
              <a:ext cx="73084" cy="183309"/>
            </a:xfrm>
            <a:custGeom>
              <a:avLst/>
              <a:gdLst/>
              <a:ahLst/>
              <a:cxnLst/>
              <a:rect l="l" t="t" r="r" b="b"/>
              <a:pathLst>
                <a:path w="38735" h="97154">
                  <a:moveTo>
                    <a:pt x="38648" y="0"/>
                  </a:moveTo>
                  <a:lnTo>
                    <a:pt x="0" y="96620"/>
                  </a:lnTo>
                </a:path>
              </a:pathLst>
            </a:custGeom>
            <a:ln w="5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396"/>
            </a:p>
          </p:txBody>
        </p:sp>
        <p:sp>
          <p:nvSpPr>
            <p:cNvPr id="24" name="object 20"/>
            <p:cNvSpPr/>
            <p:nvPr/>
          </p:nvSpPr>
          <p:spPr>
            <a:xfrm>
              <a:off x="5588806" y="7469159"/>
              <a:ext cx="109027" cy="184507"/>
            </a:xfrm>
            <a:custGeom>
              <a:avLst/>
              <a:gdLst/>
              <a:ahLst/>
              <a:cxnLst/>
              <a:rect l="l" t="t" r="r" b="b"/>
              <a:pathLst>
                <a:path w="57785" h="97790">
                  <a:moveTo>
                    <a:pt x="57596" y="18406"/>
                  </a:moveTo>
                  <a:lnTo>
                    <a:pt x="0" y="97597"/>
                  </a:lnTo>
                  <a:lnTo>
                    <a:pt x="13595" y="0"/>
                  </a:lnTo>
                </a:path>
              </a:pathLst>
            </a:custGeom>
            <a:ln w="5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396"/>
            </a:p>
          </p:txBody>
        </p:sp>
        <p:sp>
          <p:nvSpPr>
            <p:cNvPr id="25" name="object 21"/>
            <p:cNvSpPr/>
            <p:nvPr/>
          </p:nvSpPr>
          <p:spPr>
            <a:xfrm>
              <a:off x="4752348" y="6546955"/>
              <a:ext cx="821892" cy="1350254"/>
            </a:xfrm>
            <a:custGeom>
              <a:avLst/>
              <a:gdLst/>
              <a:ahLst/>
              <a:cxnLst/>
              <a:rect l="l" t="t" r="r" b="b"/>
              <a:pathLst>
                <a:path w="435610" h="715645">
                  <a:moveTo>
                    <a:pt x="435328" y="715176"/>
                  </a:moveTo>
                  <a:lnTo>
                    <a:pt x="0" y="0"/>
                  </a:lnTo>
                </a:path>
              </a:pathLst>
            </a:custGeom>
            <a:ln w="5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396"/>
            </a:p>
          </p:txBody>
        </p:sp>
        <p:sp>
          <p:nvSpPr>
            <p:cNvPr id="26" name="object 22"/>
            <p:cNvSpPr/>
            <p:nvPr/>
          </p:nvSpPr>
          <p:spPr>
            <a:xfrm>
              <a:off x="4643954" y="6368878"/>
              <a:ext cx="109027" cy="178516"/>
            </a:xfrm>
            <a:custGeom>
              <a:avLst/>
              <a:gdLst/>
              <a:ahLst/>
              <a:cxnLst/>
              <a:rect l="l" t="t" r="r" b="b"/>
              <a:pathLst>
                <a:path w="57785" h="94614">
                  <a:moveTo>
                    <a:pt x="57450" y="94382"/>
                  </a:moveTo>
                  <a:lnTo>
                    <a:pt x="0" y="0"/>
                  </a:lnTo>
                </a:path>
              </a:pathLst>
            </a:custGeom>
            <a:ln w="5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396"/>
            </a:p>
          </p:txBody>
        </p:sp>
        <p:sp>
          <p:nvSpPr>
            <p:cNvPr id="27" name="object 23"/>
            <p:cNvSpPr/>
            <p:nvPr/>
          </p:nvSpPr>
          <p:spPr>
            <a:xfrm>
              <a:off x="4643936" y="6368828"/>
              <a:ext cx="132989" cy="178516"/>
            </a:xfrm>
            <a:custGeom>
              <a:avLst/>
              <a:gdLst/>
              <a:ahLst/>
              <a:cxnLst/>
              <a:rect l="l" t="t" r="r" b="b"/>
              <a:pathLst>
                <a:path w="70485" h="94614">
                  <a:moveTo>
                    <a:pt x="29594" y="94408"/>
                  </a:moveTo>
                  <a:lnTo>
                    <a:pt x="0" y="0"/>
                  </a:lnTo>
                  <a:lnTo>
                    <a:pt x="70395" y="69598"/>
                  </a:lnTo>
                </a:path>
              </a:pathLst>
            </a:custGeom>
            <a:ln w="5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396"/>
            </a:p>
          </p:txBody>
        </p:sp>
        <p:sp>
          <p:nvSpPr>
            <p:cNvPr id="28" name="object 24"/>
            <p:cNvSpPr/>
            <p:nvPr/>
          </p:nvSpPr>
          <p:spPr>
            <a:xfrm>
              <a:off x="4112173" y="5926596"/>
              <a:ext cx="2073903" cy="2450105"/>
            </a:xfrm>
            <a:custGeom>
              <a:avLst/>
              <a:gdLst/>
              <a:ahLst/>
              <a:cxnLst/>
              <a:rect l="l" t="t" r="r" b="b"/>
              <a:pathLst>
                <a:path w="1099185" h="1298575">
                  <a:moveTo>
                    <a:pt x="1098613" y="0"/>
                  </a:moveTo>
                  <a:lnTo>
                    <a:pt x="0" y="1298358"/>
                  </a:lnTo>
                </a:path>
              </a:pathLst>
            </a:custGeom>
            <a:ln w="5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396"/>
            </a:p>
          </p:txBody>
        </p:sp>
        <p:sp>
          <p:nvSpPr>
            <p:cNvPr id="29" name="object 25"/>
            <p:cNvSpPr/>
            <p:nvPr/>
          </p:nvSpPr>
          <p:spPr>
            <a:xfrm>
              <a:off x="3972141" y="8376294"/>
              <a:ext cx="140177" cy="166535"/>
            </a:xfrm>
            <a:custGeom>
              <a:avLst/>
              <a:gdLst/>
              <a:ahLst/>
              <a:cxnLst/>
              <a:rect l="l" t="t" r="r" b="b"/>
              <a:pathLst>
                <a:path w="74294" h="88265">
                  <a:moveTo>
                    <a:pt x="74218" y="0"/>
                  </a:moveTo>
                  <a:lnTo>
                    <a:pt x="0" y="87712"/>
                  </a:lnTo>
                </a:path>
              </a:pathLst>
            </a:custGeom>
            <a:ln w="5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396"/>
            </a:p>
          </p:txBody>
        </p:sp>
        <p:sp>
          <p:nvSpPr>
            <p:cNvPr id="30" name="object 26"/>
            <p:cNvSpPr/>
            <p:nvPr/>
          </p:nvSpPr>
          <p:spPr>
            <a:xfrm>
              <a:off x="3969265" y="8376293"/>
              <a:ext cx="153356" cy="167733"/>
            </a:xfrm>
            <a:custGeom>
              <a:avLst/>
              <a:gdLst/>
              <a:ahLst/>
              <a:cxnLst/>
              <a:rect l="l" t="t" r="r" b="b"/>
              <a:pathLst>
                <a:path w="81280" h="88900">
                  <a:moveTo>
                    <a:pt x="80787" y="31202"/>
                  </a:moveTo>
                  <a:lnTo>
                    <a:pt x="0" y="88798"/>
                  </a:lnTo>
                  <a:lnTo>
                    <a:pt x="43989" y="0"/>
                  </a:lnTo>
                </a:path>
              </a:pathLst>
            </a:custGeom>
            <a:ln w="5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396"/>
            </a:p>
          </p:txBody>
        </p:sp>
        <p:sp>
          <p:nvSpPr>
            <p:cNvPr id="31" name="object 27"/>
            <p:cNvSpPr/>
            <p:nvPr/>
          </p:nvSpPr>
          <p:spPr>
            <a:xfrm>
              <a:off x="4079438" y="8086484"/>
              <a:ext cx="1313113" cy="625406"/>
            </a:xfrm>
            <a:custGeom>
              <a:avLst/>
              <a:gdLst/>
              <a:ahLst/>
              <a:cxnLst/>
              <a:rect l="l" t="t" r="r" b="b"/>
              <a:pathLst>
                <a:path w="695960" h="331470">
                  <a:moveTo>
                    <a:pt x="0" y="331201"/>
                  </a:moveTo>
                  <a:lnTo>
                    <a:pt x="695499" y="0"/>
                  </a:lnTo>
                </a:path>
              </a:pathLst>
            </a:custGeom>
            <a:ln w="5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396"/>
            </a:p>
          </p:txBody>
        </p:sp>
        <p:sp>
          <p:nvSpPr>
            <p:cNvPr id="32" name="object 28"/>
            <p:cNvSpPr/>
            <p:nvPr/>
          </p:nvSpPr>
          <p:spPr>
            <a:xfrm>
              <a:off x="5391684" y="8051921"/>
              <a:ext cx="73084" cy="34745"/>
            </a:xfrm>
            <a:custGeom>
              <a:avLst/>
              <a:gdLst/>
              <a:ahLst/>
              <a:cxnLst/>
              <a:rect l="l" t="t" r="r" b="b"/>
              <a:pathLst>
                <a:path w="38735" h="18415">
                  <a:moveTo>
                    <a:pt x="0" y="18319"/>
                  </a:moveTo>
                  <a:lnTo>
                    <a:pt x="38469" y="0"/>
                  </a:lnTo>
                </a:path>
              </a:pathLst>
            </a:custGeom>
            <a:ln w="5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396"/>
            </a:p>
          </p:txBody>
        </p:sp>
        <p:sp>
          <p:nvSpPr>
            <p:cNvPr id="33" name="object 29"/>
            <p:cNvSpPr/>
            <p:nvPr/>
          </p:nvSpPr>
          <p:spPr>
            <a:xfrm>
              <a:off x="5285410" y="8048771"/>
              <a:ext cx="183309" cy="119810"/>
            </a:xfrm>
            <a:custGeom>
              <a:avLst/>
              <a:gdLst/>
              <a:ahLst/>
              <a:cxnLst/>
              <a:rect l="l" t="t" r="r" b="b"/>
              <a:pathLst>
                <a:path w="97155" h="63500">
                  <a:moveTo>
                    <a:pt x="0" y="19987"/>
                  </a:moveTo>
                  <a:lnTo>
                    <a:pt x="96801" y="0"/>
                  </a:lnTo>
                  <a:lnTo>
                    <a:pt x="20810" y="63192"/>
                  </a:lnTo>
                </a:path>
              </a:pathLst>
            </a:custGeom>
            <a:ln w="5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396"/>
            </a:p>
          </p:txBody>
        </p:sp>
        <p:sp>
          <p:nvSpPr>
            <p:cNvPr id="34" name="object 30"/>
            <p:cNvSpPr txBox="1"/>
            <p:nvPr/>
          </p:nvSpPr>
          <p:spPr>
            <a:xfrm>
              <a:off x="3172493" y="8974834"/>
              <a:ext cx="2112918" cy="37681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962"/>
              <a:r>
                <a:rPr sz="2000" spc="19" dirty="0">
                  <a:latin typeface="Times New Roman"/>
                  <a:cs typeface="Times New Roman"/>
                </a:rPr>
                <a:t>Cyclic</a:t>
              </a:r>
              <a:r>
                <a:rPr sz="2000" spc="9" dirty="0">
                  <a:latin typeface="Times New Roman"/>
                  <a:cs typeface="Times New Roman"/>
                </a:rPr>
                <a:t> </a:t>
              </a:r>
              <a:r>
                <a:rPr sz="2000" spc="19" dirty="0">
                  <a:latin typeface="Times New Roman"/>
                  <a:cs typeface="Times New Roman"/>
                </a:rPr>
                <a:t>Graph</a:t>
              </a:r>
              <a:endParaRPr sz="2000" dirty="0">
                <a:latin typeface="Times New Roman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944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219200"/>
          </a:xfrm>
        </p:spPr>
        <p:txBody>
          <a:bodyPr>
            <a:normAutofit fontScale="90000"/>
          </a:bodyPr>
          <a:lstStyle/>
          <a:p>
            <a:r>
              <a:rPr lang="en-AU" sz="3600" dirty="0"/>
              <a:t>Construct a Schedule Graph </a:t>
            </a:r>
            <a:r>
              <a:rPr lang="en-AU" sz="3600" i="1" dirty="0"/>
              <a:t>G</a:t>
            </a:r>
            <a:r>
              <a:rPr lang="en-AU" sz="3600" i="1" baseline="-25000" dirty="0"/>
              <a:t>S</a:t>
            </a:r>
            <a:r>
              <a:rPr lang="en-AU" sz="3600" i="1" dirty="0"/>
              <a:t> </a:t>
            </a:r>
            <a:r>
              <a:rPr lang="en-AU" sz="3600" dirty="0"/>
              <a:t>= (</a:t>
            </a:r>
            <a:r>
              <a:rPr lang="en-AU" sz="3600" i="1" dirty="0" smtClean="0"/>
              <a:t>V, A</a:t>
            </a:r>
            <a:r>
              <a:rPr lang="en-AU" sz="3600" dirty="0"/>
              <a:t>) for a</a:t>
            </a:r>
            <a:br>
              <a:rPr lang="en-AU" sz="3600" dirty="0"/>
            </a:br>
            <a:r>
              <a:rPr lang="en-AU" sz="3600" dirty="0"/>
              <a:t>schedule </a:t>
            </a:r>
            <a:r>
              <a:rPr lang="en-AU" sz="3600" i="1" dirty="0"/>
              <a:t>S</a:t>
            </a:r>
            <a:endParaRPr lang="en-AU" sz="3600" dirty="0"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229600" cy="4525963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AU" sz="2400" dirty="0"/>
              <a:t>A vertex in </a:t>
            </a:r>
            <a:r>
              <a:rPr lang="en-AU" sz="2400" i="1" dirty="0"/>
              <a:t>V </a:t>
            </a:r>
            <a:r>
              <a:rPr lang="en-AU" sz="2400" dirty="0"/>
              <a:t>represents a transaction</a:t>
            </a:r>
            <a:r>
              <a:rPr lang="en-AU" sz="24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AU" sz="2400" dirty="0"/>
          </a:p>
          <a:p>
            <a:pPr marL="457200" indent="-457200">
              <a:buFont typeface="+mj-lt"/>
              <a:buAutoNum type="arabicPeriod"/>
            </a:pPr>
            <a:r>
              <a:rPr lang="en-AU" sz="2400" dirty="0" smtClean="0"/>
              <a:t>For </a:t>
            </a:r>
            <a:r>
              <a:rPr lang="en-AU" sz="2400" dirty="0"/>
              <a:t>two vertices </a:t>
            </a:r>
            <a:r>
              <a:rPr lang="en-AU" sz="2400" i="1" dirty="0" err="1"/>
              <a:t>T</a:t>
            </a:r>
            <a:r>
              <a:rPr lang="en-AU" sz="2400" i="1" baseline="-25000" dirty="0" err="1"/>
              <a:t>i</a:t>
            </a:r>
            <a:r>
              <a:rPr lang="en-AU" sz="2400" i="1" dirty="0"/>
              <a:t> </a:t>
            </a:r>
            <a:r>
              <a:rPr lang="en-AU" sz="2400" dirty="0"/>
              <a:t>and </a:t>
            </a:r>
            <a:r>
              <a:rPr lang="en-AU" sz="2400" i="1" dirty="0" err="1"/>
              <a:t>T</a:t>
            </a:r>
            <a:r>
              <a:rPr lang="en-AU" sz="2400" i="1" baseline="-25000" dirty="0" err="1"/>
              <a:t>j</a:t>
            </a:r>
            <a:r>
              <a:rPr lang="en-AU" sz="2400" dirty="0"/>
              <a:t>, an arc </a:t>
            </a:r>
            <a:r>
              <a:rPr lang="en-AU" sz="2400" i="1" dirty="0" err="1" smtClean="0"/>
              <a:t>T</a:t>
            </a:r>
            <a:r>
              <a:rPr lang="en-AU" sz="2400" i="1" baseline="-25000" dirty="0" err="1" smtClean="0"/>
              <a:t>i</a:t>
            </a:r>
            <a:r>
              <a:rPr lang="en-AU" sz="2400" i="1" dirty="0" smtClean="0"/>
              <a:t> </a:t>
            </a:r>
            <a:r>
              <a:rPr lang="en-AU" sz="2400" i="1" spc="198" dirty="0" smtClean="0">
                <a:latin typeface="Meiryo"/>
                <a:cs typeface="Meiryo"/>
              </a:rPr>
              <a:t>→</a:t>
            </a:r>
            <a:r>
              <a:rPr lang="en-AU" sz="2400" i="1" dirty="0" err="1" smtClean="0"/>
              <a:t>T</a:t>
            </a:r>
            <a:r>
              <a:rPr lang="en-AU" sz="2400" i="1" baseline="-25000" dirty="0" err="1" smtClean="0"/>
              <a:t>j</a:t>
            </a:r>
            <a:r>
              <a:rPr lang="en-AU" sz="2400" i="1" dirty="0" smtClean="0"/>
              <a:t> </a:t>
            </a:r>
            <a:r>
              <a:rPr lang="en-AU" sz="2400" dirty="0"/>
              <a:t>is added to </a:t>
            </a:r>
            <a:r>
              <a:rPr lang="en-AU" sz="2400" i="1" dirty="0"/>
              <a:t>A </a:t>
            </a:r>
            <a:r>
              <a:rPr lang="en-AU" sz="2400" dirty="0"/>
              <a:t>if</a:t>
            </a:r>
          </a:p>
          <a:p>
            <a:pPr marL="857250" lvl="1" indent="-457200"/>
            <a:r>
              <a:rPr lang="en-AU" sz="2000" dirty="0" smtClean="0"/>
              <a:t>there </a:t>
            </a:r>
            <a:r>
              <a:rPr lang="en-AU" sz="2000" dirty="0"/>
              <a:t>are two </a:t>
            </a:r>
            <a:r>
              <a:rPr lang="en-AU" sz="2000" i="1" dirty="0" smtClean="0"/>
              <a:t>conflicting </a:t>
            </a:r>
            <a:r>
              <a:rPr lang="en-AU" sz="2000" dirty="0"/>
              <a:t>operations </a:t>
            </a:r>
            <a:r>
              <a:rPr lang="en-AU" sz="2000" i="1" dirty="0"/>
              <a:t>O</a:t>
            </a:r>
            <a:r>
              <a:rPr lang="en-AU" sz="2000" baseline="-25000" dirty="0"/>
              <a:t>1</a:t>
            </a:r>
            <a:r>
              <a:rPr lang="en-AU" sz="2000" dirty="0"/>
              <a:t> </a:t>
            </a:r>
            <a:r>
              <a:rPr lang="en-AU" sz="2000" i="1" spc="-302" dirty="0">
                <a:latin typeface="Meiryo"/>
                <a:cs typeface="Meiryo"/>
              </a:rPr>
              <a:t>∈</a:t>
            </a:r>
            <a:r>
              <a:rPr lang="en-AU" sz="2000" i="1" dirty="0" smtClean="0"/>
              <a:t> </a:t>
            </a:r>
            <a:r>
              <a:rPr lang="en-AU" sz="2000" i="1" dirty="0" err="1"/>
              <a:t>T</a:t>
            </a:r>
            <a:r>
              <a:rPr lang="en-AU" sz="2000" i="1" baseline="-25000" dirty="0" err="1"/>
              <a:t>i</a:t>
            </a:r>
            <a:r>
              <a:rPr lang="en-AU" sz="2000" i="1" dirty="0"/>
              <a:t> </a:t>
            </a:r>
            <a:r>
              <a:rPr lang="en-AU" sz="2000" dirty="0"/>
              <a:t>and </a:t>
            </a:r>
            <a:r>
              <a:rPr lang="en-AU" sz="2000" i="1" dirty="0"/>
              <a:t>O</a:t>
            </a:r>
            <a:r>
              <a:rPr lang="en-AU" sz="2000" baseline="-25000" dirty="0"/>
              <a:t>2</a:t>
            </a:r>
            <a:r>
              <a:rPr lang="en-AU" sz="2000" dirty="0"/>
              <a:t> </a:t>
            </a:r>
            <a:r>
              <a:rPr lang="en-AU" sz="2000" i="1" spc="-302" dirty="0">
                <a:latin typeface="Meiryo"/>
                <a:cs typeface="Meiryo"/>
              </a:rPr>
              <a:t>∈</a:t>
            </a:r>
            <a:r>
              <a:rPr lang="en-AU" sz="2000" i="1" dirty="0" smtClean="0"/>
              <a:t> </a:t>
            </a:r>
            <a:r>
              <a:rPr lang="en-AU" sz="2000" i="1" dirty="0" err="1"/>
              <a:t>T</a:t>
            </a:r>
            <a:r>
              <a:rPr lang="en-AU" sz="2000" i="1" baseline="-25000" dirty="0" err="1"/>
              <a:t>j</a:t>
            </a:r>
            <a:r>
              <a:rPr lang="en-AU" sz="2000" dirty="0"/>
              <a:t>,</a:t>
            </a:r>
          </a:p>
          <a:p>
            <a:pPr marL="857250" lvl="1" indent="-457200"/>
            <a:r>
              <a:rPr lang="en-AU" sz="2000" dirty="0" smtClean="0"/>
              <a:t>in </a:t>
            </a:r>
            <a:r>
              <a:rPr lang="en-AU" sz="2000" i="1" dirty="0"/>
              <a:t>S</a:t>
            </a:r>
            <a:r>
              <a:rPr lang="en-AU" sz="2000" dirty="0"/>
              <a:t>, </a:t>
            </a:r>
            <a:r>
              <a:rPr lang="en-AU" sz="2000" i="1" dirty="0"/>
              <a:t>O</a:t>
            </a:r>
            <a:r>
              <a:rPr lang="en-AU" sz="2000" baseline="-25000" dirty="0"/>
              <a:t>1</a:t>
            </a:r>
            <a:r>
              <a:rPr lang="en-AU" sz="2000" dirty="0"/>
              <a:t> is before </a:t>
            </a:r>
            <a:r>
              <a:rPr lang="en-AU" sz="2000" i="1" dirty="0"/>
              <a:t>O</a:t>
            </a:r>
            <a:r>
              <a:rPr lang="en-AU" sz="2000" baseline="-25000" dirty="0"/>
              <a:t>2</a:t>
            </a:r>
            <a:r>
              <a:rPr lang="en-AU" sz="2000" dirty="0"/>
              <a:t>.</a:t>
            </a:r>
          </a:p>
          <a:p>
            <a:pPr marL="0" indent="0">
              <a:buNone/>
            </a:pPr>
            <a:endParaRPr lang="en-AU" sz="2400" dirty="0" smtClean="0"/>
          </a:p>
          <a:p>
            <a:pPr marL="0" indent="0">
              <a:buNone/>
            </a:pPr>
            <a:r>
              <a:rPr lang="en-AU" sz="2400" dirty="0" smtClean="0"/>
              <a:t>Two </a:t>
            </a:r>
            <a:r>
              <a:rPr lang="en-AU" sz="2400" dirty="0"/>
              <a:t>operations </a:t>
            </a:r>
            <a:r>
              <a:rPr lang="en-AU" sz="2400" i="1" dirty="0"/>
              <a:t>O</a:t>
            </a:r>
            <a:r>
              <a:rPr lang="en-AU" sz="2400" baseline="-25000" dirty="0"/>
              <a:t>1</a:t>
            </a:r>
            <a:r>
              <a:rPr lang="en-AU" sz="2400" dirty="0"/>
              <a:t> and </a:t>
            </a:r>
            <a:r>
              <a:rPr lang="en-AU" sz="2400" i="1" dirty="0"/>
              <a:t>O</a:t>
            </a:r>
            <a:r>
              <a:rPr lang="en-AU" sz="2400" baseline="-25000" dirty="0"/>
              <a:t>2</a:t>
            </a:r>
            <a:r>
              <a:rPr lang="en-AU" sz="2400" dirty="0"/>
              <a:t> are </a:t>
            </a:r>
            <a:r>
              <a:rPr lang="en-AU" sz="2400" i="1" dirty="0" smtClean="0"/>
              <a:t>conflicting </a:t>
            </a:r>
            <a:r>
              <a:rPr lang="en-AU" sz="2400" dirty="0"/>
              <a:t>if</a:t>
            </a:r>
          </a:p>
          <a:p>
            <a:pPr marL="857250" lvl="1" indent="-457200"/>
            <a:r>
              <a:rPr lang="en-AU" sz="2000" dirty="0" smtClean="0"/>
              <a:t>they </a:t>
            </a:r>
            <a:r>
              <a:rPr lang="en-AU" sz="2000" dirty="0"/>
              <a:t>are in </a:t>
            </a:r>
            <a:r>
              <a:rPr lang="en-AU" sz="2000" dirty="0" smtClean="0"/>
              <a:t>different </a:t>
            </a:r>
            <a:r>
              <a:rPr lang="en-AU" sz="2000" dirty="0"/>
              <a:t>transactions but on the same </a:t>
            </a:r>
            <a:r>
              <a:rPr lang="en-AU" sz="2000" dirty="0" smtClean="0"/>
              <a:t>data item</a:t>
            </a:r>
            <a:r>
              <a:rPr lang="en-AU" sz="2000" dirty="0"/>
              <a:t>,</a:t>
            </a:r>
          </a:p>
          <a:p>
            <a:pPr marL="857250" lvl="1" indent="-457200"/>
            <a:r>
              <a:rPr lang="en-AU" sz="2000" dirty="0" smtClean="0"/>
              <a:t>one </a:t>
            </a:r>
            <a:r>
              <a:rPr lang="en-AU" sz="2000" dirty="0"/>
              <a:t>of them must be a write.</a:t>
            </a:r>
          </a:p>
          <a:p>
            <a:pPr marL="457200" indent="-457200">
              <a:buFont typeface="+mj-lt"/>
              <a:buAutoNum type="arabicPeriod"/>
            </a:pPr>
            <a:endParaRPr lang="en-AU" sz="2000" dirty="0"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C7129-1DE7-416D-9879-E3A0A4AE66A5}" type="datetime1">
              <a:rPr lang="en-US" smtClean="0"/>
              <a:t>5/17/18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60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D261A-5158-0F4D-8D67-1020E331B445}" type="slidenum">
              <a:rPr lang="en-US"/>
              <a:pPr/>
              <a:t>45</a:t>
            </a:fld>
            <a:endParaRPr lang="en-US"/>
          </a:p>
        </p:txBody>
      </p:sp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Example 1</a:t>
            </a:r>
          </a:p>
        </p:txBody>
      </p:sp>
      <p:sp>
        <p:nvSpPr>
          <p:cNvPr id="210947" name="Rectangle 3"/>
          <p:cNvSpPr>
            <a:spLocks noChangeArrowheads="1"/>
          </p:cNvSpPr>
          <p:nvPr/>
        </p:nvSpPr>
        <p:spPr bwMode="auto">
          <a:xfrm>
            <a:off x="1355394" y="2708275"/>
            <a:ext cx="6264606" cy="4001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400" dirty="0"/>
              <a:t>r</a:t>
            </a:r>
            <a:r>
              <a:rPr lang="en-US" sz="2400" baseline="-25000" dirty="0"/>
              <a:t>2</a:t>
            </a:r>
            <a:r>
              <a:rPr lang="en-US" sz="2400" dirty="0"/>
              <a:t>(A); r</a:t>
            </a:r>
            <a:r>
              <a:rPr lang="en-US" sz="2400" baseline="-25000" dirty="0"/>
              <a:t>1</a:t>
            </a:r>
            <a:r>
              <a:rPr lang="en-US" sz="2400" dirty="0"/>
              <a:t>(B); w</a:t>
            </a:r>
            <a:r>
              <a:rPr lang="en-US" sz="2400" baseline="-25000" dirty="0"/>
              <a:t>2</a:t>
            </a:r>
            <a:r>
              <a:rPr lang="en-US" sz="2400" dirty="0"/>
              <a:t>(A); r</a:t>
            </a:r>
            <a:r>
              <a:rPr lang="en-US" sz="2400" baseline="-25000" dirty="0"/>
              <a:t>3</a:t>
            </a:r>
            <a:r>
              <a:rPr lang="en-US" sz="2400" dirty="0"/>
              <a:t>(A); w</a:t>
            </a:r>
            <a:r>
              <a:rPr lang="en-US" sz="2400" baseline="-25000" dirty="0"/>
              <a:t>1</a:t>
            </a:r>
            <a:r>
              <a:rPr lang="en-US" sz="2400" dirty="0"/>
              <a:t>(B); w</a:t>
            </a:r>
            <a:r>
              <a:rPr lang="en-US" sz="2400" baseline="-25000" dirty="0"/>
              <a:t>3</a:t>
            </a:r>
            <a:r>
              <a:rPr lang="en-US" sz="2400" dirty="0"/>
              <a:t>(A); r</a:t>
            </a:r>
            <a:r>
              <a:rPr lang="en-US" sz="2400" baseline="-25000" dirty="0"/>
              <a:t>2</a:t>
            </a:r>
            <a:r>
              <a:rPr lang="en-US" sz="2400" dirty="0"/>
              <a:t>(B); w</a:t>
            </a:r>
            <a:r>
              <a:rPr lang="en-US" sz="2400" baseline="-25000" dirty="0"/>
              <a:t>2</a:t>
            </a:r>
            <a:r>
              <a:rPr lang="en-US" sz="2400" dirty="0"/>
              <a:t>(B)</a:t>
            </a:r>
          </a:p>
        </p:txBody>
      </p:sp>
      <p:sp>
        <p:nvSpPr>
          <p:cNvPr id="210948" name="Oval 4"/>
          <p:cNvSpPr>
            <a:spLocks noChangeAspect="1" noChangeArrowheads="1"/>
          </p:cNvSpPr>
          <p:nvPr/>
        </p:nvSpPr>
        <p:spPr bwMode="auto">
          <a:xfrm>
            <a:off x="2133600" y="4495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210949" name="Oval 5"/>
          <p:cNvSpPr>
            <a:spLocks noChangeAspect="1" noChangeArrowheads="1"/>
          </p:cNvSpPr>
          <p:nvPr/>
        </p:nvSpPr>
        <p:spPr bwMode="auto">
          <a:xfrm>
            <a:off x="3810000" y="4495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210950" name="Oval 6"/>
          <p:cNvSpPr>
            <a:spLocks noChangeAspect="1" noChangeArrowheads="1"/>
          </p:cNvSpPr>
          <p:nvPr/>
        </p:nvSpPr>
        <p:spPr bwMode="auto">
          <a:xfrm>
            <a:off x="5562600" y="4495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cxnSp>
        <p:nvCxnSpPr>
          <p:cNvPr id="210951" name="AutoShape 7"/>
          <p:cNvCxnSpPr>
            <a:cxnSpLocks noChangeShapeType="1"/>
            <a:stCxn id="210948" idx="6"/>
            <a:endCxn id="210949" idx="2"/>
          </p:cNvCxnSpPr>
          <p:nvPr/>
        </p:nvCxnSpPr>
        <p:spPr bwMode="auto">
          <a:xfrm>
            <a:off x="2590800" y="4724400"/>
            <a:ext cx="1219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10952" name="AutoShape 8"/>
          <p:cNvCxnSpPr>
            <a:cxnSpLocks noChangeShapeType="1"/>
            <a:stCxn id="210949" idx="6"/>
            <a:endCxn id="210950" idx="2"/>
          </p:cNvCxnSpPr>
          <p:nvPr/>
        </p:nvCxnSpPr>
        <p:spPr bwMode="auto">
          <a:xfrm>
            <a:off x="4267200" y="4724400"/>
            <a:ext cx="1295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10953" name="Rectangle 9"/>
          <p:cNvSpPr>
            <a:spLocks noChangeArrowheads="1"/>
          </p:cNvSpPr>
          <p:nvPr/>
        </p:nvSpPr>
        <p:spPr bwMode="auto">
          <a:xfrm>
            <a:off x="2362200" y="5410200"/>
            <a:ext cx="4637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This schedule is conflict-</a:t>
            </a:r>
            <a:r>
              <a:rPr lang="en-US" dirty="0" err="1"/>
              <a:t>serializable</a:t>
            </a:r>
            <a:endParaRPr lang="en-US" dirty="0"/>
          </a:p>
        </p:txBody>
      </p:sp>
      <p:sp>
        <p:nvSpPr>
          <p:cNvPr id="210954" name="Rectangle 10"/>
          <p:cNvSpPr>
            <a:spLocks noChangeArrowheads="1"/>
          </p:cNvSpPr>
          <p:nvPr/>
        </p:nvSpPr>
        <p:spPr bwMode="auto">
          <a:xfrm>
            <a:off x="4708525" y="4232275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210955" name="Rectangle 11"/>
          <p:cNvSpPr>
            <a:spLocks noChangeArrowheads="1"/>
          </p:cNvSpPr>
          <p:nvPr/>
        </p:nvSpPr>
        <p:spPr bwMode="auto">
          <a:xfrm>
            <a:off x="2955925" y="4189413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112827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51D68-69E2-A145-8D11-9B5E0FB96897}" type="slidenum">
              <a:rPr lang="en-US"/>
              <a:pPr/>
              <a:t>46</a:t>
            </a:fld>
            <a:endParaRPr lang="en-US"/>
          </a:p>
        </p:txBody>
      </p:sp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Example 2</a:t>
            </a:r>
          </a:p>
        </p:txBody>
      </p:sp>
      <p:sp>
        <p:nvSpPr>
          <p:cNvPr id="211971" name="Rectangle 3"/>
          <p:cNvSpPr>
            <a:spLocks noChangeArrowheads="1"/>
          </p:cNvSpPr>
          <p:nvPr/>
        </p:nvSpPr>
        <p:spPr bwMode="auto">
          <a:xfrm>
            <a:off x="974394" y="2705100"/>
            <a:ext cx="6264606" cy="4001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400" dirty="0"/>
              <a:t>r</a:t>
            </a:r>
            <a:r>
              <a:rPr lang="en-US" sz="2400" baseline="-25000" dirty="0"/>
              <a:t>2</a:t>
            </a:r>
            <a:r>
              <a:rPr lang="en-US" sz="2400" dirty="0"/>
              <a:t>(A); r</a:t>
            </a:r>
            <a:r>
              <a:rPr lang="en-US" sz="2400" baseline="-25000" dirty="0"/>
              <a:t>1</a:t>
            </a:r>
            <a:r>
              <a:rPr lang="en-US" sz="2400" dirty="0"/>
              <a:t>(B); w</a:t>
            </a:r>
            <a:r>
              <a:rPr lang="en-US" sz="2400" baseline="-25000" dirty="0"/>
              <a:t>2</a:t>
            </a:r>
            <a:r>
              <a:rPr lang="en-US" sz="2400" dirty="0"/>
              <a:t>(A); r</a:t>
            </a:r>
            <a:r>
              <a:rPr lang="en-US" sz="2400" baseline="-25000" dirty="0"/>
              <a:t>2</a:t>
            </a:r>
            <a:r>
              <a:rPr lang="en-US" sz="2400" dirty="0"/>
              <a:t>(B); r</a:t>
            </a:r>
            <a:r>
              <a:rPr lang="en-US" sz="2400" baseline="-25000" dirty="0"/>
              <a:t>3</a:t>
            </a:r>
            <a:r>
              <a:rPr lang="en-US" sz="2400" dirty="0"/>
              <a:t>(A); w</a:t>
            </a:r>
            <a:r>
              <a:rPr lang="en-US" sz="2400" baseline="-25000" dirty="0"/>
              <a:t>1</a:t>
            </a:r>
            <a:r>
              <a:rPr lang="en-US" sz="2400" dirty="0"/>
              <a:t>(B); w</a:t>
            </a:r>
            <a:r>
              <a:rPr lang="en-US" sz="2400" baseline="-25000" dirty="0"/>
              <a:t>3</a:t>
            </a:r>
            <a:r>
              <a:rPr lang="en-US" sz="2400" dirty="0"/>
              <a:t>(A); w</a:t>
            </a:r>
            <a:r>
              <a:rPr lang="en-US" sz="2400" baseline="-25000" dirty="0"/>
              <a:t>2</a:t>
            </a:r>
            <a:r>
              <a:rPr lang="en-US" sz="2400" dirty="0"/>
              <a:t>(B)</a:t>
            </a:r>
          </a:p>
        </p:txBody>
      </p:sp>
      <p:sp>
        <p:nvSpPr>
          <p:cNvPr id="211972" name="Oval 4"/>
          <p:cNvSpPr>
            <a:spLocks noChangeAspect="1" noChangeArrowheads="1"/>
          </p:cNvSpPr>
          <p:nvPr/>
        </p:nvSpPr>
        <p:spPr bwMode="auto">
          <a:xfrm>
            <a:off x="2133600" y="4495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211973" name="Oval 5"/>
          <p:cNvSpPr>
            <a:spLocks noChangeAspect="1" noChangeArrowheads="1"/>
          </p:cNvSpPr>
          <p:nvPr/>
        </p:nvSpPr>
        <p:spPr bwMode="auto">
          <a:xfrm>
            <a:off x="3810000" y="4495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211974" name="Oval 6"/>
          <p:cNvSpPr>
            <a:spLocks noChangeAspect="1" noChangeArrowheads="1"/>
          </p:cNvSpPr>
          <p:nvPr/>
        </p:nvSpPr>
        <p:spPr bwMode="auto">
          <a:xfrm>
            <a:off x="5562600" y="4495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cxnSp>
        <p:nvCxnSpPr>
          <p:cNvPr id="211975" name="AutoShape 7"/>
          <p:cNvCxnSpPr>
            <a:cxnSpLocks noChangeShapeType="1"/>
            <a:stCxn id="211972" idx="6"/>
            <a:endCxn id="211973" idx="2"/>
          </p:cNvCxnSpPr>
          <p:nvPr/>
        </p:nvCxnSpPr>
        <p:spPr bwMode="auto">
          <a:xfrm>
            <a:off x="2590800" y="4724400"/>
            <a:ext cx="1219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11976" name="AutoShape 8"/>
          <p:cNvCxnSpPr>
            <a:cxnSpLocks noChangeShapeType="1"/>
            <a:stCxn id="211973" idx="6"/>
            <a:endCxn id="211974" idx="2"/>
          </p:cNvCxnSpPr>
          <p:nvPr/>
        </p:nvCxnSpPr>
        <p:spPr bwMode="auto">
          <a:xfrm>
            <a:off x="4267200" y="4724400"/>
            <a:ext cx="1295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11977" name="Rectangle 9"/>
          <p:cNvSpPr>
            <a:spLocks noChangeArrowheads="1"/>
          </p:cNvSpPr>
          <p:nvPr/>
        </p:nvSpPr>
        <p:spPr bwMode="auto">
          <a:xfrm>
            <a:off x="2127250" y="5334000"/>
            <a:ext cx="534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This schedule is NOT conflict-serializable</a:t>
            </a:r>
          </a:p>
        </p:txBody>
      </p:sp>
      <p:cxnSp>
        <p:nvCxnSpPr>
          <p:cNvPr id="211978" name="AutoShape 10"/>
          <p:cNvCxnSpPr>
            <a:cxnSpLocks noChangeShapeType="1"/>
            <a:stCxn id="211973" idx="1"/>
            <a:endCxn id="211972" idx="7"/>
          </p:cNvCxnSpPr>
          <p:nvPr/>
        </p:nvCxnSpPr>
        <p:spPr bwMode="auto">
          <a:xfrm rot="16200000" flipH="1" flipV="1">
            <a:off x="3199606" y="3886994"/>
            <a:ext cx="1588" cy="1352550"/>
          </a:xfrm>
          <a:prstGeom prst="curvedConnector3">
            <a:avLst>
              <a:gd name="adj1" fmla="val -186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11979" name="Rectangle 11"/>
          <p:cNvSpPr>
            <a:spLocks noChangeArrowheads="1"/>
          </p:cNvSpPr>
          <p:nvPr/>
        </p:nvSpPr>
        <p:spPr bwMode="auto">
          <a:xfrm>
            <a:off x="4733925" y="4206875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211980" name="Rectangle 12"/>
          <p:cNvSpPr>
            <a:spLocks noChangeArrowheads="1"/>
          </p:cNvSpPr>
          <p:nvPr/>
        </p:nvSpPr>
        <p:spPr bwMode="auto">
          <a:xfrm>
            <a:off x="3065463" y="4579938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211981" name="Rectangle 13"/>
          <p:cNvSpPr>
            <a:spLocks noChangeArrowheads="1"/>
          </p:cNvSpPr>
          <p:nvPr/>
        </p:nvSpPr>
        <p:spPr bwMode="auto">
          <a:xfrm>
            <a:off x="3100388" y="3833813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47853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C7129-1DE7-416D-9879-E3A0A4AE66A5}" type="datetime1">
              <a:rPr lang="en-US" smtClean="0"/>
              <a:t>5/17/18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52400"/>
            <a:ext cx="6028585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90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C7129-1DE7-416D-9879-E3A0A4AE66A5}" type="datetime1">
              <a:rPr lang="en-US" smtClean="0"/>
              <a:t>5/17/18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00" y="1143000"/>
            <a:ext cx="4220781" cy="3266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378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C7129-1DE7-416D-9879-E3A0A4AE66A5}" type="datetime1">
              <a:rPr lang="en-US" smtClean="0"/>
              <a:t>5/17/18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71027"/>
            <a:ext cx="6220874" cy="6650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48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4000" dirty="0" smtClean="0"/>
              <a:t>Transaction </a:t>
            </a:r>
            <a:r>
              <a:rPr lang="en-AU" sz="4000" dirty="0"/>
              <a:t>Processing</a:t>
            </a:r>
            <a:endParaRPr lang="en-AU" dirty="0"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400" dirty="0"/>
              <a:t>Three kinds of operations may be used in a </a:t>
            </a:r>
            <a:r>
              <a:rPr lang="en-AU" sz="2400" dirty="0" smtClean="0"/>
              <a:t>transaction:</a:t>
            </a:r>
          </a:p>
          <a:p>
            <a:endParaRPr lang="en-AU" sz="2400" dirty="0" smtClean="0"/>
          </a:p>
          <a:p>
            <a:pPr lvl="1"/>
            <a:r>
              <a:rPr lang="en-AU" sz="2000" i="1" dirty="0" smtClean="0"/>
              <a:t>Read</a:t>
            </a:r>
            <a:r>
              <a:rPr lang="en-AU" sz="2000" dirty="0" smtClean="0"/>
              <a:t>.</a:t>
            </a:r>
          </a:p>
          <a:p>
            <a:pPr lvl="1"/>
            <a:endParaRPr lang="en-AU" sz="2000" dirty="0" smtClean="0"/>
          </a:p>
          <a:p>
            <a:pPr lvl="1"/>
            <a:r>
              <a:rPr lang="en-AU" sz="2000" i="1" dirty="0" smtClean="0"/>
              <a:t>Write</a:t>
            </a:r>
            <a:r>
              <a:rPr lang="en-AU" sz="2000" dirty="0" smtClean="0"/>
              <a:t>.</a:t>
            </a:r>
          </a:p>
          <a:p>
            <a:pPr lvl="1"/>
            <a:endParaRPr lang="en-AU" sz="2000" dirty="0" smtClean="0"/>
          </a:p>
          <a:p>
            <a:pPr lvl="1"/>
            <a:r>
              <a:rPr lang="en-AU" sz="2000" dirty="0" smtClean="0"/>
              <a:t>Computation</a:t>
            </a:r>
            <a:r>
              <a:rPr lang="en-AU" sz="2000" dirty="0"/>
              <a:t>.</a:t>
            </a:r>
            <a:endParaRPr lang="en-AU" sz="1800" dirty="0"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C7129-1DE7-416D-9879-E3A0A4AE66A5}" type="datetime1">
              <a:rPr lang="en-US" smtClean="0"/>
              <a:t>5/17/18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29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C7129-1DE7-416D-9879-E3A0A4AE66A5}" type="datetime1">
              <a:rPr lang="en-US" smtClean="0"/>
              <a:t>5/17/18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33400" y="914400"/>
            <a:ext cx="8229600" cy="5211763"/>
          </a:xfrm>
        </p:spPr>
        <p:txBody>
          <a:bodyPr>
            <a:noAutofit/>
          </a:bodyPr>
          <a:lstStyle/>
          <a:p>
            <a:endParaRPr lang="en-AU" sz="2400" dirty="0" smtClean="0"/>
          </a:p>
          <a:p>
            <a:endParaRPr lang="en-AU" sz="2400" dirty="0"/>
          </a:p>
          <a:p>
            <a:endParaRPr lang="en-AU" sz="2400" dirty="0" smtClean="0"/>
          </a:p>
          <a:p>
            <a:endParaRPr lang="en-AU" sz="2400" dirty="0"/>
          </a:p>
          <a:p>
            <a:endParaRPr lang="en-AU" sz="2400" dirty="0" smtClean="0"/>
          </a:p>
          <a:p>
            <a:pPr marL="0" indent="0">
              <a:buNone/>
            </a:pPr>
            <a:endParaRPr lang="en-AU" sz="2400" dirty="0" smtClean="0"/>
          </a:p>
          <a:p>
            <a:r>
              <a:rPr lang="en-AU" sz="2400" dirty="0" smtClean="0"/>
              <a:t>Unfortunately</a:t>
            </a:r>
            <a:r>
              <a:rPr lang="en-AU" sz="2400" dirty="0"/>
              <a:t>, testing for serializability on the </a:t>
            </a:r>
            <a:r>
              <a:rPr lang="en-AU" sz="2400" dirty="0" smtClean="0"/>
              <a:t>fly </a:t>
            </a:r>
            <a:r>
              <a:rPr lang="en-AU" sz="2400" dirty="0"/>
              <a:t>is </a:t>
            </a:r>
            <a:r>
              <a:rPr lang="en-AU" sz="2400" dirty="0" smtClean="0"/>
              <a:t>not practical.</a:t>
            </a:r>
          </a:p>
          <a:p>
            <a:endParaRPr lang="en-AU" sz="2400" dirty="0"/>
          </a:p>
          <a:p>
            <a:r>
              <a:rPr lang="en-AU" sz="2400" dirty="0"/>
              <a:t>Instead, a number of protocols have been developed </a:t>
            </a:r>
            <a:r>
              <a:rPr lang="en-AU" sz="2400" dirty="0" smtClean="0"/>
              <a:t>which ensure </a:t>
            </a:r>
            <a:r>
              <a:rPr lang="en-AU" sz="2400" dirty="0"/>
              <a:t>that if every transaction obeys the rules, then </a:t>
            </a:r>
            <a:r>
              <a:rPr lang="en-AU" sz="2400" i="1" dirty="0" smtClean="0"/>
              <a:t>every </a:t>
            </a:r>
            <a:r>
              <a:rPr lang="en-AU" sz="2400" dirty="0" smtClean="0"/>
              <a:t>schedule </a:t>
            </a:r>
            <a:r>
              <a:rPr lang="en-AU" sz="2400" dirty="0"/>
              <a:t>will be serializable, and thus correct.</a:t>
            </a:r>
            <a:endParaRPr lang="en-AU" sz="2000" dirty="0">
              <a:cs typeface="Times New Roman" pitchFamily="18" charset="0"/>
            </a:endParaRP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930" y="457200"/>
            <a:ext cx="3279507" cy="2629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39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219200"/>
          </a:xfrm>
        </p:spPr>
        <p:txBody>
          <a:bodyPr>
            <a:normAutofit/>
          </a:bodyPr>
          <a:lstStyle/>
          <a:p>
            <a:r>
              <a:rPr lang="en-AU" sz="3600" dirty="0" smtClean="0"/>
              <a:t>Concurrency Control </a:t>
            </a:r>
            <a:r>
              <a:rPr lang="en-AU" sz="3600" dirty="0"/>
              <a:t>M</a:t>
            </a:r>
            <a:r>
              <a:rPr lang="en-AU" sz="3600" dirty="0" smtClean="0"/>
              <a:t>ethods</a:t>
            </a:r>
            <a:endParaRPr lang="en-AU" sz="3600" dirty="0"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229600" cy="4525963"/>
          </a:xfrm>
        </p:spPr>
        <p:txBody>
          <a:bodyPr>
            <a:noAutofit/>
          </a:bodyPr>
          <a:lstStyle/>
          <a:p>
            <a:r>
              <a:rPr lang="en-AU" sz="2400" b="1" dirty="0"/>
              <a:t>Locking </a:t>
            </a:r>
            <a:r>
              <a:rPr lang="en-AU" sz="2400" b="1" dirty="0" smtClean="0"/>
              <a:t>Mechanism</a:t>
            </a:r>
          </a:p>
          <a:p>
            <a:endParaRPr lang="en-AU" sz="2400" b="1" dirty="0" smtClean="0"/>
          </a:p>
          <a:p>
            <a:pPr marL="400050" lvl="1" indent="0">
              <a:buNone/>
            </a:pPr>
            <a:r>
              <a:rPr lang="en-AU" sz="2400" dirty="0"/>
              <a:t>The idea of locking some data item </a:t>
            </a:r>
            <a:r>
              <a:rPr lang="en-AU" sz="2400" i="1" dirty="0"/>
              <a:t>X </a:t>
            </a:r>
            <a:r>
              <a:rPr lang="en-AU" sz="2400" dirty="0"/>
              <a:t>is to:</a:t>
            </a:r>
          </a:p>
          <a:p>
            <a:pPr lvl="2"/>
            <a:r>
              <a:rPr lang="en-AU" sz="2000" dirty="0" smtClean="0"/>
              <a:t>give </a:t>
            </a:r>
            <a:r>
              <a:rPr lang="en-AU" sz="2000" dirty="0"/>
              <a:t>a transaction exclusive use of the data item </a:t>
            </a:r>
            <a:r>
              <a:rPr lang="en-AU" sz="2000" i="1" dirty="0"/>
              <a:t>X</a:t>
            </a:r>
            <a:r>
              <a:rPr lang="en-AU" sz="2000" dirty="0"/>
              <a:t>,</a:t>
            </a:r>
          </a:p>
          <a:p>
            <a:pPr lvl="2"/>
            <a:r>
              <a:rPr lang="en-AU" sz="2000" dirty="0" smtClean="0"/>
              <a:t>do </a:t>
            </a:r>
            <a:r>
              <a:rPr lang="en-AU" sz="2000" dirty="0"/>
              <a:t>not restrict the access of other data items</a:t>
            </a:r>
            <a:r>
              <a:rPr lang="en-AU" sz="2000" dirty="0" smtClean="0"/>
              <a:t>.</a:t>
            </a:r>
          </a:p>
          <a:p>
            <a:pPr lvl="1"/>
            <a:endParaRPr lang="en-AU" sz="2400" dirty="0"/>
          </a:p>
          <a:p>
            <a:pPr marL="400050" lvl="1" indent="0">
              <a:buNone/>
            </a:pPr>
            <a:r>
              <a:rPr lang="en-AU" sz="2400" dirty="0"/>
              <a:t>This prevents one transaction from changing a data </a:t>
            </a:r>
            <a:r>
              <a:rPr lang="en-AU" sz="2400" dirty="0" smtClean="0"/>
              <a:t>item currently </a:t>
            </a:r>
            <a:r>
              <a:rPr lang="en-AU" sz="2400" dirty="0"/>
              <a:t>being used in another transaction</a:t>
            </a:r>
            <a:r>
              <a:rPr lang="en-AU" sz="2400" dirty="0" smtClean="0"/>
              <a:t>.</a:t>
            </a:r>
          </a:p>
          <a:p>
            <a:pPr marL="400050" lvl="1" indent="0">
              <a:buNone/>
            </a:pPr>
            <a:endParaRPr lang="en-AU" sz="2400" dirty="0">
              <a:cs typeface="Times New Roman" pitchFamily="18" charset="0"/>
            </a:endParaRPr>
          </a:p>
          <a:p>
            <a:r>
              <a:rPr lang="en-AU" sz="2400" dirty="0"/>
              <a:t>We will discuss a simple locking scheme which locks individual items, using read and write locks </a:t>
            </a:r>
            <a:endParaRPr lang="en-AU" sz="2400" dirty="0"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C7129-1DE7-416D-9879-E3A0A4AE66A5}" type="datetime1">
              <a:rPr lang="en-US" smtClean="0"/>
              <a:t>5/17/18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907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Locking Rules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AU" sz="2200" dirty="0" smtClean="0"/>
              <a:t>In </a:t>
            </a:r>
            <a:r>
              <a:rPr lang="en-AU" sz="2200" dirty="0"/>
              <a:t>this schema, every transaction </a:t>
            </a:r>
            <a:r>
              <a:rPr lang="en-AU" sz="2200" i="1" dirty="0"/>
              <a:t>T </a:t>
            </a:r>
            <a:r>
              <a:rPr lang="en-AU" sz="2200" dirty="0"/>
              <a:t>must obey the </a:t>
            </a:r>
            <a:r>
              <a:rPr lang="en-AU" sz="2200" dirty="0" smtClean="0"/>
              <a:t>following rules</a:t>
            </a:r>
            <a:r>
              <a:rPr lang="en-AU" sz="2200" dirty="0"/>
              <a:t>.</a:t>
            </a:r>
          </a:p>
          <a:p>
            <a:endParaRPr lang="en-AU" sz="2200" dirty="0" smtClean="0"/>
          </a:p>
          <a:p>
            <a:r>
              <a:rPr lang="en-AU" sz="2200" dirty="0" smtClean="0"/>
              <a:t>1</a:t>
            </a:r>
            <a:r>
              <a:rPr lang="en-AU" sz="2200" dirty="0"/>
              <a:t>) If </a:t>
            </a:r>
            <a:r>
              <a:rPr lang="en-AU" sz="2200" i="1" dirty="0"/>
              <a:t>T </a:t>
            </a:r>
            <a:r>
              <a:rPr lang="en-AU" sz="2200" dirty="0"/>
              <a:t>has only one operation (read/write) manipulating </a:t>
            </a:r>
            <a:r>
              <a:rPr lang="en-AU" sz="2200" dirty="0" smtClean="0"/>
              <a:t>an item </a:t>
            </a:r>
            <a:r>
              <a:rPr lang="en-AU" sz="2200" i="1" dirty="0"/>
              <a:t>X</a:t>
            </a:r>
            <a:r>
              <a:rPr lang="en-AU" sz="2200" dirty="0"/>
              <a:t>:</a:t>
            </a:r>
          </a:p>
          <a:p>
            <a:pPr lvl="1"/>
            <a:r>
              <a:rPr lang="en-AU" sz="2000" i="1" dirty="0"/>
              <a:t> </a:t>
            </a:r>
            <a:r>
              <a:rPr lang="en-AU" sz="2000" dirty="0"/>
              <a:t>obtain a read lock on </a:t>
            </a:r>
            <a:r>
              <a:rPr lang="en-AU" sz="2000" i="1" dirty="0"/>
              <a:t>X </a:t>
            </a:r>
            <a:r>
              <a:rPr lang="en-AU" sz="2000" dirty="0"/>
              <a:t>before reading it,</a:t>
            </a:r>
          </a:p>
          <a:p>
            <a:pPr lvl="1"/>
            <a:r>
              <a:rPr lang="en-AU" sz="2000" i="1" dirty="0"/>
              <a:t> </a:t>
            </a:r>
            <a:r>
              <a:rPr lang="en-AU" sz="2000" dirty="0"/>
              <a:t>obtain a write lock on </a:t>
            </a:r>
            <a:r>
              <a:rPr lang="en-AU" sz="2000" i="1" dirty="0"/>
              <a:t>X </a:t>
            </a:r>
            <a:r>
              <a:rPr lang="en-AU" sz="2000" dirty="0"/>
              <a:t>before writing it,</a:t>
            </a:r>
          </a:p>
          <a:p>
            <a:pPr lvl="1"/>
            <a:r>
              <a:rPr lang="en-AU" sz="2000" i="1" dirty="0"/>
              <a:t> </a:t>
            </a:r>
            <a:r>
              <a:rPr lang="en-AU" sz="2000" dirty="0"/>
              <a:t>unlock </a:t>
            </a:r>
            <a:r>
              <a:rPr lang="en-AU" sz="2000" i="1" dirty="0"/>
              <a:t>X </a:t>
            </a:r>
            <a:r>
              <a:rPr lang="en-AU" sz="2000" dirty="0"/>
              <a:t>when done with it</a:t>
            </a:r>
            <a:r>
              <a:rPr lang="en-AU" sz="2000" dirty="0" smtClean="0"/>
              <a:t>.</a:t>
            </a:r>
          </a:p>
          <a:p>
            <a:pPr lvl="1"/>
            <a:endParaRPr lang="en-AU" sz="2000" dirty="0" smtClean="0"/>
          </a:p>
          <a:p>
            <a:r>
              <a:rPr lang="en-AU" sz="2200" dirty="0"/>
              <a:t>2) If </a:t>
            </a:r>
            <a:r>
              <a:rPr lang="en-AU" sz="2200" i="1" dirty="0"/>
              <a:t>T </a:t>
            </a:r>
            <a:r>
              <a:rPr lang="en-AU" sz="2200" dirty="0"/>
              <a:t>has several operations manipulating </a:t>
            </a:r>
            <a:r>
              <a:rPr lang="en-AU" sz="2200" i="1" dirty="0"/>
              <a:t>X</a:t>
            </a:r>
            <a:r>
              <a:rPr lang="en-AU" sz="2200" dirty="0"/>
              <a:t>:</a:t>
            </a:r>
          </a:p>
          <a:p>
            <a:pPr lvl="1"/>
            <a:r>
              <a:rPr lang="en-AU" sz="1800" dirty="0"/>
              <a:t>obtain one proper lock only on </a:t>
            </a:r>
            <a:r>
              <a:rPr lang="en-AU" sz="1800" i="1" dirty="0"/>
              <a:t>X</a:t>
            </a:r>
            <a:r>
              <a:rPr lang="en-AU" sz="1800" dirty="0"/>
              <a:t>:</a:t>
            </a:r>
          </a:p>
          <a:p>
            <a:pPr marL="457200" lvl="1" indent="0">
              <a:buNone/>
            </a:pPr>
            <a:r>
              <a:rPr lang="en-AU" sz="1800" dirty="0"/>
              <a:t>a read lock if all operations on </a:t>
            </a:r>
            <a:r>
              <a:rPr lang="en-AU" sz="1800" i="1" dirty="0"/>
              <a:t>X </a:t>
            </a:r>
            <a:r>
              <a:rPr lang="en-AU" sz="1800" dirty="0"/>
              <a:t>are reads;</a:t>
            </a:r>
          </a:p>
          <a:p>
            <a:pPr marL="457200" lvl="1" indent="0">
              <a:buNone/>
            </a:pPr>
            <a:r>
              <a:rPr lang="en-AU" sz="1800" dirty="0"/>
              <a:t>a write lock if one of these operations on </a:t>
            </a:r>
            <a:r>
              <a:rPr lang="en-AU" sz="1800" i="1" dirty="0"/>
              <a:t>X </a:t>
            </a:r>
            <a:r>
              <a:rPr lang="en-AU" sz="1800" dirty="0"/>
              <a:t>is a write</a:t>
            </a:r>
            <a:r>
              <a:rPr lang="en-AU" sz="1800" dirty="0" smtClean="0"/>
              <a:t>.</a:t>
            </a:r>
            <a:endParaRPr lang="en-AU" sz="1800" dirty="0"/>
          </a:p>
          <a:p>
            <a:pPr lvl="1"/>
            <a:r>
              <a:rPr lang="en-AU" sz="1800" dirty="0"/>
              <a:t>unlock </a:t>
            </a:r>
            <a:r>
              <a:rPr lang="en-AU" sz="1800" i="1" dirty="0"/>
              <a:t>X </a:t>
            </a:r>
            <a:r>
              <a:rPr lang="en-AU" sz="1800" dirty="0"/>
              <a:t>after the last operation on </a:t>
            </a:r>
            <a:r>
              <a:rPr lang="en-AU" sz="1800" i="1" dirty="0"/>
              <a:t>X </a:t>
            </a:r>
            <a:r>
              <a:rPr lang="en-AU" sz="1800" dirty="0"/>
              <a:t>in </a:t>
            </a:r>
            <a:r>
              <a:rPr lang="en-AU" sz="1800" i="1" dirty="0"/>
              <a:t>T </a:t>
            </a:r>
            <a:r>
              <a:rPr lang="en-AU" sz="1800" dirty="0"/>
              <a:t>has been executed</a:t>
            </a:r>
            <a:r>
              <a:rPr lang="en-AU" sz="1800" dirty="0" smtClean="0"/>
              <a:t>.</a:t>
            </a:r>
            <a:endParaRPr lang="en-AU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C7129-1DE7-416D-9879-E3A0A4AE66A5}" type="datetime1">
              <a:rPr lang="en-US" smtClean="0"/>
              <a:t>5/17/18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95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Locking Rules (cont.)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lvl="1" indent="0">
              <a:buNone/>
            </a:pPr>
            <a:endParaRPr lang="en-AU" sz="1800" dirty="0"/>
          </a:p>
          <a:p>
            <a:r>
              <a:rPr lang="en-AU" sz="2200" dirty="0"/>
              <a:t>In this scheme,</a:t>
            </a:r>
          </a:p>
          <a:p>
            <a:pPr lvl="1"/>
            <a:r>
              <a:rPr lang="en-AU" sz="1800" dirty="0" smtClean="0"/>
              <a:t>Several </a:t>
            </a:r>
            <a:r>
              <a:rPr lang="en-AU" sz="1800" dirty="0"/>
              <a:t>read locks can be issued on the same data </a:t>
            </a:r>
            <a:r>
              <a:rPr lang="en-AU" sz="1800" dirty="0" smtClean="0"/>
              <a:t>item at </a:t>
            </a:r>
            <a:r>
              <a:rPr lang="en-AU" sz="1800" dirty="0"/>
              <a:t>the same time</a:t>
            </a:r>
            <a:r>
              <a:rPr lang="en-AU" sz="1800" dirty="0" smtClean="0"/>
              <a:t>.</a:t>
            </a:r>
          </a:p>
          <a:p>
            <a:pPr lvl="1"/>
            <a:endParaRPr lang="en-AU" sz="1800" dirty="0"/>
          </a:p>
          <a:p>
            <a:pPr lvl="1"/>
            <a:r>
              <a:rPr lang="en-AU" sz="1800" dirty="0" smtClean="0"/>
              <a:t>A </a:t>
            </a:r>
            <a:r>
              <a:rPr lang="en-AU" sz="1800" dirty="0"/>
              <a:t>read lock and a write lock cannot be issued on </a:t>
            </a:r>
            <a:r>
              <a:rPr lang="en-AU" sz="1800" dirty="0" smtClean="0"/>
              <a:t>the same </a:t>
            </a:r>
            <a:r>
              <a:rPr lang="en-AU" sz="1800" dirty="0"/>
              <a:t>data item at the same time, neither two </a:t>
            </a:r>
            <a:r>
              <a:rPr lang="en-AU" sz="1800" dirty="0" smtClean="0"/>
              <a:t>write locks</a:t>
            </a:r>
            <a:r>
              <a:rPr lang="en-AU" sz="1800" dirty="0"/>
              <a:t>.</a:t>
            </a:r>
          </a:p>
          <a:p>
            <a:endParaRPr lang="en-AU" sz="2200" dirty="0" smtClean="0"/>
          </a:p>
          <a:p>
            <a:r>
              <a:rPr lang="en-AU" sz="2200" dirty="0" smtClean="0"/>
              <a:t>This </a:t>
            </a:r>
            <a:r>
              <a:rPr lang="en-AU" sz="2200" dirty="0"/>
              <a:t>still does not guarantee </a:t>
            </a:r>
            <a:r>
              <a:rPr lang="en-AU" sz="2200" dirty="0" smtClean="0"/>
              <a:t>serializability.</a:t>
            </a:r>
            <a:endParaRPr lang="en-AU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C7129-1DE7-416D-9879-E3A0A4AE66A5}" type="datetime1">
              <a:rPr lang="en-US" smtClean="0"/>
              <a:t>5/17/18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39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C7129-1DE7-416D-9879-E3A0A4AE66A5}" type="datetime1">
              <a:rPr lang="en-US" smtClean="0"/>
              <a:t>5/17/18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54</a:t>
            </a:fld>
            <a:endParaRPr lang="en-US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338609"/>
            <a:ext cx="4454806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30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Two Phase Locking (2PL)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AU" sz="2200" dirty="0"/>
              <a:t>To guarantee serializability, transactions must also obey </a:t>
            </a:r>
            <a:r>
              <a:rPr lang="en-AU" sz="2200" dirty="0" smtClean="0"/>
              <a:t>the </a:t>
            </a:r>
            <a:r>
              <a:rPr lang="en-AU" sz="2200" i="1" dirty="0" smtClean="0"/>
              <a:t>two-phase </a:t>
            </a:r>
            <a:r>
              <a:rPr lang="en-AU" sz="2200" i="1" dirty="0"/>
              <a:t>locking protocol</a:t>
            </a:r>
            <a:r>
              <a:rPr lang="en-AU" sz="2200" dirty="0" smtClean="0"/>
              <a:t>:</a:t>
            </a:r>
          </a:p>
          <a:p>
            <a:endParaRPr lang="en-AU" sz="2200" dirty="0"/>
          </a:p>
          <a:p>
            <a:pPr lvl="1"/>
            <a:r>
              <a:rPr lang="en-AU" sz="2000" i="1" u="sng" dirty="0"/>
              <a:t>Growing Phase</a:t>
            </a:r>
            <a:r>
              <a:rPr lang="en-AU" sz="2000" dirty="0"/>
              <a:t>: all locks for a transaction must </a:t>
            </a:r>
            <a:r>
              <a:rPr lang="en-AU" sz="2000" dirty="0" smtClean="0"/>
              <a:t>be obtained </a:t>
            </a:r>
            <a:r>
              <a:rPr lang="en-AU" sz="2000" dirty="0"/>
              <a:t>before any locks are released, </a:t>
            </a:r>
            <a:r>
              <a:rPr lang="en-AU" sz="2000" dirty="0" smtClean="0"/>
              <a:t>and</a:t>
            </a:r>
          </a:p>
          <a:p>
            <a:pPr lvl="1"/>
            <a:endParaRPr lang="en-AU" sz="2000" dirty="0"/>
          </a:p>
          <a:p>
            <a:pPr lvl="1"/>
            <a:r>
              <a:rPr lang="en-AU" sz="2000" i="1" u="sng" dirty="0"/>
              <a:t>Shrinking Phase</a:t>
            </a:r>
            <a:r>
              <a:rPr lang="en-AU" sz="2000" dirty="0"/>
              <a:t>: gradually release all locks (once a lock </a:t>
            </a:r>
            <a:r>
              <a:rPr lang="en-AU" sz="2000" dirty="0" smtClean="0"/>
              <a:t>is released </a:t>
            </a:r>
            <a:r>
              <a:rPr lang="en-AU" sz="2000" dirty="0"/>
              <a:t>no new locks may be requested).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C7129-1DE7-416D-9879-E3A0A4AE66A5}" type="datetime1">
              <a:rPr lang="en-US" smtClean="0"/>
              <a:t>5/17/18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60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Two Phase Locking (2PL) (Cont.)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sz="2400" dirty="0" smtClean="0"/>
          </a:p>
          <a:p>
            <a:endParaRPr lang="en-AU" sz="2400" dirty="0"/>
          </a:p>
          <a:p>
            <a:endParaRPr lang="en-AU" sz="2400" dirty="0" smtClean="0"/>
          </a:p>
          <a:p>
            <a:endParaRPr lang="en-AU" sz="2400" dirty="0"/>
          </a:p>
          <a:p>
            <a:endParaRPr lang="en-AU" sz="2400" dirty="0" smtClean="0"/>
          </a:p>
          <a:p>
            <a:endParaRPr lang="en-AU" sz="2400" dirty="0"/>
          </a:p>
          <a:p>
            <a:r>
              <a:rPr lang="en-AU" sz="2400" dirty="0" smtClean="0"/>
              <a:t>Locking </a:t>
            </a:r>
            <a:r>
              <a:rPr lang="en-AU" sz="2400" dirty="0"/>
              <a:t>thus provides a solution to the problem of correctness of schedules.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8041A-54D0-4745-8314-2DAA41B04A89}" type="datetime1">
              <a:rPr lang="en-US" smtClean="0"/>
              <a:t>5/17/18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56</a:t>
            </a:fld>
            <a:endParaRPr lang="en-US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1447800"/>
            <a:ext cx="4253399" cy="2878153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1295400" y="5181600"/>
            <a:ext cx="6629400" cy="6096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Two phase locking ensures conflict </a:t>
            </a:r>
            <a:r>
              <a:rPr lang="en-US" sz="2400" dirty="0" err="1" smtClean="0"/>
              <a:t>serializability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0748166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Deadlock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AU" sz="2400" dirty="0" smtClean="0"/>
              <a:t>A </a:t>
            </a:r>
            <a:r>
              <a:rPr lang="en-AU" sz="2400" dirty="0"/>
              <a:t>problem that arises with locking is </a:t>
            </a:r>
            <a:r>
              <a:rPr lang="en-AU" sz="2400" b="1" dirty="0"/>
              <a:t>deadlock</a:t>
            </a:r>
            <a:r>
              <a:rPr lang="en-AU" sz="2400" dirty="0" smtClean="0"/>
              <a:t>.</a:t>
            </a:r>
          </a:p>
          <a:p>
            <a:r>
              <a:rPr lang="en-AU" sz="2400" dirty="0" smtClean="0"/>
              <a:t>Deadlock </a:t>
            </a:r>
            <a:r>
              <a:rPr lang="en-AU" sz="2400" dirty="0"/>
              <a:t>occurs when two transactions are each waiting </a:t>
            </a:r>
            <a:r>
              <a:rPr lang="en-AU" sz="2400" dirty="0" smtClean="0"/>
              <a:t>for a </a:t>
            </a:r>
            <a:r>
              <a:rPr lang="en-AU" sz="2400" dirty="0"/>
              <a:t>lock on an item held by the other</a:t>
            </a:r>
            <a:r>
              <a:rPr lang="en-AU" sz="2400" dirty="0" smtClean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C7129-1DE7-416D-9879-E3A0A4AE66A5}" type="datetime1">
              <a:rPr lang="en-US" smtClean="0"/>
              <a:t>5/17/18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57</a:t>
            </a:fld>
            <a:endParaRPr lang="en-US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971800"/>
            <a:ext cx="6694767" cy="329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16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219200"/>
          </a:xfrm>
        </p:spPr>
        <p:txBody>
          <a:bodyPr>
            <a:normAutofit/>
          </a:bodyPr>
          <a:lstStyle/>
          <a:p>
            <a:r>
              <a:rPr lang="en-AU" sz="3600" dirty="0"/>
              <a:t>Deadlock </a:t>
            </a:r>
            <a:r>
              <a:rPr lang="en-AU" sz="3600" dirty="0" smtClean="0"/>
              <a:t>Check</a:t>
            </a:r>
            <a:endParaRPr lang="en-AU" sz="3600" dirty="0"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229600" cy="4525963"/>
          </a:xfrm>
        </p:spPr>
        <p:txBody>
          <a:bodyPr>
            <a:noAutofit/>
          </a:bodyPr>
          <a:lstStyle/>
          <a:p>
            <a:r>
              <a:rPr lang="en-AU" sz="2200" dirty="0"/>
              <a:t>Create the </a:t>
            </a:r>
            <a:r>
              <a:rPr lang="en-AU" sz="2200" i="1" dirty="0"/>
              <a:t>wait-for graph </a:t>
            </a:r>
            <a:r>
              <a:rPr lang="en-AU" sz="2200" dirty="0"/>
              <a:t>for currently </a:t>
            </a:r>
            <a:r>
              <a:rPr lang="en-AU" sz="2200" dirty="0" smtClean="0"/>
              <a:t>active transactions</a:t>
            </a:r>
            <a:r>
              <a:rPr lang="en-AU" sz="2200" dirty="0"/>
              <a:t>:</a:t>
            </a:r>
          </a:p>
          <a:p>
            <a:pPr lvl="1"/>
            <a:r>
              <a:rPr lang="en-AU" sz="2000" dirty="0" smtClean="0"/>
              <a:t>create a vertex for each transaction; and</a:t>
            </a:r>
          </a:p>
          <a:p>
            <a:pPr lvl="1"/>
            <a:r>
              <a:rPr lang="en-AU" sz="2000" dirty="0" smtClean="0"/>
              <a:t>an </a:t>
            </a:r>
            <a:r>
              <a:rPr lang="en-AU" sz="2000" dirty="0"/>
              <a:t>arc from </a:t>
            </a:r>
            <a:r>
              <a:rPr lang="en-AU" sz="2000" i="1" dirty="0" err="1"/>
              <a:t>T</a:t>
            </a:r>
            <a:r>
              <a:rPr lang="en-AU" sz="2000" i="1" baseline="-25000" dirty="0" err="1"/>
              <a:t>i</a:t>
            </a:r>
            <a:r>
              <a:rPr lang="en-AU" sz="2000" i="1" dirty="0"/>
              <a:t> </a:t>
            </a:r>
            <a:r>
              <a:rPr lang="en-AU" sz="2000" dirty="0"/>
              <a:t>to </a:t>
            </a:r>
            <a:r>
              <a:rPr lang="en-AU" sz="2000" i="1" dirty="0" err="1"/>
              <a:t>T</a:t>
            </a:r>
            <a:r>
              <a:rPr lang="en-AU" sz="2000" i="1" baseline="-25000" dirty="0" err="1"/>
              <a:t>j</a:t>
            </a:r>
            <a:r>
              <a:rPr lang="en-AU" sz="2000" i="1" dirty="0"/>
              <a:t> </a:t>
            </a:r>
            <a:r>
              <a:rPr lang="en-AU" sz="2000" dirty="0"/>
              <a:t>if </a:t>
            </a:r>
            <a:r>
              <a:rPr lang="en-AU" sz="2000" i="1" dirty="0" err="1"/>
              <a:t>T</a:t>
            </a:r>
            <a:r>
              <a:rPr lang="en-AU" sz="2000" i="1" baseline="-25000" dirty="0" err="1"/>
              <a:t>i</a:t>
            </a:r>
            <a:r>
              <a:rPr lang="en-AU" sz="2000" i="1" dirty="0"/>
              <a:t> </a:t>
            </a:r>
            <a:r>
              <a:rPr lang="en-AU" sz="2000" dirty="0"/>
              <a:t>is waiting for an </a:t>
            </a:r>
            <a:r>
              <a:rPr lang="en-AU" sz="2000" dirty="0" smtClean="0"/>
              <a:t>item locked </a:t>
            </a:r>
            <a:r>
              <a:rPr lang="en-AU" sz="2000" dirty="0"/>
              <a:t>by </a:t>
            </a:r>
            <a:r>
              <a:rPr lang="en-AU" sz="2000" i="1" dirty="0" err="1"/>
              <a:t>T</a:t>
            </a:r>
            <a:r>
              <a:rPr lang="en-AU" sz="2000" i="1" baseline="-25000" dirty="0" err="1"/>
              <a:t>j</a:t>
            </a:r>
            <a:r>
              <a:rPr lang="en-AU" sz="2000" dirty="0" smtClean="0"/>
              <a:t>.</a:t>
            </a:r>
          </a:p>
          <a:p>
            <a:pPr lvl="1"/>
            <a:endParaRPr lang="en-AU" sz="2200" dirty="0" smtClean="0"/>
          </a:p>
          <a:p>
            <a:r>
              <a:rPr lang="en-AU" sz="2200" i="1" dirty="0" smtClean="0"/>
              <a:t> </a:t>
            </a:r>
            <a:r>
              <a:rPr lang="en-AU" sz="2200" dirty="0"/>
              <a:t>If the graph has a cycle, then a </a:t>
            </a:r>
            <a:r>
              <a:rPr lang="en-AU" sz="2200" i="1" dirty="0"/>
              <a:t>deadlock </a:t>
            </a:r>
            <a:r>
              <a:rPr lang="en-AU" sz="2200" dirty="0"/>
              <a:t>has occurred.</a:t>
            </a:r>
            <a:endParaRPr lang="en-AU" sz="2200" dirty="0"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C7129-1DE7-416D-9879-E3A0A4AE66A5}" type="datetime1">
              <a:rPr lang="en-US" smtClean="0"/>
              <a:t>5/17/18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58</a:t>
            </a:fld>
            <a:endParaRPr lang="en-US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3895090"/>
            <a:ext cx="3810000" cy="2461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43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219200"/>
          </a:xfrm>
        </p:spPr>
        <p:txBody>
          <a:bodyPr>
            <a:normAutofit/>
          </a:bodyPr>
          <a:lstStyle/>
          <a:p>
            <a:r>
              <a:rPr lang="en-AU" sz="3600" dirty="0"/>
              <a:t>Several methods to deal with deadlocks</a:t>
            </a:r>
            <a:endParaRPr lang="en-AU" sz="3600" dirty="0"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229600" cy="4525963"/>
          </a:xfrm>
        </p:spPr>
        <p:txBody>
          <a:bodyPr>
            <a:noAutofit/>
          </a:bodyPr>
          <a:lstStyle/>
          <a:p>
            <a:r>
              <a:rPr lang="en-AU" sz="2400" i="1" u="sng" dirty="0"/>
              <a:t>deadlock </a:t>
            </a:r>
            <a:r>
              <a:rPr lang="en-AU" sz="2400" i="1" u="sng" dirty="0" smtClean="0"/>
              <a:t>detection</a:t>
            </a:r>
          </a:p>
          <a:p>
            <a:pPr lvl="1"/>
            <a:r>
              <a:rPr lang="en-AU" sz="2400" dirty="0" smtClean="0"/>
              <a:t>periodically </a:t>
            </a:r>
            <a:r>
              <a:rPr lang="en-AU" sz="2400" dirty="0"/>
              <a:t>check </a:t>
            </a:r>
            <a:r>
              <a:rPr lang="en-AU" sz="2400" dirty="0" smtClean="0"/>
              <a:t>for deadlocks</a:t>
            </a:r>
            <a:r>
              <a:rPr lang="en-AU" sz="2400" dirty="0"/>
              <a:t>, abort and rollback </a:t>
            </a:r>
            <a:r>
              <a:rPr lang="en-AU" sz="2400" dirty="0" smtClean="0"/>
              <a:t>some transactions </a:t>
            </a:r>
            <a:r>
              <a:rPr lang="en-AU" sz="2400" dirty="0"/>
              <a:t>(restart them later). This is </a:t>
            </a:r>
            <a:r>
              <a:rPr lang="en-AU" sz="2400" dirty="0" smtClean="0"/>
              <a:t>a good </a:t>
            </a:r>
            <a:r>
              <a:rPr lang="en-AU" sz="2400" dirty="0"/>
              <a:t>choice if transactions are very short </a:t>
            </a:r>
            <a:r>
              <a:rPr lang="en-AU" sz="2400" dirty="0" smtClean="0"/>
              <a:t>or very </a:t>
            </a:r>
            <a:r>
              <a:rPr lang="en-AU" sz="2400" dirty="0"/>
              <a:t>independent.</a:t>
            </a:r>
          </a:p>
          <a:p>
            <a:pPr marL="0" indent="0">
              <a:buNone/>
            </a:pPr>
            <a:endParaRPr lang="en-AU" sz="2200" dirty="0"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C7129-1DE7-416D-9879-E3A0A4AE66A5}" type="datetime1">
              <a:rPr lang="en-US" smtClean="0"/>
              <a:t>5/17/18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79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 Management in a DBMS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8041A-54D0-4745-8314-2DAA41B04A89}" type="datetime1">
              <a:rPr lang="en-US" smtClean="0"/>
              <a:t>5/17/18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447800"/>
            <a:ext cx="8062954" cy="4925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55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219200"/>
          </a:xfrm>
        </p:spPr>
        <p:txBody>
          <a:bodyPr>
            <a:normAutofit/>
          </a:bodyPr>
          <a:lstStyle/>
          <a:p>
            <a:r>
              <a:rPr lang="en-AU" sz="3600" dirty="0"/>
              <a:t>Several methods to deal with </a:t>
            </a:r>
            <a:r>
              <a:rPr lang="en-AU" sz="3600" dirty="0" smtClean="0"/>
              <a:t>deadlocks (Cont.)</a:t>
            </a:r>
            <a:endParaRPr lang="en-AU" sz="3600" dirty="0"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229600" cy="4525963"/>
          </a:xfrm>
        </p:spPr>
        <p:txBody>
          <a:bodyPr>
            <a:noAutofit/>
          </a:bodyPr>
          <a:lstStyle/>
          <a:p>
            <a:r>
              <a:rPr lang="en-AU" sz="2200" i="1" u="sng" dirty="0"/>
              <a:t>deadlock prevention </a:t>
            </a:r>
            <a:r>
              <a:rPr lang="en-AU" sz="2200" dirty="0"/>
              <a:t>- Assign priorities based </a:t>
            </a:r>
            <a:r>
              <a:rPr lang="en-AU" sz="2200" dirty="0" smtClean="0"/>
              <a:t>on timestamps</a:t>
            </a:r>
            <a:r>
              <a:rPr lang="en-AU" sz="2200" dirty="0"/>
              <a:t>. Assume </a:t>
            </a:r>
            <a:r>
              <a:rPr lang="en-AU" sz="2200" dirty="0" err="1"/>
              <a:t>Ti</a:t>
            </a:r>
            <a:r>
              <a:rPr lang="en-AU" sz="2200" dirty="0"/>
              <a:t> wants a lock that </a:t>
            </a:r>
            <a:r>
              <a:rPr lang="en-AU" sz="2200" dirty="0" err="1"/>
              <a:t>Tj</a:t>
            </a:r>
            <a:r>
              <a:rPr lang="en-AU" sz="2200" dirty="0"/>
              <a:t> </a:t>
            </a:r>
            <a:r>
              <a:rPr lang="en-AU" sz="2200" dirty="0" smtClean="0"/>
              <a:t>holds. Two </a:t>
            </a:r>
            <a:r>
              <a:rPr lang="en-AU" sz="2200" dirty="0"/>
              <a:t>policies are possible</a:t>
            </a:r>
            <a:r>
              <a:rPr lang="en-AU" sz="2200" dirty="0" smtClean="0"/>
              <a:t>:</a:t>
            </a:r>
          </a:p>
          <a:p>
            <a:endParaRPr lang="en-AU" sz="2200" dirty="0"/>
          </a:p>
          <a:p>
            <a:pPr lvl="1"/>
            <a:r>
              <a:rPr lang="en-AU" sz="2000" dirty="0" smtClean="0"/>
              <a:t>Wait-Die</a:t>
            </a:r>
            <a:r>
              <a:rPr lang="en-AU" sz="2000" dirty="0"/>
              <a:t>: </a:t>
            </a:r>
            <a:r>
              <a:rPr lang="en-AU" sz="2000" dirty="0" smtClean="0"/>
              <a:t>If </a:t>
            </a:r>
            <a:r>
              <a:rPr lang="en-AU" sz="2000" dirty="0" err="1"/>
              <a:t>Ti</a:t>
            </a:r>
            <a:r>
              <a:rPr lang="en-AU" sz="2000" dirty="0"/>
              <a:t> has higher priority, </a:t>
            </a:r>
            <a:r>
              <a:rPr lang="en-AU" sz="2000" dirty="0" err="1"/>
              <a:t>Ti</a:t>
            </a:r>
            <a:r>
              <a:rPr lang="en-AU" sz="2000" dirty="0"/>
              <a:t> waits for </a:t>
            </a:r>
            <a:r>
              <a:rPr lang="en-AU" sz="2000" dirty="0" err="1" smtClean="0"/>
              <a:t>Tj</a:t>
            </a:r>
            <a:r>
              <a:rPr lang="en-AU" sz="2000" dirty="0" smtClean="0"/>
              <a:t>; otherwise </a:t>
            </a:r>
            <a:r>
              <a:rPr lang="en-AU" sz="2000" dirty="0" err="1"/>
              <a:t>Ti</a:t>
            </a:r>
            <a:r>
              <a:rPr lang="en-AU" sz="2000" dirty="0"/>
              <a:t> </a:t>
            </a:r>
            <a:r>
              <a:rPr lang="en-AU" sz="2000" dirty="0" smtClean="0"/>
              <a:t>aborts</a:t>
            </a:r>
          </a:p>
          <a:p>
            <a:pPr lvl="1"/>
            <a:endParaRPr lang="en-AU" sz="2000" dirty="0"/>
          </a:p>
          <a:p>
            <a:pPr lvl="1"/>
            <a:r>
              <a:rPr lang="en-AU" sz="2000" dirty="0" smtClean="0"/>
              <a:t>Wound-wait</a:t>
            </a:r>
            <a:r>
              <a:rPr lang="en-AU" sz="2000" dirty="0"/>
              <a:t>: If </a:t>
            </a:r>
            <a:r>
              <a:rPr lang="en-AU" sz="2000" dirty="0" err="1"/>
              <a:t>Ti</a:t>
            </a:r>
            <a:r>
              <a:rPr lang="en-AU" sz="2000" dirty="0"/>
              <a:t> has higher priority, </a:t>
            </a:r>
            <a:r>
              <a:rPr lang="en-AU" sz="2000" dirty="0" err="1"/>
              <a:t>Tj</a:t>
            </a:r>
            <a:r>
              <a:rPr lang="en-AU" sz="2000" dirty="0"/>
              <a:t> </a:t>
            </a:r>
            <a:r>
              <a:rPr lang="en-AU" sz="2000" dirty="0" smtClean="0"/>
              <a:t>aborts; otherwise </a:t>
            </a:r>
            <a:r>
              <a:rPr lang="en-AU" sz="2000" dirty="0" err="1"/>
              <a:t>Ti</a:t>
            </a:r>
            <a:r>
              <a:rPr lang="en-AU" sz="2000" dirty="0"/>
              <a:t> waits</a:t>
            </a:r>
          </a:p>
          <a:p>
            <a:endParaRPr lang="en-AU" sz="2200" i="1" dirty="0" smtClean="0"/>
          </a:p>
          <a:p>
            <a:r>
              <a:rPr lang="en-AU" sz="2200" dirty="0" smtClean="0"/>
              <a:t>If </a:t>
            </a:r>
            <a:r>
              <a:rPr lang="en-AU" sz="2200" dirty="0"/>
              <a:t>a transaction re-starts, make sure it has its </a:t>
            </a:r>
            <a:r>
              <a:rPr lang="en-AU" sz="2200" dirty="0" smtClean="0"/>
              <a:t>original timestamp</a:t>
            </a:r>
            <a:endParaRPr lang="en-AU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C7129-1DE7-416D-9879-E3A0A4AE66A5}" type="datetime1">
              <a:rPr lang="en-US" smtClean="0"/>
              <a:t>5/17/18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61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219200"/>
          </a:xfrm>
        </p:spPr>
        <p:txBody>
          <a:bodyPr>
            <a:normAutofit/>
          </a:bodyPr>
          <a:lstStyle/>
          <a:p>
            <a:r>
              <a:rPr lang="en-AU" sz="3600" dirty="0"/>
              <a:t>Timestamp </a:t>
            </a:r>
            <a:r>
              <a:rPr lang="en-AU" sz="3600" dirty="0" smtClean="0"/>
              <a:t>ordering</a:t>
            </a:r>
            <a:r>
              <a:rPr lang="zh-CN" altLang="en-US" sz="3600" dirty="0" smtClean="0"/>
              <a:t>（时间戳排序）</a:t>
            </a:r>
            <a:endParaRPr lang="en-AU" sz="3600" dirty="0"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229600" cy="4525963"/>
          </a:xfrm>
        </p:spPr>
        <p:txBody>
          <a:bodyPr>
            <a:noAutofit/>
          </a:bodyPr>
          <a:lstStyle/>
          <a:p>
            <a:r>
              <a:rPr lang="en-AU" sz="2200" dirty="0"/>
              <a:t>The idea here is</a:t>
            </a:r>
            <a:r>
              <a:rPr lang="en-AU" sz="2200" dirty="0" smtClean="0"/>
              <a:t>:</a:t>
            </a:r>
          </a:p>
          <a:p>
            <a:endParaRPr lang="en-AU" sz="2200" dirty="0"/>
          </a:p>
          <a:p>
            <a:pPr lvl="1"/>
            <a:r>
              <a:rPr lang="en-AU" sz="2000" dirty="0" smtClean="0"/>
              <a:t>to </a:t>
            </a:r>
            <a:r>
              <a:rPr lang="en-AU" sz="2000" dirty="0"/>
              <a:t>assign each transaction a timestamp (e.g. start </a:t>
            </a:r>
            <a:r>
              <a:rPr lang="en-AU" sz="2000" dirty="0" smtClean="0"/>
              <a:t>time of </a:t>
            </a:r>
            <a:r>
              <a:rPr lang="en-AU" sz="2000" dirty="0"/>
              <a:t>transaction), </a:t>
            </a:r>
            <a:r>
              <a:rPr lang="en-AU" sz="2000" dirty="0" smtClean="0"/>
              <a:t>and</a:t>
            </a:r>
          </a:p>
          <a:p>
            <a:pPr lvl="1"/>
            <a:endParaRPr lang="en-AU" sz="2000" dirty="0"/>
          </a:p>
          <a:p>
            <a:pPr lvl="1"/>
            <a:r>
              <a:rPr lang="en-AU" sz="2000" dirty="0" smtClean="0"/>
              <a:t>to </a:t>
            </a:r>
            <a:r>
              <a:rPr lang="en-AU" sz="2000" dirty="0"/>
              <a:t>ensure that the schedule used is equivalent </a:t>
            </a:r>
            <a:r>
              <a:rPr lang="en-AU" sz="2000" dirty="0" smtClean="0"/>
              <a:t>to executing </a:t>
            </a:r>
            <a:r>
              <a:rPr lang="en-AU" sz="2000" dirty="0"/>
              <a:t>the transactions in timestamp </a:t>
            </a:r>
            <a:r>
              <a:rPr lang="en-AU" sz="2000" dirty="0" smtClean="0"/>
              <a:t>order</a:t>
            </a:r>
            <a:endParaRPr lang="en-AU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C7129-1DE7-416D-9879-E3A0A4AE66A5}" type="datetime1">
              <a:rPr lang="en-US" smtClean="0"/>
              <a:t>5/17/18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82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229600" cy="4525963"/>
          </a:xfrm>
        </p:spPr>
        <p:txBody>
          <a:bodyPr>
            <a:noAutofit/>
          </a:bodyPr>
          <a:lstStyle/>
          <a:p>
            <a:r>
              <a:rPr lang="en-AU" sz="2400" dirty="0"/>
              <a:t>Each data item, X, is assigned</a:t>
            </a:r>
          </a:p>
          <a:p>
            <a:pPr lvl="1"/>
            <a:endParaRPr lang="en-AU" sz="2000" dirty="0" smtClean="0"/>
          </a:p>
          <a:p>
            <a:pPr lvl="1"/>
            <a:r>
              <a:rPr lang="en-AU" sz="2000" dirty="0" smtClean="0"/>
              <a:t>a </a:t>
            </a:r>
            <a:r>
              <a:rPr lang="en-AU" sz="2000" dirty="0"/>
              <a:t>read timestamp, </a:t>
            </a:r>
            <a:r>
              <a:rPr lang="en-AU" sz="2000" i="1" dirty="0"/>
              <a:t>read TS</a:t>
            </a:r>
            <a:r>
              <a:rPr lang="en-AU" sz="2000" dirty="0"/>
              <a:t>(</a:t>
            </a:r>
            <a:r>
              <a:rPr lang="en-AU" sz="2000" i="1" dirty="0"/>
              <a:t>X</a:t>
            </a:r>
            <a:r>
              <a:rPr lang="en-AU" sz="2000" dirty="0"/>
              <a:t>) - the </a:t>
            </a:r>
            <a:r>
              <a:rPr lang="en-AU" sz="2000" dirty="0" smtClean="0"/>
              <a:t>latest timestamp </a:t>
            </a:r>
            <a:r>
              <a:rPr lang="en-AU" sz="2000" dirty="0"/>
              <a:t>of a transaction that read X, </a:t>
            </a:r>
            <a:r>
              <a:rPr lang="en-AU" sz="2000" dirty="0" smtClean="0"/>
              <a:t>and</a:t>
            </a:r>
          </a:p>
          <a:p>
            <a:pPr lvl="1"/>
            <a:endParaRPr lang="en-AU" sz="2000" dirty="0"/>
          </a:p>
          <a:p>
            <a:pPr lvl="1"/>
            <a:r>
              <a:rPr lang="en-AU" sz="2000" dirty="0" smtClean="0"/>
              <a:t>a </a:t>
            </a:r>
            <a:r>
              <a:rPr lang="en-AU" sz="2000" dirty="0"/>
              <a:t>write timestamp, </a:t>
            </a:r>
            <a:r>
              <a:rPr lang="en-AU" sz="2000" i="1" dirty="0"/>
              <a:t>write TS</a:t>
            </a:r>
            <a:r>
              <a:rPr lang="en-AU" sz="2000" dirty="0"/>
              <a:t>(</a:t>
            </a:r>
            <a:r>
              <a:rPr lang="en-AU" sz="2000" i="1" dirty="0"/>
              <a:t>X</a:t>
            </a:r>
            <a:r>
              <a:rPr lang="en-AU" sz="2000" dirty="0"/>
              <a:t>) - the </a:t>
            </a:r>
            <a:r>
              <a:rPr lang="en-AU" sz="2000" dirty="0" smtClean="0"/>
              <a:t>latest timestamp </a:t>
            </a:r>
            <a:r>
              <a:rPr lang="en-AU" sz="2000" dirty="0"/>
              <a:t>of a transaction that write X.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C7129-1DE7-416D-9879-E3A0A4AE66A5}" type="datetime1">
              <a:rPr lang="en-US" smtClean="0"/>
              <a:t>5/17/18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94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229600" cy="4525963"/>
          </a:xfrm>
        </p:spPr>
        <p:txBody>
          <a:bodyPr>
            <a:noAutofit/>
          </a:bodyPr>
          <a:lstStyle/>
          <a:p>
            <a:r>
              <a:rPr lang="en-AU" sz="2200" dirty="0"/>
              <a:t>These are used in read and write operations as </a:t>
            </a:r>
            <a:r>
              <a:rPr lang="en-AU" sz="2200" dirty="0" smtClean="0"/>
              <a:t>follows. Suppose </a:t>
            </a:r>
            <a:r>
              <a:rPr lang="en-AU" sz="2200" dirty="0"/>
              <a:t>the transaction timestamp is </a:t>
            </a:r>
            <a:r>
              <a:rPr lang="en-AU" sz="2200" i="1" dirty="0"/>
              <a:t>T</a:t>
            </a:r>
            <a:r>
              <a:rPr lang="en-AU" sz="2200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C7129-1DE7-416D-9879-E3A0A4AE66A5}" type="datetime1">
              <a:rPr lang="en-US" smtClean="0"/>
              <a:t>5/17/18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63</a:t>
            </a:fld>
            <a:endParaRPr lang="en-US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399299"/>
            <a:ext cx="5791200" cy="3849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14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229600" cy="4525963"/>
          </a:xfrm>
        </p:spPr>
        <p:txBody>
          <a:bodyPr>
            <a:noAutofit/>
          </a:bodyPr>
          <a:lstStyle/>
          <a:p>
            <a:r>
              <a:rPr lang="en-AU" sz="2400" b="1" dirty="0"/>
              <a:t>Thomas' write rule:</a:t>
            </a:r>
            <a:endParaRPr lang="en-AU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C7129-1DE7-416D-9879-E3A0A4AE66A5}" type="datetime1">
              <a:rPr lang="en-US" smtClean="0"/>
              <a:t>5/17/18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64</a:t>
            </a:fld>
            <a:endParaRPr lang="en-US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402124"/>
            <a:ext cx="4715469" cy="292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13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229600" cy="4525963"/>
          </a:xfrm>
        </p:spPr>
        <p:txBody>
          <a:bodyPr>
            <a:noAutofit/>
          </a:bodyPr>
          <a:lstStyle/>
          <a:p>
            <a:r>
              <a:rPr lang="en-AU" sz="2400" dirty="0"/>
              <a:t>Some problems:</a:t>
            </a:r>
          </a:p>
          <a:p>
            <a:pPr lvl="1"/>
            <a:r>
              <a:rPr lang="en-AU" sz="2000" dirty="0" smtClean="0"/>
              <a:t>Cyclic </a:t>
            </a:r>
            <a:r>
              <a:rPr lang="en-AU" sz="2000" dirty="0"/>
              <a:t>restart: There is no deadlock, but a kind </a:t>
            </a:r>
            <a:r>
              <a:rPr lang="en-AU" sz="2000" dirty="0" smtClean="0"/>
              <a:t>of </a:t>
            </a:r>
            <a:r>
              <a:rPr lang="en-AU" sz="2000" dirty="0" err="1" smtClean="0"/>
              <a:t>livelock</a:t>
            </a:r>
            <a:r>
              <a:rPr lang="en-AU" sz="2000" dirty="0" smtClean="0"/>
              <a:t> </a:t>
            </a:r>
            <a:r>
              <a:rPr lang="en-AU" sz="2000" dirty="0"/>
              <a:t>can occur - some transactions may </a:t>
            </a:r>
            <a:r>
              <a:rPr lang="en-AU" sz="2000" dirty="0" smtClean="0"/>
              <a:t>be constantly </a:t>
            </a:r>
            <a:r>
              <a:rPr lang="en-AU" sz="2000" dirty="0"/>
              <a:t>aborted and restarted</a:t>
            </a:r>
            <a:r>
              <a:rPr lang="en-AU" sz="2000" dirty="0" smtClean="0"/>
              <a:t>.</a:t>
            </a:r>
          </a:p>
          <a:p>
            <a:pPr lvl="1"/>
            <a:endParaRPr lang="en-AU" sz="2000" dirty="0"/>
          </a:p>
          <a:p>
            <a:pPr lvl="1"/>
            <a:r>
              <a:rPr lang="en-AU" sz="2000" dirty="0" smtClean="0"/>
              <a:t>Cascading </a:t>
            </a:r>
            <a:r>
              <a:rPr lang="en-AU" sz="2000" dirty="0"/>
              <a:t>rollback: When a transaction is rolled </a:t>
            </a:r>
            <a:r>
              <a:rPr lang="en-AU" sz="2000" dirty="0" smtClean="0"/>
              <a:t>back, so </a:t>
            </a:r>
            <a:r>
              <a:rPr lang="en-AU" sz="2000" dirty="0"/>
              <a:t>are any transactions which read a value written </a:t>
            </a:r>
            <a:r>
              <a:rPr lang="en-AU" sz="2000" dirty="0" smtClean="0"/>
              <a:t>by it</a:t>
            </a:r>
            <a:r>
              <a:rPr lang="en-AU" sz="2000" dirty="0"/>
              <a:t>, and any transactions which read a value written </a:t>
            </a:r>
            <a:r>
              <a:rPr lang="en-AU" sz="2000" dirty="0" smtClean="0"/>
              <a:t>by them </a:t>
            </a:r>
            <a:r>
              <a:rPr lang="en-AU" sz="2000" dirty="0"/>
              <a:t>. . . etc. This can be avoided by not </a:t>
            </a:r>
            <a:r>
              <a:rPr lang="en-AU" sz="2000" dirty="0" smtClean="0"/>
              <a:t>allowing transactions </a:t>
            </a:r>
            <a:r>
              <a:rPr lang="en-AU" sz="2000" dirty="0"/>
              <a:t>to read values written by </a:t>
            </a:r>
            <a:r>
              <a:rPr lang="en-AU" sz="2000" dirty="0" smtClean="0"/>
              <a:t>uncommitted transactions </a:t>
            </a:r>
            <a:r>
              <a:rPr lang="en-AU" sz="2000" dirty="0"/>
              <a:t>(make them wait).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C7129-1DE7-416D-9879-E3A0A4AE66A5}" type="datetime1">
              <a:rPr lang="en-US" smtClean="0"/>
              <a:t>5/17/18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91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219200"/>
          </a:xfrm>
        </p:spPr>
        <p:txBody>
          <a:bodyPr>
            <a:normAutofit/>
          </a:bodyPr>
          <a:lstStyle/>
          <a:p>
            <a:r>
              <a:rPr lang="en-AU" sz="3600" dirty="0" err="1"/>
              <a:t>Multiversioning</a:t>
            </a:r>
            <a:endParaRPr lang="en-AU" sz="3600" dirty="0"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229600" cy="4525963"/>
          </a:xfrm>
        </p:spPr>
        <p:txBody>
          <a:bodyPr>
            <a:noAutofit/>
          </a:bodyPr>
          <a:lstStyle/>
          <a:p>
            <a:r>
              <a:rPr lang="en-AU" sz="2400" dirty="0"/>
              <a:t>Similar to the timestamp ordering approach; but is </a:t>
            </a:r>
            <a:r>
              <a:rPr lang="en-AU" sz="2400" dirty="0" smtClean="0"/>
              <a:t>allowed to </a:t>
            </a:r>
            <a:r>
              <a:rPr lang="en-AU" sz="2400" dirty="0"/>
              <a:t>access </a:t>
            </a:r>
            <a:r>
              <a:rPr lang="en-AU" sz="2400" dirty="0" smtClean="0"/>
              <a:t>“old” </a:t>
            </a:r>
            <a:r>
              <a:rPr lang="en-AU" sz="2400" dirty="0"/>
              <a:t>versions of a table</a:t>
            </a:r>
            <a:r>
              <a:rPr lang="en-AU" sz="2400" dirty="0" smtClean="0"/>
              <a:t>.</a:t>
            </a:r>
          </a:p>
          <a:p>
            <a:endParaRPr lang="en-AU" sz="2400" dirty="0"/>
          </a:p>
          <a:p>
            <a:r>
              <a:rPr lang="en-AU" sz="2400" dirty="0"/>
              <a:t>A history of the values and timestamps (versions) of </a:t>
            </a:r>
            <a:r>
              <a:rPr lang="en-AU" sz="2400" dirty="0" smtClean="0"/>
              <a:t>each item </a:t>
            </a:r>
            <a:r>
              <a:rPr lang="en-AU" sz="2400" dirty="0"/>
              <a:t>is kept</a:t>
            </a:r>
            <a:r>
              <a:rPr lang="en-AU" sz="2400" dirty="0" smtClean="0"/>
              <a:t>.</a:t>
            </a:r>
          </a:p>
          <a:p>
            <a:endParaRPr lang="en-AU" sz="2400" dirty="0"/>
          </a:p>
          <a:p>
            <a:r>
              <a:rPr lang="en-AU" sz="2400" dirty="0"/>
              <a:t>When the value of an item is needed, the system chooses </a:t>
            </a:r>
            <a:r>
              <a:rPr lang="en-AU" sz="2400" dirty="0" smtClean="0"/>
              <a:t>a </a:t>
            </a:r>
            <a:r>
              <a:rPr lang="en-AU" sz="2400" b="1" dirty="0" smtClean="0"/>
              <a:t>proper </a:t>
            </a:r>
            <a:r>
              <a:rPr lang="en-AU" sz="2400" dirty="0"/>
              <a:t>version of the item that maintains serializability.</a:t>
            </a:r>
          </a:p>
          <a:p>
            <a:endParaRPr lang="en-AU" sz="2400" dirty="0" smtClean="0"/>
          </a:p>
          <a:p>
            <a:r>
              <a:rPr lang="en-AU" sz="2400" dirty="0" smtClean="0"/>
              <a:t>This </a:t>
            </a:r>
            <a:r>
              <a:rPr lang="en-AU" sz="2400" dirty="0"/>
              <a:t>results in fewer aborted transactions at the cost </a:t>
            </a:r>
            <a:r>
              <a:rPr lang="en-AU" sz="2400" dirty="0" smtClean="0"/>
              <a:t>of greater </a:t>
            </a:r>
            <a:r>
              <a:rPr lang="en-AU" sz="2400" dirty="0"/>
              <a:t>complexity to maintain more versions of each item.</a:t>
            </a:r>
            <a:endParaRPr lang="en-AU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C7129-1DE7-416D-9879-E3A0A4AE66A5}" type="datetime1">
              <a:rPr lang="en-US" smtClean="0"/>
              <a:t>5/17/18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07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229600" cy="4525963"/>
          </a:xfrm>
        </p:spPr>
        <p:txBody>
          <a:bodyPr>
            <a:noAutofit/>
          </a:bodyPr>
          <a:lstStyle/>
          <a:p>
            <a:r>
              <a:rPr lang="en-AU" sz="2200" dirty="0"/>
              <a:t>We will look at a </a:t>
            </a:r>
            <a:r>
              <a:rPr lang="en-AU" sz="2200" dirty="0" smtClean="0"/>
              <a:t>scheme, </a:t>
            </a:r>
            <a:r>
              <a:rPr lang="en-AU" sz="2200" dirty="0"/>
              <a:t>several versions </a:t>
            </a:r>
            <a:r>
              <a:rPr lang="en-AU" sz="2200" i="1" dirty="0" smtClean="0"/>
              <a:t>X</a:t>
            </a:r>
            <a:r>
              <a:rPr lang="en-AU" sz="2200" baseline="-25000" dirty="0" smtClean="0"/>
              <a:t>1</a:t>
            </a:r>
            <a:r>
              <a:rPr lang="en-AU" sz="2200" i="1" dirty="0" smtClean="0"/>
              <a:t>,…,</a:t>
            </a:r>
            <a:r>
              <a:rPr lang="en-AU" sz="2200" i="1" dirty="0" err="1" smtClean="0"/>
              <a:t>X</a:t>
            </a:r>
            <a:r>
              <a:rPr lang="en-AU" sz="2200" i="1" baseline="-25000" dirty="0" err="1" smtClean="0"/>
              <a:t>k</a:t>
            </a:r>
            <a:r>
              <a:rPr lang="en-AU" sz="2200" i="1" dirty="0" smtClean="0"/>
              <a:t> </a:t>
            </a:r>
            <a:r>
              <a:rPr lang="en-AU" sz="2200" dirty="0"/>
              <a:t>of each data </a:t>
            </a:r>
            <a:r>
              <a:rPr lang="en-AU" sz="2200" dirty="0" smtClean="0"/>
              <a:t>item are </a:t>
            </a:r>
            <a:r>
              <a:rPr lang="en-AU" sz="2200" dirty="0"/>
              <a:t>kept. For each </a:t>
            </a:r>
            <a:r>
              <a:rPr lang="en-AU" sz="2200" i="1" dirty="0"/>
              <a:t>X</a:t>
            </a:r>
            <a:r>
              <a:rPr lang="en-AU" sz="2200" i="1" baseline="-25000" dirty="0"/>
              <a:t>i</a:t>
            </a:r>
            <a:r>
              <a:rPr lang="en-AU" sz="2200" i="1" dirty="0"/>
              <a:t> </a:t>
            </a:r>
            <a:r>
              <a:rPr lang="en-AU" sz="2200" dirty="0"/>
              <a:t>we also </a:t>
            </a:r>
            <a:r>
              <a:rPr lang="en-AU" sz="2200" dirty="0" smtClean="0"/>
              <a:t>keep</a:t>
            </a:r>
          </a:p>
          <a:p>
            <a:endParaRPr lang="en-AU" sz="2200" dirty="0"/>
          </a:p>
          <a:p>
            <a:pPr lvl="1"/>
            <a:r>
              <a:rPr lang="en-AU" sz="2000" i="1" dirty="0" smtClean="0"/>
              <a:t>read </a:t>
            </a:r>
            <a:r>
              <a:rPr lang="en-AU" sz="2000" i="1" dirty="0"/>
              <a:t>TS</a:t>
            </a:r>
            <a:r>
              <a:rPr lang="en-AU" sz="2000" dirty="0"/>
              <a:t>(</a:t>
            </a:r>
            <a:r>
              <a:rPr lang="en-AU" sz="2000" i="1" dirty="0"/>
              <a:t>X</a:t>
            </a:r>
            <a:r>
              <a:rPr lang="en-AU" sz="2000" i="1" baseline="-25000" dirty="0"/>
              <a:t>i</a:t>
            </a:r>
            <a:r>
              <a:rPr lang="en-AU" sz="2000" dirty="0"/>
              <a:t>) - as for timestamp ordering</a:t>
            </a:r>
            <a:r>
              <a:rPr lang="en-AU" sz="2000" dirty="0" smtClean="0"/>
              <a:t>.</a:t>
            </a:r>
          </a:p>
          <a:p>
            <a:pPr lvl="1"/>
            <a:endParaRPr lang="en-AU" sz="2000" dirty="0"/>
          </a:p>
          <a:p>
            <a:pPr lvl="1"/>
            <a:r>
              <a:rPr lang="en-AU" sz="2000" i="1" dirty="0" smtClean="0"/>
              <a:t>write </a:t>
            </a:r>
            <a:r>
              <a:rPr lang="en-AU" sz="2000" i="1" dirty="0"/>
              <a:t>TS</a:t>
            </a:r>
            <a:r>
              <a:rPr lang="en-AU" sz="2000" dirty="0"/>
              <a:t>(</a:t>
            </a:r>
            <a:r>
              <a:rPr lang="en-AU" sz="2000" i="1" dirty="0"/>
              <a:t>X</a:t>
            </a:r>
            <a:r>
              <a:rPr lang="en-AU" sz="2000" i="1" baseline="-25000" dirty="0"/>
              <a:t>i</a:t>
            </a:r>
            <a:r>
              <a:rPr lang="en-AU" sz="2000" dirty="0"/>
              <a:t>) - as for timestamp ordering</a:t>
            </a:r>
            <a:r>
              <a:rPr lang="en-AU" sz="2000" dirty="0" smtClean="0"/>
              <a:t>.</a:t>
            </a:r>
            <a:endParaRPr lang="en-AU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C7129-1DE7-416D-9879-E3A0A4AE66A5}" type="datetime1">
              <a:rPr lang="en-US" smtClean="0"/>
              <a:t>5/17/18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621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229600" cy="4525963"/>
          </a:xfrm>
        </p:spPr>
        <p:txBody>
          <a:bodyPr>
            <a:noAutofit/>
          </a:bodyPr>
          <a:lstStyle/>
          <a:p>
            <a:r>
              <a:rPr lang="en-AU" sz="2400" dirty="0"/>
              <a:t>Read and write are done as follows for a transaction </a:t>
            </a:r>
            <a:r>
              <a:rPr lang="en-AU" sz="2400" i="1" dirty="0"/>
              <a:t>P </a:t>
            </a:r>
            <a:r>
              <a:rPr lang="en-AU" sz="2400" dirty="0" smtClean="0"/>
              <a:t>with timestamp </a:t>
            </a:r>
            <a:r>
              <a:rPr lang="en-AU" sz="2400" dirty="0"/>
              <a:t>T.</a:t>
            </a:r>
            <a:endParaRPr lang="en-AU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C7129-1DE7-416D-9879-E3A0A4AE66A5}" type="datetime1">
              <a:rPr lang="en-US" smtClean="0"/>
              <a:t>5/17/18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68</a:t>
            </a:fld>
            <a:endParaRPr lang="en-US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3048000"/>
            <a:ext cx="6172200" cy="2181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298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229600" cy="4525963"/>
          </a:xfrm>
        </p:spPr>
        <p:txBody>
          <a:bodyPr>
            <a:noAutofit/>
          </a:bodyPr>
          <a:lstStyle/>
          <a:p>
            <a:endParaRPr lang="en-AU" sz="2200" i="1" dirty="0" smtClean="0"/>
          </a:p>
          <a:p>
            <a:endParaRPr lang="en-AU" sz="2200" i="1" dirty="0"/>
          </a:p>
          <a:p>
            <a:endParaRPr lang="en-AU" sz="2200" i="1" dirty="0" smtClean="0"/>
          </a:p>
          <a:p>
            <a:endParaRPr lang="en-AU" sz="2200" i="1" dirty="0"/>
          </a:p>
          <a:p>
            <a:endParaRPr lang="en-AU" sz="2200" i="1" dirty="0" smtClean="0"/>
          </a:p>
          <a:p>
            <a:endParaRPr lang="en-AU" sz="2200" i="1" dirty="0"/>
          </a:p>
          <a:p>
            <a:endParaRPr lang="en-AU" sz="2200" i="1" dirty="0" smtClean="0"/>
          </a:p>
          <a:p>
            <a:r>
              <a:rPr lang="en-AU" sz="2200" i="1" dirty="0" smtClean="0"/>
              <a:t>Note</a:t>
            </a:r>
            <a:r>
              <a:rPr lang="en-AU" sz="2200" i="1" dirty="0"/>
              <a:t>: </a:t>
            </a:r>
            <a:r>
              <a:rPr lang="en-AU" sz="2200" dirty="0"/>
              <a:t>Cascading rollback and cyclic restart problems </a:t>
            </a:r>
            <a:r>
              <a:rPr lang="en-AU" sz="2200" dirty="0" smtClean="0"/>
              <a:t>can still </a:t>
            </a:r>
            <a:r>
              <a:rPr lang="en-AU" sz="2200" dirty="0"/>
              <a:t>occur, but should be reduced</a:t>
            </a:r>
            <a:r>
              <a:rPr lang="en-AU" sz="2200" dirty="0" smtClean="0"/>
              <a:t>.</a:t>
            </a:r>
          </a:p>
          <a:p>
            <a:endParaRPr lang="en-AU" sz="2200" dirty="0"/>
          </a:p>
          <a:p>
            <a:r>
              <a:rPr lang="en-AU" sz="2200" dirty="0"/>
              <a:t>However, there is an increased overhead in </a:t>
            </a:r>
            <a:r>
              <a:rPr lang="en-AU" sz="2200" dirty="0" smtClean="0"/>
              <a:t>maintaining multiple </a:t>
            </a:r>
            <a:r>
              <a:rPr lang="en-AU" sz="2200" dirty="0"/>
              <a:t>versions of items.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C7129-1DE7-416D-9879-E3A0A4AE66A5}" type="datetime1">
              <a:rPr lang="en-US" smtClean="0"/>
              <a:t>5/17/18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69</a:t>
            </a:fld>
            <a:endParaRPr lang="en-US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100" y="655376"/>
            <a:ext cx="6172200" cy="3252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63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4000" dirty="0" smtClean="0"/>
              <a:t>Read</a:t>
            </a:r>
            <a:endParaRPr lang="en-AU" dirty="0"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229600" cy="45259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sz="2400" dirty="0"/>
              <a:t>Compute the data block that contains the item to </a:t>
            </a:r>
            <a:r>
              <a:rPr lang="en-AU" sz="2400" dirty="0" smtClean="0"/>
              <a:t>be read</a:t>
            </a:r>
          </a:p>
          <a:p>
            <a:pPr marL="514350" indent="-514350">
              <a:buFont typeface="+mj-lt"/>
              <a:buAutoNum type="arabicPeriod"/>
            </a:pPr>
            <a:endParaRPr lang="en-AU" sz="2400" dirty="0"/>
          </a:p>
          <a:p>
            <a:pPr marL="514350" indent="-514350">
              <a:buFont typeface="+mj-lt"/>
              <a:buAutoNum type="arabicPeriod"/>
            </a:pPr>
            <a:r>
              <a:rPr lang="en-AU" sz="2400" dirty="0" smtClean="0"/>
              <a:t>Either</a:t>
            </a:r>
            <a:r>
              <a:rPr lang="en-AU" sz="2400" i="1" dirty="0" smtClean="0"/>
              <a:t> </a:t>
            </a:r>
          </a:p>
          <a:p>
            <a:pPr lvl="1"/>
            <a:r>
              <a:rPr lang="en-AU" sz="2000" dirty="0" smtClean="0"/>
              <a:t>find </a:t>
            </a:r>
            <a:r>
              <a:rPr lang="en-AU" sz="2000" dirty="0"/>
              <a:t>a </a:t>
            </a:r>
            <a:r>
              <a:rPr lang="en-AU" sz="2000" dirty="0" smtClean="0"/>
              <a:t>buffer </a:t>
            </a:r>
            <a:r>
              <a:rPr lang="en-AU" sz="2000" dirty="0"/>
              <a:t>containing the block, </a:t>
            </a:r>
            <a:r>
              <a:rPr lang="en-AU" sz="2000" dirty="0" smtClean="0"/>
              <a:t>or</a:t>
            </a:r>
          </a:p>
          <a:p>
            <a:pPr lvl="1"/>
            <a:r>
              <a:rPr lang="en-AU" sz="2000" dirty="0" smtClean="0"/>
              <a:t>read </a:t>
            </a:r>
            <a:r>
              <a:rPr lang="en-AU" sz="2000" dirty="0"/>
              <a:t>from disk into a </a:t>
            </a:r>
            <a:r>
              <a:rPr lang="en-AU" sz="2000" dirty="0" smtClean="0"/>
              <a:t>buffer</a:t>
            </a:r>
          </a:p>
          <a:p>
            <a:pPr lvl="1"/>
            <a:endParaRPr lang="en-AU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en-AU" sz="2400" dirty="0" smtClean="0"/>
              <a:t>Copy </a:t>
            </a:r>
            <a:r>
              <a:rPr lang="en-AU" sz="2400" dirty="0"/>
              <a:t>the value from the </a:t>
            </a:r>
            <a:r>
              <a:rPr lang="en-AU" sz="2400" dirty="0" smtClean="0"/>
              <a:t>buffer</a:t>
            </a:r>
            <a:r>
              <a:rPr lang="en-AU" sz="2400" dirty="0"/>
              <a:t>.</a:t>
            </a:r>
            <a:endParaRPr lang="en-AU" sz="2400" dirty="0"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C7129-1DE7-416D-9879-E3A0A4AE66A5}" type="datetime1">
              <a:rPr lang="en-US" smtClean="0"/>
              <a:t>5/17/18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72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219200"/>
          </a:xfrm>
        </p:spPr>
        <p:txBody>
          <a:bodyPr>
            <a:normAutofit/>
          </a:bodyPr>
          <a:lstStyle/>
          <a:p>
            <a:r>
              <a:rPr lang="en-AU" sz="3600" dirty="0"/>
              <a:t>Optimistic scheduling</a:t>
            </a:r>
            <a:endParaRPr lang="en-AU" sz="3600" dirty="0"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229600" cy="4525963"/>
          </a:xfrm>
        </p:spPr>
        <p:txBody>
          <a:bodyPr>
            <a:noAutofit/>
          </a:bodyPr>
          <a:lstStyle/>
          <a:p>
            <a:r>
              <a:rPr lang="en-AU" sz="2200" dirty="0"/>
              <a:t>In two-phase locking, timestamp ordering, </a:t>
            </a:r>
            <a:r>
              <a:rPr lang="en-AU" sz="2200" dirty="0" smtClean="0"/>
              <a:t>and </a:t>
            </a:r>
            <a:r>
              <a:rPr lang="en-AU" sz="2200" dirty="0" err="1" smtClean="0"/>
              <a:t>multiversioning</a:t>
            </a:r>
            <a:r>
              <a:rPr lang="en-AU" sz="2200" dirty="0" smtClean="0"/>
              <a:t> </a:t>
            </a:r>
            <a:r>
              <a:rPr lang="en-AU" sz="2200" dirty="0"/>
              <a:t>concurrency control techniques, </a:t>
            </a:r>
            <a:r>
              <a:rPr lang="en-AU" sz="2200" dirty="0" smtClean="0"/>
              <a:t>a certain </a:t>
            </a:r>
            <a:r>
              <a:rPr lang="en-AU" sz="2200" dirty="0"/>
              <a:t>degree of checking is done </a:t>
            </a:r>
            <a:r>
              <a:rPr lang="en-AU" sz="2200" b="1" dirty="0"/>
              <a:t>before </a:t>
            </a:r>
            <a:r>
              <a:rPr lang="en-AU" sz="2200" dirty="0" smtClean="0"/>
              <a:t>a database </a:t>
            </a:r>
            <a:r>
              <a:rPr lang="en-AU" sz="2200" dirty="0"/>
              <a:t>operation can be executed.</a:t>
            </a:r>
          </a:p>
          <a:p>
            <a:endParaRPr lang="en-AU" sz="2200" dirty="0" smtClean="0"/>
          </a:p>
          <a:p>
            <a:r>
              <a:rPr lang="en-AU" sz="2200" dirty="0" smtClean="0"/>
              <a:t>The </a:t>
            </a:r>
            <a:r>
              <a:rPr lang="en-AU" sz="2200" dirty="0"/>
              <a:t>idea here is to push on and hope for the best!</a:t>
            </a:r>
          </a:p>
          <a:p>
            <a:endParaRPr lang="en-AU" sz="2200" dirty="0" smtClean="0"/>
          </a:p>
          <a:p>
            <a:r>
              <a:rPr lang="en-AU" sz="2200" dirty="0" smtClean="0"/>
              <a:t>No </a:t>
            </a:r>
            <a:r>
              <a:rPr lang="en-AU" sz="2200" dirty="0"/>
              <a:t>checking is done while the transaction </a:t>
            </a:r>
            <a:r>
              <a:rPr lang="en-AU" sz="2200" dirty="0" smtClean="0"/>
              <a:t>is executing</a:t>
            </a:r>
            <a:r>
              <a:rPr lang="en-AU" sz="2200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C7129-1DE7-416D-9879-E3A0A4AE66A5}" type="datetime1">
              <a:rPr lang="en-US" smtClean="0"/>
              <a:t>5/17/18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73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229600" cy="4983163"/>
          </a:xfrm>
        </p:spPr>
        <p:txBody>
          <a:bodyPr>
            <a:noAutofit/>
          </a:bodyPr>
          <a:lstStyle/>
          <a:p>
            <a:r>
              <a:rPr lang="en-AU" sz="2400" dirty="0"/>
              <a:t>The protocol has three phases</a:t>
            </a:r>
            <a:r>
              <a:rPr lang="en-AU" sz="2400" dirty="0" smtClean="0"/>
              <a:t>.</a:t>
            </a:r>
          </a:p>
          <a:p>
            <a:endParaRPr lang="en-AU" sz="2400" dirty="0"/>
          </a:p>
          <a:p>
            <a:pPr lvl="1"/>
            <a:r>
              <a:rPr lang="en-AU" sz="2000" i="1" u="sng" dirty="0" smtClean="0"/>
              <a:t>read </a:t>
            </a:r>
            <a:r>
              <a:rPr lang="en-AU" sz="2000" i="1" u="sng" dirty="0"/>
              <a:t>phase </a:t>
            </a:r>
            <a:r>
              <a:rPr lang="en-AU" sz="2000" dirty="0"/>
              <a:t>- A transaction can read </a:t>
            </a:r>
            <a:r>
              <a:rPr lang="en-AU" sz="2000" dirty="0" smtClean="0"/>
              <a:t>data items </a:t>
            </a:r>
            <a:r>
              <a:rPr lang="en-AU" sz="2000" dirty="0"/>
              <a:t>from the database into local </a:t>
            </a:r>
            <a:r>
              <a:rPr lang="en-AU" sz="2000" dirty="0" smtClean="0"/>
              <a:t>variables. However</a:t>
            </a:r>
            <a:r>
              <a:rPr lang="en-AU" sz="2000" dirty="0"/>
              <a:t>, updates are applied only to </a:t>
            </a:r>
            <a:r>
              <a:rPr lang="en-AU" sz="2000" dirty="0" smtClean="0"/>
              <a:t>local copies </a:t>
            </a:r>
            <a:r>
              <a:rPr lang="en-AU" sz="2000" dirty="0"/>
              <a:t>of the data items kept in </a:t>
            </a:r>
            <a:r>
              <a:rPr lang="en-AU" sz="2000" dirty="0" smtClean="0"/>
              <a:t>the transaction </a:t>
            </a:r>
            <a:r>
              <a:rPr lang="en-AU" sz="2000" dirty="0"/>
              <a:t>workspace.</a:t>
            </a:r>
          </a:p>
          <a:p>
            <a:pPr lvl="1"/>
            <a:endParaRPr lang="en-AU" sz="2000" i="1" dirty="0"/>
          </a:p>
          <a:p>
            <a:pPr lvl="1"/>
            <a:r>
              <a:rPr lang="en-AU" sz="2000" i="1" u="sng" dirty="0" smtClean="0"/>
              <a:t>validation </a:t>
            </a:r>
            <a:r>
              <a:rPr lang="en-AU" sz="2000" i="1" u="sng" dirty="0"/>
              <a:t>phase </a:t>
            </a:r>
            <a:r>
              <a:rPr lang="en-AU" sz="2000" dirty="0"/>
              <a:t>- checks are made to </a:t>
            </a:r>
            <a:r>
              <a:rPr lang="en-AU" sz="2000" dirty="0" smtClean="0"/>
              <a:t>ensure that </a:t>
            </a:r>
            <a:r>
              <a:rPr lang="en-AU" sz="2000" dirty="0"/>
              <a:t>serializability is not violated,</a:t>
            </a:r>
          </a:p>
          <a:p>
            <a:pPr lvl="1"/>
            <a:endParaRPr lang="en-AU" sz="2000" i="1" dirty="0"/>
          </a:p>
          <a:p>
            <a:pPr lvl="1"/>
            <a:r>
              <a:rPr lang="en-AU" sz="2000" i="1" u="sng" dirty="0" smtClean="0"/>
              <a:t>write </a:t>
            </a:r>
            <a:r>
              <a:rPr lang="en-AU" sz="2000" i="1" u="sng" dirty="0"/>
              <a:t>phase </a:t>
            </a:r>
            <a:r>
              <a:rPr lang="en-AU" sz="2000" dirty="0"/>
              <a:t>-if validation succeeds, </a:t>
            </a:r>
            <a:r>
              <a:rPr lang="en-AU" sz="2000" dirty="0" smtClean="0"/>
              <a:t>updates are </a:t>
            </a:r>
            <a:r>
              <a:rPr lang="en-AU" sz="2000" dirty="0"/>
              <a:t>applied and the transaction is </a:t>
            </a:r>
            <a:r>
              <a:rPr lang="en-AU" sz="2000" dirty="0" smtClean="0"/>
              <a:t>committed. Otherwise</a:t>
            </a:r>
            <a:r>
              <a:rPr lang="en-AU" sz="2000" dirty="0"/>
              <a:t>, the updates are discarded and </a:t>
            </a:r>
            <a:r>
              <a:rPr lang="en-AU" sz="2000" dirty="0" smtClean="0"/>
              <a:t>the transaction </a:t>
            </a:r>
            <a:r>
              <a:rPr lang="en-AU" sz="2000" dirty="0"/>
              <a:t>is restarted.</a:t>
            </a:r>
            <a:endParaRPr lang="en-AU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C7129-1DE7-416D-9879-E3A0A4AE66A5}" type="datetime1">
              <a:rPr lang="en-US" smtClean="0"/>
              <a:t>5/17/18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46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229600" cy="4983163"/>
          </a:xfrm>
        </p:spPr>
        <p:txBody>
          <a:bodyPr>
            <a:noAutofit/>
          </a:bodyPr>
          <a:lstStyle/>
          <a:p>
            <a:r>
              <a:rPr lang="en-AU" sz="2200" dirty="0"/>
              <a:t>A scheme uses timestamps and </a:t>
            </a:r>
            <a:r>
              <a:rPr lang="en-AU" sz="2200" dirty="0" smtClean="0"/>
              <a:t>keeps each transaction's</a:t>
            </a:r>
          </a:p>
          <a:p>
            <a:endParaRPr lang="en-AU" sz="2200" dirty="0"/>
          </a:p>
          <a:p>
            <a:pPr lvl="1"/>
            <a:r>
              <a:rPr lang="en-AU" sz="2000" dirty="0" smtClean="0"/>
              <a:t>read-set </a:t>
            </a:r>
            <a:r>
              <a:rPr lang="en-AU" sz="2000" dirty="0"/>
              <a:t>- the set of items read by </a:t>
            </a:r>
            <a:r>
              <a:rPr lang="en-AU" sz="2000" dirty="0" smtClean="0"/>
              <a:t>the transaction,</a:t>
            </a:r>
          </a:p>
          <a:p>
            <a:pPr lvl="1"/>
            <a:endParaRPr lang="en-AU" sz="2000" dirty="0"/>
          </a:p>
          <a:p>
            <a:pPr lvl="1"/>
            <a:r>
              <a:rPr lang="en-AU" sz="2000" dirty="0" smtClean="0"/>
              <a:t>write-set - the set of items written by the transaction.</a:t>
            </a:r>
          </a:p>
          <a:p>
            <a:pPr lvl="1"/>
            <a:endParaRPr lang="en-US" sz="2200" dirty="0" smtClean="0"/>
          </a:p>
          <a:p>
            <a:pPr lvl="1"/>
            <a:endParaRPr lang="en-AU" sz="2200" dirty="0"/>
          </a:p>
          <a:p>
            <a:r>
              <a:rPr lang="en-AU" sz="2200" dirty="0"/>
              <a:t>During validation, we check that the </a:t>
            </a:r>
            <a:r>
              <a:rPr lang="en-AU" sz="2200" dirty="0" smtClean="0"/>
              <a:t>transaction does </a:t>
            </a:r>
            <a:r>
              <a:rPr lang="en-AU" sz="2200" dirty="0"/>
              <a:t>not interfere with any transaction that </a:t>
            </a:r>
            <a:r>
              <a:rPr lang="en-AU" sz="2200" dirty="0" smtClean="0"/>
              <a:t>is committed </a:t>
            </a:r>
            <a:r>
              <a:rPr lang="en-AU" sz="2200" dirty="0"/>
              <a:t>or currently validating.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C7129-1DE7-416D-9879-E3A0A4AE66A5}" type="datetime1">
              <a:rPr lang="en-US" smtClean="0"/>
              <a:t>5/17/18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21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229600" cy="4983163"/>
          </a:xfrm>
        </p:spPr>
        <p:txBody>
          <a:bodyPr>
            <a:noAutofit/>
          </a:bodyPr>
          <a:lstStyle/>
          <a:p>
            <a:r>
              <a:rPr lang="en-AU" sz="2200" dirty="0"/>
              <a:t>Each transaction </a:t>
            </a:r>
            <a:r>
              <a:rPr lang="en-AU" sz="2200" i="1" dirty="0"/>
              <a:t>T </a:t>
            </a:r>
            <a:r>
              <a:rPr lang="en-AU" sz="2200" dirty="0"/>
              <a:t>is assigned 3 </a:t>
            </a:r>
            <a:r>
              <a:rPr lang="en-AU" sz="2200" dirty="0" smtClean="0"/>
              <a:t>timestamps: </a:t>
            </a:r>
          </a:p>
          <a:p>
            <a:pPr marL="0" indent="0">
              <a:buNone/>
            </a:pPr>
            <a:r>
              <a:rPr lang="en-AU" sz="2200" i="1" dirty="0"/>
              <a:t>	</a:t>
            </a:r>
            <a:r>
              <a:rPr lang="en-AU" sz="2200" i="1" dirty="0" smtClean="0"/>
              <a:t>Start</a:t>
            </a:r>
            <a:r>
              <a:rPr lang="en-AU" sz="2200" dirty="0" smtClean="0"/>
              <a:t>(</a:t>
            </a:r>
            <a:r>
              <a:rPr lang="en-AU" sz="2200" i="1" dirty="0" smtClean="0"/>
              <a:t>T</a:t>
            </a:r>
            <a:r>
              <a:rPr lang="en-AU" sz="2200" dirty="0"/>
              <a:t>), </a:t>
            </a:r>
            <a:r>
              <a:rPr lang="en-AU" sz="2200" i="1" dirty="0" smtClean="0"/>
              <a:t>Validation</a:t>
            </a:r>
            <a:r>
              <a:rPr lang="en-AU" sz="2200" dirty="0" smtClean="0"/>
              <a:t>(</a:t>
            </a:r>
            <a:r>
              <a:rPr lang="en-AU" sz="2200" i="1" dirty="0" smtClean="0"/>
              <a:t>T</a:t>
            </a:r>
            <a:r>
              <a:rPr lang="en-AU" sz="2200" dirty="0"/>
              <a:t>), </a:t>
            </a:r>
            <a:r>
              <a:rPr lang="en-AU" sz="2200" i="1" dirty="0"/>
              <a:t>Finish</a:t>
            </a:r>
            <a:r>
              <a:rPr lang="en-AU" sz="2200" dirty="0"/>
              <a:t>(</a:t>
            </a:r>
            <a:r>
              <a:rPr lang="en-AU" sz="2200" i="1" dirty="0"/>
              <a:t>T</a:t>
            </a:r>
            <a:r>
              <a:rPr lang="en-AU" sz="2200" dirty="0"/>
              <a:t>).</a:t>
            </a:r>
          </a:p>
          <a:p>
            <a:endParaRPr lang="en-AU" sz="2200" dirty="0" smtClean="0"/>
          </a:p>
          <a:p>
            <a:r>
              <a:rPr lang="en-AU" sz="2200" dirty="0" smtClean="0"/>
              <a:t>To </a:t>
            </a:r>
            <a:r>
              <a:rPr lang="en-AU" sz="2200" dirty="0"/>
              <a:t>pass the validation test for </a:t>
            </a:r>
            <a:r>
              <a:rPr lang="en-AU" sz="2200" i="1" dirty="0"/>
              <a:t>T</a:t>
            </a:r>
            <a:r>
              <a:rPr lang="en-AU" sz="2200" dirty="0"/>
              <a:t>, one of </a:t>
            </a:r>
            <a:r>
              <a:rPr lang="en-AU" sz="2200" dirty="0" smtClean="0"/>
              <a:t>the following </a:t>
            </a:r>
            <a:r>
              <a:rPr lang="en-AU" sz="2200" dirty="0"/>
              <a:t>must be true:</a:t>
            </a:r>
          </a:p>
          <a:p>
            <a:pPr lvl="1"/>
            <a:r>
              <a:rPr lang="en-AU" sz="2000" dirty="0"/>
              <a:t>1. </a:t>
            </a:r>
            <a:r>
              <a:rPr lang="en-AU" sz="2000" i="1" dirty="0"/>
              <a:t>Finish</a:t>
            </a:r>
            <a:r>
              <a:rPr lang="en-AU" sz="2000" dirty="0"/>
              <a:t>(</a:t>
            </a:r>
            <a:r>
              <a:rPr lang="en-AU" sz="2000" i="1" dirty="0"/>
              <a:t>S</a:t>
            </a:r>
            <a:r>
              <a:rPr lang="en-AU" sz="2000" dirty="0"/>
              <a:t>) </a:t>
            </a:r>
            <a:r>
              <a:rPr lang="en-AU" sz="2000" i="1" dirty="0"/>
              <a:t>&lt; Start</a:t>
            </a:r>
            <a:r>
              <a:rPr lang="en-AU" sz="2000" dirty="0"/>
              <a:t>(</a:t>
            </a:r>
            <a:r>
              <a:rPr lang="en-AU" sz="2000" i="1" dirty="0"/>
              <a:t>T</a:t>
            </a:r>
            <a:r>
              <a:rPr lang="en-AU" sz="2000" dirty="0"/>
              <a:t>); </a:t>
            </a:r>
            <a:r>
              <a:rPr lang="en-AU" sz="2000" dirty="0" smtClean="0"/>
              <a:t>or</a:t>
            </a:r>
          </a:p>
          <a:p>
            <a:pPr lvl="1"/>
            <a:endParaRPr lang="en-AU" sz="2000" dirty="0"/>
          </a:p>
          <a:p>
            <a:pPr lvl="1"/>
            <a:r>
              <a:rPr lang="en-AU" sz="2000" dirty="0"/>
              <a:t>2. for </a:t>
            </a:r>
            <a:r>
              <a:rPr lang="en-AU" sz="2000" i="1" dirty="0"/>
              <a:t>S </a:t>
            </a:r>
            <a:r>
              <a:rPr lang="en-AU" sz="2000" dirty="0" err="1"/>
              <a:t>s.t.</a:t>
            </a:r>
            <a:r>
              <a:rPr lang="en-AU" sz="2000" dirty="0"/>
              <a:t> </a:t>
            </a:r>
            <a:r>
              <a:rPr lang="en-AU" sz="2000" i="1" dirty="0"/>
              <a:t>Start</a:t>
            </a:r>
            <a:r>
              <a:rPr lang="en-AU" sz="2000" dirty="0"/>
              <a:t>(</a:t>
            </a:r>
            <a:r>
              <a:rPr lang="en-AU" sz="2000" i="1" dirty="0"/>
              <a:t>T</a:t>
            </a:r>
            <a:r>
              <a:rPr lang="en-AU" sz="2000" dirty="0"/>
              <a:t>) </a:t>
            </a:r>
            <a:r>
              <a:rPr lang="en-AU" sz="2000" i="1" dirty="0"/>
              <a:t>&lt; Finish</a:t>
            </a:r>
            <a:r>
              <a:rPr lang="en-AU" sz="2000" dirty="0"/>
              <a:t>(</a:t>
            </a:r>
            <a:r>
              <a:rPr lang="en-AU" sz="2000" i="1" dirty="0"/>
              <a:t>S</a:t>
            </a:r>
            <a:r>
              <a:rPr lang="en-AU" sz="2000" dirty="0"/>
              <a:t>), then</a:t>
            </a:r>
          </a:p>
          <a:p>
            <a:pPr marL="1257300" lvl="2" indent="-342900">
              <a:buFont typeface="+mj-lt"/>
              <a:buAutoNum type="alphaLcParenR"/>
            </a:pPr>
            <a:r>
              <a:rPr lang="en-AU" sz="1800" dirty="0" smtClean="0"/>
              <a:t>write </a:t>
            </a:r>
            <a:r>
              <a:rPr lang="en-AU" sz="1800" dirty="0"/>
              <a:t>set of </a:t>
            </a:r>
            <a:r>
              <a:rPr lang="en-AU" sz="1800" i="1" dirty="0"/>
              <a:t>S </a:t>
            </a:r>
            <a:r>
              <a:rPr lang="en-AU" sz="1800" dirty="0"/>
              <a:t>is disjoint from the read </a:t>
            </a:r>
            <a:r>
              <a:rPr lang="en-AU" sz="1800" dirty="0" smtClean="0"/>
              <a:t>set of </a:t>
            </a:r>
            <a:r>
              <a:rPr lang="en-AU" sz="1800" i="1" dirty="0"/>
              <a:t>T</a:t>
            </a:r>
            <a:r>
              <a:rPr lang="en-AU" sz="1800" dirty="0"/>
              <a:t>, and</a:t>
            </a:r>
          </a:p>
          <a:p>
            <a:pPr marL="1257300" lvl="2" indent="-342900">
              <a:buFont typeface="+mj-lt"/>
              <a:buAutoNum type="alphaLcParenR"/>
            </a:pPr>
            <a:r>
              <a:rPr lang="en-AU" sz="1800" i="1" dirty="0" smtClean="0"/>
              <a:t>Finish</a:t>
            </a:r>
            <a:r>
              <a:rPr lang="en-AU" sz="1800" dirty="0" smtClean="0"/>
              <a:t>(</a:t>
            </a:r>
            <a:r>
              <a:rPr lang="en-AU" sz="1800" i="1" dirty="0" smtClean="0"/>
              <a:t>S</a:t>
            </a:r>
            <a:r>
              <a:rPr lang="en-AU" sz="1800" dirty="0"/>
              <a:t>) </a:t>
            </a:r>
            <a:r>
              <a:rPr lang="en-AU" sz="1800" i="1" dirty="0"/>
              <a:t>&lt; </a:t>
            </a:r>
            <a:r>
              <a:rPr lang="en-AU" sz="1800" i="1" dirty="0" smtClean="0"/>
              <a:t>Validation</a:t>
            </a:r>
            <a:r>
              <a:rPr lang="en-AU" sz="1800" dirty="0" smtClean="0"/>
              <a:t>(</a:t>
            </a:r>
            <a:r>
              <a:rPr lang="en-AU" sz="1800" i="1" dirty="0" smtClean="0"/>
              <a:t>T</a:t>
            </a:r>
            <a:r>
              <a:rPr lang="en-AU" sz="1800" dirty="0"/>
              <a:t>).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C7129-1DE7-416D-9879-E3A0A4AE66A5}" type="datetime1">
              <a:rPr lang="en-US" smtClean="0"/>
              <a:t>5/17/18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04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229600" cy="1676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2400" dirty="0"/>
              <a:t>Optimistic control is a good option if there is </a:t>
            </a:r>
            <a:r>
              <a:rPr lang="en-AU" sz="2400" dirty="0" smtClean="0"/>
              <a:t>not much </a:t>
            </a:r>
            <a:r>
              <a:rPr lang="en-AU" sz="2400" dirty="0"/>
              <a:t>interaction between transactions</a:t>
            </a:r>
            <a:r>
              <a:rPr lang="en-AU" sz="2400" dirty="0" smtClean="0"/>
              <a:t>.</a:t>
            </a:r>
          </a:p>
          <a:p>
            <a:endParaRPr lang="en-AU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C7129-1DE7-416D-9879-E3A0A4AE66A5}" type="datetime1">
              <a:rPr lang="en-US" smtClean="0"/>
              <a:t>5/17/18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396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2PL vs. TSO vs. MV vs. OP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AU" sz="2200" dirty="0" smtClean="0"/>
              <a:t>A Comparison </a:t>
            </a:r>
            <a:r>
              <a:rPr lang="en-AU" sz="2200" dirty="0"/>
              <a:t>among two-phase locking </a:t>
            </a:r>
            <a:r>
              <a:rPr lang="en-AU" sz="2200" dirty="0" smtClean="0"/>
              <a:t>(2PL), timestamp </a:t>
            </a:r>
            <a:r>
              <a:rPr lang="en-AU" sz="2200" dirty="0"/>
              <a:t>ordering (TSO), </a:t>
            </a:r>
            <a:r>
              <a:rPr lang="en-AU" sz="2200" dirty="0" err="1"/>
              <a:t>multiversioning</a:t>
            </a:r>
            <a:r>
              <a:rPr lang="en-AU" sz="2200" dirty="0"/>
              <a:t> (MV</a:t>
            </a:r>
            <a:r>
              <a:rPr lang="en-AU" sz="2200" dirty="0" smtClean="0"/>
              <a:t>), optimistic </a:t>
            </a:r>
            <a:r>
              <a:rPr lang="en-AU" sz="2200" dirty="0"/>
              <a:t>(OP) concurrency control techniques</a:t>
            </a:r>
            <a:r>
              <a:rPr lang="en-AU" sz="2200" dirty="0" smtClean="0"/>
              <a:t>.</a:t>
            </a:r>
          </a:p>
          <a:p>
            <a:endParaRPr lang="en-AU" sz="2200" dirty="0"/>
          </a:p>
          <a:p>
            <a:r>
              <a:rPr lang="en-AU" sz="2200" dirty="0"/>
              <a:t>MV should provide the greatest </a:t>
            </a:r>
            <a:r>
              <a:rPr lang="en-AU" sz="2200" dirty="0" smtClean="0"/>
              <a:t>concurrency degree </a:t>
            </a:r>
            <a:r>
              <a:rPr lang="en-AU" sz="2200" dirty="0"/>
              <a:t>(in average). However, we need </a:t>
            </a:r>
            <a:r>
              <a:rPr lang="en-AU" sz="2200" dirty="0" smtClean="0"/>
              <a:t>to maintain </a:t>
            </a:r>
            <a:r>
              <a:rPr lang="en-AU" sz="2200" dirty="0" err="1"/>
              <a:t>multiversions</a:t>
            </a:r>
            <a:r>
              <a:rPr lang="en-AU" sz="2200" dirty="0"/>
              <a:t> for each data item</a:t>
            </a:r>
            <a:r>
              <a:rPr lang="en-AU" sz="2200" dirty="0" smtClean="0"/>
              <a:t>.</a:t>
            </a:r>
          </a:p>
          <a:p>
            <a:endParaRPr lang="en-AU" sz="2200" dirty="0"/>
          </a:p>
          <a:p>
            <a:r>
              <a:rPr lang="en-AU" sz="2200" dirty="0"/>
              <a:t>2</a:t>
            </a:r>
            <a:r>
              <a:rPr lang="en-AU" sz="2200" dirty="0" smtClean="0"/>
              <a:t>PL </a:t>
            </a:r>
            <a:r>
              <a:rPr lang="en-AU" sz="2200" dirty="0"/>
              <a:t>can </a:t>
            </a:r>
            <a:r>
              <a:rPr lang="en-AU" sz="2200" dirty="0" smtClean="0"/>
              <a:t>offer </a:t>
            </a:r>
            <a:r>
              <a:rPr lang="en-AU" sz="2200" dirty="0"/>
              <a:t>the second greatest </a:t>
            </a:r>
            <a:r>
              <a:rPr lang="en-AU" sz="2200" dirty="0" smtClean="0"/>
              <a:t>concurrency degree </a:t>
            </a:r>
            <a:r>
              <a:rPr lang="en-AU" sz="2200" dirty="0"/>
              <a:t>(in average); but will result in </a:t>
            </a:r>
            <a:r>
              <a:rPr lang="en-AU" sz="2200" dirty="0" smtClean="0"/>
              <a:t>deadlocks. To </a:t>
            </a:r>
            <a:r>
              <a:rPr lang="en-AU" sz="2200" dirty="0"/>
              <a:t>resolve the deadlocks, either</a:t>
            </a:r>
          </a:p>
          <a:p>
            <a:pPr lvl="1"/>
            <a:r>
              <a:rPr lang="en-AU" sz="2000" dirty="0" smtClean="0"/>
              <a:t>need </a:t>
            </a:r>
            <a:r>
              <a:rPr lang="en-AU" sz="2000" dirty="0"/>
              <a:t>additional computation to </a:t>
            </a:r>
            <a:r>
              <a:rPr lang="en-AU" sz="2000" dirty="0" smtClean="0"/>
              <a:t>detect deadlocks </a:t>
            </a:r>
            <a:r>
              <a:rPr lang="en-AU" sz="2000" dirty="0"/>
              <a:t>and to resolve the deadlocks, or</a:t>
            </a:r>
          </a:p>
          <a:p>
            <a:pPr lvl="1"/>
            <a:r>
              <a:rPr lang="en-AU" sz="2000" dirty="0" smtClean="0"/>
              <a:t>reduce </a:t>
            </a:r>
            <a:r>
              <a:rPr lang="en-AU" sz="2000" dirty="0"/>
              <a:t>the concurrency degree to </a:t>
            </a:r>
            <a:r>
              <a:rPr lang="en-AU" sz="2000" dirty="0" smtClean="0"/>
              <a:t>prevent deadlocks </a:t>
            </a:r>
            <a:r>
              <a:rPr lang="en-AU" sz="2000" dirty="0"/>
              <a:t>by adding other restrictions</a:t>
            </a:r>
            <a:r>
              <a:rPr lang="en-AU" sz="2000" dirty="0" smtClean="0"/>
              <a:t>.</a:t>
            </a:r>
          </a:p>
          <a:p>
            <a:endParaRPr lang="en-AU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C7129-1DE7-416D-9879-E3A0A4AE66A5}" type="datetime1">
              <a:rPr lang="en-US" smtClean="0"/>
              <a:t>5/17/18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06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2PL vs. TSO vs. MV vs. </a:t>
            </a:r>
            <a:r>
              <a:rPr lang="en-US" sz="3600" dirty="0" smtClean="0"/>
              <a:t>OP (cont.)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AU" sz="2200" dirty="0"/>
              <a:t>If most transactions are very short, we can use 2PL + deadlock detection and resolution.</a:t>
            </a:r>
          </a:p>
          <a:p>
            <a:endParaRPr lang="en-AU" sz="2200" dirty="0" smtClean="0"/>
          </a:p>
          <a:p>
            <a:r>
              <a:rPr lang="en-AU" sz="2200" dirty="0" smtClean="0"/>
              <a:t>TSO </a:t>
            </a:r>
            <a:r>
              <a:rPr lang="en-AU" sz="2200" dirty="0"/>
              <a:t>has a less concurrency degree than that </a:t>
            </a:r>
            <a:r>
              <a:rPr lang="en-AU" sz="2200" dirty="0" smtClean="0"/>
              <a:t>of 2PL </a:t>
            </a:r>
            <a:r>
              <a:rPr lang="en-AU" sz="2200" dirty="0"/>
              <a:t>if a proper deadlock resolution is </a:t>
            </a:r>
            <a:r>
              <a:rPr lang="en-AU" sz="2200" dirty="0" smtClean="0"/>
              <a:t>found. However</a:t>
            </a:r>
            <a:r>
              <a:rPr lang="en-AU" sz="2200" dirty="0"/>
              <a:t>, TSO does not cause deadlocks. </a:t>
            </a:r>
            <a:r>
              <a:rPr lang="en-AU" sz="2200" dirty="0" smtClean="0"/>
              <a:t>Other problems</a:t>
            </a:r>
            <a:r>
              <a:rPr lang="en-AU" sz="2200" dirty="0"/>
              <a:t>, such as cyclic restart and </a:t>
            </a:r>
            <a:r>
              <a:rPr lang="en-AU" sz="2200" dirty="0" smtClean="0"/>
              <a:t>cascading rollback</a:t>
            </a:r>
            <a:r>
              <a:rPr lang="en-AU" sz="2200" dirty="0"/>
              <a:t>, will appear in TSO</a:t>
            </a:r>
            <a:r>
              <a:rPr lang="en-AU" sz="2200" dirty="0" smtClean="0"/>
              <a:t>.</a:t>
            </a:r>
          </a:p>
          <a:p>
            <a:endParaRPr lang="en-AU" sz="2200" dirty="0"/>
          </a:p>
          <a:p>
            <a:r>
              <a:rPr lang="en-AU" sz="2200" dirty="0"/>
              <a:t>If there are not much interaction </a:t>
            </a:r>
            <a:r>
              <a:rPr lang="en-AU" sz="2200" dirty="0" smtClean="0"/>
              <a:t>between transactions</a:t>
            </a:r>
            <a:r>
              <a:rPr lang="en-AU" sz="2200" dirty="0"/>
              <a:t>, OP is a very good </a:t>
            </a:r>
            <a:r>
              <a:rPr lang="en-AU" sz="2200" dirty="0" smtClean="0"/>
              <a:t>choice. Otherwise</a:t>
            </a:r>
            <a:r>
              <a:rPr lang="en-AU" sz="2200" dirty="0"/>
              <a:t>, OP is a bad choice.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C7129-1DE7-416D-9879-E3A0A4AE66A5}" type="datetime1">
              <a:rPr lang="en-US" smtClean="0"/>
              <a:t>5/17/18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784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4000" dirty="0" smtClean="0"/>
              <a:t>Write</a:t>
            </a:r>
            <a:endParaRPr lang="en-AU" dirty="0"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229600" cy="45259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sz="2400" dirty="0"/>
              <a:t>Compute the disk block containing the item to </a:t>
            </a:r>
            <a:r>
              <a:rPr lang="en-AU" sz="2400" dirty="0" smtClean="0"/>
              <a:t>be written,</a:t>
            </a:r>
          </a:p>
          <a:p>
            <a:pPr marL="514350" indent="-514350">
              <a:buFont typeface="+mj-lt"/>
              <a:buAutoNum type="arabicPeriod"/>
            </a:pPr>
            <a:endParaRPr lang="en-AU" sz="2400" dirty="0"/>
          </a:p>
          <a:p>
            <a:pPr marL="514350" indent="-514350">
              <a:buFont typeface="+mj-lt"/>
              <a:buAutoNum type="arabicPeriod"/>
            </a:pPr>
            <a:r>
              <a:rPr lang="en-AU" sz="2400" dirty="0" smtClean="0"/>
              <a:t>Either</a:t>
            </a:r>
            <a:endParaRPr lang="en-AU" sz="2400" dirty="0"/>
          </a:p>
          <a:p>
            <a:pPr lvl="1"/>
            <a:r>
              <a:rPr lang="en-AU" sz="2000" dirty="0" smtClean="0"/>
              <a:t>find </a:t>
            </a:r>
            <a:r>
              <a:rPr lang="en-AU" sz="2000" dirty="0"/>
              <a:t>a </a:t>
            </a:r>
            <a:r>
              <a:rPr lang="en-AU" sz="2000" dirty="0" smtClean="0"/>
              <a:t>buffer </a:t>
            </a:r>
            <a:r>
              <a:rPr lang="en-AU" sz="2000" dirty="0"/>
              <a:t>containing the block, </a:t>
            </a:r>
            <a:r>
              <a:rPr lang="en-AU" sz="2000" dirty="0" smtClean="0"/>
              <a:t>or</a:t>
            </a:r>
          </a:p>
          <a:p>
            <a:pPr lvl="1"/>
            <a:r>
              <a:rPr lang="en-AU" sz="2000" dirty="0" smtClean="0"/>
              <a:t>read </a:t>
            </a:r>
            <a:r>
              <a:rPr lang="en-AU" sz="2000" dirty="0"/>
              <a:t>from disk into a </a:t>
            </a:r>
            <a:r>
              <a:rPr lang="en-AU" sz="2000" dirty="0" smtClean="0"/>
              <a:t>buffer,</a:t>
            </a:r>
          </a:p>
          <a:p>
            <a:pPr lvl="1"/>
            <a:endParaRPr lang="en-AU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en-AU" sz="2400" dirty="0" smtClean="0"/>
              <a:t>Copy </a:t>
            </a:r>
            <a:r>
              <a:rPr lang="en-AU" sz="2400" dirty="0"/>
              <a:t>the new value into the </a:t>
            </a:r>
            <a:r>
              <a:rPr lang="en-AU" sz="2400" dirty="0" smtClean="0"/>
              <a:t>buffer,</a:t>
            </a:r>
          </a:p>
          <a:p>
            <a:pPr marL="514350" indent="-514350">
              <a:buFont typeface="+mj-lt"/>
              <a:buAutoNum type="arabicPeriod"/>
            </a:pPr>
            <a:endParaRPr lang="en-AU" sz="2400" dirty="0"/>
          </a:p>
          <a:p>
            <a:pPr marL="514350" indent="-514350">
              <a:buFont typeface="+mj-lt"/>
              <a:buAutoNum type="arabicPeriod"/>
            </a:pPr>
            <a:r>
              <a:rPr lang="en-AU" sz="2400" dirty="0" smtClean="0"/>
              <a:t>At </a:t>
            </a:r>
            <a:r>
              <a:rPr lang="en-AU" sz="2400" dirty="0"/>
              <a:t>some point (maybe later), write the </a:t>
            </a:r>
            <a:r>
              <a:rPr lang="en-AU" sz="2400" dirty="0" smtClean="0"/>
              <a:t>buffer </a:t>
            </a:r>
            <a:r>
              <a:rPr lang="en-AU" sz="2400" dirty="0"/>
              <a:t>back </a:t>
            </a:r>
            <a:r>
              <a:rPr lang="en-AU" sz="2400" dirty="0" smtClean="0"/>
              <a:t>to disk</a:t>
            </a:r>
            <a:r>
              <a:rPr lang="en-AU" sz="2400" dirty="0"/>
              <a:t>.</a:t>
            </a:r>
            <a:endParaRPr lang="en-AU" sz="2400" dirty="0"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C7129-1DE7-416D-9879-E3A0A4AE66A5}" type="datetime1">
              <a:rPr lang="en-US" smtClean="0"/>
              <a:t>5/17/18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62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4000" dirty="0"/>
              <a:t>Processing </a:t>
            </a:r>
            <a:r>
              <a:rPr lang="en-AU" sz="4000" dirty="0" smtClean="0"/>
              <a:t>States of a Transaction</a:t>
            </a:r>
            <a:endParaRPr lang="en-AU" dirty="0"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en-AU" sz="2400" dirty="0"/>
              <a:t>The typical processing states are illustrated in </a:t>
            </a:r>
            <a:r>
              <a:rPr lang="en-AU" sz="2400" dirty="0" smtClean="0"/>
              <a:t>the figure below </a:t>
            </a:r>
            <a:r>
              <a:rPr lang="en-AU" sz="2400" dirty="0"/>
              <a:t>(E/N Fig 17.4)</a:t>
            </a:r>
            <a:r>
              <a:rPr lang="en-AU" sz="2400" dirty="0" smtClean="0"/>
              <a:t>:</a:t>
            </a:r>
          </a:p>
          <a:p>
            <a:endParaRPr lang="en-AU" sz="2400" dirty="0">
              <a:cs typeface="Times New Roman" pitchFamily="18" charset="0"/>
            </a:endParaRPr>
          </a:p>
          <a:p>
            <a:endParaRPr lang="en-AU" sz="2400" dirty="0" smtClean="0">
              <a:cs typeface="Times New Roman" pitchFamily="18" charset="0"/>
            </a:endParaRPr>
          </a:p>
          <a:p>
            <a:endParaRPr lang="en-AU" sz="2400" dirty="0">
              <a:cs typeface="Times New Roman" pitchFamily="18" charset="0"/>
            </a:endParaRPr>
          </a:p>
          <a:p>
            <a:endParaRPr lang="en-AU" sz="2400" dirty="0" smtClean="0">
              <a:cs typeface="Times New Roman" pitchFamily="18" charset="0"/>
            </a:endParaRPr>
          </a:p>
          <a:p>
            <a:endParaRPr lang="en-AU" sz="2400" dirty="0">
              <a:cs typeface="Times New Roman" pitchFamily="18" charset="0"/>
            </a:endParaRPr>
          </a:p>
          <a:p>
            <a:endParaRPr lang="en-AU" sz="2400" dirty="0" smtClean="0">
              <a:cs typeface="Times New Roman" pitchFamily="18" charset="0"/>
            </a:endParaRPr>
          </a:p>
          <a:p>
            <a:endParaRPr lang="en-AU" sz="2400" dirty="0">
              <a:cs typeface="Times New Roman" pitchFamily="18" charset="0"/>
            </a:endParaRPr>
          </a:p>
          <a:p>
            <a:endParaRPr lang="en-AU" sz="2400" dirty="0" smtClean="0">
              <a:cs typeface="Times New Roman" pitchFamily="18" charset="0"/>
            </a:endParaRPr>
          </a:p>
          <a:p>
            <a:endParaRPr lang="zh-CN" altLang="en-US" sz="2200" b="1" i="1" dirty="0" smtClean="0"/>
          </a:p>
          <a:p>
            <a:r>
              <a:rPr lang="en-AU" sz="2200" b="1" i="1" dirty="0" smtClean="0"/>
              <a:t>Partially </a:t>
            </a:r>
            <a:r>
              <a:rPr lang="en-AU" sz="2200" b="1" i="1" dirty="0"/>
              <a:t>committed </a:t>
            </a:r>
            <a:r>
              <a:rPr lang="en-AU" sz="2200" b="1" i="1" dirty="0" smtClean="0"/>
              <a:t>point: </a:t>
            </a:r>
            <a:r>
              <a:rPr lang="en-AU" sz="2000" dirty="0" smtClean="0"/>
              <a:t>At </a:t>
            </a:r>
            <a:r>
              <a:rPr lang="en-AU" sz="2000" dirty="0"/>
              <a:t>this point, check and enforce the correctness of the concurrent execution</a:t>
            </a:r>
            <a:r>
              <a:rPr lang="en-AU" sz="2000" dirty="0" smtClean="0"/>
              <a:t>.</a:t>
            </a:r>
            <a:endParaRPr lang="en-AU" sz="2200" dirty="0"/>
          </a:p>
          <a:p>
            <a:r>
              <a:rPr lang="en-AU" sz="2200" b="1" i="1" dirty="0"/>
              <a:t>Committed </a:t>
            </a:r>
            <a:r>
              <a:rPr lang="en-AU" sz="2200" b="1" i="1" dirty="0" smtClean="0"/>
              <a:t>state: </a:t>
            </a:r>
            <a:r>
              <a:rPr lang="en-AU" sz="2000" dirty="0" smtClean="0"/>
              <a:t>Once </a:t>
            </a:r>
            <a:r>
              <a:rPr lang="en-AU" sz="2000" dirty="0"/>
              <a:t>a transaction enters the committed state, it has concluded its execution successfully</a:t>
            </a:r>
            <a:r>
              <a:rPr lang="en-AU" sz="2000" dirty="0" smtClean="0"/>
              <a:t>.</a:t>
            </a:r>
            <a:endParaRPr lang="en-AU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C7129-1DE7-416D-9879-E3A0A4AE66A5}" type="datetime1">
              <a:rPr lang="en-US" smtClean="0"/>
              <a:t>5/17/18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17" name="Picture 16" descr="Screen Clippi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133600"/>
            <a:ext cx="6243027" cy="247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037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5954</TotalTime>
  <Words>3774</Words>
  <Application>Microsoft Macintosh PowerPoint</Application>
  <PresentationFormat>On-screen Show (4:3)</PresentationFormat>
  <Paragraphs>675</Paragraphs>
  <Slides>76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83" baseType="lpstr">
      <vt:lpstr>Calibri</vt:lpstr>
      <vt:lpstr>Meiryo</vt:lpstr>
      <vt:lpstr>Times New Roman</vt:lpstr>
      <vt:lpstr>Wingdings</vt:lpstr>
      <vt:lpstr>宋体</vt:lpstr>
      <vt:lpstr>Arial</vt:lpstr>
      <vt:lpstr>Office Theme</vt:lpstr>
      <vt:lpstr>Transaction Management</vt:lpstr>
      <vt:lpstr>Air-line Reservation</vt:lpstr>
      <vt:lpstr>Failures</vt:lpstr>
      <vt:lpstr>To handle failures correctly and efficiently</vt:lpstr>
      <vt:lpstr>Transaction Processing</vt:lpstr>
      <vt:lpstr>Buffer Management in a DBMS</vt:lpstr>
      <vt:lpstr>Read</vt:lpstr>
      <vt:lpstr>Write</vt:lpstr>
      <vt:lpstr>Processing States of a Transaction</vt:lpstr>
      <vt:lpstr>Desirable Properties of Transaction Processing ACID </vt:lpstr>
      <vt:lpstr>Problems without Enforcing（强制执行） ACID</vt:lpstr>
      <vt:lpstr>Lost Update Problem (Isolation is not enforced)</vt:lpstr>
      <vt:lpstr>PowerPoint Presentation</vt:lpstr>
      <vt:lpstr>PowerPoint Presentation</vt:lpstr>
      <vt:lpstr>The Temporary Update Problem</vt:lpstr>
      <vt:lpstr>PowerPoint Presentation</vt:lpstr>
      <vt:lpstr>PowerPoint Presentation</vt:lpstr>
      <vt:lpstr>PowerPoint Presentation</vt:lpstr>
      <vt:lpstr>The Incorrect Summary Problem</vt:lpstr>
      <vt:lpstr>Recover from Failures</vt:lpstr>
      <vt:lpstr>System Log</vt:lpstr>
      <vt:lpstr>System Log</vt:lpstr>
      <vt:lpstr>System Log (Cont’d)</vt:lpstr>
      <vt:lpstr>Recovery</vt:lpstr>
      <vt:lpstr>Recovery (Cont’d)</vt:lpstr>
      <vt:lpstr>Recovery (Cont’d)</vt:lpstr>
      <vt:lpstr>PowerPoint Presentation</vt:lpstr>
      <vt:lpstr>PowerPoint Presentation</vt:lpstr>
      <vt:lpstr>Checkpoints</vt:lpstr>
      <vt:lpstr>PowerPoint Presentation</vt:lpstr>
      <vt:lpstr> Recall: Desirable Properties of Transaction Processing: ACID </vt:lpstr>
      <vt:lpstr>Concurrency Control(并发控制)</vt:lpstr>
      <vt:lpstr>Schedules of Transactions</vt:lpstr>
      <vt:lpstr>Example Schedules</vt:lpstr>
      <vt:lpstr>Example Schedules (Cont.)</vt:lpstr>
      <vt:lpstr>Serial（串行） Schedule</vt:lpstr>
      <vt:lpstr>Serializable （序列化）Schedule</vt:lpstr>
      <vt:lpstr>Scheduling Transactions</vt:lpstr>
      <vt:lpstr>Conflict Serializable Schedules</vt:lpstr>
      <vt:lpstr>Conflict Serializability</vt:lpstr>
      <vt:lpstr>Testing Conflict Serializable</vt:lpstr>
      <vt:lpstr>Check Conflict Serializability</vt:lpstr>
      <vt:lpstr>PowerPoint Presentation</vt:lpstr>
      <vt:lpstr>Construct a Schedule Graph GS = (V, A) for a schedule S</vt:lpstr>
      <vt:lpstr>Example 1</vt:lpstr>
      <vt:lpstr>Example 2</vt:lpstr>
      <vt:lpstr>PowerPoint Presentation</vt:lpstr>
      <vt:lpstr>PowerPoint Presentation</vt:lpstr>
      <vt:lpstr>PowerPoint Presentation</vt:lpstr>
      <vt:lpstr>PowerPoint Presentation</vt:lpstr>
      <vt:lpstr>Concurrency Control Methods</vt:lpstr>
      <vt:lpstr>Locking Rules</vt:lpstr>
      <vt:lpstr>Locking Rules (cont.)</vt:lpstr>
      <vt:lpstr>PowerPoint Presentation</vt:lpstr>
      <vt:lpstr>Two Phase Locking (2PL)</vt:lpstr>
      <vt:lpstr>Two Phase Locking (2PL) (Cont.)</vt:lpstr>
      <vt:lpstr>Deadlock</vt:lpstr>
      <vt:lpstr>Deadlock Check</vt:lpstr>
      <vt:lpstr>Several methods to deal with deadlocks</vt:lpstr>
      <vt:lpstr>Several methods to deal with deadlocks (Cont.)</vt:lpstr>
      <vt:lpstr>Timestamp ordering（时间戳排序）</vt:lpstr>
      <vt:lpstr>PowerPoint Presentation</vt:lpstr>
      <vt:lpstr>PowerPoint Presentation</vt:lpstr>
      <vt:lpstr>PowerPoint Presentation</vt:lpstr>
      <vt:lpstr>PowerPoint Presentation</vt:lpstr>
      <vt:lpstr>Multiversioning</vt:lpstr>
      <vt:lpstr>PowerPoint Presentation</vt:lpstr>
      <vt:lpstr>PowerPoint Presentation</vt:lpstr>
      <vt:lpstr>PowerPoint Presentation</vt:lpstr>
      <vt:lpstr>Optimistic scheduling</vt:lpstr>
      <vt:lpstr>PowerPoint Presentation</vt:lpstr>
      <vt:lpstr>PowerPoint Presentation</vt:lpstr>
      <vt:lpstr>PowerPoint Presentation</vt:lpstr>
      <vt:lpstr>PowerPoint Presentation</vt:lpstr>
      <vt:lpstr>2PL vs. TSO vs. MV vs. OP</vt:lpstr>
      <vt:lpstr>2PL vs. TSO vs. MV vs. OP (cont.)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Relational Data Mode</dc:title>
  <dc:creator>Shiyu</dc:creator>
  <cp:lastModifiedBy>Microsoft Office User</cp:lastModifiedBy>
  <cp:revision>238</cp:revision>
  <cp:lastPrinted>2014-03-09T09:14:21Z</cp:lastPrinted>
  <dcterms:created xsi:type="dcterms:W3CDTF">2006-08-16T00:00:00Z</dcterms:created>
  <dcterms:modified xsi:type="dcterms:W3CDTF">2018-05-17T04:33:19Z</dcterms:modified>
</cp:coreProperties>
</file>