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4"/>
  </p:sldMasterIdLst>
  <p:notesMasterIdLst>
    <p:notesMasterId r:id="rId27"/>
  </p:notesMasterIdLst>
  <p:sldIdLst>
    <p:sldId id="256" r:id="rId5"/>
    <p:sldId id="257" r:id="rId6"/>
    <p:sldId id="262" r:id="rId7"/>
    <p:sldId id="263" r:id="rId8"/>
    <p:sldId id="265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0" r:id="rId18"/>
    <p:sldId id="278" r:id="rId19"/>
    <p:sldId id="277" r:id="rId20"/>
    <p:sldId id="264" r:id="rId21"/>
    <p:sldId id="266" r:id="rId22"/>
    <p:sldId id="267" r:id="rId23"/>
    <p:sldId id="258" r:id="rId24"/>
    <p:sldId id="259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62E2E-4B4A-43AB-BD15-E19523DB3685}" type="datetimeFigureOut">
              <a:rPr lang="en-AU" smtClean="0"/>
              <a:t>3/08/2018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E438-0693-4415-8A20-A173E68C15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1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AFB2-7652-46C4-B90C-F42459DCBBF4}" type="datetime1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80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538B-CA99-4630-984B-D932E42506A1}" type="datetime1">
              <a:rPr lang="en-AU" smtClean="0"/>
              <a:t>3/08/2018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34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8B48-389B-438E-81BB-73C48B6A0742}" type="datetime1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93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1E71-C294-4FA9-BC16-EEEA6D4FD5B5}" type="datetime1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6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4000"/>
            </a:lvl1pPr>
            <a:lvl2pPr marL="384048" indent="-182880">
              <a:buFont typeface="Arial" panose="020B0604020202020204" pitchFamily="34" charset="0"/>
              <a:buChar char="•"/>
              <a:defRPr sz="3600"/>
            </a:lvl2pPr>
            <a:lvl3pPr marL="566928" indent="-182880">
              <a:buFont typeface="Arial" panose="020B0604020202020204" pitchFamily="34" charset="0"/>
              <a:buChar char="•"/>
              <a:defRPr sz="2800"/>
            </a:lvl3pPr>
            <a:lvl4pPr marL="749808" indent="-182880">
              <a:buFont typeface="Arial" panose="020B0604020202020204" pitchFamily="34" charset="0"/>
              <a:buChar char="•"/>
              <a:defRPr sz="2800"/>
            </a:lvl4pPr>
            <a:lvl5pPr marL="932688" indent="-182880">
              <a:buFont typeface="Arial" panose="020B0604020202020204" pitchFamily="34" charset="0"/>
              <a:buChar char="•"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78F-8B44-41FE-A8F9-25E981BDED63}" type="datetime1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2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6B1C-62A9-4E6A-9A22-8BF5AB1C4F13}" type="datetime1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02-F32C-4B2F-B22C-EBC0C3612F16}" type="datetime1">
              <a:rPr lang="en-AU" smtClean="0"/>
              <a:t>3/08/2018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2231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13-6CDC-4BBB-8FDD-2AC789622AAF}" type="datetime1">
              <a:rPr lang="en-AU" smtClean="0"/>
              <a:t>3/08/2018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806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53E9-DEE7-4D01-98E1-1CB3580A8779}" type="datetime1">
              <a:rPr lang="en-AU" smtClean="0"/>
              <a:t>3/08/2018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9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119B-C6A0-4E25-8B0A-2A7C3B98AAC1}" type="datetime1">
              <a:rPr lang="en-AU" smtClean="0"/>
              <a:t>3/08/2018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9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EA84C8-DFAC-484D-9F8B-831B0CE1CDB9}" type="datetime1">
              <a:rPr lang="en-AU" smtClean="0"/>
              <a:t>3/08/2018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5748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DCF-F96E-467D-BC84-B5C91224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AF0BD-95F5-4BCD-9847-BA1549CC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F7B5-220D-4612-B15F-CAA1333CB46D}" type="datetime1">
              <a:rPr lang="en-AU" smtClean="0"/>
              <a:t>3/08/2018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97DCC-D9C0-4995-8891-91F201E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6F7E1-84C9-41FB-B672-79788909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0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EF9D16-329C-4718-816A-83A32CC7C75B}" type="datetime1">
              <a:rPr lang="en-AU" smtClean="0"/>
              <a:t>3/08/2018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8" r:id="rId9"/>
    <p:sldLayoutId id="2147484145" r:id="rId10"/>
    <p:sldLayoutId id="2147484146" r:id="rId11"/>
    <p:sldLayoutId id="214748414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icrosoft.com/en-us/aiforearth/grants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.org/en/sections/issues-depth/global-issues-overview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ficialintelligence-news.com/" TargetMode="External"/><Relationship Id="rId2" Type="http://schemas.openxmlformats.org/officeDocument/2006/relationships/hyperlink" Target="https://www.welcome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binsights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binsights.com/research/apple-health-care-strategy-apps-expert-research/" TargetMode="External"/><Relationship Id="rId3" Type="http://schemas.openxmlformats.org/officeDocument/2006/relationships/hyperlink" Target="https://www.datamation.com/artificial-intelligence/top-ai-startups.html" TargetMode="External"/><Relationship Id="rId7" Type="http://schemas.openxmlformats.org/officeDocument/2006/relationships/hyperlink" Target="https://martechtoday.com/three-ai-marketing-trends-for-brick-and-mortar-retailers-214917" TargetMode="External"/><Relationship Id="rId2" Type="http://schemas.openxmlformats.org/officeDocument/2006/relationships/hyperlink" Target="https://www.nanalyze.com/2018/06/10-biggest-artificial-intelligence-startu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rtbrief.com/original/2018/02/beyond-chatbots-3-ways-ai-will-revolutionize-grocery-industry" TargetMode="External"/><Relationship Id="rId5" Type="http://schemas.openxmlformats.org/officeDocument/2006/relationships/hyperlink" Target="https://news.crunchbase.com/news/top-20-well-funded-ai-startups-watch/" TargetMode="External"/><Relationship Id="rId10" Type="http://schemas.openxmlformats.org/officeDocument/2006/relationships/hyperlink" Target="https://www.psychiatryadvisor.com/top-10-mental-health-apps/slideshow/2608/" TargetMode="External"/><Relationship Id="rId4" Type="http://schemas.openxmlformats.org/officeDocument/2006/relationships/hyperlink" Target="https://www.cbinsights.com/research/artificial-intelligence-top-startups/" TargetMode="External"/><Relationship Id="rId9" Type="http://schemas.openxmlformats.org/officeDocument/2006/relationships/hyperlink" Target="https://www.wareable.com/wareable50/best-wearable-tech-201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randchallenges.unsw.edu.a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-prize.org/#kn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DB42-3E4B-4EF4-ABE1-5742CEC7C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45" y="758952"/>
            <a:ext cx="10988984" cy="3566160"/>
          </a:xfrm>
        </p:spPr>
        <p:txBody>
          <a:bodyPr>
            <a:normAutofit/>
          </a:bodyPr>
          <a:lstStyle/>
          <a:p>
            <a:r>
              <a:rPr lang="en-AU" sz="8800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2EFC3-8B3B-4694-9E57-147117C21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/>
          <a:lstStyle/>
          <a:p>
            <a:r>
              <a:rPr lang="en-AU"/>
              <a:t>Dr. Junbum Kwon</a:t>
            </a:r>
          </a:p>
          <a:p>
            <a:r>
              <a:rPr lang="en-AU"/>
              <a:t>Aug 3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A5DBF-43E4-47F1-8583-E7FE9D5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79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AF66-8B00-4DCA-BF5C-92C2C35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Microsoft AI for Earth Grants</a:t>
            </a:r>
            <a:endParaRPr lang="en-AU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9905-521E-4AFC-968B-62F9581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5829299"/>
            <a:ext cx="10991850" cy="409575"/>
          </a:xfrm>
        </p:spPr>
        <p:txBody>
          <a:bodyPr>
            <a:normAutofit fontScale="92500" lnSpcReduction="20000"/>
          </a:bodyPr>
          <a:lstStyle/>
          <a:p>
            <a:r>
              <a:rPr lang="en-US" sz="2800" cap="all">
                <a:hlinkClick r:id="rId2"/>
              </a:rPr>
              <a:t>https://www.microsoft.com/en-us/aiforearth/grants.aspx</a:t>
            </a:r>
            <a:endParaRPr lang="en-US" sz="2800" cap="al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C126C-D1A5-4F7D-9AF1-3C24ED6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75DD3-6FD2-459D-B048-E5FDDEAF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7" y="1654849"/>
            <a:ext cx="8269692" cy="41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4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AF66-8B00-4DCA-BF5C-92C2C35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Microsoft AI for Earth Grants</a:t>
            </a:r>
            <a:endParaRPr lang="en-AU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9905-521E-4AFC-968B-62F9581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2028825"/>
            <a:ext cx="10991850" cy="4210049"/>
          </a:xfrm>
        </p:spPr>
        <p:txBody>
          <a:bodyPr>
            <a:normAutofit lnSpcReduction="10000"/>
          </a:bodyPr>
          <a:lstStyle/>
          <a:p>
            <a:r>
              <a:rPr lang="en-AU"/>
              <a:t>Agriculture</a:t>
            </a:r>
            <a:r>
              <a:rPr lang="en-AU" sz="2800"/>
              <a:t> </a:t>
            </a:r>
          </a:p>
          <a:p>
            <a:pPr lvl="1"/>
            <a:r>
              <a:rPr lang="en-US"/>
              <a:t>To feed the world’s rapidly growing population, farmers must produce more food, on less arable land, and with lower environmental impact.</a:t>
            </a:r>
            <a:r>
              <a:rPr lang="en-US" sz="2400"/>
              <a:t> </a:t>
            </a:r>
          </a:p>
          <a:p>
            <a:r>
              <a:rPr lang="en-US"/>
              <a:t>Water</a:t>
            </a:r>
          </a:p>
          <a:p>
            <a:r>
              <a:rPr lang="en-US"/>
              <a:t>Biodiversity</a:t>
            </a:r>
          </a:p>
          <a:p>
            <a:r>
              <a:rPr lang="en-US"/>
              <a:t>Climate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C126C-D1A5-4F7D-9AF1-3C24ED6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43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AF66-8B00-4DCA-BF5C-92C2C35C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0" y="238124"/>
            <a:ext cx="10058400" cy="1450757"/>
          </a:xfrm>
        </p:spPr>
        <p:txBody>
          <a:bodyPr>
            <a:normAutofit/>
          </a:bodyPr>
          <a:lstStyle/>
          <a:p>
            <a:r>
              <a:rPr lang="en-AU"/>
              <a:t>United Nations</a:t>
            </a:r>
            <a:endParaRPr lang="en-AU" b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CB94A-36FD-4F53-8C0D-B518D22B1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8407" y="238124"/>
            <a:ext cx="6475195" cy="5991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C126C-D1A5-4F7D-9AF1-3C24ED6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12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C4DBE1-290E-40E1-ABDC-92F0D59FE505}"/>
              </a:ext>
            </a:extLst>
          </p:cNvPr>
          <p:cNvSpPr/>
          <p:nvPr/>
        </p:nvSpPr>
        <p:spPr>
          <a:xfrm>
            <a:off x="609600" y="5067984"/>
            <a:ext cx="4381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>
                <a:hlinkClick r:id="rId3"/>
              </a:rPr>
              <a:t>http://www.un.org/en/sections/issues-depth/global-issues-overview/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99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AF66-8B00-4DCA-BF5C-92C2C35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Specify your data product idea</a:t>
            </a:r>
            <a:endParaRPr lang="en-AU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9905-521E-4AFC-968B-62F9581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2028825"/>
            <a:ext cx="10991850" cy="4210049"/>
          </a:xfrm>
        </p:spPr>
        <p:txBody>
          <a:bodyPr>
            <a:normAutofit/>
          </a:bodyPr>
          <a:lstStyle/>
          <a:p>
            <a:pPr lvl="1"/>
            <a:r>
              <a:rPr lang="en-US"/>
              <a:t>You can’t solve global challenges at one semester.</a:t>
            </a:r>
          </a:p>
          <a:p>
            <a:pPr lvl="1"/>
            <a:r>
              <a:rPr lang="en-US"/>
              <a:t>Try to narrow down the scope considering given time.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C126C-D1A5-4F7D-9AF1-3C24ED6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31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9649-CC69-4A23-AF65-B9E93BCB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70870" cy="1450757"/>
          </a:xfrm>
        </p:spPr>
        <p:txBody>
          <a:bodyPr>
            <a:normAutofit fontScale="90000"/>
          </a:bodyPr>
          <a:lstStyle/>
          <a:p>
            <a:r>
              <a:rPr lang="en-AU"/>
              <a:t>Familiar topics in your daily life</a:t>
            </a:r>
            <a:br>
              <a:rPr lang="en-AU"/>
            </a:br>
            <a:r>
              <a:rPr lang="en-AU"/>
              <a:t>- AI for Woolworths by Marketing AI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A107-6474-4A44-95EE-4E28C4ED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AU"/>
              <a:t>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Personalized “For You” </a:t>
            </a:r>
            <a:r>
              <a:rPr lang="en-US"/>
              <a:t>page. Product recommendations.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/>
              <a:t>Woolworths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Recipe App </a:t>
            </a:r>
            <a:r>
              <a:rPr lang="en-US"/>
              <a:t>Upgrades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/>
              <a:t>Improving </a:t>
            </a:r>
            <a:r>
              <a:rPr lang="en-US" b="1">
                <a:solidFill>
                  <a:srgbClr val="7030A0"/>
                </a:solidFill>
              </a:rPr>
              <a:t>Customer Experience </a:t>
            </a:r>
            <a:r>
              <a:rPr lang="en-US"/>
              <a:t>– Automatics Shopping Lists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/>
              <a:t>Improving </a:t>
            </a:r>
            <a:r>
              <a:rPr lang="en-US" b="1">
                <a:solidFill>
                  <a:srgbClr val="7030A0"/>
                </a:solidFill>
              </a:rPr>
              <a:t>Customer Experience </a:t>
            </a:r>
            <a:r>
              <a:rPr lang="en-US"/>
              <a:t>– Guiding the way to products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b="1">
                <a:solidFill>
                  <a:srgbClr val="0070C0"/>
                </a:solidFill>
              </a:rPr>
              <a:t>Reducing Costs </a:t>
            </a:r>
            <a:r>
              <a:rPr lang="en-US"/>
              <a:t>and Improving Efficiencies – Supply Chain Management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b="1">
                <a:solidFill>
                  <a:srgbClr val="00B050"/>
                </a:solidFill>
              </a:rPr>
              <a:t>Reducing Theft </a:t>
            </a:r>
            <a:r>
              <a:rPr lang="en-US"/>
              <a:t>– Self Serve Checkout Upgrades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b="1">
                <a:solidFill>
                  <a:srgbClr val="00B050"/>
                </a:solidFill>
              </a:rPr>
              <a:t>Reducing Theft </a:t>
            </a:r>
            <a:r>
              <a:rPr lang="en-US"/>
              <a:t>– Randomized Self Serve Monitoring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Leveraging Rewards </a:t>
            </a:r>
            <a:r>
              <a:rPr lang="en-US"/>
              <a:t>– Providing more access to rewards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D46A5-7BF1-4DE3-B475-94031DD2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44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131-A9A0-4281-AD29-801D4511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Automatic Shopping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05A6-6730-4B9D-9C7C-2CFADFC5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2733" cy="4023360"/>
          </a:xfrm>
        </p:spPr>
        <p:txBody>
          <a:bodyPr>
            <a:normAutofit/>
          </a:bodyPr>
          <a:lstStyle/>
          <a:p>
            <a:r>
              <a:rPr lang="en-US"/>
              <a:t>Observations</a:t>
            </a:r>
          </a:p>
          <a:p>
            <a:pPr lvl="1"/>
            <a:r>
              <a:rPr lang="en-US"/>
              <a:t> Many people still use paper shopping lists. </a:t>
            </a:r>
          </a:p>
          <a:p>
            <a:r>
              <a:rPr lang="en-US"/>
              <a:t>Customer benefit</a:t>
            </a:r>
          </a:p>
          <a:p>
            <a:pPr lvl="1"/>
            <a:r>
              <a:rPr lang="en-US"/>
              <a:t>Streamline the process and making things faster can improve the 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1AD2A-AA0C-43EA-A456-388B923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58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9649-CC69-4A23-AF65-B9E93BCB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70870" cy="1450757"/>
          </a:xfrm>
        </p:spPr>
        <p:txBody>
          <a:bodyPr>
            <a:normAutofit/>
          </a:bodyPr>
          <a:lstStyle/>
          <a:p>
            <a:r>
              <a:rPr lang="en-AU"/>
              <a:t>Automatic Shopping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A107-6474-4A44-95EE-4E28C4ED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Scan and convert a real life paper shopping list from image to text through Woolworths App.</a:t>
            </a:r>
          </a:p>
          <a:p>
            <a:pPr marL="742950" indent="-742950">
              <a:buFont typeface="+mj-lt"/>
              <a:buAutoNum type="arabicPeriod"/>
            </a:pPr>
            <a:r>
              <a:rPr lang="en-US"/>
              <a:t>Provide a basics / essentials shopping list (frequent buys) as a starting point, instead of just blank list.</a:t>
            </a:r>
          </a:p>
          <a:p>
            <a:pPr marL="742950" indent="-742950">
              <a:buFont typeface="+mj-lt"/>
              <a:buAutoNum type="arabicPeriod"/>
            </a:pPr>
            <a:r>
              <a:rPr lang="en-US"/>
              <a:t>Suggest new items / products based on previous search and purchase history.</a:t>
            </a:r>
          </a:p>
          <a:p>
            <a:pPr marL="742950" indent="-742950">
              <a:buFont typeface="+mj-lt"/>
              <a:buAutoNum type="arabicPeriod"/>
            </a:pPr>
            <a:r>
              <a:rPr lang="en-US"/>
              <a:t>Can suggest list of items to customer after inputting basic demographical info – family of 2, working, allergies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D46A5-7BF1-4DE3-B475-94031DD2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53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131-A9A0-4281-AD29-801D4511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/>
              <a:t>(2)Benefit for your target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05A6-6730-4B9D-9C7C-2CFADFC5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2733" cy="4023360"/>
          </a:xfrm>
        </p:spPr>
        <p:txBody>
          <a:bodyPr>
            <a:normAutofit lnSpcReduction="10000"/>
          </a:bodyPr>
          <a:lstStyle/>
          <a:p>
            <a:r>
              <a:rPr lang="en-AU"/>
              <a:t>Who is your target customer? </a:t>
            </a:r>
          </a:p>
          <a:p>
            <a:pPr lvl="1"/>
            <a:r>
              <a:rPr lang="en-AU"/>
              <a:t>Individual or company? </a:t>
            </a:r>
          </a:p>
          <a:p>
            <a:r>
              <a:rPr lang="en-AU"/>
              <a:t>Your customer profile</a:t>
            </a:r>
          </a:p>
          <a:p>
            <a:r>
              <a:rPr lang="en-AU"/>
              <a:t>What does your competitors offer? </a:t>
            </a:r>
          </a:p>
          <a:p>
            <a:r>
              <a:rPr lang="en-AU"/>
              <a:t>What is your customer’s unmet needs?</a:t>
            </a:r>
          </a:p>
          <a:p>
            <a:r>
              <a:rPr lang="en-AU"/>
              <a:t>What benefit do you plan to offer?</a:t>
            </a:r>
          </a:p>
          <a:p>
            <a:pPr lvl="1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1AD2A-AA0C-43EA-A456-388B923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31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131-A9A0-4281-AD29-801D4511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(3)Your approach: Data + AI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05A6-6730-4B9D-9C7C-2CFADFC5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2733" cy="4023360"/>
          </a:xfrm>
        </p:spPr>
        <p:txBody>
          <a:bodyPr>
            <a:normAutofit lnSpcReduction="10000"/>
          </a:bodyPr>
          <a:lstStyle/>
          <a:p>
            <a:r>
              <a:rPr lang="en-AU"/>
              <a:t>Can current AI technology meet the customer benefit?</a:t>
            </a:r>
          </a:p>
          <a:p>
            <a:pPr lvl="1"/>
            <a:r>
              <a:rPr lang="en-AU"/>
              <a:t>Which AI tools?</a:t>
            </a:r>
          </a:p>
          <a:p>
            <a:pPr lvl="1"/>
            <a:r>
              <a:rPr lang="en-AU"/>
              <a:t>What data are necessary?</a:t>
            </a:r>
          </a:p>
          <a:p>
            <a:r>
              <a:rPr lang="en-AU"/>
              <a:t>If not, </a:t>
            </a:r>
          </a:p>
          <a:p>
            <a:pPr lvl="1"/>
            <a:r>
              <a:rPr lang="en-AU"/>
              <a:t>Draw long-term roadmap</a:t>
            </a:r>
          </a:p>
          <a:p>
            <a:pPr lvl="1"/>
            <a:r>
              <a:rPr lang="en-AU"/>
              <a:t>For now, which AI tools and data you need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1AD2A-AA0C-43EA-A456-388B923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74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131-A9A0-4281-AD29-801D4511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(4) Plan to make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05A6-6730-4B9D-9C7C-2CFADFC5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2733" cy="4023360"/>
          </a:xfrm>
        </p:spPr>
        <p:txBody>
          <a:bodyPr>
            <a:normAutofit/>
          </a:bodyPr>
          <a:lstStyle/>
          <a:p>
            <a:r>
              <a:rPr lang="en-AU"/>
              <a:t>How do you acquire your first customers? </a:t>
            </a:r>
          </a:p>
          <a:p>
            <a:pPr lvl="1"/>
            <a:r>
              <a:rPr lang="en-AU"/>
              <a:t>In terms of 4P? </a:t>
            </a:r>
          </a:p>
          <a:p>
            <a:r>
              <a:rPr lang="en-AU"/>
              <a:t>What is your long-term business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1AD2A-AA0C-43EA-A456-388B923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FEC8-8461-484E-BF26-914A21F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/>
              <a:t>The types of 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DCC0-859F-4776-B02A-F344E90B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71349" cy="4023360"/>
          </a:xfrm>
        </p:spPr>
        <p:txBody>
          <a:bodyPr>
            <a:normAutofit/>
          </a:bodyPr>
          <a:lstStyle/>
          <a:p>
            <a:r>
              <a:rPr lang="en-AU"/>
              <a:t>Data + AI methods </a:t>
            </a:r>
          </a:p>
          <a:p>
            <a:r>
              <a:rPr lang="en-AU"/>
              <a:t>&lt;1&gt; New Data Product</a:t>
            </a:r>
          </a:p>
          <a:p>
            <a:pPr lvl="1"/>
            <a:r>
              <a:rPr lang="en-AU"/>
              <a:t>Start-up idea?</a:t>
            </a:r>
          </a:p>
          <a:p>
            <a:r>
              <a:rPr lang="en-AU"/>
              <a:t>&lt;2&gt; Data Analytics</a:t>
            </a:r>
          </a:p>
          <a:p>
            <a:pPr lvl="1"/>
            <a:r>
              <a:rPr lang="en-AU"/>
              <a:t>Actionable results (Interpretation)</a:t>
            </a:r>
          </a:p>
          <a:p>
            <a:pPr lvl="1"/>
            <a:r>
              <a:rPr lang="en-AU"/>
              <a:t>Good enough analytics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B9981-35B4-4504-AF33-FB5B0787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002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FEC8-8461-484E-BF26-914A21F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/>
              <a:t>&lt;2&gt; Data Analytics 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DCC0-859F-4776-B02A-F344E90B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71349" cy="4023360"/>
          </a:xfrm>
        </p:spPr>
        <p:txBody>
          <a:bodyPr>
            <a:normAutofit/>
          </a:bodyPr>
          <a:lstStyle/>
          <a:p>
            <a:r>
              <a:rPr lang="en-AU"/>
              <a:t>Kaggle Competition</a:t>
            </a:r>
          </a:p>
          <a:p>
            <a:pPr lvl="1"/>
            <a:r>
              <a:rPr lang="en-AU">
                <a:hlinkClick r:id="rId2"/>
              </a:rPr>
              <a:t>https://www.kaggle.com/competitions</a:t>
            </a:r>
            <a:endParaRPr lang="en-AU"/>
          </a:p>
          <a:p>
            <a:pPr lvl="1"/>
            <a:r>
              <a:rPr lang="en-AU"/>
              <a:t>The goal in Kaggle is higher prediction accuracy.</a:t>
            </a:r>
          </a:p>
          <a:p>
            <a:pPr lvl="1"/>
            <a:r>
              <a:rPr lang="en-AU"/>
              <a:t>MARK5826 looks at your actionable interpretation.</a:t>
            </a:r>
          </a:p>
          <a:p>
            <a:pPr lvl="2"/>
            <a:r>
              <a:rPr lang="en-AU"/>
              <a:t>Interpretation: how </a:t>
            </a:r>
            <a:r>
              <a:rPr lang="en-AU" err="1"/>
              <a:t>Xs</a:t>
            </a:r>
            <a:r>
              <a:rPr lang="en-AU"/>
              <a:t> affect Y?  </a:t>
            </a:r>
          </a:p>
          <a:p>
            <a:pPr lvl="2"/>
            <a:r>
              <a:rPr lang="en-AU"/>
              <a:t>Deep neural network: higher prediction but hard to interpret</a:t>
            </a:r>
            <a:endParaRPr lang="en-AU">
              <a:sym typeface="Wingdings" panose="05000000000000000000" pitchFamily="2" charset="2"/>
            </a:endParaRPr>
          </a:p>
          <a:p>
            <a:pPr lvl="2"/>
            <a:r>
              <a:rPr lang="en-AU"/>
              <a:t>Logistic/linear regression: lower prediction, easy to interpret </a:t>
            </a:r>
          </a:p>
          <a:p>
            <a:pPr lvl="1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B9981-35B4-4504-AF33-FB5B0787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97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FEC8-8461-484E-BF26-914A21F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/>
              <a:t>(2) Data Analytics 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DCC0-859F-4776-B02A-F344E90B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41" y="1883834"/>
            <a:ext cx="3512821" cy="4023360"/>
          </a:xfrm>
        </p:spPr>
        <p:txBody>
          <a:bodyPr>
            <a:normAutofit/>
          </a:bodyPr>
          <a:lstStyle/>
          <a:p>
            <a:r>
              <a:rPr lang="en-AU" sz="3600"/>
              <a:t>Only Kaggle competition with </a:t>
            </a:r>
            <a:r>
              <a:rPr lang="en-AU" sz="3600">
                <a:solidFill>
                  <a:srgbClr val="FF0000"/>
                </a:solidFill>
              </a:rPr>
              <a:t>award </a:t>
            </a:r>
          </a:p>
          <a:p>
            <a:r>
              <a:rPr lang="en-AU" sz="3600"/>
              <a:t>For “Knowledge” ones, many people share their codes.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B9981-35B4-4504-AF33-FB5B0787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21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28A9A-A75D-43CE-ABA5-4E60A75F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27" y="1845734"/>
            <a:ext cx="7405962" cy="426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B4888-2AA0-4FA2-9339-252282CC1EF6}"/>
              </a:ext>
            </a:extLst>
          </p:cNvPr>
          <p:cNvSpPr txBox="1"/>
          <p:nvPr/>
        </p:nvSpPr>
        <p:spPr>
          <a:xfrm>
            <a:off x="10229851" y="3429000"/>
            <a:ext cx="57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90551-D696-49D2-A3D1-BDF7C3C92C6A}"/>
              </a:ext>
            </a:extLst>
          </p:cNvPr>
          <p:cNvSpPr txBox="1"/>
          <p:nvPr/>
        </p:nvSpPr>
        <p:spPr>
          <a:xfrm>
            <a:off x="10229851" y="4195763"/>
            <a:ext cx="57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46A9D-E4BE-43A2-B680-7B3E06B0FC8B}"/>
              </a:ext>
            </a:extLst>
          </p:cNvPr>
          <p:cNvSpPr txBox="1"/>
          <p:nvPr/>
        </p:nvSpPr>
        <p:spPr>
          <a:xfrm>
            <a:off x="10229851" y="5155274"/>
            <a:ext cx="57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8373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AB2D-BC50-49F3-949B-DD00898A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5671-D6D2-4D49-92FB-151B7C81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/>
              <a:t>Data Product Idea Generation (~ W4)</a:t>
            </a:r>
          </a:p>
          <a:p>
            <a:pPr lvl="1"/>
            <a:r>
              <a:rPr lang="en-AU"/>
              <a:t>Next Friday (W3), bring several rough ideas.</a:t>
            </a:r>
          </a:p>
          <a:p>
            <a:pPr lvl="1"/>
            <a:r>
              <a:rPr lang="en-AU"/>
              <a:t>W3 &amp; W4 </a:t>
            </a:r>
            <a:r>
              <a:rPr lang="it-IT"/>
              <a:t>Laura Earl from UNSW MCIC (45 min) to help you innovative ideas.  </a:t>
            </a:r>
          </a:p>
          <a:p>
            <a:pPr lvl="1"/>
            <a:r>
              <a:rPr lang="it-IT"/>
              <a:t>Let me know your idea by W4. </a:t>
            </a:r>
          </a:p>
          <a:p>
            <a:r>
              <a:rPr lang="it-IT"/>
              <a:t>Progress report (W6)</a:t>
            </a:r>
          </a:p>
          <a:p>
            <a:r>
              <a:rPr lang="it-IT"/>
              <a:t>Final reprot (W10) </a:t>
            </a:r>
          </a:p>
          <a:p>
            <a:pPr lvl="1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9524-9EF5-41E3-9815-FCEA6723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2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2BF-7690-4116-98E3-64A65F22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&lt;1&gt; AI-driven New Data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C9D9-CD86-47BD-9E21-D1462600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(1)Problems that you want to solve </a:t>
            </a:r>
          </a:p>
          <a:p>
            <a:r>
              <a:rPr lang="en-AU"/>
              <a:t>(2)Benefit for your target customer</a:t>
            </a:r>
          </a:p>
          <a:p>
            <a:r>
              <a:rPr lang="en-AU"/>
              <a:t>(3)Your approach: Data + AI tools </a:t>
            </a:r>
          </a:p>
          <a:p>
            <a:r>
              <a:rPr lang="en-AU"/>
              <a:t>(4)Plan to make money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5B8D-1337-4049-A23B-C9A0DEF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21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131-A9A0-4281-AD29-801D4511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/>
              <a:t>(1)Problems that you want to 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05A6-6730-4B9D-9C7C-2CFADFC5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2733" cy="4023360"/>
          </a:xfrm>
        </p:spPr>
        <p:txBody>
          <a:bodyPr>
            <a:normAutofit fontScale="92500"/>
          </a:bodyPr>
          <a:lstStyle/>
          <a:p>
            <a:r>
              <a:rPr lang="en-AU"/>
              <a:t>Read articles about AI start-ups &amp; major IT firms</a:t>
            </a:r>
          </a:p>
          <a:p>
            <a:pPr lvl="1"/>
            <a:r>
              <a:rPr lang="en-AU"/>
              <a:t>Share it in Microsoft Teams (at least once per week)</a:t>
            </a:r>
          </a:p>
          <a:p>
            <a:r>
              <a:rPr lang="en-AU"/>
              <a:t>Global challenging problem list</a:t>
            </a:r>
          </a:p>
          <a:p>
            <a:pPr lvl="1"/>
            <a:r>
              <a:rPr lang="en-AU"/>
              <a:t>UNSW Grand Challenges, D-Prize, Microsoft AI for Earth, UN Global Issue, BBC Grand Challenges, Data.gov, Intel, …</a:t>
            </a:r>
          </a:p>
          <a:p>
            <a:r>
              <a:rPr lang="en-AU"/>
              <a:t>Something that you are very familiar in your daily life</a:t>
            </a:r>
          </a:p>
          <a:p>
            <a:pPr lvl="1"/>
            <a:r>
              <a:rPr lang="en-AU"/>
              <a:t>Around you, your place, UNSW,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1AD2A-AA0C-43EA-A456-388B923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34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7903-9DAF-4522-B38A-90E1891E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Articles about AI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F764-894E-4638-B567-3E94F013E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/>
              <a:t>Welcome AI on recent AI products</a:t>
            </a:r>
          </a:p>
          <a:p>
            <a:pPr lvl="1"/>
            <a:r>
              <a:rPr lang="en-AU">
                <a:hlinkClick r:id="rId2"/>
              </a:rPr>
              <a:t>https://www.welcome.ai/</a:t>
            </a:r>
            <a:endParaRPr lang="en-AU"/>
          </a:p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news </a:t>
            </a:r>
            <a:r>
              <a:rPr lang="en-US"/>
              <a:t>- </a:t>
            </a:r>
            <a:r>
              <a:rPr lang="en-US">
                <a:hlinkClick r:id="rId3"/>
              </a:rPr>
              <a:t>https://www.artificialintelligence-news.com/</a:t>
            </a:r>
            <a:endParaRPr lang="en-US"/>
          </a:p>
          <a:p>
            <a:r>
              <a:rPr lang="en-US" err="1"/>
              <a:t>Techworld</a:t>
            </a:r>
            <a:r>
              <a:rPr lang="en-US"/>
              <a:t> - https://www.techworld.com</a:t>
            </a:r>
          </a:p>
          <a:p>
            <a:r>
              <a:rPr lang="en-US"/>
              <a:t>CB Insights tech market intelligence platform 	</a:t>
            </a:r>
          </a:p>
          <a:p>
            <a:pPr lvl="1"/>
            <a:r>
              <a:rPr lang="en-US"/>
              <a:t>Analyzes venture capital, startups, patents, partnerships and news mentions</a:t>
            </a:r>
          </a:p>
          <a:p>
            <a:pPr lvl="1"/>
            <a:r>
              <a:rPr lang="en-AU">
                <a:hlinkClick r:id="rId4"/>
              </a:rPr>
              <a:t>https://www.cbinsights.com/</a:t>
            </a:r>
            <a:endParaRPr lang="en-AU"/>
          </a:p>
          <a:p>
            <a:pPr lvl="1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6FF4-30BA-4F40-BE02-2F5552F7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22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7903-9DAF-4522-B38A-90E1891E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Articles about AI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F764-894E-4638-B567-3E94F013E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>
                <a:hlinkClick r:id="rId2"/>
              </a:rPr>
              <a:t>https://www.nanalyze.com/2018/06/10-biggest-artificial-intelligence-startups/</a:t>
            </a:r>
            <a:endParaRPr lang="en-AU"/>
          </a:p>
          <a:p>
            <a:r>
              <a:rPr lang="en-US">
                <a:hlinkClick r:id="rId3"/>
              </a:rPr>
              <a:t>https://www.datamation.com/artificial-intelligence/top-ai-startups.html</a:t>
            </a:r>
            <a:endParaRPr lang="en-US"/>
          </a:p>
          <a:p>
            <a:r>
              <a:rPr lang="en-US">
                <a:hlinkClick r:id="rId4"/>
              </a:rPr>
              <a:t>https://www.cbinsights.com/research/artificial-intelligence-top-startups/</a:t>
            </a:r>
            <a:endParaRPr lang="en-US"/>
          </a:p>
          <a:p>
            <a:r>
              <a:rPr lang="en-US">
                <a:hlinkClick r:id="rId5"/>
              </a:rPr>
              <a:t>https://news.crunchbase.com/news/top-20-well-funded-ai-startups-watch/</a:t>
            </a:r>
            <a:endParaRPr lang="en-US"/>
          </a:p>
          <a:p>
            <a:r>
              <a:rPr lang="en-AU">
                <a:hlinkClick r:id="rId6"/>
              </a:rPr>
              <a:t>https://www.smartbrief.com/original/2018/02/beyond-chatbots-3-ways-ai-will-revolutionize-grocery-industry</a:t>
            </a:r>
            <a:endParaRPr lang="en-AU"/>
          </a:p>
          <a:p>
            <a:r>
              <a:rPr lang="en-AU" u="sng">
                <a:hlinkClick r:id="rId7"/>
              </a:rPr>
              <a:t>https://martechtoday.com/three-ai-marketing-trends-for-brick-and-mortar-retailers-214917</a:t>
            </a:r>
            <a:r>
              <a:rPr lang="en-AU"/>
              <a:t> </a:t>
            </a:r>
          </a:p>
          <a:p>
            <a:r>
              <a:rPr lang="en-AU" u="sng">
                <a:hlinkClick r:id="rId8"/>
              </a:rPr>
              <a:t>https://www.cbinsights.com/research/apple-health-care-strategy-apps-expert-research/</a:t>
            </a:r>
            <a:r>
              <a:rPr lang="en-AU"/>
              <a:t> </a:t>
            </a:r>
          </a:p>
          <a:p>
            <a:r>
              <a:rPr lang="en-AU" u="sng">
                <a:hlinkClick r:id="rId9"/>
              </a:rPr>
              <a:t>https://www.wareable.com/wareable50/best-wearable-tech-2017</a:t>
            </a:r>
            <a:r>
              <a:rPr lang="en-AU"/>
              <a:t> </a:t>
            </a:r>
          </a:p>
          <a:p>
            <a:r>
              <a:rPr lang="en-AU" u="sng">
                <a:hlinkClick r:id="rId10"/>
              </a:rPr>
              <a:t>https://www.psychiatryadvisor.com/top-10-mental-health-apps/slideshow/2608/</a:t>
            </a:r>
            <a:r>
              <a:rPr lang="en-AU"/>
              <a:t> </a:t>
            </a:r>
          </a:p>
          <a:p>
            <a:r>
              <a:rPr lang="en-AU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6FF4-30BA-4F40-BE02-2F5552F7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16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AF66-8B00-4DCA-BF5C-92C2C35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UNSW Grand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9905-521E-4AFC-968B-62F9581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36425"/>
            <a:ext cx="10058400" cy="4023360"/>
          </a:xfrm>
        </p:spPr>
        <p:txBody>
          <a:bodyPr>
            <a:normAutofit lnSpcReduction="10000"/>
          </a:bodyPr>
          <a:lstStyle/>
          <a:p>
            <a:endParaRPr lang="en-AU">
              <a:hlinkClick r:id="rId2"/>
            </a:endParaRPr>
          </a:p>
          <a:p>
            <a:endParaRPr lang="en-AU">
              <a:hlinkClick r:id="rId2"/>
            </a:endParaRPr>
          </a:p>
          <a:p>
            <a:endParaRPr lang="en-AU">
              <a:hlinkClick r:id="rId2"/>
            </a:endParaRPr>
          </a:p>
          <a:p>
            <a:endParaRPr lang="en-AU">
              <a:hlinkClick r:id="rId2"/>
            </a:endParaRPr>
          </a:p>
          <a:p>
            <a:endParaRPr lang="en-AU">
              <a:hlinkClick r:id="rId2"/>
            </a:endParaRPr>
          </a:p>
          <a:p>
            <a:r>
              <a:rPr lang="en-AU">
                <a:hlinkClick r:id="rId2"/>
              </a:rPr>
              <a:t>http://www.grandchallenges.unsw.edu.au/</a:t>
            </a:r>
            <a:endParaRPr lang="en-AU"/>
          </a:p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C126C-D1A5-4F7D-9AF1-3C24ED6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84BEF-D271-41AF-8DC2-994663B3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6" y="1844577"/>
            <a:ext cx="8467530" cy="39017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8BAE17-DF78-4791-A6FE-C94B3C9FD710}"/>
              </a:ext>
            </a:extLst>
          </p:cNvPr>
          <p:cNvSpPr/>
          <p:nvPr/>
        </p:nvSpPr>
        <p:spPr>
          <a:xfrm>
            <a:off x="8853486" y="2364988"/>
            <a:ext cx="33385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333333"/>
                </a:solidFill>
                <a:latin typeface="Arial" panose="020B0604020202020204" pitchFamily="34" charset="0"/>
              </a:rPr>
              <a:t>Climate Change,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333333"/>
                </a:solidFill>
                <a:latin typeface="Arial" panose="020B0604020202020204" pitchFamily="34" charset="0"/>
              </a:rPr>
              <a:t>Refugees &amp; Migrants,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333333"/>
                </a:solidFill>
                <a:latin typeface="Arial" panose="020B0604020202020204" pitchFamily="34" charset="0"/>
              </a:rPr>
              <a:t>Inequality,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333333"/>
                </a:solidFill>
                <a:latin typeface="Arial" panose="020B0604020202020204" pitchFamily="34" charset="0"/>
              </a:rPr>
              <a:t>Living with 21st Century Technology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234085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AF66-8B00-4DCA-BF5C-92C2C35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D-Prize Challenges</a:t>
            </a:r>
            <a:endParaRPr lang="en-AU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9905-521E-4AFC-968B-62F9581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974463"/>
            <a:ext cx="10058400" cy="402336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D-Prize funds new entrepreneurs who </a:t>
            </a:r>
            <a:r>
              <a:rPr lang="en-US" b="1"/>
              <a:t>increase</a:t>
            </a:r>
            <a:br>
              <a:rPr lang="en-US" b="1"/>
            </a:br>
            <a:r>
              <a:rPr lang="en-US" b="1"/>
              <a:t>access to proven poverty interventions.</a:t>
            </a:r>
            <a:endParaRPr lang="en-US"/>
          </a:p>
          <a:p>
            <a:r>
              <a:rPr lang="en-US"/>
              <a:t>The world has already invented ways to end poverty, yet the best interventions are not being distributed at mass-scale. Can you design a business or NGO that solves one of the </a:t>
            </a:r>
            <a:r>
              <a:rPr lang="en-US" b="1"/>
              <a:t>Distribution Challenges</a:t>
            </a:r>
            <a:r>
              <a:rPr lang="en-US"/>
              <a:t> below?</a:t>
            </a:r>
          </a:p>
          <a:p>
            <a:r>
              <a:rPr lang="en-US"/>
              <a:t>If selected we will award you up to </a:t>
            </a:r>
            <a:r>
              <a:rPr lang="en-US" b="1"/>
              <a:t>$20,000</a:t>
            </a:r>
            <a:r>
              <a:rPr lang="en-US"/>
              <a:t> to launch a pilot in any region where extreme poverty exists.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C126C-D1A5-4F7D-9AF1-3C24ED6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35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AF66-8B00-4DCA-BF5C-92C2C35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D-Prize Challenges</a:t>
            </a:r>
            <a:endParaRPr lang="en-AU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9905-521E-4AFC-968B-62F9581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974463"/>
            <a:ext cx="10058400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1" cap="all"/>
              <a:t>+ GIRL'S EDUCATION</a:t>
            </a:r>
            <a:endParaRPr lang="en-US" cap="all"/>
          </a:p>
          <a:p>
            <a:r>
              <a:rPr lang="en-US" b="1" cap="all"/>
              <a:t>+ AGRICULTURE</a:t>
            </a:r>
            <a:endParaRPr lang="en-US" cap="all"/>
          </a:p>
          <a:p>
            <a:r>
              <a:rPr lang="en-US" b="1" cap="all"/>
              <a:t>+ ENERGY</a:t>
            </a:r>
            <a:endParaRPr lang="en-US" cap="all"/>
          </a:p>
          <a:p>
            <a:r>
              <a:rPr lang="en-US" b="1" cap="all"/>
              <a:t>+ GLOBAL HEALTH</a:t>
            </a:r>
            <a:endParaRPr lang="en-US" cap="all"/>
          </a:p>
          <a:p>
            <a:r>
              <a:rPr lang="en-US" b="1" cap="all"/>
              <a:t>+ EDUCATION</a:t>
            </a:r>
            <a:endParaRPr lang="en-US" cap="all"/>
          </a:p>
          <a:p>
            <a:r>
              <a:rPr lang="en-US" b="1" cap="all"/>
              <a:t>+ GOVERNANCE AND INFRASTRUCTURE</a:t>
            </a:r>
            <a:endParaRPr lang="en-US" cap="all"/>
          </a:p>
          <a:p>
            <a:r>
              <a:rPr lang="en-US" b="1" cap="all"/>
              <a:t>+ CUSTOM</a:t>
            </a:r>
          </a:p>
          <a:p>
            <a:r>
              <a:rPr lang="en-US" cap="all">
                <a:hlinkClick r:id="rId2"/>
              </a:rPr>
              <a:t>https://www.d-prize.org/#know</a:t>
            </a:r>
            <a:endParaRPr lang="en-US" cap="al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C126C-D1A5-4F7D-9AF1-3C24ED6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28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32801585A7D449BB11FC5485EA165C" ma:contentTypeVersion="4" ma:contentTypeDescription="Create a new document." ma:contentTypeScope="" ma:versionID="c0f6298610741643630056409352cfb6">
  <xsd:schema xmlns:xsd="http://www.w3.org/2001/XMLSchema" xmlns:xs="http://www.w3.org/2001/XMLSchema" xmlns:p="http://schemas.microsoft.com/office/2006/metadata/properties" xmlns:ns2="4e075ef0-a523-46d9-9d2b-a8aadee0a938" targetNamespace="http://schemas.microsoft.com/office/2006/metadata/properties" ma:root="true" ma:fieldsID="74866526bdd38e2f63b247c0b5263731" ns2:_="">
    <xsd:import namespace="4e075ef0-a523-46d9-9d2b-a8aadee0a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75ef0-a523-46d9-9d2b-a8aadee0a9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81101D-F752-4963-BA40-E5E592FF0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6CE84C-79C6-41A1-973A-6D569AAC4B37}">
  <ds:schemaRefs>
    <ds:schemaRef ds:uri="4e075ef0-a523-46d9-9d2b-a8aadee0a9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BF7C67-0585-42AE-9BB8-79257C4511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Group Project</vt:lpstr>
      <vt:lpstr>The types of Group Project</vt:lpstr>
      <vt:lpstr>&lt;1&gt; AI-driven New Data Product</vt:lpstr>
      <vt:lpstr>(1)Problems that you want to solve </vt:lpstr>
      <vt:lpstr>Articles about AI firms</vt:lpstr>
      <vt:lpstr>Articles about AI firms</vt:lpstr>
      <vt:lpstr>UNSW Grand Challenges</vt:lpstr>
      <vt:lpstr>D-Prize Challenges</vt:lpstr>
      <vt:lpstr>D-Prize Challenges</vt:lpstr>
      <vt:lpstr>Microsoft AI for Earth Grants</vt:lpstr>
      <vt:lpstr>Microsoft AI for Earth Grants</vt:lpstr>
      <vt:lpstr>United Nations</vt:lpstr>
      <vt:lpstr>Specify your data product idea</vt:lpstr>
      <vt:lpstr>Familiar topics in your daily life - AI for Woolworths by Marketing AI lab</vt:lpstr>
      <vt:lpstr>Automatic Shopping list</vt:lpstr>
      <vt:lpstr>Automatic Shopping list</vt:lpstr>
      <vt:lpstr>(2)Benefit for your target customer</vt:lpstr>
      <vt:lpstr>(3)Your approach: Data + AI tools </vt:lpstr>
      <vt:lpstr>(4) Plan to make money</vt:lpstr>
      <vt:lpstr>&lt;2&gt; Data Analytics Group Project</vt:lpstr>
      <vt:lpstr>(2) Data Analytics Group Project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cp:revision>1</cp:revision>
  <dcterms:modified xsi:type="dcterms:W3CDTF">2018-08-03T07:49:06Z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0x0101002032801585A7D449BB11FC5485EA165C</vt:lpwstr>
  </property>
</Properties>
</file>