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45"/>
  </p:notesMasterIdLst>
  <p:sldIdLst>
    <p:sldId id="256" r:id="rId2"/>
    <p:sldId id="257" r:id="rId3"/>
    <p:sldId id="264" r:id="rId4"/>
    <p:sldId id="265" r:id="rId5"/>
    <p:sldId id="258" r:id="rId6"/>
    <p:sldId id="283" r:id="rId7"/>
    <p:sldId id="259" r:id="rId8"/>
    <p:sldId id="266" r:id="rId9"/>
    <p:sldId id="260" r:id="rId10"/>
    <p:sldId id="261" r:id="rId11"/>
    <p:sldId id="262" r:id="rId12"/>
    <p:sldId id="285" r:id="rId13"/>
    <p:sldId id="286" r:id="rId14"/>
    <p:sldId id="290" r:id="rId15"/>
    <p:sldId id="292" r:id="rId16"/>
    <p:sldId id="291" r:id="rId17"/>
    <p:sldId id="293" r:id="rId18"/>
    <p:sldId id="289" r:id="rId19"/>
    <p:sldId id="295" r:id="rId20"/>
    <p:sldId id="296" r:id="rId21"/>
    <p:sldId id="297" r:id="rId22"/>
    <p:sldId id="298" r:id="rId23"/>
    <p:sldId id="263" r:id="rId24"/>
    <p:sldId id="299" r:id="rId25"/>
    <p:sldId id="301" r:id="rId26"/>
    <p:sldId id="300" r:id="rId27"/>
    <p:sldId id="302" r:id="rId28"/>
    <p:sldId id="303" r:id="rId29"/>
    <p:sldId id="306" r:id="rId30"/>
    <p:sldId id="307" r:id="rId31"/>
    <p:sldId id="273" r:id="rId32"/>
    <p:sldId id="269" r:id="rId33"/>
    <p:sldId id="270" r:id="rId34"/>
    <p:sldId id="271" r:id="rId35"/>
    <p:sldId id="272" r:id="rId36"/>
    <p:sldId id="268" r:id="rId37"/>
    <p:sldId id="308" r:id="rId38"/>
    <p:sldId id="267" r:id="rId39"/>
    <p:sldId id="284" r:id="rId40"/>
    <p:sldId id="310" r:id="rId41"/>
    <p:sldId id="311" r:id="rId42"/>
    <p:sldId id="309" r:id="rId43"/>
    <p:sldId id="30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6" autoAdjust="0"/>
    <p:restoredTop sz="94660"/>
  </p:normalViewPr>
  <p:slideViewPr>
    <p:cSldViewPr snapToGrid="0">
      <p:cViewPr varScale="1">
        <p:scale>
          <a:sx n="118" d="100"/>
          <a:sy n="118" d="100"/>
        </p:scale>
        <p:origin x="702" y="60"/>
      </p:cViewPr>
      <p:guideLst/>
    </p:cSldViewPr>
  </p:slideViewPr>
  <p:notesTextViewPr>
    <p:cViewPr>
      <p:scale>
        <a:sx n="3" d="2"/>
        <a:sy n="3" d="2"/>
      </p:scale>
      <p:origin x="0" y="0"/>
    </p:cViewPr>
  </p:notesTextViewPr>
  <p:sorterViewPr>
    <p:cViewPr>
      <p:scale>
        <a:sx n="100" d="100"/>
        <a:sy n="100" d="100"/>
      </p:scale>
      <p:origin x="0" y="-4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62E2E-4B4A-43AB-BD15-E19523DB3685}" type="datetimeFigureOut">
              <a:rPr lang="en-AU" smtClean="0"/>
              <a:t>27/07/2018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4E438-0693-4415-8A20-A173E68C1527}" type="slidenum">
              <a:rPr lang="en-AU" smtClean="0"/>
              <a:t>‹#›</a:t>
            </a:fld>
            <a:endParaRPr lang="en-AU"/>
          </a:p>
        </p:txBody>
      </p:sp>
    </p:spTree>
    <p:extLst>
      <p:ext uri="{BB962C8B-B14F-4D97-AF65-F5344CB8AC3E}">
        <p14:creationId xmlns:p14="http://schemas.microsoft.com/office/powerpoint/2010/main" val="157017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BAFB2-7652-46C4-B90C-F42459DCBBF4}" type="datetime1">
              <a:rPr lang="en-AU" smtClean="0"/>
              <a:t>27/07/2018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45378C-1164-434C-91C9-2959B950CD3F}"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80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2B538B-CA99-4630-984B-D932E42506A1}" type="datetime1">
              <a:rPr lang="en-AU" smtClean="0"/>
              <a:t>27/07/2018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77434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8B48-389B-438E-81BB-73C48B6A0742}" type="datetime1">
              <a:rPr lang="en-AU" smtClean="0"/>
              <a:t>27/07/2018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342193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41E71-C294-4FA9-BC16-EEEA6D4FD5B5}" type="datetime1">
              <a:rPr lang="en-AU" smtClean="0"/>
              <a:t>27/07/2018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33556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marL="0">
              <a:defRPr sz="60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91440" indent="-91440">
              <a:buFont typeface="Arial" panose="020B0604020202020204" pitchFamily="34" charset="0"/>
              <a:buChar char="•"/>
              <a:defRPr sz="4000"/>
            </a:lvl1pPr>
            <a:lvl2pPr marL="384048" indent="-182880">
              <a:buFont typeface="Arial" panose="020B0604020202020204" pitchFamily="34" charset="0"/>
              <a:buChar char="•"/>
              <a:defRPr sz="3600"/>
            </a:lvl2pPr>
            <a:lvl3pPr marL="566928" indent="-182880">
              <a:buFont typeface="Arial" panose="020B0604020202020204" pitchFamily="34" charset="0"/>
              <a:buChar char="•"/>
              <a:defRPr sz="2800"/>
            </a:lvl3pPr>
            <a:lvl4pPr marL="749808" indent="-182880">
              <a:buFont typeface="Arial" panose="020B0604020202020204" pitchFamily="34" charset="0"/>
              <a:buChar char="•"/>
              <a:defRPr sz="2800"/>
            </a:lvl4pPr>
            <a:lvl5pPr marL="932688" indent="-182880">
              <a:buFont typeface="Arial" panose="020B0604020202020204" pitchFamily="34" charset="0"/>
              <a:buChar cha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EAE78F-8B44-41FE-A8F9-25E981BDED63}" type="datetime1">
              <a:rPr lang="en-AU" smtClean="0"/>
              <a:t>27/07/2018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259521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896B1C-62A9-4E6A-9A22-8BF5AB1C4F13}" type="datetime1">
              <a:rPr lang="en-AU" smtClean="0"/>
              <a:t>27/07/2018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145378C-1164-434C-91C9-2959B950CD3F}"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ECE02-F32C-4B2F-B22C-EBC0C3612F16}" type="datetime1">
              <a:rPr lang="en-AU" smtClean="0"/>
              <a:t>27/07/2018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281622312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2BB13-6CDC-4BBB-8FDD-2AC789622AAF}" type="datetime1">
              <a:rPr lang="en-AU" smtClean="0"/>
              <a:t>27/07/2018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149880679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B253E9-DEE7-4D01-98E1-1CB3580A8779}" type="datetime1">
              <a:rPr lang="en-AU" smtClean="0"/>
              <a:t>27/07/2018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188249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85119B-C6A0-4E25-8B0A-2A7C3B98AAC1}" type="datetime1">
              <a:rPr lang="en-AU" smtClean="0"/>
              <a:t>27/07/2018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131696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EA84C8-DFAC-484D-9F8B-831B0CE1CDB9}" type="datetime1">
              <a:rPr lang="en-AU" smtClean="0"/>
              <a:t>27/07/2018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45378C-1164-434C-91C9-2959B950CD3F}" type="slidenum">
              <a:rPr lang="en-AU" smtClean="0"/>
              <a:t>‹#›</a:t>
            </a:fld>
            <a:endParaRPr lang="en-AU"/>
          </a:p>
        </p:txBody>
      </p:sp>
    </p:spTree>
    <p:extLst>
      <p:ext uri="{BB962C8B-B14F-4D97-AF65-F5344CB8AC3E}">
        <p14:creationId xmlns:p14="http://schemas.microsoft.com/office/powerpoint/2010/main" val="269057486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0DCF-F96E-467D-BC84-B5C912244AF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15AF0BD-95F5-4BCD-9847-BA1549CC2E4F}"/>
              </a:ext>
            </a:extLst>
          </p:cNvPr>
          <p:cNvSpPr>
            <a:spLocks noGrp="1"/>
          </p:cNvSpPr>
          <p:nvPr>
            <p:ph type="dt" sz="half" idx="10"/>
          </p:nvPr>
        </p:nvSpPr>
        <p:spPr/>
        <p:txBody>
          <a:bodyPr/>
          <a:lstStyle/>
          <a:p>
            <a:fld id="{C476F7B5-220D-4612-B15F-CAA1333CB46D}" type="datetime1">
              <a:rPr lang="en-AU" smtClean="0"/>
              <a:t>27/07/2018</a:t>
            </a:fld>
            <a:endParaRPr lang="en-AU"/>
          </a:p>
        </p:txBody>
      </p:sp>
      <p:sp>
        <p:nvSpPr>
          <p:cNvPr id="4" name="Footer Placeholder 3">
            <a:extLst>
              <a:ext uri="{FF2B5EF4-FFF2-40B4-BE49-F238E27FC236}">
                <a16:creationId xmlns:a16="http://schemas.microsoft.com/office/drawing/2014/main" id="{80997DCC-D9C0-4995-8891-91F201E37B1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1B6F7E1-84C9-41FB-B672-79788909B297}"/>
              </a:ext>
            </a:extLst>
          </p:cNvPr>
          <p:cNvSpPr>
            <a:spLocks noGrp="1"/>
          </p:cNvSpPr>
          <p:nvPr>
            <p:ph type="sldNum" sz="quarter" idx="12"/>
          </p:nvPr>
        </p:nvSpPr>
        <p:spPr/>
        <p:txBody>
          <a:bodyPr/>
          <a:lstStyle/>
          <a:p>
            <a:fld id="{D145378C-1164-434C-91C9-2959B950CD3F}" type="slidenum">
              <a:rPr lang="en-AU" smtClean="0"/>
              <a:t>‹#›</a:t>
            </a:fld>
            <a:endParaRPr lang="en-AU"/>
          </a:p>
        </p:txBody>
      </p:sp>
    </p:spTree>
    <p:extLst>
      <p:ext uri="{BB962C8B-B14F-4D97-AF65-F5344CB8AC3E}">
        <p14:creationId xmlns:p14="http://schemas.microsoft.com/office/powerpoint/2010/main" val="274801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EF9D16-329C-4718-816A-83A32CC7C75B}" type="datetime1">
              <a:rPr lang="en-AU" smtClean="0"/>
              <a:t>27/07/2018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45378C-1164-434C-91C9-2959B950CD3F}"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72060"/>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8" r:id="rId9"/>
    <p:sldLayoutId id="2147484145" r:id="rId10"/>
    <p:sldLayoutId id="2147484146" r:id="rId11"/>
    <p:sldLayoutId id="2147484147"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microsoftteams/get-client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Junbum.kwon@unsw.edu.au" TargetMode="External"/><Relationship Id="rId2" Type="http://schemas.openxmlformats.org/officeDocument/2006/relationships/hyperlink" Target="mailto:Mark5826@unsw.edu.au" TargetMode="External"/><Relationship Id="rId1" Type="http://schemas.openxmlformats.org/officeDocument/2006/relationships/slideLayout" Target="../slideLayouts/slideLayout2.xml"/><Relationship Id="rId5" Type="http://schemas.openxmlformats.org/officeDocument/2006/relationships/hyperlink" Target="mailto:james.lin1@unsw.edu.au" TargetMode="External"/><Relationship Id="rId4" Type="http://schemas.openxmlformats.org/officeDocument/2006/relationships/hyperlink" Target="mailto:daniel.han-chen@student.unsw.edu.au"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mcic.unsw.edu.au/founders-progra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Y5KWcIRriT8" TargetMode="External"/><Relationship Id="rId2" Type="http://schemas.openxmlformats.org/officeDocument/2006/relationships/hyperlink" Target="https://www.youtube.com/watch?v=Dk7h22mRYHQ&amp;t=1861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handbook.unsw.edu.au/postgraduate/courses/2018/MARK5827.html" TargetMode="External"/><Relationship Id="rId2" Type="http://schemas.openxmlformats.org/officeDocument/2006/relationships/hyperlink" Target="https://www.business.unsw.edu.au/degrees-courses/course-outlines/archives/MARK5826-2018-S2" TargetMode="External"/><Relationship Id="rId1" Type="http://schemas.openxmlformats.org/officeDocument/2006/relationships/slideLayout" Target="../slideLayouts/slideLayout2.xml"/><Relationship Id="rId6" Type="http://schemas.openxmlformats.org/officeDocument/2006/relationships/hyperlink" Target="https://www.handbook.unsw.edu.au/postgraduate/courses/2018/MARK5814.html" TargetMode="External"/><Relationship Id="rId5" Type="http://schemas.openxmlformats.org/officeDocument/2006/relationships/hyperlink" Target="https://www.business.unsw.edu.au/degrees-courses/course-outlines/MARK5822" TargetMode="External"/><Relationship Id="rId4" Type="http://schemas.openxmlformats.org/officeDocument/2006/relationships/hyperlink" Target="http://www.handbook.unsw.edu.au/postgraduate/courses/2018/MARK5828.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bdrh.med.unsw.edu.au/postgraduate-coursework" TargetMode="External"/><Relationship Id="rId7" Type="http://schemas.openxmlformats.org/officeDocument/2006/relationships/hyperlink" Target="http://www.handbook.unsw.edu.au/undergraduate/plans/2018/ACTLE13586.html" TargetMode="External"/><Relationship Id="rId2" Type="http://schemas.openxmlformats.org/officeDocument/2006/relationships/hyperlink" Target="https://www.engineering.unsw.edu.au/computer-science-engineering/courses-programs/postgraduate-coursework/specialisations" TargetMode="External"/><Relationship Id="rId1" Type="http://schemas.openxmlformats.org/officeDocument/2006/relationships/slideLayout" Target="../slideLayouts/slideLayout2.xml"/><Relationship Id="rId6" Type="http://schemas.openxmlformats.org/officeDocument/2006/relationships/hyperlink" Target="https://www.maths.unsw.edu.au/futurestudents/data-science-and-decisions" TargetMode="External"/><Relationship Id="rId5" Type="http://schemas.openxmlformats.org/officeDocument/2006/relationships/hyperlink" Target="https://www.handbook.unsw.edu.au/postgraduate/plans/2018/INFSKS8404.html" TargetMode="External"/><Relationship Id="rId4" Type="http://schemas.openxmlformats.org/officeDocument/2006/relationships/hyperlink" Target="https://www.be.unsw.edu.au/degrees/postgraduate-coursework/master-of-city-analytic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handbook.unsw.edu.au/postgraduate/courses/2018/MARK5827.html" TargetMode="External"/><Relationship Id="rId2" Type="http://schemas.openxmlformats.org/officeDocument/2006/relationships/hyperlink" Target="https://www.business.unsw.edu.au/degrees-courses/course-outlines/archives/MARK5826-2018-S2" TargetMode="External"/><Relationship Id="rId1" Type="http://schemas.openxmlformats.org/officeDocument/2006/relationships/slideLayout" Target="../slideLayouts/slideLayout2.xml"/><Relationship Id="rId6" Type="http://schemas.openxmlformats.org/officeDocument/2006/relationships/hyperlink" Target="https://www.handbook.unsw.edu.au/postgraduate/courses/2018/MARK5814.html" TargetMode="External"/><Relationship Id="rId5" Type="http://schemas.openxmlformats.org/officeDocument/2006/relationships/hyperlink" Target="https://www.business.unsw.edu.au/degrees-courses/course-outlines/MARK5822" TargetMode="External"/><Relationship Id="rId4" Type="http://schemas.openxmlformats.org/officeDocument/2006/relationships/hyperlink" Target="http://www.handbook.unsw.edu.au/postgraduate/courses/2018/MARK5828.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DB42-3E4B-4EF4-ABE1-5742CEC7C106}"/>
              </a:ext>
            </a:extLst>
          </p:cNvPr>
          <p:cNvSpPr>
            <a:spLocks noGrp="1"/>
          </p:cNvSpPr>
          <p:nvPr>
            <p:ph type="ctrTitle"/>
          </p:nvPr>
        </p:nvSpPr>
        <p:spPr>
          <a:xfrm>
            <a:off x="716145" y="758952"/>
            <a:ext cx="10988984" cy="3566160"/>
          </a:xfrm>
        </p:spPr>
        <p:txBody>
          <a:bodyPr>
            <a:normAutofit/>
          </a:bodyPr>
          <a:lstStyle/>
          <a:p>
            <a:r>
              <a:rPr lang="en-AU" sz="8800" dirty="0"/>
              <a:t>AI-driven Data Product</a:t>
            </a:r>
          </a:p>
        </p:txBody>
      </p:sp>
      <p:sp>
        <p:nvSpPr>
          <p:cNvPr id="3" name="Subtitle 2">
            <a:extLst>
              <a:ext uri="{FF2B5EF4-FFF2-40B4-BE49-F238E27FC236}">
                <a16:creationId xmlns:a16="http://schemas.microsoft.com/office/drawing/2014/main" id="{F252EFC3-8B3B-4694-9E57-147117C211AC}"/>
              </a:ext>
            </a:extLst>
          </p:cNvPr>
          <p:cNvSpPr>
            <a:spLocks noGrp="1"/>
          </p:cNvSpPr>
          <p:nvPr>
            <p:ph type="subTitle" idx="1"/>
          </p:nvPr>
        </p:nvSpPr>
        <p:spPr>
          <a:xfrm>
            <a:off x="1524000" y="4316413"/>
            <a:ext cx="9144000" cy="1655762"/>
          </a:xfrm>
        </p:spPr>
        <p:txBody>
          <a:bodyPr/>
          <a:lstStyle/>
          <a:p>
            <a:r>
              <a:rPr lang="en-AU" dirty="0"/>
              <a:t>Dr. Junbum Kwon</a:t>
            </a:r>
          </a:p>
          <a:p>
            <a:r>
              <a:rPr lang="en-AU" dirty="0"/>
              <a:t>WEEK1 ON July 27 2018</a:t>
            </a:r>
          </a:p>
        </p:txBody>
      </p:sp>
      <p:sp>
        <p:nvSpPr>
          <p:cNvPr id="4" name="Slide Number Placeholder 3">
            <a:extLst>
              <a:ext uri="{FF2B5EF4-FFF2-40B4-BE49-F238E27FC236}">
                <a16:creationId xmlns:a16="http://schemas.microsoft.com/office/drawing/2014/main" id="{195A5DBF-43E4-47F1-8583-E7FE9D5EDF60}"/>
              </a:ext>
            </a:extLst>
          </p:cNvPr>
          <p:cNvSpPr>
            <a:spLocks noGrp="1"/>
          </p:cNvSpPr>
          <p:nvPr>
            <p:ph type="sldNum" sz="quarter" idx="12"/>
          </p:nvPr>
        </p:nvSpPr>
        <p:spPr/>
        <p:txBody>
          <a:bodyPr/>
          <a:lstStyle/>
          <a:p>
            <a:fld id="{D145378C-1164-434C-91C9-2959B950CD3F}" type="slidenum">
              <a:rPr lang="en-AU" smtClean="0"/>
              <a:t>1</a:t>
            </a:fld>
            <a:endParaRPr lang="en-AU"/>
          </a:p>
        </p:txBody>
      </p:sp>
    </p:spTree>
    <p:extLst>
      <p:ext uri="{BB962C8B-B14F-4D97-AF65-F5344CB8AC3E}">
        <p14:creationId xmlns:p14="http://schemas.microsoft.com/office/powerpoint/2010/main" val="401879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88B4-253E-45CD-BF59-9839294B845E}"/>
              </a:ext>
            </a:extLst>
          </p:cNvPr>
          <p:cNvSpPr>
            <a:spLocks noGrp="1"/>
          </p:cNvSpPr>
          <p:nvPr>
            <p:ph type="title"/>
          </p:nvPr>
        </p:nvSpPr>
        <p:spPr>
          <a:xfrm>
            <a:off x="82550" y="740408"/>
            <a:ext cx="4102100" cy="5114291"/>
          </a:xfrm>
        </p:spPr>
        <p:txBody>
          <a:bodyPr>
            <a:normAutofit/>
          </a:bodyPr>
          <a:lstStyle/>
          <a:p>
            <a:pPr>
              <a:lnSpc>
                <a:spcPct val="150000"/>
              </a:lnSpc>
            </a:pPr>
            <a:r>
              <a:rPr lang="en-AU" sz="5400" dirty="0"/>
              <a:t>NPD </a:t>
            </a:r>
            <a:br>
              <a:rPr lang="en-AU" sz="5400" dirty="0"/>
            </a:br>
            <a:r>
              <a:rPr lang="en-AU" sz="5400" dirty="0"/>
              <a:t>(New Product Development) </a:t>
            </a:r>
            <a:br>
              <a:rPr lang="en-AU" sz="5400" dirty="0"/>
            </a:br>
            <a:r>
              <a:rPr lang="en-AU" sz="5400" dirty="0"/>
              <a:t>Process</a:t>
            </a:r>
          </a:p>
        </p:txBody>
      </p:sp>
      <p:pic>
        <p:nvPicPr>
          <p:cNvPr id="9" name="Content Placeholder 8">
            <a:extLst>
              <a:ext uri="{FF2B5EF4-FFF2-40B4-BE49-F238E27FC236}">
                <a16:creationId xmlns:a16="http://schemas.microsoft.com/office/drawing/2014/main" id="{5C63914E-9ED3-48C3-AC87-D51C027F8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4350" y="394941"/>
            <a:ext cx="4258603" cy="5910263"/>
          </a:xfrm>
        </p:spPr>
      </p:pic>
      <p:sp>
        <p:nvSpPr>
          <p:cNvPr id="3" name="Slide Number Placeholder 2">
            <a:extLst>
              <a:ext uri="{FF2B5EF4-FFF2-40B4-BE49-F238E27FC236}">
                <a16:creationId xmlns:a16="http://schemas.microsoft.com/office/drawing/2014/main" id="{A6CC8CBF-D376-4A7F-9EE8-4623CFA2094A}"/>
              </a:ext>
            </a:extLst>
          </p:cNvPr>
          <p:cNvSpPr>
            <a:spLocks noGrp="1"/>
          </p:cNvSpPr>
          <p:nvPr>
            <p:ph type="sldNum" sz="quarter" idx="12"/>
          </p:nvPr>
        </p:nvSpPr>
        <p:spPr/>
        <p:txBody>
          <a:bodyPr/>
          <a:lstStyle/>
          <a:p>
            <a:fld id="{D145378C-1164-434C-91C9-2959B950CD3F}" type="slidenum">
              <a:rPr lang="en-AU" smtClean="0"/>
              <a:t>10</a:t>
            </a:fld>
            <a:endParaRPr lang="en-AU"/>
          </a:p>
        </p:txBody>
      </p:sp>
    </p:spTree>
    <p:extLst>
      <p:ext uri="{BB962C8B-B14F-4D97-AF65-F5344CB8AC3E}">
        <p14:creationId xmlns:p14="http://schemas.microsoft.com/office/powerpoint/2010/main" val="276572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672D-36F3-4D4B-8706-5E27C941FD1E}"/>
              </a:ext>
            </a:extLst>
          </p:cNvPr>
          <p:cNvSpPr>
            <a:spLocks noGrp="1"/>
          </p:cNvSpPr>
          <p:nvPr>
            <p:ph type="title"/>
          </p:nvPr>
        </p:nvSpPr>
        <p:spPr/>
        <p:txBody>
          <a:bodyPr/>
          <a:lstStyle/>
          <a:p>
            <a:r>
              <a:rPr lang="en-AU" dirty="0"/>
              <a:t>Information Products</a:t>
            </a:r>
          </a:p>
        </p:txBody>
      </p:sp>
      <p:sp>
        <p:nvSpPr>
          <p:cNvPr id="3" name="Content Placeholder 2">
            <a:extLst>
              <a:ext uri="{FF2B5EF4-FFF2-40B4-BE49-F238E27FC236}">
                <a16:creationId xmlns:a16="http://schemas.microsoft.com/office/drawing/2014/main" id="{D6C61528-5C05-4758-BCFE-53A05AAE4A8B}"/>
              </a:ext>
            </a:extLst>
          </p:cNvPr>
          <p:cNvSpPr>
            <a:spLocks noGrp="1"/>
          </p:cNvSpPr>
          <p:nvPr>
            <p:ph idx="1"/>
          </p:nvPr>
        </p:nvSpPr>
        <p:spPr/>
        <p:txBody>
          <a:bodyPr/>
          <a:lstStyle/>
          <a:p>
            <a:pPr>
              <a:buFont typeface="Arial" panose="020B0604020202020204" pitchFamily="34" charset="0"/>
              <a:buChar char="•"/>
            </a:pPr>
            <a:r>
              <a:rPr lang="en-US" dirty="0"/>
              <a:t> The expansion of the information economy that began in the mid-1990s</a:t>
            </a:r>
          </a:p>
          <a:p>
            <a:pPr lvl="1"/>
            <a:r>
              <a:rPr lang="en-US" dirty="0"/>
              <a:t> Significant increase in </a:t>
            </a:r>
            <a:r>
              <a:rPr lang="en-US" dirty="0">
                <a:solidFill>
                  <a:srgbClr val="FF0000"/>
                </a:solidFill>
              </a:rPr>
              <a:t>data</a:t>
            </a:r>
            <a:r>
              <a:rPr lang="en-US" dirty="0"/>
              <a:t> resources due to</a:t>
            </a:r>
          </a:p>
          <a:p>
            <a:pPr lvl="2"/>
            <a:r>
              <a:rPr lang="en-US" dirty="0"/>
              <a:t>Enhanced hardware and software capabilities</a:t>
            </a:r>
          </a:p>
          <a:p>
            <a:pPr lvl="2"/>
            <a:r>
              <a:rPr lang="en-US" dirty="0"/>
              <a:t>Abundant broadband Internet access</a:t>
            </a:r>
          </a:p>
          <a:p>
            <a:pPr lvl="2"/>
            <a:r>
              <a:rPr lang="en-US" dirty="0"/>
              <a:t>Increasingly widespread use of the Internet.</a:t>
            </a:r>
            <a:endParaRPr lang="en-AU" dirty="0"/>
          </a:p>
        </p:txBody>
      </p:sp>
      <p:sp>
        <p:nvSpPr>
          <p:cNvPr id="4" name="Slide Number Placeholder 3">
            <a:extLst>
              <a:ext uri="{FF2B5EF4-FFF2-40B4-BE49-F238E27FC236}">
                <a16:creationId xmlns:a16="http://schemas.microsoft.com/office/drawing/2014/main" id="{80ED4A1A-C438-40CA-B7A4-A6AE66DD3FF4}"/>
              </a:ext>
            </a:extLst>
          </p:cNvPr>
          <p:cNvSpPr>
            <a:spLocks noGrp="1"/>
          </p:cNvSpPr>
          <p:nvPr>
            <p:ph type="sldNum" sz="quarter" idx="12"/>
          </p:nvPr>
        </p:nvSpPr>
        <p:spPr/>
        <p:txBody>
          <a:bodyPr/>
          <a:lstStyle/>
          <a:p>
            <a:fld id="{D145378C-1164-434C-91C9-2959B950CD3F}" type="slidenum">
              <a:rPr lang="en-AU" smtClean="0"/>
              <a:t>11</a:t>
            </a:fld>
            <a:endParaRPr lang="en-AU"/>
          </a:p>
        </p:txBody>
      </p:sp>
    </p:spTree>
    <p:extLst>
      <p:ext uri="{BB962C8B-B14F-4D97-AF65-F5344CB8AC3E}">
        <p14:creationId xmlns:p14="http://schemas.microsoft.com/office/powerpoint/2010/main" val="32511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672D-36F3-4D4B-8706-5E27C941FD1E}"/>
              </a:ext>
            </a:extLst>
          </p:cNvPr>
          <p:cNvSpPr>
            <a:spLocks noGrp="1"/>
          </p:cNvSpPr>
          <p:nvPr>
            <p:ph type="title"/>
          </p:nvPr>
        </p:nvSpPr>
        <p:spPr/>
        <p:txBody>
          <a:bodyPr/>
          <a:lstStyle/>
          <a:p>
            <a:r>
              <a:rPr lang="en-AU" dirty="0"/>
              <a:t>Information Products</a:t>
            </a:r>
          </a:p>
        </p:txBody>
      </p:sp>
      <p:sp>
        <p:nvSpPr>
          <p:cNvPr id="3" name="Content Placeholder 2">
            <a:extLst>
              <a:ext uri="{FF2B5EF4-FFF2-40B4-BE49-F238E27FC236}">
                <a16:creationId xmlns:a16="http://schemas.microsoft.com/office/drawing/2014/main" id="{D6C61528-5C05-4758-BCFE-53A05AAE4A8B}"/>
              </a:ext>
            </a:extLst>
          </p:cNvPr>
          <p:cNvSpPr>
            <a:spLocks noGrp="1"/>
          </p:cNvSpPr>
          <p:nvPr>
            <p:ph idx="1"/>
          </p:nvPr>
        </p:nvSpPr>
        <p:spPr>
          <a:xfrm>
            <a:off x="1097280" y="1845734"/>
            <a:ext cx="10320020" cy="4023360"/>
          </a:xfrm>
        </p:spPr>
        <p:txBody>
          <a:bodyPr>
            <a:normAutofit fontScale="85000" lnSpcReduction="20000"/>
          </a:bodyPr>
          <a:lstStyle/>
          <a:p>
            <a:r>
              <a:rPr lang="en-AU" dirty="0"/>
              <a:t>Electronic or printed products </a:t>
            </a:r>
            <a:r>
              <a:rPr lang="en-US" dirty="0"/>
              <a:t>based on data, information, and </a:t>
            </a:r>
            <a:r>
              <a:rPr lang="en-AU" dirty="0"/>
              <a:t>knowledge </a:t>
            </a:r>
          </a:p>
          <a:p>
            <a:pPr lvl="1"/>
            <a:r>
              <a:rPr lang="en-AU" dirty="0"/>
              <a:t>By Myer &amp; Zack 1996</a:t>
            </a:r>
          </a:p>
          <a:p>
            <a:pPr lvl="1"/>
            <a:r>
              <a:rPr lang="en-AU" dirty="0"/>
              <a:t>Internet ecommerce start-ups</a:t>
            </a:r>
          </a:p>
          <a:p>
            <a:pPr lvl="1"/>
            <a:r>
              <a:rPr lang="en-AU" dirty="0"/>
              <a:t>Book, Music, Movie, …</a:t>
            </a:r>
          </a:p>
          <a:p>
            <a:r>
              <a:rPr lang="en-US" dirty="0"/>
              <a:t>The information economy began in the mid-1990s</a:t>
            </a:r>
          </a:p>
          <a:p>
            <a:pPr lvl="1"/>
            <a:r>
              <a:rPr lang="en-US" dirty="0"/>
              <a:t> Significant increase in </a:t>
            </a:r>
            <a:r>
              <a:rPr lang="en-US" dirty="0">
                <a:solidFill>
                  <a:srgbClr val="FF0000"/>
                </a:solidFill>
              </a:rPr>
              <a:t>data</a:t>
            </a:r>
            <a:r>
              <a:rPr lang="en-US" dirty="0"/>
              <a:t> resources due to</a:t>
            </a:r>
          </a:p>
          <a:p>
            <a:pPr lvl="2"/>
            <a:r>
              <a:rPr lang="en-US" dirty="0"/>
              <a:t>Enhanced hardware and software capabilities</a:t>
            </a:r>
          </a:p>
          <a:p>
            <a:pPr lvl="2"/>
            <a:r>
              <a:rPr lang="en-US" dirty="0"/>
              <a:t>Abundant broadband Internet access</a:t>
            </a:r>
          </a:p>
          <a:p>
            <a:pPr lvl="2"/>
            <a:r>
              <a:rPr lang="en-US" dirty="0"/>
              <a:t>Increasingly widespread use of the Internet.</a:t>
            </a:r>
            <a:endParaRPr lang="en-AU" dirty="0"/>
          </a:p>
          <a:p>
            <a:pPr lvl="1"/>
            <a:endParaRPr lang="en-US" dirty="0"/>
          </a:p>
          <a:p>
            <a:pPr lvl="1"/>
            <a:endParaRPr lang="en-AU" dirty="0"/>
          </a:p>
        </p:txBody>
      </p:sp>
      <p:sp>
        <p:nvSpPr>
          <p:cNvPr id="4" name="Slide Number Placeholder 3">
            <a:extLst>
              <a:ext uri="{FF2B5EF4-FFF2-40B4-BE49-F238E27FC236}">
                <a16:creationId xmlns:a16="http://schemas.microsoft.com/office/drawing/2014/main" id="{6071D715-047E-46CB-B0EC-8F720F4F41F3}"/>
              </a:ext>
            </a:extLst>
          </p:cNvPr>
          <p:cNvSpPr>
            <a:spLocks noGrp="1"/>
          </p:cNvSpPr>
          <p:nvPr>
            <p:ph type="sldNum" sz="quarter" idx="12"/>
          </p:nvPr>
        </p:nvSpPr>
        <p:spPr/>
        <p:txBody>
          <a:bodyPr/>
          <a:lstStyle/>
          <a:p>
            <a:fld id="{D145378C-1164-434C-91C9-2959B950CD3F}" type="slidenum">
              <a:rPr lang="en-AU" smtClean="0"/>
              <a:t>12</a:t>
            </a:fld>
            <a:endParaRPr lang="en-AU"/>
          </a:p>
        </p:txBody>
      </p:sp>
    </p:spTree>
    <p:extLst>
      <p:ext uri="{BB962C8B-B14F-4D97-AF65-F5344CB8AC3E}">
        <p14:creationId xmlns:p14="http://schemas.microsoft.com/office/powerpoint/2010/main" val="285385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672D-36F3-4D4B-8706-5E27C941FD1E}"/>
              </a:ext>
            </a:extLst>
          </p:cNvPr>
          <p:cNvSpPr>
            <a:spLocks noGrp="1"/>
          </p:cNvSpPr>
          <p:nvPr>
            <p:ph type="title"/>
          </p:nvPr>
        </p:nvSpPr>
        <p:spPr>
          <a:xfrm>
            <a:off x="5924550" y="286603"/>
            <a:ext cx="5562600" cy="1450757"/>
          </a:xfrm>
        </p:spPr>
        <p:txBody>
          <a:bodyPr>
            <a:normAutofit fontScale="90000"/>
          </a:bodyPr>
          <a:lstStyle/>
          <a:p>
            <a:r>
              <a:rPr lang="en-AU" dirty="0"/>
              <a:t>Information Product</a:t>
            </a:r>
          </a:p>
        </p:txBody>
      </p:sp>
      <p:sp>
        <p:nvSpPr>
          <p:cNvPr id="3" name="Content Placeholder 2">
            <a:extLst>
              <a:ext uri="{FF2B5EF4-FFF2-40B4-BE49-F238E27FC236}">
                <a16:creationId xmlns:a16="http://schemas.microsoft.com/office/drawing/2014/main" id="{D6C61528-5C05-4758-BCFE-53A05AAE4A8B}"/>
              </a:ext>
            </a:extLst>
          </p:cNvPr>
          <p:cNvSpPr>
            <a:spLocks noGrp="1"/>
          </p:cNvSpPr>
          <p:nvPr>
            <p:ph idx="1"/>
          </p:nvPr>
        </p:nvSpPr>
        <p:spPr>
          <a:xfrm>
            <a:off x="1097280" y="1845734"/>
            <a:ext cx="10320020" cy="4023360"/>
          </a:xfrm>
        </p:spPr>
        <p:txBody>
          <a:bodyPr>
            <a:normAutofit/>
          </a:bodyPr>
          <a:lstStyle/>
          <a:p>
            <a:pPr lvl="1"/>
            <a:endParaRPr lang="en-AU" dirty="0"/>
          </a:p>
        </p:txBody>
      </p:sp>
      <p:pic>
        <p:nvPicPr>
          <p:cNvPr id="13" name="Content Placeholder 8">
            <a:extLst>
              <a:ext uri="{FF2B5EF4-FFF2-40B4-BE49-F238E27FC236}">
                <a16:creationId xmlns:a16="http://schemas.microsoft.com/office/drawing/2014/main" id="{5A51D9CC-C342-41BD-AAA6-3EB272A3E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44" y="1800860"/>
            <a:ext cx="3110413" cy="4316758"/>
          </a:xfrm>
          <a:prstGeom prst="rect">
            <a:avLst/>
          </a:prstGeom>
        </p:spPr>
      </p:pic>
      <p:sp>
        <p:nvSpPr>
          <p:cNvPr id="15" name="Rectangle 14">
            <a:extLst>
              <a:ext uri="{FF2B5EF4-FFF2-40B4-BE49-F238E27FC236}">
                <a16:creationId xmlns:a16="http://schemas.microsoft.com/office/drawing/2014/main" id="{E1320424-A3BB-46D9-A621-F2EBA3608927}"/>
              </a:ext>
            </a:extLst>
          </p:cNvPr>
          <p:cNvSpPr/>
          <p:nvPr/>
        </p:nvSpPr>
        <p:spPr>
          <a:xfrm>
            <a:off x="6908800" y="2044276"/>
            <a:ext cx="3311525"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Data Acquisition</a:t>
            </a:r>
          </a:p>
        </p:txBody>
      </p:sp>
      <p:sp>
        <p:nvSpPr>
          <p:cNvPr id="16" name="Rectangle 15">
            <a:extLst>
              <a:ext uri="{FF2B5EF4-FFF2-40B4-BE49-F238E27FC236}">
                <a16:creationId xmlns:a16="http://schemas.microsoft.com/office/drawing/2014/main" id="{138367F3-A107-4E09-A7E7-C8981F528611}"/>
              </a:ext>
            </a:extLst>
          </p:cNvPr>
          <p:cNvSpPr/>
          <p:nvPr/>
        </p:nvSpPr>
        <p:spPr>
          <a:xfrm>
            <a:off x="6908800" y="2924175"/>
            <a:ext cx="3311525"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Refinement</a:t>
            </a:r>
          </a:p>
        </p:txBody>
      </p:sp>
      <p:sp>
        <p:nvSpPr>
          <p:cNvPr id="17" name="Rectangle 16">
            <a:extLst>
              <a:ext uri="{FF2B5EF4-FFF2-40B4-BE49-F238E27FC236}">
                <a16:creationId xmlns:a16="http://schemas.microsoft.com/office/drawing/2014/main" id="{BD0A5E2D-F512-4011-8910-80374373DE0A}"/>
              </a:ext>
            </a:extLst>
          </p:cNvPr>
          <p:cNvSpPr/>
          <p:nvPr/>
        </p:nvSpPr>
        <p:spPr>
          <a:xfrm>
            <a:off x="6908800" y="3794549"/>
            <a:ext cx="3311525"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Storage &amp; Retrieval</a:t>
            </a:r>
          </a:p>
        </p:txBody>
      </p:sp>
      <p:sp>
        <p:nvSpPr>
          <p:cNvPr id="18" name="Rectangle 17">
            <a:extLst>
              <a:ext uri="{FF2B5EF4-FFF2-40B4-BE49-F238E27FC236}">
                <a16:creationId xmlns:a16="http://schemas.microsoft.com/office/drawing/2014/main" id="{33D587E5-B478-4899-88B0-66FDF88135F7}"/>
              </a:ext>
            </a:extLst>
          </p:cNvPr>
          <p:cNvSpPr/>
          <p:nvPr/>
        </p:nvSpPr>
        <p:spPr>
          <a:xfrm>
            <a:off x="6908800" y="4664923"/>
            <a:ext cx="3311525"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Distribution</a:t>
            </a:r>
          </a:p>
        </p:txBody>
      </p:sp>
      <p:sp>
        <p:nvSpPr>
          <p:cNvPr id="19" name="Rectangle 18">
            <a:extLst>
              <a:ext uri="{FF2B5EF4-FFF2-40B4-BE49-F238E27FC236}">
                <a16:creationId xmlns:a16="http://schemas.microsoft.com/office/drawing/2014/main" id="{13DE933F-BC8C-4E50-847D-0B78514BD49F}"/>
              </a:ext>
            </a:extLst>
          </p:cNvPr>
          <p:cNvSpPr/>
          <p:nvPr/>
        </p:nvSpPr>
        <p:spPr>
          <a:xfrm>
            <a:off x="6908800" y="5542495"/>
            <a:ext cx="3311525"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Presentation</a:t>
            </a:r>
          </a:p>
        </p:txBody>
      </p:sp>
      <p:sp>
        <p:nvSpPr>
          <p:cNvPr id="24" name="Title 1">
            <a:extLst>
              <a:ext uri="{FF2B5EF4-FFF2-40B4-BE49-F238E27FC236}">
                <a16:creationId xmlns:a16="http://schemas.microsoft.com/office/drawing/2014/main" id="{E6938822-11B1-4CB2-BBB8-A148D85931AA}"/>
              </a:ext>
            </a:extLst>
          </p:cNvPr>
          <p:cNvSpPr txBox="1">
            <a:spLocks/>
          </p:cNvSpPr>
          <p:nvPr/>
        </p:nvSpPr>
        <p:spPr>
          <a:xfrm>
            <a:off x="558800" y="286603"/>
            <a:ext cx="4318000" cy="145075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6000" b="1" kern="1200" spc="-50" baseline="0">
                <a:solidFill>
                  <a:schemeClr val="tx1">
                    <a:lumMod val="75000"/>
                    <a:lumOff val="25000"/>
                  </a:schemeClr>
                </a:solidFill>
                <a:latin typeface="+mj-lt"/>
                <a:ea typeface="+mj-ea"/>
                <a:cs typeface="+mj-cs"/>
              </a:defRPr>
            </a:lvl1pPr>
          </a:lstStyle>
          <a:p>
            <a:r>
              <a:rPr lang="en-AU" dirty="0"/>
              <a:t>NPD Process</a:t>
            </a:r>
          </a:p>
        </p:txBody>
      </p:sp>
      <p:sp>
        <p:nvSpPr>
          <p:cNvPr id="26" name="Arrow: Right 25">
            <a:extLst>
              <a:ext uri="{FF2B5EF4-FFF2-40B4-BE49-F238E27FC236}">
                <a16:creationId xmlns:a16="http://schemas.microsoft.com/office/drawing/2014/main" id="{B59ABE02-1A29-45E0-94D0-4D7A61FA069B}"/>
              </a:ext>
            </a:extLst>
          </p:cNvPr>
          <p:cNvSpPr/>
          <p:nvPr/>
        </p:nvSpPr>
        <p:spPr>
          <a:xfrm rot="5400000">
            <a:off x="8437566" y="2567888"/>
            <a:ext cx="152400" cy="442915"/>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Arrow: Right 26">
            <a:extLst>
              <a:ext uri="{FF2B5EF4-FFF2-40B4-BE49-F238E27FC236}">
                <a16:creationId xmlns:a16="http://schemas.microsoft.com/office/drawing/2014/main" id="{93D739D2-4B94-401C-9380-FB73575B049B}"/>
              </a:ext>
            </a:extLst>
          </p:cNvPr>
          <p:cNvSpPr/>
          <p:nvPr/>
        </p:nvSpPr>
        <p:spPr>
          <a:xfrm rot="5400000">
            <a:off x="8447091" y="3463238"/>
            <a:ext cx="152400" cy="442915"/>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Arrow: Right 27">
            <a:extLst>
              <a:ext uri="{FF2B5EF4-FFF2-40B4-BE49-F238E27FC236}">
                <a16:creationId xmlns:a16="http://schemas.microsoft.com/office/drawing/2014/main" id="{DC945817-42CD-4EF2-A450-F3951F3A03D7}"/>
              </a:ext>
            </a:extLst>
          </p:cNvPr>
          <p:cNvSpPr/>
          <p:nvPr/>
        </p:nvSpPr>
        <p:spPr>
          <a:xfrm rot="5400000">
            <a:off x="8456616" y="4330013"/>
            <a:ext cx="152400" cy="442915"/>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9" name="Arrow: Right 28">
            <a:extLst>
              <a:ext uri="{FF2B5EF4-FFF2-40B4-BE49-F238E27FC236}">
                <a16:creationId xmlns:a16="http://schemas.microsoft.com/office/drawing/2014/main" id="{969663D0-26C0-4EF1-84A7-91A63C9309C9}"/>
              </a:ext>
            </a:extLst>
          </p:cNvPr>
          <p:cNvSpPr/>
          <p:nvPr/>
        </p:nvSpPr>
        <p:spPr>
          <a:xfrm rot="5400000">
            <a:off x="8456616" y="5196788"/>
            <a:ext cx="152400" cy="442915"/>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6" name="Straight Arrow Connector 35">
            <a:extLst>
              <a:ext uri="{FF2B5EF4-FFF2-40B4-BE49-F238E27FC236}">
                <a16:creationId xmlns:a16="http://schemas.microsoft.com/office/drawing/2014/main" id="{D20DE07D-4D1B-4658-B9C5-75AEFE0E6622}"/>
              </a:ext>
            </a:extLst>
          </p:cNvPr>
          <p:cNvCxnSpPr>
            <a:cxnSpLocks/>
          </p:cNvCxnSpPr>
          <p:nvPr/>
        </p:nvCxnSpPr>
        <p:spPr>
          <a:xfrm flipV="1">
            <a:off x="3999957" y="2495550"/>
            <a:ext cx="2534193" cy="2132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5BB9555-7250-4275-B08A-5F1FAD21F96B}"/>
              </a:ext>
            </a:extLst>
          </p:cNvPr>
          <p:cNvCxnSpPr>
            <a:cxnSpLocks/>
          </p:cNvCxnSpPr>
          <p:nvPr/>
        </p:nvCxnSpPr>
        <p:spPr>
          <a:xfrm flipV="1">
            <a:off x="3999957" y="3267076"/>
            <a:ext cx="2600868" cy="1405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8EE5C8-CA59-4E82-9905-E0DED97D116A}"/>
              </a:ext>
            </a:extLst>
          </p:cNvPr>
          <p:cNvCxnSpPr>
            <a:cxnSpLocks/>
          </p:cNvCxnSpPr>
          <p:nvPr/>
        </p:nvCxnSpPr>
        <p:spPr>
          <a:xfrm flipV="1">
            <a:off x="3971925" y="4038601"/>
            <a:ext cx="2628900" cy="7414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CB8382-8069-457B-BDBD-D72E59C5398E}"/>
              </a:ext>
            </a:extLst>
          </p:cNvPr>
          <p:cNvCxnSpPr>
            <a:cxnSpLocks/>
          </p:cNvCxnSpPr>
          <p:nvPr/>
        </p:nvCxnSpPr>
        <p:spPr>
          <a:xfrm>
            <a:off x="3999957" y="4843573"/>
            <a:ext cx="2534193" cy="2237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EF2DD4-E3C0-4E7F-9B39-6B3D33C776F9}"/>
              </a:ext>
            </a:extLst>
          </p:cNvPr>
          <p:cNvCxnSpPr>
            <a:cxnSpLocks/>
          </p:cNvCxnSpPr>
          <p:nvPr/>
        </p:nvCxnSpPr>
        <p:spPr>
          <a:xfrm>
            <a:off x="3999957" y="4887599"/>
            <a:ext cx="2534193" cy="9814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9886279-7E96-41FE-B3B7-68A8FA9944FB}"/>
              </a:ext>
            </a:extLst>
          </p:cNvPr>
          <p:cNvSpPr/>
          <p:nvPr/>
        </p:nvSpPr>
        <p:spPr>
          <a:xfrm>
            <a:off x="8705850" y="1683057"/>
            <a:ext cx="2904513" cy="461665"/>
          </a:xfrm>
          <a:prstGeom prst="rect">
            <a:avLst/>
          </a:prstGeom>
        </p:spPr>
        <p:txBody>
          <a:bodyPr wrap="none">
            <a:spAutoFit/>
          </a:bodyPr>
          <a:lstStyle/>
          <a:p>
            <a:pPr lvl="1"/>
            <a:r>
              <a:rPr lang="en-AU" sz="2400" dirty="0"/>
              <a:t>Myer &amp; Zack 1996</a:t>
            </a:r>
          </a:p>
        </p:txBody>
      </p:sp>
      <p:sp>
        <p:nvSpPr>
          <p:cNvPr id="52" name="TextBox 51">
            <a:extLst>
              <a:ext uri="{FF2B5EF4-FFF2-40B4-BE49-F238E27FC236}">
                <a16:creationId xmlns:a16="http://schemas.microsoft.com/office/drawing/2014/main" id="{932B98E5-B6A9-483D-B7E6-9C3A3E9217AF}"/>
              </a:ext>
            </a:extLst>
          </p:cNvPr>
          <p:cNvSpPr txBox="1"/>
          <p:nvPr/>
        </p:nvSpPr>
        <p:spPr>
          <a:xfrm>
            <a:off x="10289870" y="2924175"/>
            <a:ext cx="1160767" cy="523220"/>
          </a:xfrm>
          <a:prstGeom prst="rect">
            <a:avLst/>
          </a:prstGeom>
          <a:noFill/>
        </p:spPr>
        <p:txBody>
          <a:bodyPr wrap="none" rtlCol="0">
            <a:spAutoFit/>
          </a:bodyPr>
          <a:lstStyle/>
          <a:p>
            <a:r>
              <a:rPr lang="en-AU" sz="2800" dirty="0"/>
              <a:t>Insight</a:t>
            </a:r>
          </a:p>
        </p:txBody>
      </p:sp>
      <p:sp>
        <p:nvSpPr>
          <p:cNvPr id="53" name="TextBox 52">
            <a:extLst>
              <a:ext uri="{FF2B5EF4-FFF2-40B4-BE49-F238E27FC236}">
                <a16:creationId xmlns:a16="http://schemas.microsoft.com/office/drawing/2014/main" id="{F10D8F85-0545-45AE-A9A5-009DC6C7766D}"/>
              </a:ext>
            </a:extLst>
          </p:cNvPr>
          <p:cNvSpPr txBox="1"/>
          <p:nvPr/>
        </p:nvSpPr>
        <p:spPr>
          <a:xfrm>
            <a:off x="10289870" y="4548686"/>
            <a:ext cx="1287404" cy="830997"/>
          </a:xfrm>
          <a:prstGeom prst="rect">
            <a:avLst/>
          </a:prstGeom>
          <a:noFill/>
        </p:spPr>
        <p:txBody>
          <a:bodyPr wrap="none" rtlCol="0">
            <a:spAutoFit/>
          </a:bodyPr>
          <a:lstStyle/>
          <a:p>
            <a:r>
              <a:rPr lang="en-AU" sz="2400" dirty="0" err="1"/>
              <a:t>CD-rom</a:t>
            </a:r>
            <a:r>
              <a:rPr lang="en-AU" sz="2400" dirty="0"/>
              <a:t>, </a:t>
            </a:r>
          </a:p>
          <a:p>
            <a:r>
              <a:rPr lang="en-AU" sz="2400" dirty="0"/>
              <a:t>Web</a:t>
            </a:r>
          </a:p>
        </p:txBody>
      </p:sp>
      <p:sp>
        <p:nvSpPr>
          <p:cNvPr id="54" name="TextBox 53">
            <a:extLst>
              <a:ext uri="{FF2B5EF4-FFF2-40B4-BE49-F238E27FC236}">
                <a16:creationId xmlns:a16="http://schemas.microsoft.com/office/drawing/2014/main" id="{EE7D90A7-C632-48B1-AE7D-FCD613F0F2B2}"/>
              </a:ext>
            </a:extLst>
          </p:cNvPr>
          <p:cNvSpPr txBox="1"/>
          <p:nvPr/>
        </p:nvSpPr>
        <p:spPr>
          <a:xfrm>
            <a:off x="10289870" y="5453734"/>
            <a:ext cx="1294522" cy="830997"/>
          </a:xfrm>
          <a:prstGeom prst="rect">
            <a:avLst/>
          </a:prstGeom>
          <a:noFill/>
        </p:spPr>
        <p:txBody>
          <a:bodyPr wrap="none" rtlCol="0">
            <a:spAutoFit/>
          </a:bodyPr>
          <a:lstStyle/>
          <a:p>
            <a:r>
              <a:rPr lang="en-AU" sz="2400" dirty="0"/>
              <a:t>User-</a:t>
            </a:r>
          </a:p>
          <a:p>
            <a:r>
              <a:rPr lang="en-AU" sz="2400" dirty="0"/>
              <a:t>interface</a:t>
            </a:r>
          </a:p>
        </p:txBody>
      </p:sp>
      <p:sp>
        <p:nvSpPr>
          <p:cNvPr id="55" name="TextBox 54">
            <a:extLst>
              <a:ext uri="{FF2B5EF4-FFF2-40B4-BE49-F238E27FC236}">
                <a16:creationId xmlns:a16="http://schemas.microsoft.com/office/drawing/2014/main" id="{85525EBC-D8D2-447A-8560-EBB9388BE5E6}"/>
              </a:ext>
            </a:extLst>
          </p:cNvPr>
          <p:cNvSpPr txBox="1"/>
          <p:nvPr/>
        </p:nvSpPr>
        <p:spPr>
          <a:xfrm>
            <a:off x="10289870" y="3801385"/>
            <a:ext cx="1348190" cy="461665"/>
          </a:xfrm>
          <a:prstGeom prst="rect">
            <a:avLst/>
          </a:prstGeom>
          <a:noFill/>
        </p:spPr>
        <p:txBody>
          <a:bodyPr wrap="none" rtlCol="0">
            <a:spAutoFit/>
          </a:bodyPr>
          <a:lstStyle/>
          <a:p>
            <a:r>
              <a:rPr lang="en-AU" sz="2400" dirty="0"/>
              <a:t>Database</a:t>
            </a:r>
          </a:p>
        </p:txBody>
      </p:sp>
      <p:sp>
        <p:nvSpPr>
          <p:cNvPr id="4" name="Slide Number Placeholder 3">
            <a:extLst>
              <a:ext uri="{FF2B5EF4-FFF2-40B4-BE49-F238E27FC236}">
                <a16:creationId xmlns:a16="http://schemas.microsoft.com/office/drawing/2014/main" id="{92B6FABF-EC4A-443C-953B-955DE3476D54}"/>
              </a:ext>
            </a:extLst>
          </p:cNvPr>
          <p:cNvSpPr>
            <a:spLocks noGrp="1"/>
          </p:cNvSpPr>
          <p:nvPr>
            <p:ph type="sldNum" sz="quarter" idx="12"/>
          </p:nvPr>
        </p:nvSpPr>
        <p:spPr/>
        <p:txBody>
          <a:bodyPr/>
          <a:lstStyle/>
          <a:p>
            <a:fld id="{D145378C-1164-434C-91C9-2959B950CD3F}" type="slidenum">
              <a:rPr lang="en-AU" smtClean="0"/>
              <a:t>13</a:t>
            </a:fld>
            <a:endParaRPr lang="en-AU"/>
          </a:p>
        </p:txBody>
      </p:sp>
    </p:spTree>
    <p:extLst>
      <p:ext uri="{BB962C8B-B14F-4D97-AF65-F5344CB8AC3E}">
        <p14:creationId xmlns:p14="http://schemas.microsoft.com/office/powerpoint/2010/main" val="23290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80BA-42F5-441F-A1A4-E1E28F9B8B39}"/>
              </a:ext>
            </a:extLst>
          </p:cNvPr>
          <p:cNvSpPr>
            <a:spLocks noGrp="1"/>
          </p:cNvSpPr>
          <p:nvPr>
            <p:ph type="title"/>
          </p:nvPr>
        </p:nvSpPr>
        <p:spPr/>
        <p:txBody>
          <a:bodyPr/>
          <a:lstStyle/>
          <a:p>
            <a:r>
              <a:rPr lang="en-AU" dirty="0"/>
              <a:t>Big data, but not much insight?</a:t>
            </a:r>
          </a:p>
        </p:txBody>
      </p:sp>
      <p:sp>
        <p:nvSpPr>
          <p:cNvPr id="3" name="Content Placeholder 2">
            <a:extLst>
              <a:ext uri="{FF2B5EF4-FFF2-40B4-BE49-F238E27FC236}">
                <a16:creationId xmlns:a16="http://schemas.microsoft.com/office/drawing/2014/main" id="{E8944C87-2E81-4440-87E5-A0E5E8E2F654}"/>
              </a:ext>
            </a:extLst>
          </p:cNvPr>
          <p:cNvSpPr>
            <a:spLocks noGrp="1"/>
          </p:cNvSpPr>
          <p:nvPr>
            <p:ph idx="1"/>
          </p:nvPr>
        </p:nvSpPr>
        <p:spPr/>
        <p:txBody>
          <a:bodyPr>
            <a:normAutofit fontScale="92500" lnSpcReduction="10000"/>
          </a:bodyPr>
          <a:lstStyle/>
          <a:p>
            <a:r>
              <a:rPr lang="en-AU" dirty="0"/>
              <a:t> CTO (Chief Technology Officer) big investment on database storage.</a:t>
            </a:r>
          </a:p>
          <a:p>
            <a:r>
              <a:rPr lang="en-AU" dirty="0"/>
              <a:t> Data were rarely used in firm’s decision-making.</a:t>
            </a:r>
          </a:p>
          <a:p>
            <a:r>
              <a:rPr lang="en-AU" dirty="0"/>
              <a:t> CFO (Chief Finance Officer) pushed CTO.</a:t>
            </a:r>
          </a:p>
          <a:p>
            <a:r>
              <a:rPr lang="en-AU" dirty="0"/>
              <a:t> CTO and CMO work together.</a:t>
            </a:r>
          </a:p>
          <a:p>
            <a:r>
              <a:rPr lang="en-AU" dirty="0"/>
              <a:t> Database supplier (e.g. Oracle, SAP) started to add data analytics in their software.</a:t>
            </a:r>
          </a:p>
        </p:txBody>
      </p:sp>
      <p:sp>
        <p:nvSpPr>
          <p:cNvPr id="4" name="Slide Number Placeholder 3">
            <a:extLst>
              <a:ext uri="{FF2B5EF4-FFF2-40B4-BE49-F238E27FC236}">
                <a16:creationId xmlns:a16="http://schemas.microsoft.com/office/drawing/2014/main" id="{51034F47-6757-4F20-BC04-679D4A23CA65}"/>
              </a:ext>
            </a:extLst>
          </p:cNvPr>
          <p:cNvSpPr>
            <a:spLocks noGrp="1"/>
          </p:cNvSpPr>
          <p:nvPr>
            <p:ph type="sldNum" sz="quarter" idx="12"/>
          </p:nvPr>
        </p:nvSpPr>
        <p:spPr/>
        <p:txBody>
          <a:bodyPr/>
          <a:lstStyle/>
          <a:p>
            <a:fld id="{D145378C-1164-434C-91C9-2959B950CD3F}" type="slidenum">
              <a:rPr lang="en-AU" smtClean="0"/>
              <a:t>14</a:t>
            </a:fld>
            <a:endParaRPr lang="en-AU"/>
          </a:p>
        </p:txBody>
      </p:sp>
    </p:spTree>
    <p:extLst>
      <p:ext uri="{BB962C8B-B14F-4D97-AF65-F5344CB8AC3E}">
        <p14:creationId xmlns:p14="http://schemas.microsoft.com/office/powerpoint/2010/main" val="62814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F965-7B1C-4F0B-9A85-3C454754F2FE}"/>
              </a:ext>
            </a:extLst>
          </p:cNvPr>
          <p:cNvSpPr>
            <a:spLocks noGrp="1"/>
          </p:cNvSpPr>
          <p:nvPr>
            <p:ph type="title"/>
          </p:nvPr>
        </p:nvSpPr>
        <p:spPr/>
        <p:txBody>
          <a:bodyPr/>
          <a:lstStyle/>
          <a:p>
            <a:r>
              <a:rPr lang="en-AU" dirty="0"/>
              <a:t>AI Winter</a:t>
            </a:r>
          </a:p>
        </p:txBody>
      </p:sp>
      <p:pic>
        <p:nvPicPr>
          <p:cNvPr id="5" name="Content Placeholder 4">
            <a:extLst>
              <a:ext uri="{FF2B5EF4-FFF2-40B4-BE49-F238E27FC236}">
                <a16:creationId xmlns:a16="http://schemas.microsoft.com/office/drawing/2014/main" id="{2288E4C3-4FF4-48C9-A30E-DAF0CB0C2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314" y="1846035"/>
            <a:ext cx="6825343" cy="4109376"/>
          </a:xfrm>
        </p:spPr>
      </p:pic>
      <p:sp>
        <p:nvSpPr>
          <p:cNvPr id="3" name="Slide Number Placeholder 2">
            <a:extLst>
              <a:ext uri="{FF2B5EF4-FFF2-40B4-BE49-F238E27FC236}">
                <a16:creationId xmlns:a16="http://schemas.microsoft.com/office/drawing/2014/main" id="{0BDC48F5-8C49-49CF-8687-9E4AE7B9EBEA}"/>
              </a:ext>
            </a:extLst>
          </p:cNvPr>
          <p:cNvSpPr>
            <a:spLocks noGrp="1"/>
          </p:cNvSpPr>
          <p:nvPr>
            <p:ph type="sldNum" sz="quarter" idx="12"/>
          </p:nvPr>
        </p:nvSpPr>
        <p:spPr/>
        <p:txBody>
          <a:bodyPr/>
          <a:lstStyle/>
          <a:p>
            <a:fld id="{D145378C-1164-434C-91C9-2959B950CD3F}" type="slidenum">
              <a:rPr lang="en-AU" smtClean="0"/>
              <a:t>15</a:t>
            </a:fld>
            <a:endParaRPr lang="en-AU"/>
          </a:p>
        </p:txBody>
      </p:sp>
    </p:spTree>
    <p:extLst>
      <p:ext uri="{BB962C8B-B14F-4D97-AF65-F5344CB8AC3E}">
        <p14:creationId xmlns:p14="http://schemas.microsoft.com/office/powerpoint/2010/main" val="285860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4547-C694-42E7-BADF-69C9085ECDA3}"/>
              </a:ext>
            </a:extLst>
          </p:cNvPr>
          <p:cNvSpPr>
            <a:spLocks noGrp="1"/>
          </p:cNvSpPr>
          <p:nvPr>
            <p:ph type="title"/>
          </p:nvPr>
        </p:nvSpPr>
        <p:spPr>
          <a:xfrm>
            <a:off x="437397" y="2110866"/>
            <a:ext cx="3525520" cy="2148470"/>
          </a:xfrm>
        </p:spPr>
        <p:txBody>
          <a:bodyPr>
            <a:noAutofit/>
          </a:bodyPr>
          <a:lstStyle/>
          <a:p>
            <a:br>
              <a:rPr lang="en-AU" sz="4000" dirty="0"/>
            </a:br>
            <a:r>
              <a:rPr lang="en-AU" sz="4000" dirty="0"/>
              <a:t>Prof. Geoffrey Hinton </a:t>
            </a:r>
            <a:br>
              <a:rPr lang="en-AU" sz="4000" dirty="0"/>
            </a:br>
            <a:r>
              <a:rPr lang="en-AU" sz="4000" dirty="0"/>
              <a:t>The Godfather of Deep Learning</a:t>
            </a:r>
          </a:p>
        </p:txBody>
      </p:sp>
      <p:pic>
        <p:nvPicPr>
          <p:cNvPr id="5" name="Content Placeholder 4">
            <a:extLst>
              <a:ext uri="{FF2B5EF4-FFF2-40B4-BE49-F238E27FC236}">
                <a16:creationId xmlns:a16="http://schemas.microsoft.com/office/drawing/2014/main" id="{DDD2A2D6-417B-4964-B256-9A93DC0F6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403" y="395828"/>
            <a:ext cx="7917539" cy="5944359"/>
          </a:xfrm>
        </p:spPr>
      </p:pic>
      <p:sp>
        <p:nvSpPr>
          <p:cNvPr id="3" name="Slide Number Placeholder 2">
            <a:extLst>
              <a:ext uri="{FF2B5EF4-FFF2-40B4-BE49-F238E27FC236}">
                <a16:creationId xmlns:a16="http://schemas.microsoft.com/office/drawing/2014/main" id="{7DC92B56-11DE-4C38-A82D-246E1530F63B}"/>
              </a:ext>
            </a:extLst>
          </p:cNvPr>
          <p:cNvSpPr>
            <a:spLocks noGrp="1"/>
          </p:cNvSpPr>
          <p:nvPr>
            <p:ph type="sldNum" sz="quarter" idx="12"/>
          </p:nvPr>
        </p:nvSpPr>
        <p:spPr/>
        <p:txBody>
          <a:bodyPr/>
          <a:lstStyle/>
          <a:p>
            <a:fld id="{D145378C-1164-434C-91C9-2959B950CD3F}" type="slidenum">
              <a:rPr lang="en-AU" smtClean="0"/>
              <a:t>16</a:t>
            </a:fld>
            <a:endParaRPr lang="en-AU"/>
          </a:p>
        </p:txBody>
      </p:sp>
    </p:spTree>
    <p:extLst>
      <p:ext uri="{BB962C8B-B14F-4D97-AF65-F5344CB8AC3E}">
        <p14:creationId xmlns:p14="http://schemas.microsoft.com/office/powerpoint/2010/main" val="133366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9758-EB4A-4F84-8B5B-4F98C7D946DA}"/>
              </a:ext>
            </a:extLst>
          </p:cNvPr>
          <p:cNvSpPr>
            <a:spLocks noGrp="1"/>
          </p:cNvSpPr>
          <p:nvPr>
            <p:ph type="title"/>
          </p:nvPr>
        </p:nvSpPr>
        <p:spPr/>
        <p:txBody>
          <a:bodyPr/>
          <a:lstStyle/>
          <a:p>
            <a:r>
              <a:rPr lang="en-AU" dirty="0"/>
              <a:t>Analytics-based Data Product</a:t>
            </a:r>
          </a:p>
        </p:txBody>
      </p:sp>
      <p:sp>
        <p:nvSpPr>
          <p:cNvPr id="3" name="Content Placeholder 2">
            <a:extLst>
              <a:ext uri="{FF2B5EF4-FFF2-40B4-BE49-F238E27FC236}">
                <a16:creationId xmlns:a16="http://schemas.microsoft.com/office/drawing/2014/main" id="{2795A70D-80C5-4539-8A0B-4D82D3739036}"/>
              </a:ext>
            </a:extLst>
          </p:cNvPr>
          <p:cNvSpPr>
            <a:spLocks noGrp="1"/>
          </p:cNvSpPr>
          <p:nvPr>
            <p:ph idx="1"/>
          </p:nvPr>
        </p:nvSpPr>
        <p:spPr>
          <a:xfrm>
            <a:off x="1097280" y="1845734"/>
            <a:ext cx="10877006" cy="4023360"/>
          </a:xfrm>
        </p:spPr>
        <p:txBody>
          <a:bodyPr>
            <a:normAutofit lnSpcReduction="10000"/>
          </a:bodyPr>
          <a:lstStyle/>
          <a:p>
            <a:r>
              <a:rPr lang="en-AU" dirty="0"/>
              <a:t> At first, data analytics for “Decision Support” </a:t>
            </a:r>
          </a:p>
          <a:p>
            <a:pPr lvl="1"/>
            <a:r>
              <a:rPr lang="en-AU" dirty="0"/>
              <a:t> What if we increase price, profit increase or decrease?</a:t>
            </a:r>
          </a:p>
          <a:p>
            <a:r>
              <a:rPr lang="en-AU" dirty="0"/>
              <a:t> Later, Analytics-based Data Product (or service) </a:t>
            </a:r>
          </a:p>
          <a:p>
            <a:pPr lvl="1"/>
            <a:r>
              <a:rPr lang="en-AU" dirty="0"/>
              <a:t> Recommend books at Amazon and movies at Netflix</a:t>
            </a:r>
          </a:p>
          <a:p>
            <a:pPr lvl="1"/>
            <a:r>
              <a:rPr lang="en-AU" dirty="0"/>
              <a:t> </a:t>
            </a:r>
            <a:r>
              <a:rPr lang="en-AU" dirty="0" err="1"/>
              <a:t>Linkedin</a:t>
            </a:r>
            <a:r>
              <a:rPr lang="en-AU" dirty="0"/>
              <a:t> “Jobs You may be interested” </a:t>
            </a:r>
          </a:p>
          <a:p>
            <a:pPr lvl="1"/>
            <a:r>
              <a:rPr lang="en-AU" dirty="0"/>
              <a:t> Facebook “People You may know” </a:t>
            </a:r>
          </a:p>
          <a:p>
            <a:pPr lvl="1"/>
            <a:r>
              <a:rPr lang="en-AU" dirty="0"/>
              <a:t> Mobile apps </a:t>
            </a:r>
          </a:p>
        </p:txBody>
      </p:sp>
      <p:sp>
        <p:nvSpPr>
          <p:cNvPr id="4" name="Slide Number Placeholder 3">
            <a:extLst>
              <a:ext uri="{FF2B5EF4-FFF2-40B4-BE49-F238E27FC236}">
                <a16:creationId xmlns:a16="http://schemas.microsoft.com/office/drawing/2014/main" id="{54346EFE-8650-4E1F-9850-7C36243433A8}"/>
              </a:ext>
            </a:extLst>
          </p:cNvPr>
          <p:cNvSpPr>
            <a:spLocks noGrp="1"/>
          </p:cNvSpPr>
          <p:nvPr>
            <p:ph type="sldNum" sz="quarter" idx="12"/>
          </p:nvPr>
        </p:nvSpPr>
        <p:spPr/>
        <p:txBody>
          <a:bodyPr/>
          <a:lstStyle/>
          <a:p>
            <a:fld id="{D145378C-1164-434C-91C9-2959B950CD3F}" type="slidenum">
              <a:rPr lang="en-AU" smtClean="0"/>
              <a:t>17</a:t>
            </a:fld>
            <a:endParaRPr lang="en-AU"/>
          </a:p>
        </p:txBody>
      </p:sp>
    </p:spTree>
    <p:extLst>
      <p:ext uri="{BB962C8B-B14F-4D97-AF65-F5344CB8AC3E}">
        <p14:creationId xmlns:p14="http://schemas.microsoft.com/office/powerpoint/2010/main" val="328334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672D-36F3-4D4B-8706-5E27C941FD1E}"/>
              </a:ext>
            </a:extLst>
          </p:cNvPr>
          <p:cNvSpPr>
            <a:spLocks noGrp="1"/>
          </p:cNvSpPr>
          <p:nvPr>
            <p:ph type="title"/>
          </p:nvPr>
        </p:nvSpPr>
        <p:spPr>
          <a:xfrm>
            <a:off x="7293427" y="70589"/>
            <a:ext cx="3846287" cy="1450757"/>
          </a:xfrm>
        </p:spPr>
        <p:txBody>
          <a:bodyPr>
            <a:noAutofit/>
          </a:bodyPr>
          <a:lstStyle/>
          <a:p>
            <a:r>
              <a:rPr lang="en-AU" sz="4400" dirty="0"/>
              <a:t>Analytics-based Data Product</a:t>
            </a:r>
          </a:p>
        </p:txBody>
      </p:sp>
      <p:sp>
        <p:nvSpPr>
          <p:cNvPr id="3" name="Content Placeholder 2">
            <a:extLst>
              <a:ext uri="{FF2B5EF4-FFF2-40B4-BE49-F238E27FC236}">
                <a16:creationId xmlns:a16="http://schemas.microsoft.com/office/drawing/2014/main" id="{D6C61528-5C05-4758-BCFE-53A05AAE4A8B}"/>
              </a:ext>
            </a:extLst>
          </p:cNvPr>
          <p:cNvSpPr>
            <a:spLocks noGrp="1"/>
          </p:cNvSpPr>
          <p:nvPr>
            <p:ph idx="1"/>
          </p:nvPr>
        </p:nvSpPr>
        <p:spPr>
          <a:xfrm>
            <a:off x="1167130" y="1821606"/>
            <a:ext cx="10320020" cy="4023360"/>
          </a:xfrm>
        </p:spPr>
        <p:txBody>
          <a:bodyPr>
            <a:normAutofit/>
          </a:bodyPr>
          <a:lstStyle/>
          <a:p>
            <a:pPr lvl="1"/>
            <a:endParaRPr lang="en-AU" dirty="0"/>
          </a:p>
        </p:txBody>
      </p:sp>
      <p:pic>
        <p:nvPicPr>
          <p:cNvPr id="13" name="Content Placeholder 8">
            <a:extLst>
              <a:ext uri="{FF2B5EF4-FFF2-40B4-BE49-F238E27FC236}">
                <a16:creationId xmlns:a16="http://schemas.microsoft.com/office/drawing/2014/main" id="{5A51D9CC-C342-41BD-AAA6-3EB272A3E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44" y="1800860"/>
            <a:ext cx="3110413" cy="4316758"/>
          </a:xfrm>
          <a:prstGeom prst="rect">
            <a:avLst/>
          </a:prstGeom>
        </p:spPr>
      </p:pic>
      <p:sp>
        <p:nvSpPr>
          <p:cNvPr id="24" name="Title 1">
            <a:extLst>
              <a:ext uri="{FF2B5EF4-FFF2-40B4-BE49-F238E27FC236}">
                <a16:creationId xmlns:a16="http://schemas.microsoft.com/office/drawing/2014/main" id="{E6938822-11B1-4CB2-BBB8-A148D85931AA}"/>
              </a:ext>
            </a:extLst>
          </p:cNvPr>
          <p:cNvSpPr txBox="1">
            <a:spLocks/>
          </p:cNvSpPr>
          <p:nvPr/>
        </p:nvSpPr>
        <p:spPr>
          <a:xfrm>
            <a:off x="1052286" y="261115"/>
            <a:ext cx="3441157" cy="106970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6000" b="1" kern="1200" spc="-50" baseline="0">
                <a:solidFill>
                  <a:schemeClr val="tx1">
                    <a:lumMod val="75000"/>
                    <a:lumOff val="25000"/>
                  </a:schemeClr>
                </a:solidFill>
                <a:latin typeface="+mj-lt"/>
                <a:ea typeface="+mj-ea"/>
                <a:cs typeface="+mj-cs"/>
              </a:defRPr>
            </a:lvl1pPr>
          </a:lstStyle>
          <a:p>
            <a:r>
              <a:rPr lang="en-AU" sz="4800" dirty="0"/>
              <a:t>NPD Process</a:t>
            </a:r>
          </a:p>
        </p:txBody>
      </p:sp>
      <p:sp>
        <p:nvSpPr>
          <p:cNvPr id="15" name="Rectangle 14">
            <a:extLst>
              <a:ext uri="{FF2B5EF4-FFF2-40B4-BE49-F238E27FC236}">
                <a16:creationId xmlns:a16="http://schemas.microsoft.com/office/drawing/2014/main" id="{E1320424-A3BB-46D9-A621-F2EBA3608927}"/>
              </a:ext>
            </a:extLst>
          </p:cNvPr>
          <p:cNvSpPr/>
          <p:nvPr/>
        </p:nvSpPr>
        <p:spPr>
          <a:xfrm>
            <a:off x="7384715" y="2477320"/>
            <a:ext cx="3110414" cy="45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Data Acquisition</a:t>
            </a:r>
          </a:p>
        </p:txBody>
      </p:sp>
      <p:sp>
        <p:nvSpPr>
          <p:cNvPr id="16" name="Rectangle 15">
            <a:extLst>
              <a:ext uri="{FF2B5EF4-FFF2-40B4-BE49-F238E27FC236}">
                <a16:creationId xmlns:a16="http://schemas.microsoft.com/office/drawing/2014/main" id="{138367F3-A107-4E09-A7E7-C8981F528611}"/>
              </a:ext>
            </a:extLst>
          </p:cNvPr>
          <p:cNvSpPr/>
          <p:nvPr/>
        </p:nvSpPr>
        <p:spPr>
          <a:xfrm>
            <a:off x="7384715" y="3123357"/>
            <a:ext cx="3110414" cy="45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Refinement</a:t>
            </a:r>
          </a:p>
        </p:txBody>
      </p:sp>
      <p:sp>
        <p:nvSpPr>
          <p:cNvPr id="17" name="Rectangle 16">
            <a:extLst>
              <a:ext uri="{FF2B5EF4-FFF2-40B4-BE49-F238E27FC236}">
                <a16:creationId xmlns:a16="http://schemas.microsoft.com/office/drawing/2014/main" id="{BD0A5E2D-F512-4011-8910-80374373DE0A}"/>
              </a:ext>
            </a:extLst>
          </p:cNvPr>
          <p:cNvSpPr/>
          <p:nvPr/>
        </p:nvSpPr>
        <p:spPr>
          <a:xfrm>
            <a:off x="7384715" y="3762400"/>
            <a:ext cx="3110414" cy="45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Storage &amp; Retrieval</a:t>
            </a:r>
          </a:p>
        </p:txBody>
      </p:sp>
      <p:sp>
        <p:nvSpPr>
          <p:cNvPr id="18" name="Rectangle 17">
            <a:extLst>
              <a:ext uri="{FF2B5EF4-FFF2-40B4-BE49-F238E27FC236}">
                <a16:creationId xmlns:a16="http://schemas.microsoft.com/office/drawing/2014/main" id="{33D587E5-B478-4899-88B0-66FDF88135F7}"/>
              </a:ext>
            </a:extLst>
          </p:cNvPr>
          <p:cNvSpPr/>
          <p:nvPr/>
        </p:nvSpPr>
        <p:spPr>
          <a:xfrm>
            <a:off x="7384715" y="4401444"/>
            <a:ext cx="3110414" cy="45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Distribution</a:t>
            </a:r>
          </a:p>
        </p:txBody>
      </p:sp>
      <p:sp>
        <p:nvSpPr>
          <p:cNvPr id="19" name="Rectangle 18">
            <a:extLst>
              <a:ext uri="{FF2B5EF4-FFF2-40B4-BE49-F238E27FC236}">
                <a16:creationId xmlns:a16="http://schemas.microsoft.com/office/drawing/2014/main" id="{13DE933F-BC8C-4E50-847D-0B78514BD49F}"/>
              </a:ext>
            </a:extLst>
          </p:cNvPr>
          <p:cNvSpPr/>
          <p:nvPr/>
        </p:nvSpPr>
        <p:spPr>
          <a:xfrm>
            <a:off x="7384715" y="5045772"/>
            <a:ext cx="3110414" cy="45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Presentation</a:t>
            </a:r>
          </a:p>
        </p:txBody>
      </p:sp>
      <p:sp>
        <p:nvSpPr>
          <p:cNvPr id="26" name="Arrow: Right 25">
            <a:extLst>
              <a:ext uri="{FF2B5EF4-FFF2-40B4-BE49-F238E27FC236}">
                <a16:creationId xmlns:a16="http://schemas.microsoft.com/office/drawing/2014/main" id="{B59ABE02-1A29-45E0-94D0-4D7A61FA069B}"/>
              </a:ext>
            </a:extLst>
          </p:cNvPr>
          <p:cNvSpPr/>
          <p:nvPr/>
        </p:nvSpPr>
        <p:spPr>
          <a:xfrm rot="5400000">
            <a:off x="8836263" y="2816354"/>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Arrow: Right 26">
            <a:extLst>
              <a:ext uri="{FF2B5EF4-FFF2-40B4-BE49-F238E27FC236}">
                <a16:creationId xmlns:a16="http://schemas.microsoft.com/office/drawing/2014/main" id="{93D739D2-4B94-401C-9380-FB73575B049B}"/>
              </a:ext>
            </a:extLst>
          </p:cNvPr>
          <p:cNvSpPr/>
          <p:nvPr/>
        </p:nvSpPr>
        <p:spPr>
          <a:xfrm rot="5400000">
            <a:off x="8845210" y="3473736"/>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Arrow: Right 27">
            <a:extLst>
              <a:ext uri="{FF2B5EF4-FFF2-40B4-BE49-F238E27FC236}">
                <a16:creationId xmlns:a16="http://schemas.microsoft.com/office/drawing/2014/main" id="{DC945817-42CD-4EF2-A450-F3951F3A03D7}"/>
              </a:ext>
            </a:extLst>
          </p:cNvPr>
          <p:cNvSpPr/>
          <p:nvPr/>
        </p:nvSpPr>
        <p:spPr>
          <a:xfrm rot="5400000">
            <a:off x="8854156" y="4110137"/>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9" name="Arrow: Right 28">
            <a:extLst>
              <a:ext uri="{FF2B5EF4-FFF2-40B4-BE49-F238E27FC236}">
                <a16:creationId xmlns:a16="http://schemas.microsoft.com/office/drawing/2014/main" id="{969663D0-26C0-4EF1-84A7-91A63C9309C9}"/>
              </a:ext>
            </a:extLst>
          </p:cNvPr>
          <p:cNvSpPr/>
          <p:nvPr/>
        </p:nvSpPr>
        <p:spPr>
          <a:xfrm rot="5400000">
            <a:off x="8854156" y="4746538"/>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6" name="Straight Arrow Connector 35">
            <a:extLst>
              <a:ext uri="{FF2B5EF4-FFF2-40B4-BE49-F238E27FC236}">
                <a16:creationId xmlns:a16="http://schemas.microsoft.com/office/drawing/2014/main" id="{D20DE07D-4D1B-4658-B9C5-75AEFE0E6622}"/>
              </a:ext>
            </a:extLst>
          </p:cNvPr>
          <p:cNvCxnSpPr>
            <a:cxnSpLocks/>
          </p:cNvCxnSpPr>
          <p:nvPr/>
        </p:nvCxnSpPr>
        <p:spPr>
          <a:xfrm flipV="1">
            <a:off x="3999957" y="2743200"/>
            <a:ext cx="3110413" cy="18844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5BB9555-7250-4275-B08A-5F1FAD21F96B}"/>
              </a:ext>
            </a:extLst>
          </p:cNvPr>
          <p:cNvCxnSpPr>
            <a:cxnSpLocks/>
          </p:cNvCxnSpPr>
          <p:nvPr/>
        </p:nvCxnSpPr>
        <p:spPr>
          <a:xfrm flipV="1">
            <a:off x="3999957" y="3378972"/>
            <a:ext cx="3110413" cy="12935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8EE5C8-CA59-4E82-9905-E0DED97D116A}"/>
              </a:ext>
            </a:extLst>
          </p:cNvPr>
          <p:cNvCxnSpPr>
            <a:cxnSpLocks/>
          </p:cNvCxnSpPr>
          <p:nvPr/>
        </p:nvCxnSpPr>
        <p:spPr>
          <a:xfrm flipV="1">
            <a:off x="3971925" y="3991429"/>
            <a:ext cx="3177357" cy="788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CB8382-8069-457B-BDBD-D72E59C5398E}"/>
              </a:ext>
            </a:extLst>
          </p:cNvPr>
          <p:cNvCxnSpPr>
            <a:cxnSpLocks/>
          </p:cNvCxnSpPr>
          <p:nvPr/>
        </p:nvCxnSpPr>
        <p:spPr>
          <a:xfrm flipV="1">
            <a:off x="3999957" y="4627672"/>
            <a:ext cx="3177357" cy="215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EF2DD4-E3C0-4E7F-9B39-6B3D33C776F9}"/>
              </a:ext>
            </a:extLst>
          </p:cNvPr>
          <p:cNvCxnSpPr>
            <a:cxnSpLocks/>
          </p:cNvCxnSpPr>
          <p:nvPr/>
        </p:nvCxnSpPr>
        <p:spPr>
          <a:xfrm>
            <a:off x="3999957" y="4887599"/>
            <a:ext cx="3110413" cy="308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A286EC1-B66D-43A8-938D-6C69F198610C}"/>
              </a:ext>
            </a:extLst>
          </p:cNvPr>
          <p:cNvSpPr/>
          <p:nvPr/>
        </p:nvSpPr>
        <p:spPr>
          <a:xfrm>
            <a:off x="6832784" y="5716405"/>
            <a:ext cx="4466199" cy="45457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Market Feedback</a:t>
            </a:r>
          </a:p>
        </p:txBody>
      </p:sp>
      <p:sp>
        <p:nvSpPr>
          <p:cNvPr id="23" name="Arrow: Right 22">
            <a:extLst>
              <a:ext uri="{FF2B5EF4-FFF2-40B4-BE49-F238E27FC236}">
                <a16:creationId xmlns:a16="http://schemas.microsoft.com/office/drawing/2014/main" id="{EA3F4687-DAA3-4F6D-A376-7929DD6C1422}"/>
              </a:ext>
            </a:extLst>
          </p:cNvPr>
          <p:cNvSpPr/>
          <p:nvPr/>
        </p:nvSpPr>
        <p:spPr>
          <a:xfrm rot="5400000">
            <a:off x="8854156" y="5417171"/>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 name="Rectangle 29">
            <a:extLst>
              <a:ext uri="{FF2B5EF4-FFF2-40B4-BE49-F238E27FC236}">
                <a16:creationId xmlns:a16="http://schemas.microsoft.com/office/drawing/2014/main" id="{ED0CA1AD-7A8A-42D0-B46B-1F8F8FF90979}"/>
              </a:ext>
            </a:extLst>
          </p:cNvPr>
          <p:cNvSpPr/>
          <p:nvPr/>
        </p:nvSpPr>
        <p:spPr>
          <a:xfrm>
            <a:off x="6702542" y="1831283"/>
            <a:ext cx="4466199" cy="45457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Conceptualizing the Product</a:t>
            </a:r>
          </a:p>
        </p:txBody>
      </p:sp>
      <p:sp>
        <p:nvSpPr>
          <p:cNvPr id="31" name="Arrow: Right 30">
            <a:extLst>
              <a:ext uri="{FF2B5EF4-FFF2-40B4-BE49-F238E27FC236}">
                <a16:creationId xmlns:a16="http://schemas.microsoft.com/office/drawing/2014/main" id="{36EFCEBD-5B31-4E7E-BC38-8A5A1F660EC1}"/>
              </a:ext>
            </a:extLst>
          </p:cNvPr>
          <p:cNvSpPr/>
          <p:nvPr/>
        </p:nvSpPr>
        <p:spPr>
          <a:xfrm rot="5400000">
            <a:off x="8836263" y="2170317"/>
            <a:ext cx="111895" cy="416016"/>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2" name="Rectangle 31">
            <a:extLst>
              <a:ext uri="{FF2B5EF4-FFF2-40B4-BE49-F238E27FC236}">
                <a16:creationId xmlns:a16="http://schemas.microsoft.com/office/drawing/2014/main" id="{B75CB384-C23B-476E-B368-FFE720C15E01}"/>
              </a:ext>
            </a:extLst>
          </p:cNvPr>
          <p:cNvSpPr/>
          <p:nvPr/>
        </p:nvSpPr>
        <p:spPr>
          <a:xfrm>
            <a:off x="8261244" y="1387596"/>
            <a:ext cx="3930756" cy="461665"/>
          </a:xfrm>
          <a:prstGeom prst="rect">
            <a:avLst/>
          </a:prstGeom>
        </p:spPr>
        <p:txBody>
          <a:bodyPr wrap="none">
            <a:spAutoFit/>
          </a:bodyPr>
          <a:lstStyle/>
          <a:p>
            <a:pPr lvl="1"/>
            <a:r>
              <a:rPr lang="en-AU" sz="2400" dirty="0"/>
              <a:t>Davenport &amp; </a:t>
            </a:r>
            <a:r>
              <a:rPr lang="en-AU" sz="2400" dirty="0" err="1"/>
              <a:t>Kudyba</a:t>
            </a:r>
            <a:r>
              <a:rPr lang="en-AU" sz="2400" dirty="0"/>
              <a:t> 2016</a:t>
            </a:r>
          </a:p>
        </p:txBody>
      </p:sp>
      <p:sp>
        <p:nvSpPr>
          <p:cNvPr id="11" name="Right Brace 10">
            <a:extLst>
              <a:ext uri="{FF2B5EF4-FFF2-40B4-BE49-F238E27FC236}">
                <a16:creationId xmlns:a16="http://schemas.microsoft.com/office/drawing/2014/main" id="{8CDB198A-FBD0-4003-9D0B-961148A9F80C}"/>
              </a:ext>
            </a:extLst>
          </p:cNvPr>
          <p:cNvSpPr/>
          <p:nvPr/>
        </p:nvSpPr>
        <p:spPr>
          <a:xfrm>
            <a:off x="4100287" y="1915887"/>
            <a:ext cx="215324" cy="1338366"/>
          </a:xfrm>
          <a:prstGeom prst="rightBrac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35" name="Straight Arrow Connector 34">
            <a:extLst>
              <a:ext uri="{FF2B5EF4-FFF2-40B4-BE49-F238E27FC236}">
                <a16:creationId xmlns:a16="http://schemas.microsoft.com/office/drawing/2014/main" id="{BEDFE9B8-17B4-4D6A-9358-62ECF53CBA15}"/>
              </a:ext>
            </a:extLst>
          </p:cNvPr>
          <p:cNvCxnSpPr>
            <a:cxnSpLocks/>
          </p:cNvCxnSpPr>
          <p:nvPr/>
        </p:nvCxnSpPr>
        <p:spPr>
          <a:xfrm flipV="1">
            <a:off x="4415941" y="2094348"/>
            <a:ext cx="2263924" cy="45875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3A2CD895-06EA-4B17-8950-ABFC034EC968}"/>
              </a:ext>
            </a:extLst>
          </p:cNvPr>
          <p:cNvSpPr/>
          <p:nvPr/>
        </p:nvSpPr>
        <p:spPr>
          <a:xfrm>
            <a:off x="4100287" y="5196113"/>
            <a:ext cx="215324" cy="773571"/>
          </a:xfrm>
          <a:prstGeom prst="rightBrac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40" name="Straight Arrow Connector 39">
            <a:extLst>
              <a:ext uri="{FF2B5EF4-FFF2-40B4-BE49-F238E27FC236}">
                <a16:creationId xmlns:a16="http://schemas.microsoft.com/office/drawing/2014/main" id="{312D4FC2-A369-4E50-8676-50D838E41052}"/>
              </a:ext>
            </a:extLst>
          </p:cNvPr>
          <p:cNvCxnSpPr>
            <a:cxnSpLocks/>
            <a:endCxn id="22" idx="1"/>
          </p:cNvCxnSpPr>
          <p:nvPr/>
        </p:nvCxnSpPr>
        <p:spPr>
          <a:xfrm>
            <a:off x="4315611" y="5635176"/>
            <a:ext cx="2517173" cy="30851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43A9496-84E5-4569-8825-1BE048CB2134}"/>
              </a:ext>
            </a:extLst>
          </p:cNvPr>
          <p:cNvSpPr>
            <a:spLocks noGrp="1"/>
          </p:cNvSpPr>
          <p:nvPr>
            <p:ph type="sldNum" sz="quarter" idx="12"/>
          </p:nvPr>
        </p:nvSpPr>
        <p:spPr/>
        <p:txBody>
          <a:bodyPr/>
          <a:lstStyle/>
          <a:p>
            <a:fld id="{D145378C-1164-434C-91C9-2959B950CD3F}" type="slidenum">
              <a:rPr lang="en-AU" smtClean="0"/>
              <a:t>18</a:t>
            </a:fld>
            <a:endParaRPr lang="en-AU"/>
          </a:p>
        </p:txBody>
      </p:sp>
    </p:spTree>
    <p:extLst>
      <p:ext uri="{BB962C8B-B14F-4D97-AF65-F5344CB8AC3E}">
        <p14:creationId xmlns:p14="http://schemas.microsoft.com/office/powerpoint/2010/main" val="242640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62C-DCA8-44AA-A9C5-8408542B338E}"/>
              </a:ext>
            </a:extLst>
          </p:cNvPr>
          <p:cNvSpPr>
            <a:spLocks noGrp="1"/>
          </p:cNvSpPr>
          <p:nvPr>
            <p:ph type="title"/>
          </p:nvPr>
        </p:nvSpPr>
        <p:spPr/>
        <p:txBody>
          <a:bodyPr>
            <a:normAutofit fontScale="90000"/>
          </a:bodyPr>
          <a:lstStyle/>
          <a:p>
            <a:r>
              <a:rPr lang="en-AU" dirty="0"/>
              <a:t>Step1: Conceptualizing the Product</a:t>
            </a:r>
          </a:p>
        </p:txBody>
      </p:sp>
      <p:sp>
        <p:nvSpPr>
          <p:cNvPr id="3" name="Content Placeholder 2">
            <a:extLst>
              <a:ext uri="{FF2B5EF4-FFF2-40B4-BE49-F238E27FC236}">
                <a16:creationId xmlns:a16="http://schemas.microsoft.com/office/drawing/2014/main" id="{84FA0134-CC00-4608-BA97-7BC8302AAD9E}"/>
              </a:ext>
            </a:extLst>
          </p:cNvPr>
          <p:cNvSpPr>
            <a:spLocks noGrp="1"/>
          </p:cNvSpPr>
          <p:nvPr>
            <p:ph idx="1"/>
          </p:nvPr>
        </p:nvSpPr>
        <p:spPr/>
        <p:txBody>
          <a:bodyPr/>
          <a:lstStyle/>
          <a:p>
            <a:r>
              <a:rPr lang="en-AU" dirty="0"/>
              <a:t>Consumer needs</a:t>
            </a:r>
          </a:p>
          <a:p>
            <a:r>
              <a:rPr lang="en-AU" dirty="0"/>
              <a:t>Product idea generation</a:t>
            </a:r>
          </a:p>
          <a:p>
            <a:r>
              <a:rPr lang="en-AU" dirty="0"/>
              <a:t>Product definition</a:t>
            </a:r>
          </a:p>
          <a:p>
            <a:r>
              <a:rPr lang="en-AU" dirty="0"/>
              <a:t>Necessary data</a:t>
            </a:r>
          </a:p>
          <a:p>
            <a:r>
              <a:rPr lang="en-AU" dirty="0"/>
              <a:t>Data product prototype</a:t>
            </a:r>
          </a:p>
        </p:txBody>
      </p:sp>
      <p:sp>
        <p:nvSpPr>
          <p:cNvPr id="4" name="Slide Number Placeholder 3">
            <a:extLst>
              <a:ext uri="{FF2B5EF4-FFF2-40B4-BE49-F238E27FC236}">
                <a16:creationId xmlns:a16="http://schemas.microsoft.com/office/drawing/2014/main" id="{07713015-9CED-4626-B72A-C59C6FD2AF13}"/>
              </a:ext>
            </a:extLst>
          </p:cNvPr>
          <p:cNvSpPr>
            <a:spLocks noGrp="1"/>
          </p:cNvSpPr>
          <p:nvPr>
            <p:ph type="sldNum" sz="quarter" idx="12"/>
          </p:nvPr>
        </p:nvSpPr>
        <p:spPr/>
        <p:txBody>
          <a:bodyPr/>
          <a:lstStyle/>
          <a:p>
            <a:fld id="{D145378C-1164-434C-91C9-2959B950CD3F}" type="slidenum">
              <a:rPr lang="en-AU" smtClean="0"/>
              <a:t>19</a:t>
            </a:fld>
            <a:endParaRPr lang="en-AU"/>
          </a:p>
        </p:txBody>
      </p:sp>
    </p:spTree>
    <p:extLst>
      <p:ext uri="{BB962C8B-B14F-4D97-AF65-F5344CB8AC3E}">
        <p14:creationId xmlns:p14="http://schemas.microsoft.com/office/powerpoint/2010/main" val="21858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FEC8-8461-484E-BF26-914A21FBDD10}"/>
              </a:ext>
            </a:extLst>
          </p:cNvPr>
          <p:cNvSpPr>
            <a:spLocks noGrp="1"/>
          </p:cNvSpPr>
          <p:nvPr>
            <p:ph type="title"/>
          </p:nvPr>
        </p:nvSpPr>
        <p:spPr/>
        <p:txBody>
          <a:bodyPr/>
          <a:lstStyle/>
          <a:p>
            <a:pPr algn="ctr"/>
            <a:r>
              <a:rPr lang="en-AU" dirty="0"/>
              <a:t>Lecturer: Dr. Junbum Kwon</a:t>
            </a:r>
          </a:p>
        </p:txBody>
      </p:sp>
      <p:sp>
        <p:nvSpPr>
          <p:cNvPr id="3" name="Content Placeholder 2">
            <a:extLst>
              <a:ext uri="{FF2B5EF4-FFF2-40B4-BE49-F238E27FC236}">
                <a16:creationId xmlns:a16="http://schemas.microsoft.com/office/drawing/2014/main" id="{9F2BDCC0-859F-4776-B02A-F344E90B7012}"/>
              </a:ext>
            </a:extLst>
          </p:cNvPr>
          <p:cNvSpPr>
            <a:spLocks noGrp="1"/>
          </p:cNvSpPr>
          <p:nvPr>
            <p:ph idx="1"/>
          </p:nvPr>
        </p:nvSpPr>
        <p:spPr>
          <a:xfrm>
            <a:off x="1097279" y="1845734"/>
            <a:ext cx="10971349" cy="4023360"/>
          </a:xfrm>
        </p:spPr>
        <p:txBody>
          <a:bodyPr>
            <a:normAutofit fontScale="92500" lnSpcReduction="10000"/>
          </a:bodyPr>
          <a:lstStyle/>
          <a:p>
            <a:r>
              <a:rPr lang="en-AU" dirty="0"/>
              <a:t>School of Marketing, Marketing AI lab director</a:t>
            </a:r>
          </a:p>
          <a:p>
            <a:r>
              <a:rPr lang="en-AU" dirty="0"/>
              <a:t>Marketing PhD in U of Toronto </a:t>
            </a:r>
          </a:p>
          <a:p>
            <a:r>
              <a:rPr lang="en-AU" dirty="0"/>
              <a:t>Marketing Engineering, in-house consultant, LG</a:t>
            </a:r>
          </a:p>
          <a:p>
            <a:r>
              <a:rPr lang="en-AU" dirty="0"/>
              <a:t>MS. Probability and Applied statistics lab at POSTECH I.E.</a:t>
            </a:r>
          </a:p>
          <a:p>
            <a:r>
              <a:rPr lang="en-AU" dirty="0"/>
              <a:t>B. Industrial and Information System Engineering </a:t>
            </a:r>
          </a:p>
          <a:p>
            <a:r>
              <a:rPr lang="en-AU" dirty="0"/>
              <a:t>Junbum.kwon@unsw.edu.au</a:t>
            </a:r>
          </a:p>
        </p:txBody>
      </p:sp>
      <p:sp>
        <p:nvSpPr>
          <p:cNvPr id="4" name="Slide Number Placeholder 3">
            <a:extLst>
              <a:ext uri="{FF2B5EF4-FFF2-40B4-BE49-F238E27FC236}">
                <a16:creationId xmlns:a16="http://schemas.microsoft.com/office/drawing/2014/main" id="{EADB9981-35B4-4504-AF33-FB5B0787A2AA}"/>
              </a:ext>
            </a:extLst>
          </p:cNvPr>
          <p:cNvSpPr>
            <a:spLocks noGrp="1"/>
          </p:cNvSpPr>
          <p:nvPr>
            <p:ph type="sldNum" sz="quarter" idx="12"/>
          </p:nvPr>
        </p:nvSpPr>
        <p:spPr/>
        <p:txBody>
          <a:bodyPr/>
          <a:lstStyle/>
          <a:p>
            <a:fld id="{D145378C-1164-434C-91C9-2959B950CD3F}" type="slidenum">
              <a:rPr lang="en-AU" smtClean="0"/>
              <a:t>2</a:t>
            </a:fld>
            <a:endParaRPr lang="en-AU"/>
          </a:p>
        </p:txBody>
      </p:sp>
    </p:spTree>
    <p:extLst>
      <p:ext uri="{BB962C8B-B14F-4D97-AF65-F5344CB8AC3E}">
        <p14:creationId xmlns:p14="http://schemas.microsoft.com/office/powerpoint/2010/main" val="338200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62C-DCA8-44AA-A9C5-8408542B338E}"/>
              </a:ext>
            </a:extLst>
          </p:cNvPr>
          <p:cNvSpPr>
            <a:spLocks noGrp="1"/>
          </p:cNvSpPr>
          <p:nvPr>
            <p:ph type="title"/>
          </p:nvPr>
        </p:nvSpPr>
        <p:spPr/>
        <p:txBody>
          <a:bodyPr/>
          <a:lstStyle/>
          <a:p>
            <a:r>
              <a:rPr lang="en-AU" dirty="0"/>
              <a:t>Step2: Data Acquisition</a:t>
            </a:r>
          </a:p>
        </p:txBody>
      </p:sp>
      <p:sp>
        <p:nvSpPr>
          <p:cNvPr id="3" name="Content Placeholder 2">
            <a:extLst>
              <a:ext uri="{FF2B5EF4-FFF2-40B4-BE49-F238E27FC236}">
                <a16:creationId xmlns:a16="http://schemas.microsoft.com/office/drawing/2014/main" id="{84FA0134-CC00-4608-BA97-7BC8302AAD9E}"/>
              </a:ext>
            </a:extLst>
          </p:cNvPr>
          <p:cNvSpPr>
            <a:spLocks noGrp="1"/>
          </p:cNvSpPr>
          <p:nvPr>
            <p:ph idx="1"/>
          </p:nvPr>
        </p:nvSpPr>
        <p:spPr>
          <a:xfrm>
            <a:off x="1097279" y="1845734"/>
            <a:ext cx="10557691" cy="4023360"/>
          </a:xfrm>
        </p:spPr>
        <p:txBody>
          <a:bodyPr/>
          <a:lstStyle/>
          <a:p>
            <a:r>
              <a:rPr lang="en-AU" dirty="0"/>
              <a:t>Company own data</a:t>
            </a:r>
          </a:p>
          <a:p>
            <a:r>
              <a:rPr lang="en-AU" dirty="0"/>
              <a:t>Consumer behaviour data (e.g. search, purchase)</a:t>
            </a:r>
          </a:p>
          <a:p>
            <a:r>
              <a:rPr lang="en-AU" dirty="0"/>
              <a:t>Public data</a:t>
            </a:r>
          </a:p>
          <a:p>
            <a:r>
              <a:rPr lang="en-AU" dirty="0"/>
              <a:t>Type of data</a:t>
            </a:r>
          </a:p>
          <a:p>
            <a:pPr lvl="1"/>
            <a:r>
              <a:rPr lang="en-AU" dirty="0"/>
              <a:t>Number, text, picture, videos</a:t>
            </a:r>
          </a:p>
        </p:txBody>
      </p:sp>
      <p:sp>
        <p:nvSpPr>
          <p:cNvPr id="4" name="Slide Number Placeholder 3">
            <a:extLst>
              <a:ext uri="{FF2B5EF4-FFF2-40B4-BE49-F238E27FC236}">
                <a16:creationId xmlns:a16="http://schemas.microsoft.com/office/drawing/2014/main" id="{174A96C7-F29D-4C20-8830-7E1090C1DD85}"/>
              </a:ext>
            </a:extLst>
          </p:cNvPr>
          <p:cNvSpPr>
            <a:spLocks noGrp="1"/>
          </p:cNvSpPr>
          <p:nvPr>
            <p:ph type="sldNum" sz="quarter" idx="12"/>
          </p:nvPr>
        </p:nvSpPr>
        <p:spPr/>
        <p:txBody>
          <a:bodyPr/>
          <a:lstStyle/>
          <a:p>
            <a:fld id="{D145378C-1164-434C-91C9-2959B950CD3F}" type="slidenum">
              <a:rPr lang="en-AU" smtClean="0"/>
              <a:t>20</a:t>
            </a:fld>
            <a:endParaRPr lang="en-AU"/>
          </a:p>
        </p:txBody>
      </p:sp>
    </p:spTree>
    <p:extLst>
      <p:ext uri="{BB962C8B-B14F-4D97-AF65-F5344CB8AC3E}">
        <p14:creationId xmlns:p14="http://schemas.microsoft.com/office/powerpoint/2010/main" val="230826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62C-DCA8-44AA-A9C5-8408542B338E}"/>
              </a:ext>
            </a:extLst>
          </p:cNvPr>
          <p:cNvSpPr>
            <a:spLocks noGrp="1"/>
          </p:cNvSpPr>
          <p:nvPr>
            <p:ph type="title"/>
          </p:nvPr>
        </p:nvSpPr>
        <p:spPr/>
        <p:txBody>
          <a:bodyPr/>
          <a:lstStyle/>
          <a:p>
            <a:r>
              <a:rPr lang="en-AU" dirty="0"/>
              <a:t>Step3: Refinement</a:t>
            </a:r>
          </a:p>
        </p:txBody>
      </p:sp>
      <p:sp>
        <p:nvSpPr>
          <p:cNvPr id="3" name="Content Placeholder 2">
            <a:extLst>
              <a:ext uri="{FF2B5EF4-FFF2-40B4-BE49-F238E27FC236}">
                <a16:creationId xmlns:a16="http://schemas.microsoft.com/office/drawing/2014/main" id="{84FA0134-CC00-4608-BA97-7BC8302AAD9E}"/>
              </a:ext>
            </a:extLst>
          </p:cNvPr>
          <p:cNvSpPr>
            <a:spLocks noGrp="1"/>
          </p:cNvSpPr>
          <p:nvPr>
            <p:ph idx="1"/>
          </p:nvPr>
        </p:nvSpPr>
        <p:spPr/>
        <p:txBody>
          <a:bodyPr/>
          <a:lstStyle/>
          <a:p>
            <a:r>
              <a:rPr lang="en-AU" dirty="0"/>
              <a:t>Data exploration </a:t>
            </a:r>
          </a:p>
          <a:p>
            <a:pPr lvl="1"/>
            <a:r>
              <a:rPr lang="en-AU" dirty="0"/>
              <a:t>Correlation pattern</a:t>
            </a:r>
          </a:p>
          <a:p>
            <a:pPr lvl="1"/>
            <a:r>
              <a:rPr lang="en-AU" dirty="0"/>
              <a:t>Data visualization </a:t>
            </a:r>
          </a:p>
          <a:p>
            <a:r>
              <a:rPr lang="en-AU" dirty="0"/>
              <a:t>Data analytics</a:t>
            </a:r>
          </a:p>
          <a:p>
            <a:pPr lvl="1"/>
            <a:endParaRPr lang="en-AU" dirty="0"/>
          </a:p>
        </p:txBody>
      </p:sp>
      <p:sp>
        <p:nvSpPr>
          <p:cNvPr id="4" name="Slide Number Placeholder 3">
            <a:extLst>
              <a:ext uri="{FF2B5EF4-FFF2-40B4-BE49-F238E27FC236}">
                <a16:creationId xmlns:a16="http://schemas.microsoft.com/office/drawing/2014/main" id="{7426FC32-71D8-4BB0-878C-841039B9E6B0}"/>
              </a:ext>
            </a:extLst>
          </p:cNvPr>
          <p:cNvSpPr>
            <a:spLocks noGrp="1"/>
          </p:cNvSpPr>
          <p:nvPr>
            <p:ph type="sldNum" sz="quarter" idx="12"/>
          </p:nvPr>
        </p:nvSpPr>
        <p:spPr/>
        <p:txBody>
          <a:bodyPr/>
          <a:lstStyle/>
          <a:p>
            <a:fld id="{D145378C-1164-434C-91C9-2959B950CD3F}" type="slidenum">
              <a:rPr lang="en-AU" smtClean="0"/>
              <a:t>21</a:t>
            </a:fld>
            <a:endParaRPr lang="en-AU"/>
          </a:p>
        </p:txBody>
      </p:sp>
    </p:spTree>
    <p:extLst>
      <p:ext uri="{BB962C8B-B14F-4D97-AF65-F5344CB8AC3E}">
        <p14:creationId xmlns:p14="http://schemas.microsoft.com/office/powerpoint/2010/main" val="162779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62C-DCA8-44AA-A9C5-8408542B338E}"/>
              </a:ext>
            </a:extLst>
          </p:cNvPr>
          <p:cNvSpPr>
            <a:spLocks noGrp="1"/>
          </p:cNvSpPr>
          <p:nvPr>
            <p:ph type="title"/>
          </p:nvPr>
        </p:nvSpPr>
        <p:spPr/>
        <p:txBody>
          <a:bodyPr/>
          <a:lstStyle/>
          <a:p>
            <a:r>
              <a:rPr lang="en-AU" dirty="0"/>
              <a:t>Step4: Storage and Retrieval</a:t>
            </a:r>
          </a:p>
        </p:txBody>
      </p:sp>
      <p:sp>
        <p:nvSpPr>
          <p:cNvPr id="3" name="Content Placeholder 2">
            <a:extLst>
              <a:ext uri="{FF2B5EF4-FFF2-40B4-BE49-F238E27FC236}">
                <a16:creationId xmlns:a16="http://schemas.microsoft.com/office/drawing/2014/main" id="{84FA0134-CC00-4608-BA97-7BC8302AAD9E}"/>
              </a:ext>
            </a:extLst>
          </p:cNvPr>
          <p:cNvSpPr>
            <a:spLocks noGrp="1"/>
          </p:cNvSpPr>
          <p:nvPr>
            <p:ph idx="1"/>
          </p:nvPr>
        </p:nvSpPr>
        <p:spPr/>
        <p:txBody>
          <a:bodyPr/>
          <a:lstStyle/>
          <a:p>
            <a:r>
              <a:rPr lang="en-AU" dirty="0"/>
              <a:t>Big data management </a:t>
            </a:r>
          </a:p>
          <a:p>
            <a:r>
              <a:rPr lang="en-AU" dirty="0"/>
              <a:t>Efficient search </a:t>
            </a:r>
          </a:p>
          <a:p>
            <a:pPr lvl="1"/>
            <a:endParaRPr lang="en-AU" dirty="0"/>
          </a:p>
        </p:txBody>
      </p:sp>
      <p:sp>
        <p:nvSpPr>
          <p:cNvPr id="4" name="Slide Number Placeholder 3">
            <a:extLst>
              <a:ext uri="{FF2B5EF4-FFF2-40B4-BE49-F238E27FC236}">
                <a16:creationId xmlns:a16="http://schemas.microsoft.com/office/drawing/2014/main" id="{01449B18-3574-4930-A602-9EE7B1130444}"/>
              </a:ext>
            </a:extLst>
          </p:cNvPr>
          <p:cNvSpPr>
            <a:spLocks noGrp="1"/>
          </p:cNvSpPr>
          <p:nvPr>
            <p:ph type="sldNum" sz="quarter" idx="12"/>
          </p:nvPr>
        </p:nvSpPr>
        <p:spPr/>
        <p:txBody>
          <a:bodyPr/>
          <a:lstStyle/>
          <a:p>
            <a:fld id="{D145378C-1164-434C-91C9-2959B950CD3F}" type="slidenum">
              <a:rPr lang="en-AU" smtClean="0"/>
              <a:t>22</a:t>
            </a:fld>
            <a:endParaRPr lang="en-AU"/>
          </a:p>
        </p:txBody>
      </p:sp>
    </p:spTree>
    <p:extLst>
      <p:ext uri="{BB962C8B-B14F-4D97-AF65-F5344CB8AC3E}">
        <p14:creationId xmlns:p14="http://schemas.microsoft.com/office/powerpoint/2010/main" val="34486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Step5: Distribution </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p:txBody>
          <a:bodyPr/>
          <a:lstStyle/>
          <a:p>
            <a:r>
              <a:rPr lang="en-AU" dirty="0"/>
              <a:t>Web</a:t>
            </a:r>
          </a:p>
          <a:p>
            <a:r>
              <a:rPr lang="en-AU" dirty="0"/>
              <a:t>Mobile</a:t>
            </a:r>
          </a:p>
          <a:p>
            <a:r>
              <a:rPr lang="en-AU" dirty="0"/>
              <a:t>Cloud </a:t>
            </a:r>
          </a:p>
          <a:p>
            <a:pPr lvl="1"/>
            <a:r>
              <a:rPr lang="en-AU" dirty="0"/>
              <a:t>Dropbox</a:t>
            </a:r>
          </a:p>
          <a:p>
            <a:pPr lvl="1"/>
            <a:r>
              <a:rPr lang="en-AU" dirty="0"/>
              <a:t>Amazon web service</a:t>
            </a:r>
          </a:p>
        </p:txBody>
      </p:sp>
      <p:sp>
        <p:nvSpPr>
          <p:cNvPr id="4" name="Slide Number Placeholder 3">
            <a:extLst>
              <a:ext uri="{FF2B5EF4-FFF2-40B4-BE49-F238E27FC236}">
                <a16:creationId xmlns:a16="http://schemas.microsoft.com/office/drawing/2014/main" id="{7F3E8D88-BEEC-4769-9A8C-B2E6A29787CB}"/>
              </a:ext>
            </a:extLst>
          </p:cNvPr>
          <p:cNvSpPr>
            <a:spLocks noGrp="1"/>
          </p:cNvSpPr>
          <p:nvPr>
            <p:ph type="sldNum" sz="quarter" idx="12"/>
          </p:nvPr>
        </p:nvSpPr>
        <p:spPr/>
        <p:txBody>
          <a:bodyPr/>
          <a:lstStyle/>
          <a:p>
            <a:fld id="{D145378C-1164-434C-91C9-2959B950CD3F}" type="slidenum">
              <a:rPr lang="en-AU" smtClean="0"/>
              <a:t>23</a:t>
            </a:fld>
            <a:endParaRPr lang="en-AU"/>
          </a:p>
        </p:txBody>
      </p:sp>
    </p:spTree>
    <p:extLst>
      <p:ext uri="{BB962C8B-B14F-4D97-AF65-F5344CB8AC3E}">
        <p14:creationId xmlns:p14="http://schemas.microsoft.com/office/powerpoint/2010/main" val="333042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Step5: Distribution </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p:txBody>
          <a:bodyPr/>
          <a:lstStyle/>
          <a:p>
            <a:r>
              <a:rPr lang="en-AU" dirty="0"/>
              <a:t>Web</a:t>
            </a:r>
          </a:p>
          <a:p>
            <a:r>
              <a:rPr lang="en-AU" dirty="0"/>
              <a:t>Mobile</a:t>
            </a:r>
          </a:p>
          <a:p>
            <a:r>
              <a:rPr lang="en-AU" dirty="0"/>
              <a:t>Cloud </a:t>
            </a:r>
          </a:p>
          <a:p>
            <a:pPr lvl="1"/>
            <a:r>
              <a:rPr lang="en-AU" dirty="0"/>
              <a:t>Dropbox</a:t>
            </a:r>
          </a:p>
          <a:p>
            <a:pPr lvl="1"/>
            <a:r>
              <a:rPr lang="en-AU" dirty="0"/>
              <a:t>Amazon web service</a:t>
            </a:r>
          </a:p>
        </p:txBody>
      </p:sp>
      <p:sp>
        <p:nvSpPr>
          <p:cNvPr id="4" name="Slide Number Placeholder 3">
            <a:extLst>
              <a:ext uri="{FF2B5EF4-FFF2-40B4-BE49-F238E27FC236}">
                <a16:creationId xmlns:a16="http://schemas.microsoft.com/office/drawing/2014/main" id="{9C9AD14B-443C-44D6-9851-0B7C1921BAD8}"/>
              </a:ext>
            </a:extLst>
          </p:cNvPr>
          <p:cNvSpPr>
            <a:spLocks noGrp="1"/>
          </p:cNvSpPr>
          <p:nvPr>
            <p:ph type="sldNum" sz="quarter" idx="12"/>
          </p:nvPr>
        </p:nvSpPr>
        <p:spPr/>
        <p:txBody>
          <a:bodyPr/>
          <a:lstStyle/>
          <a:p>
            <a:fld id="{D145378C-1164-434C-91C9-2959B950CD3F}" type="slidenum">
              <a:rPr lang="en-AU" smtClean="0"/>
              <a:t>24</a:t>
            </a:fld>
            <a:endParaRPr lang="en-AU"/>
          </a:p>
        </p:txBody>
      </p:sp>
    </p:spTree>
    <p:extLst>
      <p:ext uri="{BB962C8B-B14F-4D97-AF65-F5344CB8AC3E}">
        <p14:creationId xmlns:p14="http://schemas.microsoft.com/office/powerpoint/2010/main" val="353589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Step6: Presentation </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p:txBody>
          <a:bodyPr/>
          <a:lstStyle/>
          <a:p>
            <a:r>
              <a:rPr lang="en-AU" dirty="0"/>
              <a:t>Easier user interface</a:t>
            </a:r>
          </a:p>
          <a:p>
            <a:r>
              <a:rPr lang="en-AU" dirty="0"/>
              <a:t>Real-time calculation using advanced data analytics</a:t>
            </a:r>
          </a:p>
        </p:txBody>
      </p:sp>
      <p:sp>
        <p:nvSpPr>
          <p:cNvPr id="4" name="Slide Number Placeholder 3">
            <a:extLst>
              <a:ext uri="{FF2B5EF4-FFF2-40B4-BE49-F238E27FC236}">
                <a16:creationId xmlns:a16="http://schemas.microsoft.com/office/drawing/2014/main" id="{4D7F39E7-5C3C-448B-8323-9F7E9491F594}"/>
              </a:ext>
            </a:extLst>
          </p:cNvPr>
          <p:cNvSpPr>
            <a:spLocks noGrp="1"/>
          </p:cNvSpPr>
          <p:nvPr>
            <p:ph type="sldNum" sz="quarter" idx="12"/>
          </p:nvPr>
        </p:nvSpPr>
        <p:spPr/>
        <p:txBody>
          <a:bodyPr/>
          <a:lstStyle/>
          <a:p>
            <a:fld id="{D145378C-1164-434C-91C9-2959B950CD3F}" type="slidenum">
              <a:rPr lang="en-AU" smtClean="0"/>
              <a:t>25</a:t>
            </a:fld>
            <a:endParaRPr lang="en-AU"/>
          </a:p>
        </p:txBody>
      </p:sp>
    </p:spTree>
    <p:extLst>
      <p:ext uri="{BB962C8B-B14F-4D97-AF65-F5344CB8AC3E}">
        <p14:creationId xmlns:p14="http://schemas.microsoft.com/office/powerpoint/2010/main" val="313158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Step7: Market feedback  </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p:txBody>
          <a:bodyPr/>
          <a:lstStyle/>
          <a:p>
            <a:r>
              <a:rPr lang="en-AU" dirty="0"/>
              <a:t>New available data</a:t>
            </a:r>
          </a:p>
          <a:p>
            <a:r>
              <a:rPr lang="en-AU" dirty="0"/>
              <a:t>Consumer feedback</a:t>
            </a:r>
          </a:p>
          <a:p>
            <a:pPr lvl="1"/>
            <a:r>
              <a:rPr lang="en-AU" dirty="0"/>
              <a:t>Social media</a:t>
            </a:r>
          </a:p>
          <a:p>
            <a:pPr lvl="1"/>
            <a:r>
              <a:rPr lang="en-AU" dirty="0"/>
              <a:t>Product review website </a:t>
            </a:r>
          </a:p>
        </p:txBody>
      </p:sp>
      <p:sp>
        <p:nvSpPr>
          <p:cNvPr id="4" name="Slide Number Placeholder 3">
            <a:extLst>
              <a:ext uri="{FF2B5EF4-FFF2-40B4-BE49-F238E27FC236}">
                <a16:creationId xmlns:a16="http://schemas.microsoft.com/office/drawing/2014/main" id="{9678451B-F73D-4F96-883A-462F1788D7A4}"/>
              </a:ext>
            </a:extLst>
          </p:cNvPr>
          <p:cNvSpPr>
            <a:spLocks noGrp="1"/>
          </p:cNvSpPr>
          <p:nvPr>
            <p:ph type="sldNum" sz="quarter" idx="12"/>
          </p:nvPr>
        </p:nvSpPr>
        <p:spPr/>
        <p:txBody>
          <a:bodyPr/>
          <a:lstStyle/>
          <a:p>
            <a:fld id="{D145378C-1164-434C-91C9-2959B950CD3F}" type="slidenum">
              <a:rPr lang="en-AU" smtClean="0"/>
              <a:t>26</a:t>
            </a:fld>
            <a:endParaRPr lang="en-AU"/>
          </a:p>
        </p:txBody>
      </p:sp>
    </p:spTree>
    <p:extLst>
      <p:ext uri="{BB962C8B-B14F-4D97-AF65-F5344CB8AC3E}">
        <p14:creationId xmlns:p14="http://schemas.microsoft.com/office/powerpoint/2010/main" val="3964626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normAutofit fontScale="90000"/>
          </a:bodyPr>
          <a:lstStyle/>
          <a:p>
            <a:r>
              <a:rPr lang="en-AU" dirty="0"/>
              <a:t>Terminology: </a:t>
            </a:r>
            <a:r>
              <a:rPr lang="en-AU" dirty="0">
                <a:solidFill>
                  <a:srgbClr val="FF0000"/>
                </a:solidFill>
              </a:rPr>
              <a:t>AI</a:t>
            </a:r>
            <a:r>
              <a:rPr lang="en-AU" dirty="0"/>
              <a:t>-driven data product</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p:txBody>
          <a:bodyPr/>
          <a:lstStyle/>
          <a:p>
            <a:r>
              <a:rPr lang="en-AU" dirty="0"/>
              <a:t>Big data analytics</a:t>
            </a:r>
          </a:p>
          <a:p>
            <a:r>
              <a:rPr lang="en-AU" dirty="0"/>
              <a:t>Machine learning</a:t>
            </a:r>
          </a:p>
          <a:p>
            <a:r>
              <a:rPr lang="en-AU" dirty="0"/>
              <a:t>Natural language processing</a:t>
            </a:r>
          </a:p>
          <a:p>
            <a:r>
              <a:rPr lang="en-AU" dirty="0"/>
              <a:t>Computer vision, image processing </a:t>
            </a:r>
          </a:p>
          <a:p>
            <a:r>
              <a:rPr lang="en-AU" dirty="0"/>
              <a:t>AI seems to be representative word, recently.</a:t>
            </a:r>
          </a:p>
        </p:txBody>
      </p:sp>
      <p:sp>
        <p:nvSpPr>
          <p:cNvPr id="4" name="Slide Number Placeholder 3">
            <a:extLst>
              <a:ext uri="{FF2B5EF4-FFF2-40B4-BE49-F238E27FC236}">
                <a16:creationId xmlns:a16="http://schemas.microsoft.com/office/drawing/2014/main" id="{33C665EA-D800-4076-AA6B-162E44400413}"/>
              </a:ext>
            </a:extLst>
          </p:cNvPr>
          <p:cNvSpPr>
            <a:spLocks noGrp="1"/>
          </p:cNvSpPr>
          <p:nvPr>
            <p:ph type="sldNum" sz="quarter" idx="12"/>
          </p:nvPr>
        </p:nvSpPr>
        <p:spPr/>
        <p:txBody>
          <a:bodyPr/>
          <a:lstStyle/>
          <a:p>
            <a:fld id="{D145378C-1164-434C-91C9-2959B950CD3F}" type="slidenum">
              <a:rPr lang="en-AU" smtClean="0"/>
              <a:t>27</a:t>
            </a:fld>
            <a:endParaRPr lang="en-AU"/>
          </a:p>
        </p:txBody>
      </p:sp>
    </p:spTree>
    <p:extLst>
      <p:ext uri="{BB962C8B-B14F-4D97-AF65-F5344CB8AC3E}">
        <p14:creationId xmlns:p14="http://schemas.microsoft.com/office/powerpoint/2010/main" val="71750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799121-7D61-4201-81E3-B5262BF2FB8F}"/>
              </a:ext>
            </a:extLst>
          </p:cNvPr>
          <p:cNvSpPr>
            <a:spLocks noGrp="1"/>
          </p:cNvSpPr>
          <p:nvPr>
            <p:ph type="ctrTitle"/>
          </p:nvPr>
        </p:nvSpPr>
        <p:spPr/>
        <p:txBody>
          <a:bodyPr/>
          <a:lstStyle/>
          <a:p>
            <a:br>
              <a:rPr lang="en-AU" dirty="0"/>
            </a:br>
            <a:r>
              <a:rPr lang="en-AU" dirty="0"/>
              <a:t>Class Plan</a:t>
            </a:r>
          </a:p>
        </p:txBody>
      </p:sp>
      <p:sp>
        <p:nvSpPr>
          <p:cNvPr id="5" name="Subtitle 4">
            <a:extLst>
              <a:ext uri="{FF2B5EF4-FFF2-40B4-BE49-F238E27FC236}">
                <a16:creationId xmlns:a16="http://schemas.microsoft.com/office/drawing/2014/main" id="{7C6B5693-41EE-4B22-A7D2-261D9843ED7B}"/>
              </a:ext>
            </a:extLst>
          </p:cNvPr>
          <p:cNvSpPr>
            <a:spLocks noGrp="1"/>
          </p:cNvSpPr>
          <p:nvPr>
            <p:ph type="subTitle" idx="1"/>
          </p:nvPr>
        </p:nvSpPr>
        <p:spPr/>
        <p:txBody>
          <a:bodyPr/>
          <a:lstStyle/>
          <a:p>
            <a:endParaRPr lang="en-AU"/>
          </a:p>
        </p:txBody>
      </p:sp>
      <p:sp>
        <p:nvSpPr>
          <p:cNvPr id="2" name="Slide Number Placeholder 1">
            <a:extLst>
              <a:ext uri="{FF2B5EF4-FFF2-40B4-BE49-F238E27FC236}">
                <a16:creationId xmlns:a16="http://schemas.microsoft.com/office/drawing/2014/main" id="{69D78D42-3902-4D3B-9D99-81CF8C14671B}"/>
              </a:ext>
            </a:extLst>
          </p:cNvPr>
          <p:cNvSpPr>
            <a:spLocks noGrp="1"/>
          </p:cNvSpPr>
          <p:nvPr>
            <p:ph type="sldNum" sz="quarter" idx="12"/>
          </p:nvPr>
        </p:nvSpPr>
        <p:spPr/>
        <p:txBody>
          <a:bodyPr/>
          <a:lstStyle/>
          <a:p>
            <a:fld id="{D145378C-1164-434C-91C9-2959B950CD3F}" type="slidenum">
              <a:rPr lang="en-AU" smtClean="0"/>
              <a:t>28</a:t>
            </a:fld>
            <a:endParaRPr lang="en-AU"/>
          </a:p>
        </p:txBody>
      </p:sp>
    </p:spTree>
    <p:extLst>
      <p:ext uri="{BB962C8B-B14F-4D97-AF65-F5344CB8AC3E}">
        <p14:creationId xmlns:p14="http://schemas.microsoft.com/office/powerpoint/2010/main" val="394574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F24662-182C-4DB1-B794-0DA0DB09ADE7}"/>
              </a:ext>
            </a:extLst>
          </p:cNvPr>
          <p:cNvGraphicFramePr>
            <a:graphicFrameLocks noGrp="1"/>
          </p:cNvGraphicFramePr>
          <p:nvPr>
            <p:extLst>
              <p:ext uri="{D42A27DB-BD31-4B8C-83A1-F6EECF244321}">
                <p14:modId xmlns:p14="http://schemas.microsoft.com/office/powerpoint/2010/main" val="3369101959"/>
              </p:ext>
            </p:extLst>
          </p:nvPr>
        </p:nvGraphicFramePr>
        <p:xfrm>
          <a:off x="1647989" y="418992"/>
          <a:ext cx="8025783" cy="5722657"/>
        </p:xfrm>
        <a:graphic>
          <a:graphicData uri="http://schemas.openxmlformats.org/drawingml/2006/table">
            <a:tbl>
              <a:tblPr firstRow="1" firstCol="1" bandRow="1">
                <a:tableStyleId>{5C22544A-7EE6-4342-B048-85BDC9FD1C3A}</a:tableStyleId>
              </a:tblPr>
              <a:tblGrid>
                <a:gridCol w="643294">
                  <a:extLst>
                    <a:ext uri="{9D8B030D-6E8A-4147-A177-3AD203B41FA5}">
                      <a16:colId xmlns:a16="http://schemas.microsoft.com/office/drawing/2014/main" val="1895013307"/>
                    </a:ext>
                  </a:extLst>
                </a:gridCol>
                <a:gridCol w="1473154">
                  <a:extLst>
                    <a:ext uri="{9D8B030D-6E8A-4147-A177-3AD203B41FA5}">
                      <a16:colId xmlns:a16="http://schemas.microsoft.com/office/drawing/2014/main" val="2558386844"/>
                    </a:ext>
                  </a:extLst>
                </a:gridCol>
                <a:gridCol w="1870923">
                  <a:extLst>
                    <a:ext uri="{9D8B030D-6E8A-4147-A177-3AD203B41FA5}">
                      <a16:colId xmlns:a16="http://schemas.microsoft.com/office/drawing/2014/main" val="1940593494"/>
                    </a:ext>
                  </a:extLst>
                </a:gridCol>
                <a:gridCol w="2173650">
                  <a:extLst>
                    <a:ext uri="{9D8B030D-6E8A-4147-A177-3AD203B41FA5}">
                      <a16:colId xmlns:a16="http://schemas.microsoft.com/office/drawing/2014/main" val="3280773254"/>
                    </a:ext>
                  </a:extLst>
                </a:gridCol>
                <a:gridCol w="1864762">
                  <a:extLst>
                    <a:ext uri="{9D8B030D-6E8A-4147-A177-3AD203B41FA5}">
                      <a16:colId xmlns:a16="http://schemas.microsoft.com/office/drawing/2014/main" val="2459702987"/>
                    </a:ext>
                  </a:extLst>
                </a:gridCol>
              </a:tblGrid>
              <a:tr h="486507">
                <a:tc>
                  <a:txBody>
                    <a:bodyPr/>
                    <a:lstStyle/>
                    <a:p>
                      <a:pPr algn="ctr">
                        <a:lnSpc>
                          <a:spcPct val="107000"/>
                        </a:lnSpc>
                        <a:spcAft>
                          <a:spcPts val="0"/>
                        </a:spcAft>
                      </a:pPr>
                      <a:r>
                        <a:rPr lang="en-AU" sz="1600">
                          <a:effectLst/>
                        </a:rPr>
                        <a:t>Week</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gridSpan="2">
                  <a:txBody>
                    <a:bodyPr/>
                    <a:lstStyle/>
                    <a:p>
                      <a:pPr algn="ctr">
                        <a:lnSpc>
                          <a:spcPct val="107000"/>
                        </a:lnSpc>
                        <a:spcAft>
                          <a:spcPts val="0"/>
                        </a:spcAft>
                      </a:pPr>
                      <a:r>
                        <a:rPr lang="en-AU" sz="1600">
                          <a:effectLst/>
                        </a:rPr>
                        <a:t>Lecture</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hMerge="1">
                  <a:txBody>
                    <a:bodyPr/>
                    <a:lstStyle/>
                    <a:p>
                      <a:endParaRPr lang="en-AU"/>
                    </a:p>
                  </a:txBody>
                  <a:tcPr/>
                </a:tc>
                <a:tc>
                  <a:txBody>
                    <a:bodyPr/>
                    <a:lstStyle/>
                    <a:p>
                      <a:pPr algn="ctr">
                        <a:lnSpc>
                          <a:spcPct val="107000"/>
                        </a:lnSpc>
                        <a:spcAft>
                          <a:spcPts val="0"/>
                        </a:spcAft>
                      </a:pPr>
                      <a:r>
                        <a:rPr lang="en-AU" sz="1600">
                          <a:effectLst/>
                        </a:rPr>
                        <a:t>Tutorial / Lab</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Assessment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335478448"/>
                  </a:ext>
                </a:extLst>
              </a:tr>
              <a:tr h="498236">
                <a:tc>
                  <a:txBody>
                    <a:bodyPr/>
                    <a:lstStyle/>
                    <a:p>
                      <a:pPr algn="ctr">
                        <a:lnSpc>
                          <a:spcPct val="107000"/>
                        </a:lnSpc>
                        <a:spcAft>
                          <a:spcPts val="0"/>
                        </a:spcAft>
                      </a:pPr>
                      <a:r>
                        <a:rPr lang="en-AU" sz="1600">
                          <a:effectLst/>
                        </a:rPr>
                        <a:t>1</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gridSpan="2">
                  <a:txBody>
                    <a:bodyPr/>
                    <a:lstStyle/>
                    <a:p>
                      <a:pPr algn="ctr">
                        <a:lnSpc>
                          <a:spcPct val="107000"/>
                        </a:lnSpc>
                        <a:spcAft>
                          <a:spcPts val="0"/>
                        </a:spcAft>
                      </a:pPr>
                      <a:r>
                        <a:rPr lang="en-AU" sz="1600">
                          <a:effectLst/>
                        </a:rPr>
                        <a:t>Data Product using Artificial Intelligence</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hMerge="1">
                  <a:txBody>
                    <a:bodyPr/>
                    <a:lstStyle/>
                    <a:p>
                      <a:endParaRPr lang="en-AU"/>
                    </a:p>
                  </a:txBody>
                  <a:tcPr/>
                </a:tc>
                <a:tc>
                  <a:txBody>
                    <a:bodyPr/>
                    <a:lstStyle/>
                    <a:p>
                      <a:pPr algn="ctr">
                        <a:lnSpc>
                          <a:spcPct val="107000"/>
                        </a:lnSpc>
                        <a:spcAft>
                          <a:spcPts val="0"/>
                        </a:spcAft>
                      </a:pPr>
                      <a:r>
                        <a:rPr lang="en-AU" sz="1600">
                          <a:effectLst/>
                        </a:rPr>
                        <a:t>Python Function / Library</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4019194431"/>
                  </a:ext>
                </a:extLst>
              </a:tr>
              <a:tr h="655573">
                <a:tc>
                  <a:txBody>
                    <a:bodyPr/>
                    <a:lstStyle/>
                    <a:p>
                      <a:pPr algn="ctr">
                        <a:lnSpc>
                          <a:spcPct val="107000"/>
                        </a:lnSpc>
                        <a:spcAft>
                          <a:spcPts val="0"/>
                        </a:spcAft>
                      </a:pPr>
                      <a:r>
                        <a:rPr lang="en-AU" sz="1600">
                          <a:effectLst/>
                        </a:rPr>
                        <a:t>2</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gridSpan="2">
                  <a:txBody>
                    <a:bodyPr/>
                    <a:lstStyle/>
                    <a:p>
                      <a:pPr algn="ctr">
                        <a:lnSpc>
                          <a:spcPct val="107000"/>
                        </a:lnSpc>
                        <a:spcAft>
                          <a:spcPts val="0"/>
                        </a:spcAft>
                      </a:pPr>
                      <a:r>
                        <a:rPr lang="en-AU" sz="1600">
                          <a:effectLst/>
                        </a:rPr>
                        <a:t>Marketing New Product Ideas</a:t>
                      </a:r>
                      <a:br>
                        <a:rPr lang="en-AU" sz="1600">
                          <a:effectLst/>
                        </a:rPr>
                      </a:br>
                      <a:r>
                        <a:rPr lang="en-AU" sz="1600">
                          <a:effectLst/>
                        </a:rPr>
                        <a:t> in Crowdfunding Platforms </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hMerge="1">
                  <a:txBody>
                    <a:bodyPr/>
                    <a:lstStyle/>
                    <a:p>
                      <a:endParaRPr lang="en-AU"/>
                    </a:p>
                  </a:txBody>
                  <a:tcPr/>
                </a:tc>
                <a:tc>
                  <a:txBody>
                    <a:bodyPr/>
                    <a:lstStyle/>
                    <a:p>
                      <a:pPr algn="ctr">
                        <a:lnSpc>
                          <a:spcPct val="107000"/>
                        </a:lnSpc>
                        <a:spcAft>
                          <a:spcPts val="0"/>
                        </a:spcAft>
                      </a:pPr>
                      <a:r>
                        <a:rPr lang="en-AU" sz="1600">
                          <a:effectLst/>
                        </a:rPr>
                        <a:t>Start-up Trend Analysis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1535108382"/>
                  </a:ext>
                </a:extLst>
              </a:tr>
              <a:tr h="498236">
                <a:tc>
                  <a:txBody>
                    <a:bodyPr/>
                    <a:lstStyle/>
                    <a:p>
                      <a:pPr algn="ctr">
                        <a:lnSpc>
                          <a:spcPct val="107000"/>
                        </a:lnSpc>
                        <a:spcAft>
                          <a:spcPts val="0"/>
                        </a:spcAft>
                      </a:pPr>
                      <a:r>
                        <a:rPr lang="en-AU" sz="1600">
                          <a:effectLst/>
                        </a:rPr>
                        <a:t>3</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rowSpan="4">
                  <a:txBody>
                    <a:bodyPr/>
                    <a:lstStyle/>
                    <a:p>
                      <a:pPr algn="ctr">
                        <a:lnSpc>
                          <a:spcPct val="107000"/>
                        </a:lnSpc>
                        <a:spcAft>
                          <a:spcPts val="0"/>
                        </a:spcAft>
                      </a:pPr>
                      <a:r>
                        <a:rPr lang="en-AU" sz="1600">
                          <a:effectLst/>
                        </a:rPr>
                        <a:t>Data Product Development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(1) Recommendation </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Collaborative Filtering</a:t>
                      </a:r>
                      <a:br>
                        <a:rPr lang="en-AU" sz="1600">
                          <a:effectLst/>
                        </a:rPr>
                      </a:br>
                      <a:r>
                        <a:rPr lang="en-AU" sz="1600">
                          <a:effectLst/>
                        </a:rPr>
                        <a:t>&amp; Preference Matching</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dirty="0">
                          <a:effectLst/>
                        </a:rPr>
                        <a:t>Lab Quiz</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3705327104"/>
                  </a:ext>
                </a:extLst>
              </a:tr>
              <a:tr h="498236">
                <a:tc>
                  <a:txBody>
                    <a:bodyPr/>
                    <a:lstStyle/>
                    <a:p>
                      <a:pPr algn="ctr">
                        <a:lnSpc>
                          <a:spcPct val="107000"/>
                        </a:lnSpc>
                        <a:spcAft>
                          <a:spcPts val="0"/>
                        </a:spcAft>
                      </a:pPr>
                      <a:r>
                        <a:rPr lang="en-AU" sz="1600">
                          <a:effectLst/>
                        </a:rPr>
                        <a:t>4</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vMerge="1">
                  <a:txBody>
                    <a:bodyPr/>
                    <a:lstStyle/>
                    <a:p>
                      <a:endParaRPr lang="en-AU"/>
                    </a:p>
                  </a:txBody>
                  <a:tcPr/>
                </a:tc>
                <a:tc>
                  <a:txBody>
                    <a:bodyPr/>
                    <a:lstStyle/>
                    <a:p>
                      <a:pPr algn="ctr">
                        <a:lnSpc>
                          <a:spcPct val="107000"/>
                        </a:lnSpc>
                        <a:spcAft>
                          <a:spcPts val="0"/>
                        </a:spcAft>
                      </a:pPr>
                      <a:r>
                        <a:rPr lang="en-AU" sz="1600">
                          <a:effectLst/>
                        </a:rPr>
                        <a:t>(2) Content Products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Content Optimization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br>
                        <a:rPr lang="en-AU" sz="1600">
                          <a:effectLst/>
                        </a:rPr>
                      </a:br>
                      <a:r>
                        <a:rPr lang="en-AU" sz="1600">
                          <a:effectLst/>
                        </a:rPr>
                        <a:t>Assignment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731497574"/>
                  </a:ext>
                </a:extLst>
              </a:tr>
              <a:tr h="498236">
                <a:tc>
                  <a:txBody>
                    <a:bodyPr/>
                    <a:lstStyle/>
                    <a:p>
                      <a:pPr algn="ctr">
                        <a:lnSpc>
                          <a:spcPct val="107000"/>
                        </a:lnSpc>
                        <a:spcAft>
                          <a:spcPts val="0"/>
                        </a:spcAft>
                      </a:pPr>
                      <a:r>
                        <a:rPr lang="en-AU" sz="1600">
                          <a:effectLst/>
                        </a:rPr>
                        <a:t>5</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vMerge="1">
                  <a:txBody>
                    <a:bodyPr/>
                    <a:lstStyle/>
                    <a:p>
                      <a:endParaRPr lang="en-AU"/>
                    </a:p>
                  </a:txBody>
                  <a:tcPr/>
                </a:tc>
                <a:tc>
                  <a:txBody>
                    <a:bodyPr/>
                    <a:lstStyle/>
                    <a:p>
                      <a:pPr algn="ctr">
                        <a:lnSpc>
                          <a:spcPct val="107000"/>
                        </a:lnSpc>
                        <a:spcAft>
                          <a:spcPts val="0"/>
                        </a:spcAft>
                      </a:pPr>
                      <a:r>
                        <a:rPr lang="en-AU" sz="1600">
                          <a:effectLst/>
                        </a:rPr>
                        <a:t>(3) Internet of Things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IoT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3749381059"/>
                  </a:ext>
                </a:extLst>
              </a:tr>
              <a:tr h="498236">
                <a:tc>
                  <a:txBody>
                    <a:bodyPr/>
                    <a:lstStyle/>
                    <a:p>
                      <a:pPr algn="ctr">
                        <a:lnSpc>
                          <a:spcPct val="107000"/>
                        </a:lnSpc>
                        <a:spcAft>
                          <a:spcPts val="0"/>
                        </a:spcAft>
                      </a:pPr>
                      <a:r>
                        <a:rPr lang="en-AU" sz="1600">
                          <a:effectLst/>
                        </a:rPr>
                        <a:t>6</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vMerge="1">
                  <a:txBody>
                    <a:bodyPr/>
                    <a:lstStyle/>
                    <a:p>
                      <a:endParaRPr lang="en-AU"/>
                    </a:p>
                  </a:txBody>
                  <a:tcPr/>
                </a:tc>
                <a:tc>
                  <a:txBody>
                    <a:bodyPr/>
                    <a:lstStyle/>
                    <a:p>
                      <a:pPr algn="ctr">
                        <a:lnSpc>
                          <a:spcPct val="107000"/>
                        </a:lnSpc>
                        <a:spcAft>
                          <a:spcPts val="0"/>
                        </a:spcAft>
                      </a:pPr>
                      <a:r>
                        <a:rPr lang="en-AU" sz="1600">
                          <a:effectLst/>
                        </a:rPr>
                        <a:t>(4) Virtual Personal Assistants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Presentation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Interim Presentation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1064549739"/>
                  </a:ext>
                </a:extLst>
              </a:tr>
              <a:tr h="498236">
                <a:tc>
                  <a:txBody>
                    <a:bodyPr/>
                    <a:lstStyle/>
                    <a:p>
                      <a:pPr algn="ctr">
                        <a:lnSpc>
                          <a:spcPct val="107000"/>
                        </a:lnSpc>
                        <a:spcAft>
                          <a:spcPts val="0"/>
                        </a:spcAft>
                      </a:pPr>
                      <a:r>
                        <a:rPr lang="en-AU" sz="1600">
                          <a:effectLst/>
                        </a:rPr>
                        <a:t>7</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rowSpan="2">
                  <a:txBody>
                    <a:bodyPr/>
                    <a:lstStyle/>
                    <a:p>
                      <a:pPr algn="ctr">
                        <a:lnSpc>
                          <a:spcPct val="107000"/>
                        </a:lnSpc>
                        <a:spcAft>
                          <a:spcPts val="0"/>
                        </a:spcAft>
                      </a:pPr>
                      <a:r>
                        <a:rPr lang="en-AU" sz="1600">
                          <a:effectLst/>
                        </a:rPr>
                        <a:t>Product Idea Generation From</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(1) Social Media</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Topic Model</a:t>
                      </a:r>
                      <a:br>
                        <a:rPr lang="en-AU" sz="1600">
                          <a:effectLst/>
                        </a:rPr>
                      </a:br>
                      <a:r>
                        <a:rPr lang="en-AU" sz="1600">
                          <a:effectLst/>
                        </a:rPr>
                        <a:t>Feedback on Projects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br>
                        <a:rPr lang="en-AU" sz="1600">
                          <a:effectLst/>
                        </a:rPr>
                      </a:br>
                      <a:r>
                        <a:rPr lang="en-AU" sz="1600">
                          <a:effectLst/>
                        </a:rPr>
                        <a:t>Assignment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764823040"/>
                  </a:ext>
                </a:extLst>
              </a:tr>
              <a:tr h="498236">
                <a:tc>
                  <a:txBody>
                    <a:bodyPr/>
                    <a:lstStyle/>
                    <a:p>
                      <a:pPr algn="ctr">
                        <a:lnSpc>
                          <a:spcPct val="107000"/>
                        </a:lnSpc>
                        <a:spcAft>
                          <a:spcPts val="0"/>
                        </a:spcAft>
                      </a:pPr>
                      <a:r>
                        <a:rPr lang="en-AU" sz="1600">
                          <a:effectLst/>
                        </a:rPr>
                        <a:t>8</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vMerge="1">
                  <a:txBody>
                    <a:bodyPr/>
                    <a:lstStyle/>
                    <a:p>
                      <a:endParaRPr lang="en-AU"/>
                    </a:p>
                  </a:txBody>
                  <a:tcPr/>
                </a:tc>
                <a:tc>
                  <a:txBody>
                    <a:bodyPr/>
                    <a:lstStyle/>
                    <a:p>
                      <a:pPr algn="ctr">
                        <a:lnSpc>
                          <a:spcPct val="107000"/>
                        </a:lnSpc>
                        <a:spcAft>
                          <a:spcPts val="0"/>
                        </a:spcAft>
                      </a:pPr>
                      <a:r>
                        <a:rPr lang="en-AU" sz="1600">
                          <a:effectLst/>
                        </a:rPr>
                        <a:t>(2) Product Reviews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Presentation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dirty="0">
                          <a:effectLst/>
                        </a:rPr>
                        <a:t>Final Presentation</a:t>
                      </a:r>
                      <a:br>
                        <a:rPr lang="en-AU" sz="1600" dirty="0">
                          <a:effectLst/>
                        </a:rPr>
                      </a:br>
                      <a:r>
                        <a:rPr lang="en-AU" sz="1600" dirty="0">
                          <a:effectLst/>
                        </a:rPr>
                        <a:t> (Group Project)</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2911114583"/>
                  </a:ext>
                </a:extLst>
              </a:tr>
              <a:tr h="498236">
                <a:tc>
                  <a:txBody>
                    <a:bodyPr/>
                    <a:lstStyle/>
                    <a:p>
                      <a:pPr algn="ctr">
                        <a:lnSpc>
                          <a:spcPct val="107000"/>
                        </a:lnSpc>
                        <a:spcAft>
                          <a:spcPts val="0"/>
                        </a:spcAft>
                      </a:pPr>
                      <a:r>
                        <a:rPr lang="en-AU" sz="1600">
                          <a:effectLst/>
                        </a:rPr>
                        <a:t>9</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gridSpan="2">
                  <a:txBody>
                    <a:bodyPr/>
                    <a:lstStyle/>
                    <a:p>
                      <a:pPr algn="ctr">
                        <a:lnSpc>
                          <a:spcPct val="107000"/>
                        </a:lnSpc>
                        <a:spcAft>
                          <a:spcPts val="0"/>
                        </a:spcAft>
                      </a:pPr>
                      <a:r>
                        <a:rPr lang="en-AU" sz="1600">
                          <a:effectLst/>
                        </a:rPr>
                        <a:t>Product Attribute Optimization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hMerge="1">
                  <a:txBody>
                    <a:bodyPr/>
                    <a:lstStyle/>
                    <a:p>
                      <a:endParaRPr lang="en-AU"/>
                    </a:p>
                  </a:txBody>
                  <a:tcPr/>
                </a:tc>
                <a:tc>
                  <a:txBody>
                    <a:bodyPr/>
                    <a:lstStyle/>
                    <a:p>
                      <a:pPr algn="ctr">
                        <a:lnSpc>
                          <a:spcPct val="107000"/>
                        </a:lnSpc>
                        <a:spcAft>
                          <a:spcPts val="0"/>
                        </a:spcAft>
                      </a:pPr>
                      <a:r>
                        <a:rPr lang="en-AU" sz="1600">
                          <a:effectLst/>
                        </a:rPr>
                        <a:t>Conjoint Analysis &amp; Variable Selection </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a:effectLst/>
                        </a:rPr>
                        <a:t>Lab Quiz</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3381953336"/>
                  </a:ext>
                </a:extLst>
              </a:tr>
              <a:tr h="498236">
                <a:tc>
                  <a:txBody>
                    <a:bodyPr/>
                    <a:lstStyle/>
                    <a:p>
                      <a:pPr algn="ctr">
                        <a:lnSpc>
                          <a:spcPct val="107000"/>
                        </a:lnSpc>
                        <a:spcAft>
                          <a:spcPts val="0"/>
                        </a:spcAft>
                      </a:pPr>
                      <a:r>
                        <a:rPr lang="en-AU" sz="1600">
                          <a:effectLst/>
                        </a:rPr>
                        <a:t>10</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gridSpan="2">
                  <a:txBody>
                    <a:bodyPr/>
                    <a:lstStyle/>
                    <a:p>
                      <a:pPr algn="ctr">
                        <a:lnSpc>
                          <a:spcPct val="107000"/>
                        </a:lnSpc>
                        <a:spcAft>
                          <a:spcPts val="0"/>
                        </a:spcAft>
                      </a:pPr>
                      <a:r>
                        <a:rPr lang="en-AU" sz="1600">
                          <a:effectLst/>
                        </a:rPr>
                        <a:t>New Product Demand</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hMerge="1">
                  <a:txBody>
                    <a:bodyPr/>
                    <a:lstStyle/>
                    <a:p>
                      <a:endParaRPr lang="en-AU"/>
                    </a:p>
                  </a:txBody>
                  <a:tcPr/>
                </a:tc>
                <a:tc>
                  <a:txBody>
                    <a:bodyPr/>
                    <a:lstStyle/>
                    <a:p>
                      <a:pPr algn="ctr">
                        <a:lnSpc>
                          <a:spcPct val="107000"/>
                        </a:lnSpc>
                        <a:spcAft>
                          <a:spcPts val="0"/>
                        </a:spcAft>
                      </a:pPr>
                      <a:r>
                        <a:rPr lang="en-AU" sz="1600">
                          <a:effectLst/>
                        </a:rPr>
                        <a:t>Presentation</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tc>
                  <a:txBody>
                    <a:bodyPr/>
                    <a:lstStyle/>
                    <a:p>
                      <a:pPr algn="ctr">
                        <a:lnSpc>
                          <a:spcPct val="107000"/>
                        </a:lnSpc>
                        <a:spcAft>
                          <a:spcPts val="0"/>
                        </a:spcAft>
                      </a:pPr>
                      <a:r>
                        <a:rPr lang="en-AU" sz="1600" dirty="0">
                          <a:effectLst/>
                        </a:rPr>
                        <a:t>Final presentation (Individual Research)</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5" marR="67905" marT="0" marB="0" anchor="ctr"/>
                </a:tc>
                <a:extLst>
                  <a:ext uri="{0D108BD9-81ED-4DB2-BD59-A6C34878D82A}">
                    <a16:rowId xmlns:a16="http://schemas.microsoft.com/office/drawing/2014/main" val="745187220"/>
                  </a:ext>
                </a:extLst>
              </a:tr>
            </a:tbl>
          </a:graphicData>
        </a:graphic>
      </p:graphicFrame>
      <p:sp>
        <p:nvSpPr>
          <p:cNvPr id="5" name="Rectangle 1">
            <a:extLst>
              <a:ext uri="{FF2B5EF4-FFF2-40B4-BE49-F238E27FC236}">
                <a16:creationId xmlns:a16="http://schemas.microsoft.com/office/drawing/2014/main" id="{294C7B76-D136-4E4E-815A-32E6C472C178}"/>
              </a:ext>
            </a:extLst>
          </p:cNvPr>
          <p:cNvSpPr>
            <a:spLocks noChangeArrowheads="1"/>
          </p:cNvSpPr>
          <p:nvPr/>
        </p:nvSpPr>
        <p:spPr bwMode="auto">
          <a:xfrm>
            <a:off x="2127023" y="9844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2F626754-5CC1-4544-B3C7-E44A5C6A7CF4}"/>
              </a:ext>
            </a:extLst>
          </p:cNvPr>
          <p:cNvSpPr>
            <a:spLocks noGrp="1"/>
          </p:cNvSpPr>
          <p:nvPr>
            <p:ph type="sldNum" sz="quarter" idx="12"/>
          </p:nvPr>
        </p:nvSpPr>
        <p:spPr/>
        <p:txBody>
          <a:bodyPr/>
          <a:lstStyle/>
          <a:p>
            <a:fld id="{D145378C-1164-434C-91C9-2959B950CD3F}" type="slidenum">
              <a:rPr lang="en-AU" smtClean="0"/>
              <a:t>29</a:t>
            </a:fld>
            <a:endParaRPr lang="en-AU"/>
          </a:p>
        </p:txBody>
      </p:sp>
    </p:spTree>
    <p:extLst>
      <p:ext uri="{BB962C8B-B14F-4D97-AF65-F5344CB8AC3E}">
        <p14:creationId xmlns:p14="http://schemas.microsoft.com/office/powerpoint/2010/main" val="7221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FEC8-8461-484E-BF26-914A21FBDD10}"/>
              </a:ext>
            </a:extLst>
          </p:cNvPr>
          <p:cNvSpPr>
            <a:spLocks noGrp="1"/>
          </p:cNvSpPr>
          <p:nvPr>
            <p:ph type="title"/>
          </p:nvPr>
        </p:nvSpPr>
        <p:spPr/>
        <p:txBody>
          <a:bodyPr/>
          <a:lstStyle/>
          <a:p>
            <a:r>
              <a:rPr lang="en-AU" dirty="0"/>
              <a:t>TA</a:t>
            </a:r>
          </a:p>
        </p:txBody>
      </p:sp>
      <p:sp>
        <p:nvSpPr>
          <p:cNvPr id="3" name="Content Placeholder 2">
            <a:extLst>
              <a:ext uri="{FF2B5EF4-FFF2-40B4-BE49-F238E27FC236}">
                <a16:creationId xmlns:a16="http://schemas.microsoft.com/office/drawing/2014/main" id="{9F2BDCC0-859F-4776-B02A-F344E90B7012}"/>
              </a:ext>
            </a:extLst>
          </p:cNvPr>
          <p:cNvSpPr>
            <a:spLocks noGrp="1"/>
          </p:cNvSpPr>
          <p:nvPr>
            <p:ph idx="1"/>
          </p:nvPr>
        </p:nvSpPr>
        <p:spPr>
          <a:xfrm>
            <a:off x="528635" y="1716088"/>
            <a:ext cx="6115053" cy="4351338"/>
          </a:xfrm>
        </p:spPr>
        <p:txBody>
          <a:bodyPr>
            <a:normAutofit fontScale="70000" lnSpcReduction="20000"/>
          </a:bodyPr>
          <a:lstStyle/>
          <a:p>
            <a:r>
              <a:rPr lang="en-AU" dirty="0"/>
              <a:t>Daniel Han-Chen</a:t>
            </a:r>
          </a:p>
          <a:p>
            <a:endParaRPr lang="en-AU" dirty="0"/>
          </a:p>
          <a:p>
            <a:r>
              <a:rPr lang="en-AU" dirty="0"/>
              <a:t>Project Manager &amp; AI Data Scientist at UNSW Marketing AI lab</a:t>
            </a:r>
          </a:p>
          <a:p>
            <a:r>
              <a:rPr lang="en-AU" dirty="0" err="1"/>
              <a:t>DataSoc</a:t>
            </a:r>
            <a:r>
              <a:rPr lang="en-AU" dirty="0"/>
              <a:t> AI Lab Director</a:t>
            </a:r>
          </a:p>
          <a:p>
            <a:r>
              <a:rPr lang="en-AU" dirty="0"/>
              <a:t>Head TA for Product/Advertising Analytics</a:t>
            </a:r>
          </a:p>
          <a:p>
            <a:r>
              <a:rPr lang="en-AU" dirty="0"/>
              <a:t>UNSW B. Data Science and Decisions</a:t>
            </a:r>
          </a:p>
          <a:p>
            <a:r>
              <a:rPr lang="en-AU" dirty="0"/>
              <a:t>daniel.han-chen@student.unsw.edu.au</a:t>
            </a:r>
          </a:p>
        </p:txBody>
      </p:sp>
      <p:sp>
        <p:nvSpPr>
          <p:cNvPr id="4" name="Content Placeholder 2">
            <a:extLst>
              <a:ext uri="{FF2B5EF4-FFF2-40B4-BE49-F238E27FC236}">
                <a16:creationId xmlns:a16="http://schemas.microsoft.com/office/drawing/2014/main" id="{D7C7C0AD-5CD3-4B3E-A461-7B51EB456D31}"/>
              </a:ext>
            </a:extLst>
          </p:cNvPr>
          <p:cNvSpPr txBox="1">
            <a:spLocks/>
          </p:cNvSpPr>
          <p:nvPr/>
        </p:nvSpPr>
        <p:spPr>
          <a:xfrm>
            <a:off x="6872285" y="1716088"/>
            <a:ext cx="46053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James Lin</a:t>
            </a:r>
          </a:p>
          <a:p>
            <a:r>
              <a:rPr lang="en-AU" dirty="0"/>
              <a:t>Data &amp; AI Engineer at UNSW Marketing AI Lab </a:t>
            </a:r>
          </a:p>
          <a:p>
            <a:r>
              <a:rPr lang="en-AU" dirty="0"/>
              <a:t>UNSW B. Computer Science, B. Mechatronics Eng.</a:t>
            </a:r>
          </a:p>
          <a:p>
            <a:r>
              <a:rPr lang="en-AU" dirty="0"/>
              <a:t>james.lin1@unsw.edu.au</a:t>
            </a:r>
          </a:p>
        </p:txBody>
      </p:sp>
      <p:sp>
        <p:nvSpPr>
          <p:cNvPr id="5" name="Slide Number Placeholder 4">
            <a:extLst>
              <a:ext uri="{FF2B5EF4-FFF2-40B4-BE49-F238E27FC236}">
                <a16:creationId xmlns:a16="http://schemas.microsoft.com/office/drawing/2014/main" id="{E8CD4E5C-7792-48AE-B3BD-2F3BBE49AC48}"/>
              </a:ext>
            </a:extLst>
          </p:cNvPr>
          <p:cNvSpPr>
            <a:spLocks noGrp="1"/>
          </p:cNvSpPr>
          <p:nvPr>
            <p:ph type="sldNum" sz="quarter" idx="12"/>
          </p:nvPr>
        </p:nvSpPr>
        <p:spPr/>
        <p:txBody>
          <a:bodyPr/>
          <a:lstStyle/>
          <a:p>
            <a:fld id="{D145378C-1164-434C-91C9-2959B950CD3F}" type="slidenum">
              <a:rPr lang="en-AU" smtClean="0"/>
              <a:t>3</a:t>
            </a:fld>
            <a:endParaRPr lang="en-AU"/>
          </a:p>
        </p:txBody>
      </p:sp>
    </p:spTree>
    <p:extLst>
      <p:ext uri="{BB962C8B-B14F-4D97-AF65-F5344CB8AC3E}">
        <p14:creationId xmlns:p14="http://schemas.microsoft.com/office/powerpoint/2010/main" val="2803732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44370B-4BCC-46B8-9297-0286382B07F7}"/>
              </a:ext>
            </a:extLst>
          </p:cNvPr>
          <p:cNvGraphicFramePr>
            <a:graphicFrameLocks noGrp="1"/>
          </p:cNvGraphicFramePr>
          <p:nvPr>
            <p:extLst>
              <p:ext uri="{D42A27DB-BD31-4B8C-83A1-F6EECF244321}">
                <p14:modId xmlns:p14="http://schemas.microsoft.com/office/powerpoint/2010/main" val="718915170"/>
              </p:ext>
            </p:extLst>
          </p:nvPr>
        </p:nvGraphicFramePr>
        <p:xfrm>
          <a:off x="2322286" y="811210"/>
          <a:ext cx="6862536" cy="4466322"/>
        </p:xfrm>
        <a:graphic>
          <a:graphicData uri="http://schemas.openxmlformats.org/drawingml/2006/table">
            <a:tbl>
              <a:tblPr>
                <a:tableStyleId>{5C22544A-7EE6-4342-B048-85BDC9FD1C3A}</a:tableStyleId>
              </a:tblPr>
              <a:tblGrid>
                <a:gridCol w="1123889">
                  <a:extLst>
                    <a:ext uri="{9D8B030D-6E8A-4147-A177-3AD203B41FA5}">
                      <a16:colId xmlns:a16="http://schemas.microsoft.com/office/drawing/2014/main" val="220983862"/>
                    </a:ext>
                  </a:extLst>
                </a:gridCol>
                <a:gridCol w="664116">
                  <a:extLst>
                    <a:ext uri="{9D8B030D-6E8A-4147-A177-3AD203B41FA5}">
                      <a16:colId xmlns:a16="http://schemas.microsoft.com/office/drawing/2014/main" val="930900319"/>
                    </a:ext>
                  </a:extLst>
                </a:gridCol>
                <a:gridCol w="919546">
                  <a:extLst>
                    <a:ext uri="{9D8B030D-6E8A-4147-A177-3AD203B41FA5}">
                      <a16:colId xmlns:a16="http://schemas.microsoft.com/office/drawing/2014/main" val="2668647978"/>
                    </a:ext>
                  </a:extLst>
                </a:gridCol>
                <a:gridCol w="1379319">
                  <a:extLst>
                    <a:ext uri="{9D8B030D-6E8A-4147-A177-3AD203B41FA5}">
                      <a16:colId xmlns:a16="http://schemas.microsoft.com/office/drawing/2014/main" val="1333981630"/>
                    </a:ext>
                  </a:extLst>
                </a:gridCol>
                <a:gridCol w="1192004">
                  <a:extLst>
                    <a:ext uri="{9D8B030D-6E8A-4147-A177-3AD203B41FA5}">
                      <a16:colId xmlns:a16="http://schemas.microsoft.com/office/drawing/2014/main" val="1849204742"/>
                    </a:ext>
                  </a:extLst>
                </a:gridCol>
                <a:gridCol w="1583662">
                  <a:extLst>
                    <a:ext uri="{9D8B030D-6E8A-4147-A177-3AD203B41FA5}">
                      <a16:colId xmlns:a16="http://schemas.microsoft.com/office/drawing/2014/main" val="2651050896"/>
                    </a:ext>
                  </a:extLst>
                </a:gridCol>
              </a:tblGrid>
              <a:tr h="319023">
                <a:tc>
                  <a:txBody>
                    <a:bodyPr/>
                    <a:lstStyle/>
                    <a:p>
                      <a:pPr algn="ctr" fontAlgn="b"/>
                      <a:r>
                        <a:rPr lang="en-AU" sz="1800" u="none" strike="noStrike">
                          <a:effectLst/>
                        </a:rPr>
                        <a:t>Week</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Month</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Date (Fri)</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PASS (1)</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Lecture</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Tutorial/Lab</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02087442"/>
                  </a:ext>
                </a:extLst>
              </a:tr>
              <a:tr h="319023">
                <a:tc>
                  <a:txBody>
                    <a:bodyPr/>
                    <a:lstStyle/>
                    <a:p>
                      <a:pPr algn="ctr" fontAlgn="b"/>
                      <a:r>
                        <a:rPr lang="en-AU" sz="1800" u="none" strike="noStrike">
                          <a:effectLst/>
                        </a:rPr>
                        <a:t>1</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27</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b="0" i="0" u="none" strike="noStrike" dirty="0">
                          <a:solidFill>
                            <a:srgbClr val="000000"/>
                          </a:solidFill>
                          <a:effectLst/>
                          <a:latin typeface="Calibri" panose="020F0502020204030204" pitchFamily="34" charset="0"/>
                        </a:rPr>
                        <a:t>NA</a:t>
                      </a: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828571"/>
                  </a:ext>
                </a:extLst>
              </a:tr>
              <a:tr h="319023">
                <a:tc>
                  <a:txBody>
                    <a:bodyPr/>
                    <a:lstStyle/>
                    <a:p>
                      <a:pPr algn="ctr" fontAlgn="b"/>
                      <a:r>
                        <a:rPr lang="en-AU" sz="1800" u="none" strike="noStrike">
                          <a:effectLst/>
                        </a:rPr>
                        <a:t>2</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3</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b="0" i="0" u="none" strike="noStrike" dirty="0">
                          <a:solidFill>
                            <a:srgbClr val="000000"/>
                          </a:solidFill>
                          <a:effectLst/>
                          <a:latin typeface="Calibri" panose="020F0502020204030204" pitchFamily="34" charset="0"/>
                        </a:rPr>
                        <a:t>NA</a:t>
                      </a: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41353709"/>
                  </a:ext>
                </a:extLst>
              </a:tr>
              <a:tr h="319023">
                <a:tc>
                  <a:txBody>
                    <a:bodyPr/>
                    <a:lstStyle/>
                    <a:p>
                      <a:pPr algn="ctr" fontAlgn="b"/>
                      <a:r>
                        <a:rPr lang="en-AU" sz="1800" u="none" strike="noStrike">
                          <a:effectLst/>
                        </a:rPr>
                        <a:t>3</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99700369"/>
                  </a:ext>
                </a:extLst>
              </a:tr>
              <a:tr h="319023">
                <a:tc>
                  <a:txBody>
                    <a:bodyPr/>
                    <a:lstStyle/>
                    <a:p>
                      <a:pPr algn="ctr" fontAlgn="b"/>
                      <a:r>
                        <a:rPr lang="en-AU" sz="1800" u="none" strike="noStrike">
                          <a:effectLst/>
                        </a:rPr>
                        <a:t>4</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17</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8769554"/>
                  </a:ext>
                </a:extLst>
              </a:tr>
              <a:tr h="319023">
                <a:tc>
                  <a:txBody>
                    <a:bodyPr/>
                    <a:lstStyle/>
                    <a:p>
                      <a:pPr algn="ctr" fontAlgn="b"/>
                      <a:r>
                        <a:rPr lang="en-AU" sz="1800" u="none" strike="noStrike">
                          <a:effectLst/>
                        </a:rPr>
                        <a:t>5</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24</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37587669"/>
                  </a:ext>
                </a:extLst>
              </a:tr>
              <a:tr h="319023">
                <a:tc>
                  <a:txBody>
                    <a:bodyPr/>
                    <a:lstStyle/>
                    <a:p>
                      <a:pPr algn="ctr" fontAlgn="b"/>
                      <a:r>
                        <a:rPr lang="en-AU" sz="1800" u="none" strike="noStrike">
                          <a:effectLst/>
                        </a:rPr>
                        <a:t>6</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31</a:t>
                      </a:r>
                      <a:endParaRPr lang="en-AU" sz="16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4907922"/>
                  </a:ext>
                </a:extLst>
              </a:tr>
              <a:tr h="319023">
                <a:tc>
                  <a:txBody>
                    <a:bodyPr/>
                    <a:lstStyle/>
                    <a:p>
                      <a:pPr algn="ctr" fontAlgn="b"/>
                      <a:r>
                        <a:rPr lang="en-AU" sz="1800" u="none" strike="noStrike">
                          <a:effectLst/>
                        </a:rPr>
                        <a:t>7</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9</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7</a:t>
                      </a:r>
                      <a:endParaRPr lang="en-AU" sz="16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87422777"/>
                  </a:ext>
                </a:extLst>
              </a:tr>
              <a:tr h="319023">
                <a:tc>
                  <a:txBody>
                    <a:bodyPr/>
                    <a:lstStyle/>
                    <a:p>
                      <a:pPr algn="ctr" fontAlgn="b"/>
                      <a:r>
                        <a:rPr lang="en-AU" sz="1800" u="none" strike="noStrike">
                          <a:effectLst/>
                        </a:rPr>
                        <a:t>8</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9</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14</a:t>
                      </a:r>
                      <a:endParaRPr lang="en-AU" sz="16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No class</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No class</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87619072"/>
                  </a:ext>
                </a:extLst>
              </a:tr>
              <a:tr h="319023">
                <a:tc>
                  <a:txBody>
                    <a:bodyPr/>
                    <a:lstStyle/>
                    <a:p>
                      <a:pPr algn="ctr" fontAlgn="b"/>
                      <a:r>
                        <a:rPr lang="en-AU" sz="1800" u="none" strike="noStrike">
                          <a:effectLst/>
                        </a:rPr>
                        <a:t>9</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9</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21</a:t>
                      </a:r>
                      <a:endParaRPr lang="en-AU" sz="16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No class</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No class</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68992447"/>
                  </a:ext>
                </a:extLst>
              </a:tr>
              <a:tr h="319023">
                <a:tc>
                  <a:txBody>
                    <a:bodyPr/>
                    <a:lstStyle/>
                    <a:p>
                      <a:pPr algn="ctr" fontAlgn="b"/>
                      <a:r>
                        <a:rPr lang="en-AU" sz="1800" u="none" strike="noStrike">
                          <a:effectLst/>
                        </a:rPr>
                        <a:t>Study week</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9</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28</a:t>
                      </a:r>
                      <a:endParaRPr lang="en-AU" sz="16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NA</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NA</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NA</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1818186"/>
                  </a:ext>
                </a:extLst>
              </a:tr>
              <a:tr h="319023">
                <a:tc>
                  <a:txBody>
                    <a:bodyPr/>
                    <a:lstStyle/>
                    <a:p>
                      <a:pPr algn="ctr" fontAlgn="b"/>
                      <a:r>
                        <a:rPr lang="en-AU" sz="1800" u="none" strike="noStrike">
                          <a:effectLst/>
                        </a:rPr>
                        <a:t>10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5</a:t>
                      </a:r>
                      <a:endParaRPr lang="en-AU" sz="16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4:00 - 5:00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5:00~6:30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6:30~9:00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09902263"/>
                  </a:ext>
                </a:extLst>
              </a:tr>
              <a:tr h="319023">
                <a:tc>
                  <a:txBody>
                    <a:bodyPr/>
                    <a:lstStyle/>
                    <a:p>
                      <a:pPr algn="ctr" fontAlgn="b"/>
                      <a:r>
                        <a:rPr lang="en-AU" sz="1800" u="none" strike="noStrike">
                          <a:effectLst/>
                        </a:rPr>
                        <a:t>11</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12</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4:30 - 5:30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5:30~7:00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7:00~9:00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72445587"/>
                  </a:ext>
                </a:extLst>
              </a:tr>
              <a:tr h="319023">
                <a:tc>
                  <a:txBody>
                    <a:bodyPr/>
                    <a:lstStyle/>
                    <a:p>
                      <a:pPr algn="ctr" fontAlgn="b"/>
                      <a:r>
                        <a:rPr lang="en-AU" sz="1800" u="none" strike="noStrike">
                          <a:effectLst/>
                        </a:rPr>
                        <a:t>12</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10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600" u="none" strike="noStrike">
                          <a:effectLst/>
                        </a:rPr>
                        <a:t>19</a:t>
                      </a:r>
                      <a:endParaRPr lang="en-AU" sz="16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4:00 - 5:00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5:00~6:30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6:30~9:00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86933003"/>
                  </a:ext>
                </a:extLst>
              </a:tr>
            </a:tbl>
          </a:graphicData>
        </a:graphic>
      </p:graphicFrame>
      <p:sp>
        <p:nvSpPr>
          <p:cNvPr id="5" name="Rectangle 4">
            <a:extLst>
              <a:ext uri="{FF2B5EF4-FFF2-40B4-BE49-F238E27FC236}">
                <a16:creationId xmlns:a16="http://schemas.microsoft.com/office/drawing/2014/main" id="{F176508A-A05B-4C20-B877-E3F409959829}"/>
              </a:ext>
            </a:extLst>
          </p:cNvPr>
          <p:cNvSpPr/>
          <p:nvPr/>
        </p:nvSpPr>
        <p:spPr>
          <a:xfrm>
            <a:off x="5365743" y="5677458"/>
            <a:ext cx="4492512" cy="400110"/>
          </a:xfrm>
          <a:prstGeom prst="rect">
            <a:avLst/>
          </a:prstGeom>
        </p:spPr>
        <p:txBody>
          <a:bodyPr wrap="none">
            <a:spAutoFit/>
          </a:bodyPr>
          <a:lstStyle/>
          <a:p>
            <a:pPr algn="ctr" fontAlgn="b"/>
            <a:r>
              <a:rPr lang="en-AU" sz="2000" dirty="0"/>
              <a:t>PASS (2) – Tuesday 2 ~ 3 pm from week 3 </a:t>
            </a:r>
            <a:endParaRPr lang="en-AU" sz="2000" dirty="0">
              <a:solidFill>
                <a:srgbClr val="00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091FA9D6-F13E-4414-9BC2-970AAEDCB921}"/>
              </a:ext>
            </a:extLst>
          </p:cNvPr>
          <p:cNvSpPr>
            <a:spLocks noGrp="1"/>
          </p:cNvSpPr>
          <p:nvPr>
            <p:ph type="sldNum" sz="quarter" idx="12"/>
          </p:nvPr>
        </p:nvSpPr>
        <p:spPr/>
        <p:txBody>
          <a:bodyPr/>
          <a:lstStyle/>
          <a:p>
            <a:fld id="{D145378C-1164-434C-91C9-2959B950CD3F}" type="slidenum">
              <a:rPr lang="en-AU" smtClean="0"/>
              <a:t>30</a:t>
            </a:fld>
            <a:endParaRPr lang="en-AU"/>
          </a:p>
        </p:txBody>
      </p:sp>
    </p:spTree>
    <p:extLst>
      <p:ext uri="{BB962C8B-B14F-4D97-AF65-F5344CB8AC3E}">
        <p14:creationId xmlns:p14="http://schemas.microsoft.com/office/powerpoint/2010/main" val="144941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08C2-8398-48ED-8E71-445630007C03}"/>
              </a:ext>
            </a:extLst>
          </p:cNvPr>
          <p:cNvSpPr>
            <a:spLocks noGrp="1"/>
          </p:cNvSpPr>
          <p:nvPr>
            <p:ph type="title"/>
          </p:nvPr>
        </p:nvSpPr>
        <p:spPr/>
        <p:txBody>
          <a:bodyPr/>
          <a:lstStyle/>
          <a:p>
            <a:r>
              <a:rPr lang="en-AU" dirty="0"/>
              <a:t>Lecture, Tutorial, lab format</a:t>
            </a:r>
          </a:p>
        </p:txBody>
      </p:sp>
      <p:sp>
        <p:nvSpPr>
          <p:cNvPr id="3" name="Content Placeholder 2">
            <a:extLst>
              <a:ext uri="{FF2B5EF4-FFF2-40B4-BE49-F238E27FC236}">
                <a16:creationId xmlns:a16="http://schemas.microsoft.com/office/drawing/2014/main" id="{55B7230E-52C6-4F9F-9F4E-08920432D7A0}"/>
              </a:ext>
            </a:extLst>
          </p:cNvPr>
          <p:cNvSpPr>
            <a:spLocks noGrp="1"/>
          </p:cNvSpPr>
          <p:nvPr>
            <p:ph idx="1"/>
          </p:nvPr>
        </p:nvSpPr>
        <p:spPr/>
        <p:txBody>
          <a:bodyPr/>
          <a:lstStyle/>
          <a:p>
            <a:r>
              <a:rPr lang="en-AU" dirty="0"/>
              <a:t>Combined Lecture/Tutorial/Lab work </a:t>
            </a:r>
          </a:p>
          <a:p>
            <a:pPr lvl="1"/>
            <a:r>
              <a:rPr lang="en-AU" dirty="0"/>
              <a:t>Conceptual framework</a:t>
            </a:r>
          </a:p>
          <a:p>
            <a:pPr lvl="1"/>
            <a:r>
              <a:rPr lang="en-AU" dirty="0"/>
              <a:t>Data analytics using Python</a:t>
            </a:r>
          </a:p>
          <a:p>
            <a:pPr lvl="1"/>
            <a:r>
              <a:rPr lang="en-AU" dirty="0"/>
              <a:t>Exercising lab quiz</a:t>
            </a:r>
          </a:p>
          <a:p>
            <a:endParaRPr lang="en-AU" dirty="0"/>
          </a:p>
          <a:p>
            <a:endParaRPr lang="en-AU" dirty="0"/>
          </a:p>
        </p:txBody>
      </p:sp>
      <p:sp>
        <p:nvSpPr>
          <p:cNvPr id="4" name="Slide Number Placeholder 3">
            <a:extLst>
              <a:ext uri="{FF2B5EF4-FFF2-40B4-BE49-F238E27FC236}">
                <a16:creationId xmlns:a16="http://schemas.microsoft.com/office/drawing/2014/main" id="{7D5F9EC1-E3B4-403F-9EFD-07F2D5DE0BA2}"/>
              </a:ext>
            </a:extLst>
          </p:cNvPr>
          <p:cNvSpPr>
            <a:spLocks noGrp="1"/>
          </p:cNvSpPr>
          <p:nvPr>
            <p:ph type="sldNum" sz="quarter" idx="12"/>
          </p:nvPr>
        </p:nvSpPr>
        <p:spPr/>
        <p:txBody>
          <a:bodyPr/>
          <a:lstStyle/>
          <a:p>
            <a:fld id="{D145378C-1164-434C-91C9-2959B950CD3F}" type="slidenum">
              <a:rPr lang="en-AU" smtClean="0"/>
              <a:t>31</a:t>
            </a:fld>
            <a:endParaRPr lang="en-AU"/>
          </a:p>
        </p:txBody>
      </p:sp>
    </p:spTree>
    <p:extLst>
      <p:ext uri="{BB962C8B-B14F-4D97-AF65-F5344CB8AC3E}">
        <p14:creationId xmlns:p14="http://schemas.microsoft.com/office/powerpoint/2010/main" val="3641566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9EA-9314-4947-9D46-C52D1D792209}"/>
              </a:ext>
            </a:extLst>
          </p:cNvPr>
          <p:cNvSpPr>
            <a:spLocks noGrp="1"/>
          </p:cNvSpPr>
          <p:nvPr>
            <p:ph type="title"/>
          </p:nvPr>
        </p:nvSpPr>
        <p:spPr/>
        <p:txBody>
          <a:bodyPr/>
          <a:lstStyle/>
          <a:p>
            <a:r>
              <a:rPr lang="en-AU" dirty="0"/>
              <a:t>Assessment</a:t>
            </a:r>
          </a:p>
        </p:txBody>
      </p:sp>
      <p:graphicFrame>
        <p:nvGraphicFramePr>
          <p:cNvPr id="4" name="Content Placeholder 3">
            <a:extLst>
              <a:ext uri="{FF2B5EF4-FFF2-40B4-BE49-F238E27FC236}">
                <a16:creationId xmlns:a16="http://schemas.microsoft.com/office/drawing/2014/main" id="{3730B460-AC6B-4422-A8A2-6EFDD335A1AC}"/>
              </a:ext>
            </a:extLst>
          </p:cNvPr>
          <p:cNvGraphicFramePr>
            <a:graphicFrameLocks noGrp="1"/>
          </p:cNvGraphicFramePr>
          <p:nvPr>
            <p:ph idx="1"/>
            <p:extLst>
              <p:ext uri="{D42A27DB-BD31-4B8C-83A1-F6EECF244321}">
                <p14:modId xmlns:p14="http://schemas.microsoft.com/office/powerpoint/2010/main" val="1385128893"/>
              </p:ext>
            </p:extLst>
          </p:nvPr>
        </p:nvGraphicFramePr>
        <p:xfrm>
          <a:off x="2337145" y="1794743"/>
          <a:ext cx="8134913" cy="4407846"/>
        </p:xfrm>
        <a:graphic>
          <a:graphicData uri="http://schemas.openxmlformats.org/drawingml/2006/table">
            <a:tbl>
              <a:tblPr/>
              <a:tblGrid>
                <a:gridCol w="2140512">
                  <a:extLst>
                    <a:ext uri="{9D8B030D-6E8A-4147-A177-3AD203B41FA5}">
                      <a16:colId xmlns:a16="http://schemas.microsoft.com/office/drawing/2014/main" val="3331468757"/>
                    </a:ext>
                  </a:extLst>
                </a:gridCol>
                <a:gridCol w="1182914">
                  <a:extLst>
                    <a:ext uri="{9D8B030D-6E8A-4147-A177-3AD203B41FA5}">
                      <a16:colId xmlns:a16="http://schemas.microsoft.com/office/drawing/2014/main" val="1352621248"/>
                    </a:ext>
                  </a:extLst>
                </a:gridCol>
                <a:gridCol w="2525486">
                  <a:extLst>
                    <a:ext uri="{9D8B030D-6E8A-4147-A177-3AD203B41FA5}">
                      <a16:colId xmlns:a16="http://schemas.microsoft.com/office/drawing/2014/main" val="3914729392"/>
                    </a:ext>
                  </a:extLst>
                </a:gridCol>
                <a:gridCol w="2286001">
                  <a:extLst>
                    <a:ext uri="{9D8B030D-6E8A-4147-A177-3AD203B41FA5}">
                      <a16:colId xmlns:a16="http://schemas.microsoft.com/office/drawing/2014/main" val="1375562060"/>
                    </a:ext>
                  </a:extLst>
                </a:gridCol>
              </a:tblGrid>
              <a:tr h="434704">
                <a:tc>
                  <a:txBody>
                    <a:bodyPr/>
                    <a:lstStyle/>
                    <a:p>
                      <a:pPr algn="l" fontAlgn="t"/>
                      <a:r>
                        <a:rPr lang="en-AU" sz="1800" b="0">
                          <a:solidFill>
                            <a:srgbClr val="777777"/>
                          </a:solidFill>
                          <a:effectLst/>
                        </a:rPr>
                        <a:t>Assessment Task</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0098C3"/>
                    </a:solidFill>
                  </a:tcPr>
                </a:tc>
                <a:tc>
                  <a:txBody>
                    <a:bodyPr/>
                    <a:lstStyle/>
                    <a:p>
                      <a:pPr algn="l" fontAlgn="t"/>
                      <a:r>
                        <a:rPr lang="en-AU" sz="1800" b="0">
                          <a:solidFill>
                            <a:srgbClr val="777777"/>
                          </a:solidFill>
                          <a:effectLst/>
                        </a:rPr>
                        <a:t>Weighting</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0098C3"/>
                    </a:solidFill>
                  </a:tcPr>
                </a:tc>
                <a:tc>
                  <a:txBody>
                    <a:bodyPr/>
                    <a:lstStyle/>
                    <a:p>
                      <a:pPr algn="l" fontAlgn="t"/>
                      <a:r>
                        <a:rPr lang="en-AU" sz="1800" b="0">
                          <a:solidFill>
                            <a:srgbClr val="777777"/>
                          </a:solidFill>
                          <a:effectLst/>
                        </a:rPr>
                        <a:t>Length</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0098C3"/>
                    </a:solidFill>
                  </a:tcPr>
                </a:tc>
                <a:tc>
                  <a:txBody>
                    <a:bodyPr/>
                    <a:lstStyle/>
                    <a:p>
                      <a:pPr algn="l" fontAlgn="t"/>
                      <a:r>
                        <a:rPr lang="en-AU" sz="1800" b="0">
                          <a:solidFill>
                            <a:srgbClr val="777777"/>
                          </a:solidFill>
                          <a:effectLst/>
                        </a:rPr>
                        <a:t>Due Date</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0098C3"/>
                    </a:solidFill>
                  </a:tcPr>
                </a:tc>
                <a:extLst>
                  <a:ext uri="{0D108BD9-81ED-4DB2-BD59-A6C34878D82A}">
                    <a16:rowId xmlns:a16="http://schemas.microsoft.com/office/drawing/2014/main" val="1614976510"/>
                  </a:ext>
                </a:extLst>
              </a:tr>
              <a:tr h="561401">
                <a:tc>
                  <a:txBody>
                    <a:bodyPr/>
                    <a:lstStyle/>
                    <a:p>
                      <a:pPr fontAlgn="t"/>
                      <a:r>
                        <a:rPr lang="en-AU" sz="1800">
                          <a:solidFill>
                            <a:srgbClr val="666666"/>
                          </a:solidFill>
                          <a:effectLst/>
                        </a:rPr>
                        <a:t>Lab quizzes</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AU" sz="1800">
                          <a:effectLst/>
                        </a:rPr>
                        <a:t>20</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AU" sz="1800">
                          <a:solidFill>
                            <a:srgbClr val="666666"/>
                          </a:solidFill>
                          <a:effectLst/>
                        </a:rPr>
                        <a:t>During lab</a:t>
                      </a:r>
                    </a:p>
                    <a:p>
                      <a:pPr fontAlgn="t"/>
                      <a:r>
                        <a:rPr lang="en-AU" sz="1800">
                          <a:solidFill>
                            <a:srgbClr val="666666"/>
                          </a:solidFill>
                          <a:effectLst/>
                        </a:rPr>
                        <a:t> </a:t>
                      </a:r>
                    </a:p>
                    <a:p>
                      <a:pPr fontAlgn="t"/>
                      <a:r>
                        <a:rPr lang="en-AU" sz="1800">
                          <a:solidFill>
                            <a:srgbClr val="666666"/>
                          </a:solidFill>
                          <a:effectLst/>
                        </a:rPr>
                        <a:t> </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AU" sz="1800">
                          <a:solidFill>
                            <a:srgbClr val="666666"/>
                          </a:solidFill>
                          <a:effectLst/>
                        </a:rPr>
                        <a:t>Week 1,2,3,4,5,7,11</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1973810823"/>
                  </a:ext>
                </a:extLst>
              </a:tr>
              <a:tr h="360377">
                <a:tc>
                  <a:txBody>
                    <a:bodyPr/>
                    <a:lstStyle/>
                    <a:p>
                      <a:pPr fontAlgn="t"/>
                      <a:r>
                        <a:rPr lang="en-AU" sz="1800">
                          <a:solidFill>
                            <a:srgbClr val="666666"/>
                          </a:solidFill>
                          <a:effectLst/>
                        </a:rPr>
                        <a:t>Assignment</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AU" sz="1800">
                          <a:effectLst/>
                        </a:rPr>
                        <a:t>20</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AU" sz="1800">
                          <a:solidFill>
                            <a:srgbClr val="666666"/>
                          </a:solidFill>
                          <a:effectLst/>
                        </a:rPr>
                        <a:t>3~4 questions</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AU" sz="1800">
                          <a:solidFill>
                            <a:srgbClr val="666666"/>
                          </a:solidFill>
                          <a:effectLst/>
                        </a:rPr>
                        <a:t>Week 4, 9 (Sat 10 pm)</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extLst>
                  <a:ext uri="{0D108BD9-81ED-4DB2-BD59-A6C34878D82A}">
                    <a16:rowId xmlns:a16="http://schemas.microsoft.com/office/drawing/2014/main" val="348387559"/>
                  </a:ext>
                </a:extLst>
              </a:tr>
              <a:tr h="1512807">
                <a:tc>
                  <a:txBody>
                    <a:bodyPr/>
                    <a:lstStyle/>
                    <a:p>
                      <a:pPr fontAlgn="t"/>
                      <a:r>
                        <a:rPr lang="en-AU" sz="1800" dirty="0">
                          <a:solidFill>
                            <a:srgbClr val="666666"/>
                          </a:solidFill>
                          <a:effectLst/>
                        </a:rPr>
                        <a:t>Group term project</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AU" sz="1800">
                          <a:effectLst/>
                        </a:rPr>
                        <a:t>30</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US" sz="1800" dirty="0">
                          <a:solidFill>
                            <a:srgbClr val="666666"/>
                          </a:solidFill>
                          <a:effectLst/>
                        </a:rPr>
                        <a:t>Interim presentation</a:t>
                      </a:r>
                    </a:p>
                    <a:p>
                      <a:pPr fontAlgn="t"/>
                      <a:r>
                        <a:rPr lang="en-US" sz="1800" dirty="0">
                          <a:solidFill>
                            <a:srgbClr val="666666"/>
                          </a:solidFill>
                          <a:effectLst/>
                        </a:rPr>
                        <a:t>Interim report (1 pages)</a:t>
                      </a:r>
                    </a:p>
                    <a:p>
                      <a:pPr fontAlgn="t"/>
                      <a:r>
                        <a:rPr lang="en-US" sz="1800" dirty="0">
                          <a:solidFill>
                            <a:srgbClr val="666666"/>
                          </a:solidFill>
                          <a:effectLst/>
                        </a:rPr>
                        <a:t>Final presentation</a:t>
                      </a:r>
                    </a:p>
                    <a:p>
                      <a:pPr fontAlgn="t"/>
                      <a:r>
                        <a:rPr lang="en-US" sz="1800" dirty="0">
                          <a:solidFill>
                            <a:srgbClr val="666666"/>
                          </a:solidFill>
                          <a:effectLst/>
                        </a:rPr>
                        <a:t>Final report (5 pages)</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tc>
                  <a:txBody>
                    <a:bodyPr/>
                    <a:lstStyle/>
                    <a:p>
                      <a:pPr fontAlgn="t"/>
                      <a:r>
                        <a:rPr lang="en-AU" sz="1800" dirty="0">
                          <a:solidFill>
                            <a:srgbClr val="666666"/>
                          </a:solidFill>
                          <a:effectLst/>
                        </a:rPr>
                        <a:t>Week 6</a:t>
                      </a:r>
                    </a:p>
                    <a:p>
                      <a:pPr fontAlgn="t"/>
                      <a:r>
                        <a:rPr lang="en-AU" sz="1800" dirty="0">
                          <a:solidFill>
                            <a:srgbClr val="666666"/>
                          </a:solidFill>
                          <a:effectLst/>
                        </a:rPr>
                        <a:t>Week 6 (Sat 10 pm)</a:t>
                      </a:r>
                    </a:p>
                    <a:p>
                      <a:pPr fontAlgn="t"/>
                      <a:r>
                        <a:rPr lang="en-AU" sz="1800" dirty="0">
                          <a:solidFill>
                            <a:srgbClr val="666666"/>
                          </a:solidFill>
                          <a:effectLst/>
                        </a:rPr>
                        <a:t>Week 10</a:t>
                      </a:r>
                    </a:p>
                    <a:p>
                      <a:pPr fontAlgn="t"/>
                      <a:r>
                        <a:rPr lang="en-AU" sz="1800" dirty="0">
                          <a:solidFill>
                            <a:srgbClr val="666666"/>
                          </a:solidFill>
                          <a:effectLst/>
                        </a:rPr>
                        <a:t>Week 10 (Sat 10 pm)</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812543832"/>
                  </a:ext>
                </a:extLst>
              </a:tr>
              <a:tr h="1243282">
                <a:tc>
                  <a:txBody>
                    <a:bodyPr/>
                    <a:lstStyle/>
                    <a:p>
                      <a:pPr fontAlgn="t"/>
                      <a:r>
                        <a:rPr lang="en-AU" sz="1800" dirty="0">
                          <a:solidFill>
                            <a:srgbClr val="666666"/>
                          </a:solidFill>
                          <a:effectLst/>
                        </a:rPr>
                        <a:t>Individual research</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AU" sz="1800">
                          <a:effectLst/>
                        </a:rPr>
                        <a:t>30</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US" sz="1800" dirty="0">
                          <a:solidFill>
                            <a:srgbClr val="666666"/>
                          </a:solidFill>
                          <a:effectLst/>
                        </a:rPr>
                        <a:t>Interim report (1 page)</a:t>
                      </a:r>
                    </a:p>
                    <a:p>
                      <a:pPr fontAlgn="t"/>
                      <a:r>
                        <a:rPr lang="en-US" sz="1800" dirty="0">
                          <a:solidFill>
                            <a:srgbClr val="666666"/>
                          </a:solidFill>
                          <a:effectLst/>
                        </a:rPr>
                        <a:t>Final presentation (3 minutes)</a:t>
                      </a:r>
                    </a:p>
                    <a:p>
                      <a:pPr fontAlgn="t"/>
                      <a:r>
                        <a:rPr lang="en-US" sz="1800" dirty="0">
                          <a:solidFill>
                            <a:srgbClr val="666666"/>
                          </a:solidFill>
                          <a:effectLst/>
                        </a:rPr>
                        <a:t>Final report (5 pages)</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tc>
                  <a:txBody>
                    <a:bodyPr/>
                    <a:lstStyle/>
                    <a:p>
                      <a:pPr fontAlgn="t"/>
                      <a:r>
                        <a:rPr lang="en-AU" sz="1800" dirty="0">
                          <a:solidFill>
                            <a:srgbClr val="666666"/>
                          </a:solidFill>
                          <a:effectLst/>
                        </a:rPr>
                        <a:t>Week 7 (Wed 10 pm)</a:t>
                      </a:r>
                    </a:p>
                    <a:p>
                      <a:pPr fontAlgn="t"/>
                      <a:r>
                        <a:rPr lang="en-AU" sz="1800" dirty="0">
                          <a:solidFill>
                            <a:srgbClr val="666666"/>
                          </a:solidFill>
                          <a:effectLst/>
                        </a:rPr>
                        <a:t>Week 12</a:t>
                      </a:r>
                    </a:p>
                    <a:p>
                      <a:pPr fontAlgn="t"/>
                      <a:r>
                        <a:rPr lang="en-AU" sz="1800" dirty="0">
                          <a:solidFill>
                            <a:srgbClr val="666666"/>
                          </a:solidFill>
                          <a:effectLst/>
                        </a:rPr>
                        <a:t>Week 12 (Sat 10 pm)</a:t>
                      </a:r>
                    </a:p>
                  </a:txBody>
                  <a:tcPr marL="12968" marR="12968" marT="18155" marB="15561">
                    <a:lnL w="4763" cap="flat" cmpd="sng" algn="ctr">
                      <a:solidFill>
                        <a:srgbClr val="C6C6C6"/>
                      </a:solidFill>
                      <a:prstDash val="solid"/>
                      <a:round/>
                      <a:headEnd type="none" w="med" len="med"/>
                      <a:tailEnd type="none" w="med" len="med"/>
                    </a:lnL>
                    <a:lnR w="4763" cap="flat" cmpd="sng" algn="ctr">
                      <a:solidFill>
                        <a:srgbClr val="C6C6C6"/>
                      </a:solidFill>
                      <a:prstDash val="solid"/>
                      <a:round/>
                      <a:headEnd type="none" w="med" len="med"/>
                      <a:tailEnd type="none" w="med" len="med"/>
                    </a:lnR>
                    <a:lnT w="4763" cap="flat" cmpd="sng" algn="ctr">
                      <a:solidFill>
                        <a:srgbClr val="C6C6C6"/>
                      </a:solidFill>
                      <a:prstDash val="solid"/>
                      <a:round/>
                      <a:headEnd type="none" w="med" len="med"/>
                      <a:tailEnd type="none" w="med" len="med"/>
                    </a:lnT>
                    <a:lnB w="4763" cap="flat" cmpd="sng" algn="ctr">
                      <a:solidFill>
                        <a:srgbClr val="C6C6C6"/>
                      </a:solidFill>
                      <a:prstDash val="solid"/>
                      <a:round/>
                      <a:headEnd type="none" w="med" len="med"/>
                      <a:tailEnd type="none" w="med" len="med"/>
                    </a:lnB>
                    <a:solidFill>
                      <a:srgbClr val="F2F2F2"/>
                    </a:solidFill>
                  </a:tcPr>
                </a:tc>
                <a:extLst>
                  <a:ext uri="{0D108BD9-81ED-4DB2-BD59-A6C34878D82A}">
                    <a16:rowId xmlns:a16="http://schemas.microsoft.com/office/drawing/2014/main" val="642793634"/>
                  </a:ext>
                </a:extLst>
              </a:tr>
            </a:tbl>
          </a:graphicData>
        </a:graphic>
      </p:graphicFrame>
      <p:sp>
        <p:nvSpPr>
          <p:cNvPr id="3" name="Slide Number Placeholder 2">
            <a:extLst>
              <a:ext uri="{FF2B5EF4-FFF2-40B4-BE49-F238E27FC236}">
                <a16:creationId xmlns:a16="http://schemas.microsoft.com/office/drawing/2014/main" id="{A1EDD80E-758C-4A92-A184-1B63DAA64C23}"/>
              </a:ext>
            </a:extLst>
          </p:cNvPr>
          <p:cNvSpPr>
            <a:spLocks noGrp="1"/>
          </p:cNvSpPr>
          <p:nvPr>
            <p:ph type="sldNum" sz="quarter" idx="12"/>
          </p:nvPr>
        </p:nvSpPr>
        <p:spPr/>
        <p:txBody>
          <a:bodyPr/>
          <a:lstStyle/>
          <a:p>
            <a:fld id="{D145378C-1164-434C-91C9-2959B950CD3F}" type="slidenum">
              <a:rPr lang="en-AU" smtClean="0"/>
              <a:t>32</a:t>
            </a:fld>
            <a:endParaRPr lang="en-AU"/>
          </a:p>
        </p:txBody>
      </p:sp>
    </p:spTree>
    <p:extLst>
      <p:ext uri="{BB962C8B-B14F-4D97-AF65-F5344CB8AC3E}">
        <p14:creationId xmlns:p14="http://schemas.microsoft.com/office/powerpoint/2010/main" val="106704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9EA-9314-4947-9D46-C52D1D792209}"/>
              </a:ext>
            </a:extLst>
          </p:cNvPr>
          <p:cNvSpPr>
            <a:spLocks noGrp="1"/>
          </p:cNvSpPr>
          <p:nvPr>
            <p:ph type="title"/>
          </p:nvPr>
        </p:nvSpPr>
        <p:spPr/>
        <p:txBody>
          <a:bodyPr/>
          <a:lstStyle/>
          <a:p>
            <a:r>
              <a:rPr lang="en-AU" dirty="0"/>
              <a:t>Assessment</a:t>
            </a:r>
          </a:p>
        </p:txBody>
      </p:sp>
      <p:sp>
        <p:nvSpPr>
          <p:cNvPr id="5" name="Content Placeholder 4">
            <a:extLst>
              <a:ext uri="{FF2B5EF4-FFF2-40B4-BE49-F238E27FC236}">
                <a16:creationId xmlns:a16="http://schemas.microsoft.com/office/drawing/2014/main" id="{AF8B7126-B090-49C8-8A15-6FEF86FD6E39}"/>
              </a:ext>
            </a:extLst>
          </p:cNvPr>
          <p:cNvSpPr>
            <a:spLocks noGrp="1"/>
          </p:cNvSpPr>
          <p:nvPr>
            <p:ph idx="1"/>
          </p:nvPr>
        </p:nvSpPr>
        <p:spPr/>
        <p:txBody>
          <a:bodyPr/>
          <a:lstStyle/>
          <a:p>
            <a:r>
              <a:rPr lang="en-AU" dirty="0"/>
              <a:t>Lab work – quiz </a:t>
            </a:r>
          </a:p>
          <a:p>
            <a:pPr lvl="1"/>
            <a:r>
              <a:rPr lang="en-AU" dirty="0"/>
              <a:t> Goal is to make sure what to learn, rather than evaluate students critically</a:t>
            </a:r>
          </a:p>
          <a:p>
            <a:r>
              <a:rPr lang="en-AU" dirty="0"/>
              <a:t>Assignment</a:t>
            </a:r>
          </a:p>
          <a:p>
            <a:pPr lvl="1"/>
            <a:r>
              <a:rPr lang="en-AU" dirty="0"/>
              <a:t>More problem questions </a:t>
            </a:r>
          </a:p>
          <a:p>
            <a:endParaRPr lang="en-AU" dirty="0"/>
          </a:p>
        </p:txBody>
      </p:sp>
      <p:sp>
        <p:nvSpPr>
          <p:cNvPr id="3" name="Slide Number Placeholder 2">
            <a:extLst>
              <a:ext uri="{FF2B5EF4-FFF2-40B4-BE49-F238E27FC236}">
                <a16:creationId xmlns:a16="http://schemas.microsoft.com/office/drawing/2014/main" id="{5BDFC4F9-2C04-4F95-8EEC-F19C8B38C882}"/>
              </a:ext>
            </a:extLst>
          </p:cNvPr>
          <p:cNvSpPr>
            <a:spLocks noGrp="1"/>
          </p:cNvSpPr>
          <p:nvPr>
            <p:ph type="sldNum" sz="quarter" idx="12"/>
          </p:nvPr>
        </p:nvSpPr>
        <p:spPr/>
        <p:txBody>
          <a:bodyPr/>
          <a:lstStyle/>
          <a:p>
            <a:fld id="{D145378C-1164-434C-91C9-2959B950CD3F}" type="slidenum">
              <a:rPr lang="en-AU" smtClean="0"/>
              <a:t>33</a:t>
            </a:fld>
            <a:endParaRPr lang="en-AU"/>
          </a:p>
        </p:txBody>
      </p:sp>
    </p:spTree>
    <p:extLst>
      <p:ext uri="{BB962C8B-B14F-4D97-AF65-F5344CB8AC3E}">
        <p14:creationId xmlns:p14="http://schemas.microsoft.com/office/powerpoint/2010/main" val="2184092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9EA-9314-4947-9D46-C52D1D792209}"/>
              </a:ext>
            </a:extLst>
          </p:cNvPr>
          <p:cNvSpPr>
            <a:spLocks noGrp="1"/>
          </p:cNvSpPr>
          <p:nvPr>
            <p:ph type="title"/>
          </p:nvPr>
        </p:nvSpPr>
        <p:spPr/>
        <p:txBody>
          <a:bodyPr/>
          <a:lstStyle/>
          <a:p>
            <a:r>
              <a:rPr lang="en-AU" dirty="0"/>
              <a:t>Assessment</a:t>
            </a:r>
          </a:p>
        </p:txBody>
      </p:sp>
      <p:sp>
        <p:nvSpPr>
          <p:cNvPr id="5" name="Content Placeholder 4">
            <a:extLst>
              <a:ext uri="{FF2B5EF4-FFF2-40B4-BE49-F238E27FC236}">
                <a16:creationId xmlns:a16="http://schemas.microsoft.com/office/drawing/2014/main" id="{AF8B7126-B090-49C8-8A15-6FEF86FD6E39}"/>
              </a:ext>
            </a:extLst>
          </p:cNvPr>
          <p:cNvSpPr>
            <a:spLocks noGrp="1"/>
          </p:cNvSpPr>
          <p:nvPr>
            <p:ph idx="1"/>
          </p:nvPr>
        </p:nvSpPr>
        <p:spPr/>
        <p:txBody>
          <a:bodyPr>
            <a:normAutofit lnSpcReduction="10000"/>
          </a:bodyPr>
          <a:lstStyle/>
          <a:p>
            <a:r>
              <a:rPr lang="en-AU" dirty="0"/>
              <a:t>Group project</a:t>
            </a:r>
          </a:p>
          <a:p>
            <a:pPr lvl="1"/>
            <a:r>
              <a:rPr lang="en-AU" dirty="0"/>
              <a:t>Data analytics work </a:t>
            </a:r>
          </a:p>
          <a:p>
            <a:pPr lvl="1"/>
            <a:r>
              <a:rPr lang="en-AU" dirty="0"/>
              <a:t>New AI-driven data product</a:t>
            </a:r>
          </a:p>
          <a:p>
            <a:r>
              <a:rPr lang="en-AU" dirty="0"/>
              <a:t>We will provide many examples </a:t>
            </a:r>
          </a:p>
          <a:p>
            <a:pPr lvl="1"/>
            <a:r>
              <a:rPr lang="en-AU" dirty="0"/>
              <a:t>Candidate problems </a:t>
            </a:r>
          </a:p>
          <a:p>
            <a:pPr lvl="1"/>
            <a:r>
              <a:rPr lang="en-AU" dirty="0"/>
              <a:t>Data source </a:t>
            </a:r>
          </a:p>
          <a:p>
            <a:pPr lvl="1"/>
            <a:r>
              <a:rPr lang="en-AU" dirty="0"/>
              <a:t>Consultation</a:t>
            </a:r>
          </a:p>
        </p:txBody>
      </p:sp>
      <p:sp>
        <p:nvSpPr>
          <p:cNvPr id="3" name="Slide Number Placeholder 2">
            <a:extLst>
              <a:ext uri="{FF2B5EF4-FFF2-40B4-BE49-F238E27FC236}">
                <a16:creationId xmlns:a16="http://schemas.microsoft.com/office/drawing/2014/main" id="{81155F0A-C6B0-4A4E-9C0D-4C010AEC36E1}"/>
              </a:ext>
            </a:extLst>
          </p:cNvPr>
          <p:cNvSpPr>
            <a:spLocks noGrp="1"/>
          </p:cNvSpPr>
          <p:nvPr>
            <p:ph type="sldNum" sz="quarter" idx="12"/>
          </p:nvPr>
        </p:nvSpPr>
        <p:spPr/>
        <p:txBody>
          <a:bodyPr/>
          <a:lstStyle/>
          <a:p>
            <a:fld id="{D145378C-1164-434C-91C9-2959B950CD3F}" type="slidenum">
              <a:rPr lang="en-AU" smtClean="0"/>
              <a:t>34</a:t>
            </a:fld>
            <a:endParaRPr lang="en-AU"/>
          </a:p>
        </p:txBody>
      </p:sp>
    </p:spTree>
    <p:extLst>
      <p:ext uri="{BB962C8B-B14F-4D97-AF65-F5344CB8AC3E}">
        <p14:creationId xmlns:p14="http://schemas.microsoft.com/office/powerpoint/2010/main" val="95313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9EA-9314-4947-9D46-C52D1D792209}"/>
              </a:ext>
            </a:extLst>
          </p:cNvPr>
          <p:cNvSpPr>
            <a:spLocks noGrp="1"/>
          </p:cNvSpPr>
          <p:nvPr>
            <p:ph type="title"/>
          </p:nvPr>
        </p:nvSpPr>
        <p:spPr/>
        <p:txBody>
          <a:bodyPr/>
          <a:lstStyle/>
          <a:p>
            <a:r>
              <a:rPr lang="en-AU" dirty="0"/>
              <a:t>Assessment</a:t>
            </a:r>
          </a:p>
        </p:txBody>
      </p:sp>
      <p:sp>
        <p:nvSpPr>
          <p:cNvPr id="5" name="Content Placeholder 4">
            <a:extLst>
              <a:ext uri="{FF2B5EF4-FFF2-40B4-BE49-F238E27FC236}">
                <a16:creationId xmlns:a16="http://schemas.microsoft.com/office/drawing/2014/main" id="{AF8B7126-B090-49C8-8A15-6FEF86FD6E39}"/>
              </a:ext>
            </a:extLst>
          </p:cNvPr>
          <p:cNvSpPr>
            <a:spLocks noGrp="1"/>
          </p:cNvSpPr>
          <p:nvPr>
            <p:ph idx="1"/>
          </p:nvPr>
        </p:nvSpPr>
        <p:spPr/>
        <p:txBody>
          <a:bodyPr/>
          <a:lstStyle/>
          <a:p>
            <a:r>
              <a:rPr lang="en-AU" dirty="0"/>
              <a:t>Individual research project</a:t>
            </a:r>
          </a:p>
          <a:p>
            <a:pPr lvl="1"/>
            <a:r>
              <a:rPr lang="en-AU" dirty="0"/>
              <a:t>Making research hypothesis]</a:t>
            </a:r>
          </a:p>
          <a:p>
            <a:pPr lvl="1"/>
            <a:r>
              <a:rPr lang="en-AU" dirty="0"/>
              <a:t>E.g. African American </a:t>
            </a:r>
            <a:r>
              <a:rPr lang="en-AU" dirty="0" err="1"/>
              <a:t>femle</a:t>
            </a:r>
            <a:r>
              <a:rPr lang="en-AU" dirty="0"/>
              <a:t> founder has </a:t>
            </a:r>
            <a:r>
              <a:rPr lang="en-AU" dirty="0" err="1"/>
              <a:t>disavantage</a:t>
            </a:r>
            <a:r>
              <a:rPr lang="en-AU" dirty="0"/>
              <a:t> in Kickstarter crowdfunding. Is it good for them to come to their own Video advertising in Kickstarter? </a:t>
            </a:r>
          </a:p>
          <a:p>
            <a:endParaRPr lang="en-AU" dirty="0"/>
          </a:p>
        </p:txBody>
      </p:sp>
      <p:sp>
        <p:nvSpPr>
          <p:cNvPr id="3" name="Slide Number Placeholder 2">
            <a:extLst>
              <a:ext uri="{FF2B5EF4-FFF2-40B4-BE49-F238E27FC236}">
                <a16:creationId xmlns:a16="http://schemas.microsoft.com/office/drawing/2014/main" id="{159D8045-A322-438B-BFDD-8BFEEFEA9AEC}"/>
              </a:ext>
            </a:extLst>
          </p:cNvPr>
          <p:cNvSpPr>
            <a:spLocks noGrp="1"/>
          </p:cNvSpPr>
          <p:nvPr>
            <p:ph type="sldNum" sz="quarter" idx="12"/>
          </p:nvPr>
        </p:nvSpPr>
        <p:spPr/>
        <p:txBody>
          <a:bodyPr/>
          <a:lstStyle/>
          <a:p>
            <a:fld id="{D145378C-1164-434C-91C9-2959B950CD3F}" type="slidenum">
              <a:rPr lang="en-AU" smtClean="0"/>
              <a:t>35</a:t>
            </a:fld>
            <a:endParaRPr lang="en-AU"/>
          </a:p>
        </p:txBody>
      </p:sp>
    </p:spTree>
    <p:extLst>
      <p:ext uri="{BB962C8B-B14F-4D97-AF65-F5344CB8AC3E}">
        <p14:creationId xmlns:p14="http://schemas.microsoft.com/office/powerpoint/2010/main" val="395555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Communication</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a:xfrm>
            <a:off x="1036320" y="1686984"/>
            <a:ext cx="10058400" cy="4542366"/>
          </a:xfrm>
        </p:spPr>
        <p:txBody>
          <a:bodyPr>
            <a:noAutofit/>
          </a:bodyPr>
          <a:lstStyle/>
          <a:p>
            <a:r>
              <a:rPr lang="en-AU" sz="2800" dirty="0"/>
              <a:t>Kaggle.com: sharing lecture python code</a:t>
            </a:r>
          </a:p>
          <a:p>
            <a:pPr lvl="1"/>
            <a:r>
              <a:rPr lang="en-AU" sz="2800" dirty="0"/>
              <a:t>If you set up Python in your laptop, please use Python 3.6 or above. </a:t>
            </a:r>
          </a:p>
          <a:p>
            <a:r>
              <a:rPr lang="en-AU" sz="2800" dirty="0"/>
              <a:t>We experiment to move from Moodle to Microsoft team. More details on next Friday.</a:t>
            </a:r>
          </a:p>
          <a:p>
            <a:r>
              <a:rPr lang="en-AU" sz="2800" dirty="0"/>
              <a:t>Microsoft team:</a:t>
            </a:r>
          </a:p>
          <a:p>
            <a:pPr lvl="1"/>
            <a:r>
              <a:rPr lang="en-AU" sz="2800" dirty="0"/>
              <a:t>Software </a:t>
            </a:r>
            <a:r>
              <a:rPr lang="en-AU" sz="2800" u="sng" dirty="0">
                <a:hlinkClick r:id="rId2"/>
              </a:rPr>
              <a:t>https://docs.microsoft.com/en-us/microsoftteams/get-clients</a:t>
            </a:r>
            <a:endParaRPr lang="en-AU" sz="2800" dirty="0"/>
          </a:p>
          <a:p>
            <a:pPr lvl="1"/>
            <a:r>
              <a:rPr lang="en-AU" sz="2800" dirty="0"/>
              <a:t>Class Q&amp;A: Everyone MARK5826 Semester 2 2018</a:t>
            </a:r>
          </a:p>
          <a:p>
            <a:pPr lvl="1"/>
            <a:r>
              <a:rPr lang="en-AU" sz="2800" dirty="0"/>
              <a:t>Each group will make Microsoft team for communication.</a:t>
            </a:r>
          </a:p>
        </p:txBody>
      </p:sp>
      <p:sp>
        <p:nvSpPr>
          <p:cNvPr id="4" name="Slide Number Placeholder 3">
            <a:extLst>
              <a:ext uri="{FF2B5EF4-FFF2-40B4-BE49-F238E27FC236}">
                <a16:creationId xmlns:a16="http://schemas.microsoft.com/office/drawing/2014/main" id="{A542B2EA-CD0A-45A8-9887-012FFAF6A67B}"/>
              </a:ext>
            </a:extLst>
          </p:cNvPr>
          <p:cNvSpPr>
            <a:spLocks noGrp="1"/>
          </p:cNvSpPr>
          <p:nvPr>
            <p:ph type="sldNum" sz="quarter" idx="12"/>
          </p:nvPr>
        </p:nvSpPr>
        <p:spPr/>
        <p:txBody>
          <a:bodyPr/>
          <a:lstStyle/>
          <a:p>
            <a:fld id="{D145378C-1164-434C-91C9-2959B950CD3F}" type="slidenum">
              <a:rPr lang="en-AU" smtClean="0"/>
              <a:t>36</a:t>
            </a:fld>
            <a:endParaRPr lang="en-AU"/>
          </a:p>
        </p:txBody>
      </p:sp>
    </p:spTree>
    <p:extLst>
      <p:ext uri="{BB962C8B-B14F-4D97-AF65-F5344CB8AC3E}">
        <p14:creationId xmlns:p14="http://schemas.microsoft.com/office/powerpoint/2010/main" val="2382865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04F-1848-42B6-A2CB-494065CB7C2C}"/>
              </a:ext>
            </a:extLst>
          </p:cNvPr>
          <p:cNvSpPr>
            <a:spLocks noGrp="1"/>
          </p:cNvSpPr>
          <p:nvPr>
            <p:ph type="title"/>
          </p:nvPr>
        </p:nvSpPr>
        <p:spPr/>
        <p:txBody>
          <a:bodyPr/>
          <a:lstStyle/>
          <a:p>
            <a:r>
              <a:rPr lang="en-AU" dirty="0"/>
              <a:t>Communication</a:t>
            </a:r>
          </a:p>
        </p:txBody>
      </p:sp>
      <p:sp>
        <p:nvSpPr>
          <p:cNvPr id="3" name="Content Placeholder 2">
            <a:extLst>
              <a:ext uri="{FF2B5EF4-FFF2-40B4-BE49-F238E27FC236}">
                <a16:creationId xmlns:a16="http://schemas.microsoft.com/office/drawing/2014/main" id="{110283A4-992A-4926-A06C-582D48EF0E3B}"/>
              </a:ext>
            </a:extLst>
          </p:cNvPr>
          <p:cNvSpPr>
            <a:spLocks noGrp="1"/>
          </p:cNvSpPr>
          <p:nvPr>
            <p:ph idx="1"/>
          </p:nvPr>
        </p:nvSpPr>
        <p:spPr>
          <a:xfrm>
            <a:off x="1097279" y="1845734"/>
            <a:ext cx="10130419" cy="4421716"/>
          </a:xfrm>
        </p:spPr>
        <p:txBody>
          <a:bodyPr>
            <a:noAutofit/>
          </a:bodyPr>
          <a:lstStyle/>
          <a:p>
            <a:r>
              <a:rPr lang="en-AU" sz="2800" dirty="0"/>
              <a:t>Consultation time: </a:t>
            </a:r>
          </a:p>
          <a:p>
            <a:pPr lvl="1"/>
            <a:r>
              <a:rPr lang="en-AU" sz="2800" dirty="0"/>
              <a:t>For technical problems, see TA: Wed 2~3 pm &amp; Thursday 1:30 ~ 2:30 pm at Quad 3003 </a:t>
            </a:r>
          </a:p>
          <a:p>
            <a:pPr lvl="1"/>
            <a:r>
              <a:rPr lang="en-AU" sz="2800" dirty="0"/>
              <a:t>Lecturer: Tuesday 1:30 ~ 2:30 pm at Quad 3031B</a:t>
            </a:r>
          </a:p>
          <a:p>
            <a:r>
              <a:rPr lang="en-AU" sz="2800" dirty="0"/>
              <a:t>PASS (Peer Assisted Study Sessions) from week 3 by Daniel Han-Chen: Tuesday 2~3 pm at Quad G054, Friday 4:30~5:30 at Quad 1043 </a:t>
            </a:r>
          </a:p>
          <a:p>
            <a:r>
              <a:rPr lang="en-AU" sz="2800" dirty="0">
                <a:hlinkClick r:id="rId2"/>
              </a:rPr>
              <a:t>Mark5826@unsw.edu.au</a:t>
            </a:r>
            <a:r>
              <a:rPr lang="en-AU" sz="2800" dirty="0"/>
              <a:t> (Until approved) </a:t>
            </a:r>
          </a:p>
          <a:p>
            <a:pPr lvl="1"/>
            <a:r>
              <a:rPr lang="en-AU" sz="2800" dirty="0"/>
              <a:t>Lecturer: </a:t>
            </a:r>
            <a:r>
              <a:rPr lang="en-AU" sz="2800" dirty="0">
                <a:hlinkClick r:id="rId3"/>
              </a:rPr>
              <a:t>Junbum.kwon@unsw.edu.au</a:t>
            </a:r>
            <a:endParaRPr lang="en-AU" sz="2800" dirty="0"/>
          </a:p>
          <a:p>
            <a:pPr lvl="1"/>
            <a:r>
              <a:rPr lang="en-AU" sz="2800" dirty="0"/>
              <a:t>TAs: </a:t>
            </a:r>
            <a:r>
              <a:rPr lang="en-AU" sz="2800" dirty="0">
                <a:hlinkClick r:id="rId4"/>
              </a:rPr>
              <a:t>daniel.han-chen@student.unsw.edu.au</a:t>
            </a:r>
            <a:r>
              <a:rPr lang="en-AU" sz="2800" dirty="0"/>
              <a:t>   &amp;   </a:t>
            </a:r>
            <a:r>
              <a:rPr lang="en-AU" sz="2800" dirty="0">
                <a:hlinkClick r:id="rId5"/>
              </a:rPr>
              <a:t>james.lin1@unsw.edu.au</a:t>
            </a:r>
            <a:r>
              <a:rPr lang="en-AU" sz="2800" dirty="0"/>
              <a:t> </a:t>
            </a:r>
          </a:p>
        </p:txBody>
      </p:sp>
      <p:sp>
        <p:nvSpPr>
          <p:cNvPr id="4" name="Slide Number Placeholder 3">
            <a:extLst>
              <a:ext uri="{FF2B5EF4-FFF2-40B4-BE49-F238E27FC236}">
                <a16:creationId xmlns:a16="http://schemas.microsoft.com/office/drawing/2014/main" id="{DE6A48B8-8369-4D6A-8714-0B33FAA194BC}"/>
              </a:ext>
            </a:extLst>
          </p:cNvPr>
          <p:cNvSpPr>
            <a:spLocks noGrp="1"/>
          </p:cNvSpPr>
          <p:nvPr>
            <p:ph type="sldNum" sz="quarter" idx="12"/>
          </p:nvPr>
        </p:nvSpPr>
        <p:spPr/>
        <p:txBody>
          <a:bodyPr/>
          <a:lstStyle/>
          <a:p>
            <a:fld id="{D145378C-1164-434C-91C9-2959B950CD3F}" type="slidenum">
              <a:rPr lang="en-AU" smtClean="0"/>
              <a:t>37</a:t>
            </a:fld>
            <a:endParaRPr lang="en-AU"/>
          </a:p>
        </p:txBody>
      </p:sp>
    </p:spTree>
    <p:extLst>
      <p:ext uri="{BB962C8B-B14F-4D97-AF65-F5344CB8AC3E}">
        <p14:creationId xmlns:p14="http://schemas.microsoft.com/office/powerpoint/2010/main" val="2146996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F63C-2D62-4A68-8776-C6E38D05149F}"/>
              </a:ext>
            </a:extLst>
          </p:cNvPr>
          <p:cNvSpPr>
            <a:spLocks noGrp="1"/>
          </p:cNvSpPr>
          <p:nvPr>
            <p:ph type="title"/>
          </p:nvPr>
        </p:nvSpPr>
        <p:spPr/>
        <p:txBody>
          <a:bodyPr/>
          <a:lstStyle/>
          <a:p>
            <a:r>
              <a:rPr lang="en-AU" dirty="0"/>
              <a:t>Other New Product Courses</a:t>
            </a:r>
          </a:p>
        </p:txBody>
      </p:sp>
      <p:sp>
        <p:nvSpPr>
          <p:cNvPr id="3" name="Content Placeholder 2">
            <a:extLst>
              <a:ext uri="{FF2B5EF4-FFF2-40B4-BE49-F238E27FC236}">
                <a16:creationId xmlns:a16="http://schemas.microsoft.com/office/drawing/2014/main" id="{E3816CC4-DF9D-4749-8E61-A1345AA15D05}"/>
              </a:ext>
            </a:extLst>
          </p:cNvPr>
          <p:cNvSpPr>
            <a:spLocks noGrp="1"/>
          </p:cNvSpPr>
          <p:nvPr>
            <p:ph idx="1"/>
          </p:nvPr>
        </p:nvSpPr>
        <p:spPr/>
        <p:txBody>
          <a:bodyPr>
            <a:normAutofit fontScale="70000" lnSpcReduction="20000"/>
          </a:bodyPr>
          <a:lstStyle/>
          <a:p>
            <a:r>
              <a:rPr lang="en-AU" dirty="0"/>
              <a:t>MARK5813 New Product and Service Development</a:t>
            </a:r>
          </a:p>
          <a:p>
            <a:pPr lvl="1"/>
            <a:r>
              <a:rPr lang="en-AU" dirty="0"/>
              <a:t>How innovation occurs and why some innovations rise to dominate others. </a:t>
            </a:r>
          </a:p>
          <a:p>
            <a:pPr lvl="1"/>
            <a:r>
              <a:rPr lang="en-AU" dirty="0"/>
              <a:t>Evaluate NPD projects and develop collaboration and protection strategies.</a:t>
            </a:r>
          </a:p>
          <a:p>
            <a:r>
              <a:rPr lang="en-AU" dirty="0"/>
              <a:t>MARK6102 Creativity, Innovation and Change in Marketing</a:t>
            </a:r>
          </a:p>
          <a:p>
            <a:pPr lvl="1"/>
            <a:r>
              <a:rPr lang="en-AU" dirty="0"/>
              <a:t>Creative product idea generation</a:t>
            </a:r>
          </a:p>
          <a:p>
            <a:r>
              <a:rPr lang="en-AU" dirty="0"/>
              <a:t>GSOE9445 Entrepreneurial Engineering</a:t>
            </a:r>
          </a:p>
          <a:p>
            <a:pPr lvl="1"/>
            <a:r>
              <a:rPr lang="en-AU" dirty="0"/>
              <a:t>Entrepreneurial process</a:t>
            </a:r>
          </a:p>
          <a:p>
            <a:r>
              <a:rPr lang="en-AU" dirty="0"/>
              <a:t>MCIC founder’s program </a:t>
            </a:r>
            <a:r>
              <a:rPr lang="en-AU" dirty="0">
                <a:hlinkClick r:id="rId2"/>
              </a:rPr>
              <a:t>http://mcic.unsw.edu.au/founders-program</a:t>
            </a:r>
            <a:endParaRPr lang="en-AU" dirty="0"/>
          </a:p>
        </p:txBody>
      </p:sp>
      <p:sp>
        <p:nvSpPr>
          <p:cNvPr id="4" name="Slide Number Placeholder 3">
            <a:extLst>
              <a:ext uri="{FF2B5EF4-FFF2-40B4-BE49-F238E27FC236}">
                <a16:creationId xmlns:a16="http://schemas.microsoft.com/office/drawing/2014/main" id="{A5AB3098-A9F3-4F6C-B75E-EC01D9CEEBD7}"/>
              </a:ext>
            </a:extLst>
          </p:cNvPr>
          <p:cNvSpPr>
            <a:spLocks noGrp="1"/>
          </p:cNvSpPr>
          <p:nvPr>
            <p:ph type="sldNum" sz="quarter" idx="12"/>
          </p:nvPr>
        </p:nvSpPr>
        <p:spPr/>
        <p:txBody>
          <a:bodyPr/>
          <a:lstStyle/>
          <a:p>
            <a:fld id="{D145378C-1164-434C-91C9-2959B950CD3F}" type="slidenum">
              <a:rPr lang="en-AU" smtClean="0"/>
              <a:t>38</a:t>
            </a:fld>
            <a:endParaRPr lang="en-AU"/>
          </a:p>
        </p:txBody>
      </p:sp>
    </p:spTree>
    <p:extLst>
      <p:ext uri="{BB962C8B-B14F-4D97-AF65-F5344CB8AC3E}">
        <p14:creationId xmlns:p14="http://schemas.microsoft.com/office/powerpoint/2010/main" val="901791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04B8-7312-4A44-87DB-CE98898792F4}"/>
              </a:ext>
            </a:extLst>
          </p:cNvPr>
          <p:cNvSpPr>
            <a:spLocks noGrp="1"/>
          </p:cNvSpPr>
          <p:nvPr>
            <p:ph type="title"/>
          </p:nvPr>
        </p:nvSpPr>
        <p:spPr/>
        <p:txBody>
          <a:bodyPr>
            <a:normAutofit fontScale="90000"/>
          </a:bodyPr>
          <a:lstStyle/>
          <a:p>
            <a:r>
              <a:rPr lang="en-AU" dirty="0"/>
              <a:t>Other Marketing Analytics Course: MARK 5828 Advertising Analytics</a:t>
            </a:r>
          </a:p>
        </p:txBody>
      </p:sp>
      <p:sp>
        <p:nvSpPr>
          <p:cNvPr id="5" name="Content Placeholder 4">
            <a:extLst>
              <a:ext uri="{FF2B5EF4-FFF2-40B4-BE49-F238E27FC236}">
                <a16:creationId xmlns:a16="http://schemas.microsoft.com/office/drawing/2014/main" id="{A97D57D8-A781-48E5-A8F8-87954BB57DC7}"/>
              </a:ext>
            </a:extLst>
          </p:cNvPr>
          <p:cNvSpPr>
            <a:spLocks noGrp="1"/>
          </p:cNvSpPr>
          <p:nvPr>
            <p:ph idx="1"/>
          </p:nvPr>
        </p:nvSpPr>
        <p:spPr/>
        <p:txBody>
          <a:bodyPr/>
          <a:lstStyle/>
          <a:p>
            <a:endParaRPr lang="en-AU"/>
          </a:p>
        </p:txBody>
      </p:sp>
      <p:sp>
        <p:nvSpPr>
          <p:cNvPr id="6" name="Slide Number Placeholder 5">
            <a:extLst>
              <a:ext uri="{FF2B5EF4-FFF2-40B4-BE49-F238E27FC236}">
                <a16:creationId xmlns:a16="http://schemas.microsoft.com/office/drawing/2014/main" id="{CBE9007F-8370-414F-B074-7F5DF89A3CD9}"/>
              </a:ext>
            </a:extLst>
          </p:cNvPr>
          <p:cNvSpPr>
            <a:spLocks noGrp="1"/>
          </p:cNvSpPr>
          <p:nvPr>
            <p:ph type="sldNum" sz="quarter" idx="12"/>
          </p:nvPr>
        </p:nvSpPr>
        <p:spPr/>
        <p:txBody>
          <a:bodyPr/>
          <a:lstStyle/>
          <a:p>
            <a:fld id="{D145378C-1164-434C-91C9-2959B950CD3F}" type="slidenum">
              <a:rPr lang="en-AU" smtClean="0"/>
              <a:t>39</a:t>
            </a:fld>
            <a:endParaRPr lang="en-AU"/>
          </a:p>
        </p:txBody>
      </p:sp>
    </p:spTree>
    <p:extLst>
      <p:ext uri="{BB962C8B-B14F-4D97-AF65-F5344CB8AC3E}">
        <p14:creationId xmlns:p14="http://schemas.microsoft.com/office/powerpoint/2010/main" val="10892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25CD-5B0D-4D6F-AF77-9AE73398161A}"/>
              </a:ext>
            </a:extLst>
          </p:cNvPr>
          <p:cNvSpPr>
            <a:spLocks noGrp="1"/>
          </p:cNvSpPr>
          <p:nvPr>
            <p:ph type="title"/>
          </p:nvPr>
        </p:nvSpPr>
        <p:spPr>
          <a:xfrm>
            <a:off x="1097279" y="286603"/>
            <a:ext cx="10813733" cy="1450757"/>
          </a:xfrm>
        </p:spPr>
        <p:txBody>
          <a:bodyPr>
            <a:normAutofit fontScale="90000"/>
          </a:bodyPr>
          <a:lstStyle/>
          <a:p>
            <a:r>
              <a:rPr lang="en-AU" dirty="0"/>
              <a:t>Big Data, Data Science, Artificial Intelligence</a:t>
            </a:r>
          </a:p>
        </p:txBody>
      </p:sp>
      <p:sp>
        <p:nvSpPr>
          <p:cNvPr id="3" name="Content Placeholder 2">
            <a:extLst>
              <a:ext uri="{FF2B5EF4-FFF2-40B4-BE49-F238E27FC236}">
                <a16:creationId xmlns:a16="http://schemas.microsoft.com/office/drawing/2014/main" id="{E19744A9-65E4-4B41-B4E6-3CEFBA6B9491}"/>
              </a:ext>
            </a:extLst>
          </p:cNvPr>
          <p:cNvSpPr>
            <a:spLocks noGrp="1"/>
          </p:cNvSpPr>
          <p:nvPr>
            <p:ph idx="1"/>
          </p:nvPr>
        </p:nvSpPr>
        <p:spPr/>
        <p:txBody>
          <a:bodyPr/>
          <a:lstStyle/>
          <a:p>
            <a:r>
              <a:rPr lang="en-AU" dirty="0"/>
              <a:t>Video</a:t>
            </a:r>
          </a:p>
          <a:p>
            <a:pPr lvl="1"/>
            <a:r>
              <a:rPr lang="en-AU" dirty="0">
                <a:hlinkClick r:id="rId2"/>
              </a:rPr>
              <a:t>https://www.youtube.com/watch?v=Dk7h22mRYHQ&amp;t=1861s</a:t>
            </a:r>
            <a:endParaRPr lang="en-AU" dirty="0"/>
          </a:p>
          <a:p>
            <a:pPr lvl="1"/>
            <a:r>
              <a:rPr lang="en-AU" dirty="0">
                <a:hlinkClick r:id="rId3"/>
              </a:rPr>
              <a:t>https://www.youtube.com/watch?v=Y5KWcIRriT8</a:t>
            </a:r>
            <a:endParaRPr lang="en-AU" dirty="0"/>
          </a:p>
          <a:p>
            <a:pPr lvl="1"/>
            <a:endParaRPr lang="en-AU" dirty="0"/>
          </a:p>
          <a:p>
            <a:endParaRPr lang="en-AU" dirty="0"/>
          </a:p>
        </p:txBody>
      </p:sp>
      <p:sp>
        <p:nvSpPr>
          <p:cNvPr id="4" name="Slide Number Placeholder 3">
            <a:extLst>
              <a:ext uri="{FF2B5EF4-FFF2-40B4-BE49-F238E27FC236}">
                <a16:creationId xmlns:a16="http://schemas.microsoft.com/office/drawing/2014/main" id="{161110AC-C2A9-4A4C-9ED2-69CA13241C81}"/>
              </a:ext>
            </a:extLst>
          </p:cNvPr>
          <p:cNvSpPr>
            <a:spLocks noGrp="1"/>
          </p:cNvSpPr>
          <p:nvPr>
            <p:ph type="sldNum" sz="quarter" idx="12"/>
          </p:nvPr>
        </p:nvSpPr>
        <p:spPr/>
        <p:txBody>
          <a:bodyPr/>
          <a:lstStyle/>
          <a:p>
            <a:fld id="{D145378C-1164-434C-91C9-2959B950CD3F}" type="slidenum">
              <a:rPr lang="en-AU" smtClean="0"/>
              <a:t>4</a:t>
            </a:fld>
            <a:endParaRPr lang="en-AU"/>
          </a:p>
        </p:txBody>
      </p:sp>
    </p:spTree>
    <p:extLst>
      <p:ext uri="{BB962C8B-B14F-4D97-AF65-F5344CB8AC3E}">
        <p14:creationId xmlns:p14="http://schemas.microsoft.com/office/powerpoint/2010/main" val="2585148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04B8-7312-4A44-87DB-CE98898792F4}"/>
              </a:ext>
            </a:extLst>
          </p:cNvPr>
          <p:cNvSpPr>
            <a:spLocks noGrp="1"/>
          </p:cNvSpPr>
          <p:nvPr>
            <p:ph type="title"/>
          </p:nvPr>
        </p:nvSpPr>
        <p:spPr>
          <a:xfrm>
            <a:off x="559159" y="1051965"/>
            <a:ext cx="5032437" cy="3153467"/>
          </a:xfrm>
        </p:spPr>
        <p:txBody>
          <a:bodyPr>
            <a:noAutofit/>
          </a:bodyPr>
          <a:lstStyle/>
          <a:p>
            <a:r>
              <a:rPr lang="en-AU" sz="3600" dirty="0"/>
              <a:t>Other Marketing Analytics Course: MARK 5828 Advertising Analytics</a:t>
            </a:r>
            <a:br>
              <a:rPr lang="en-AU" sz="3600" dirty="0"/>
            </a:br>
            <a:r>
              <a:rPr lang="en-AU" sz="3600" dirty="0"/>
              <a:t>(2019 Term 1) </a:t>
            </a:r>
            <a:br>
              <a:rPr lang="en-AU" sz="3600" dirty="0"/>
            </a:br>
            <a:r>
              <a:rPr lang="en-AU" sz="3600" dirty="0"/>
              <a:t> - </a:t>
            </a:r>
            <a:r>
              <a:rPr lang="en-GB" sz="3600" dirty="0"/>
              <a:t>No prerequisite course</a:t>
            </a:r>
            <a:endParaRPr lang="en-AU" sz="3600" dirty="0"/>
          </a:p>
        </p:txBody>
      </p:sp>
      <p:graphicFrame>
        <p:nvGraphicFramePr>
          <p:cNvPr id="4" name="Content Placeholder 3">
            <a:extLst>
              <a:ext uri="{FF2B5EF4-FFF2-40B4-BE49-F238E27FC236}">
                <a16:creationId xmlns:a16="http://schemas.microsoft.com/office/drawing/2014/main" id="{A722E3E0-79A0-4E4A-8C09-52FA93ADE149}"/>
              </a:ext>
            </a:extLst>
          </p:cNvPr>
          <p:cNvGraphicFramePr>
            <a:graphicFrameLocks noGrp="1"/>
          </p:cNvGraphicFramePr>
          <p:nvPr>
            <p:ph idx="1"/>
            <p:extLst>
              <p:ext uri="{D42A27DB-BD31-4B8C-83A1-F6EECF244321}">
                <p14:modId xmlns:p14="http://schemas.microsoft.com/office/powerpoint/2010/main" val="4106306405"/>
              </p:ext>
            </p:extLst>
          </p:nvPr>
        </p:nvGraphicFramePr>
        <p:xfrm>
          <a:off x="6060933" y="157794"/>
          <a:ext cx="4988740" cy="5936324"/>
        </p:xfrm>
        <a:graphic>
          <a:graphicData uri="http://schemas.openxmlformats.org/drawingml/2006/table">
            <a:tbl>
              <a:tblPr firstRow="1" firstCol="1" bandRow="1">
                <a:tableStyleId>{5C22544A-7EE6-4342-B048-85BDC9FD1C3A}</a:tableStyleId>
              </a:tblPr>
              <a:tblGrid>
                <a:gridCol w="558181">
                  <a:extLst>
                    <a:ext uri="{9D8B030D-6E8A-4147-A177-3AD203B41FA5}">
                      <a16:colId xmlns:a16="http://schemas.microsoft.com/office/drawing/2014/main" val="1723010263"/>
                    </a:ext>
                  </a:extLst>
                </a:gridCol>
                <a:gridCol w="1046588">
                  <a:extLst>
                    <a:ext uri="{9D8B030D-6E8A-4147-A177-3AD203B41FA5}">
                      <a16:colId xmlns:a16="http://schemas.microsoft.com/office/drawing/2014/main" val="630504616"/>
                    </a:ext>
                  </a:extLst>
                </a:gridCol>
                <a:gridCol w="3383971">
                  <a:extLst>
                    <a:ext uri="{9D8B030D-6E8A-4147-A177-3AD203B41FA5}">
                      <a16:colId xmlns:a16="http://schemas.microsoft.com/office/drawing/2014/main" val="518665596"/>
                    </a:ext>
                  </a:extLst>
                </a:gridCol>
              </a:tblGrid>
              <a:tr h="296503">
                <a:tc>
                  <a:txBody>
                    <a:bodyPr/>
                    <a:lstStyle/>
                    <a:p>
                      <a:pPr algn="ctr">
                        <a:lnSpc>
                          <a:spcPct val="107000"/>
                        </a:lnSpc>
                        <a:spcAft>
                          <a:spcPts val="0"/>
                        </a:spcAft>
                      </a:pPr>
                      <a:r>
                        <a:rPr lang="en-AU" sz="1200">
                          <a:effectLst/>
                        </a:rPr>
                        <a:t>Week</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gridSpan="2">
                  <a:txBody>
                    <a:bodyPr/>
                    <a:lstStyle/>
                    <a:p>
                      <a:pPr algn="ctr">
                        <a:lnSpc>
                          <a:spcPct val="107000"/>
                        </a:lnSpc>
                        <a:spcAft>
                          <a:spcPts val="0"/>
                        </a:spcAft>
                      </a:pPr>
                      <a:r>
                        <a:rPr lang="en-AU" sz="1200">
                          <a:effectLst/>
                        </a:rPr>
                        <a:t>Lecture</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hMerge="1">
                  <a:txBody>
                    <a:bodyPr/>
                    <a:lstStyle/>
                    <a:p>
                      <a:endParaRPr lang="en-AU"/>
                    </a:p>
                  </a:txBody>
                  <a:tcPr/>
                </a:tc>
                <a:extLst>
                  <a:ext uri="{0D108BD9-81ED-4DB2-BD59-A6C34878D82A}">
                    <a16:rowId xmlns:a16="http://schemas.microsoft.com/office/drawing/2014/main" val="3750231078"/>
                  </a:ext>
                </a:extLst>
              </a:tr>
              <a:tr h="296503">
                <a:tc>
                  <a:txBody>
                    <a:bodyPr/>
                    <a:lstStyle/>
                    <a:p>
                      <a:pPr algn="ctr">
                        <a:lnSpc>
                          <a:spcPct val="107000"/>
                        </a:lnSpc>
                        <a:spcAft>
                          <a:spcPts val="0"/>
                        </a:spcAft>
                      </a:pPr>
                      <a:r>
                        <a:rPr lang="en-AU" sz="1200">
                          <a:effectLst/>
                        </a:rPr>
                        <a:t>1</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gridSpan="2">
                  <a:txBody>
                    <a:bodyPr/>
                    <a:lstStyle/>
                    <a:p>
                      <a:pPr>
                        <a:lnSpc>
                          <a:spcPct val="107000"/>
                        </a:lnSpc>
                        <a:spcAft>
                          <a:spcPts val="0"/>
                        </a:spcAft>
                      </a:pPr>
                      <a:r>
                        <a:rPr lang="en-AU" sz="1200">
                          <a:effectLst/>
                        </a:rPr>
                        <a:t>Trend of Ad Technology &amp; Ad Content Analytics</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hMerge="1">
                  <a:txBody>
                    <a:bodyPr/>
                    <a:lstStyle/>
                    <a:p>
                      <a:endParaRPr lang="en-AU"/>
                    </a:p>
                  </a:txBody>
                  <a:tcPr/>
                </a:tc>
                <a:extLst>
                  <a:ext uri="{0D108BD9-81ED-4DB2-BD59-A6C34878D82A}">
                    <a16:rowId xmlns:a16="http://schemas.microsoft.com/office/drawing/2014/main" val="1752948844"/>
                  </a:ext>
                </a:extLst>
              </a:tr>
              <a:tr h="598277">
                <a:tc>
                  <a:txBody>
                    <a:bodyPr/>
                    <a:lstStyle/>
                    <a:p>
                      <a:pPr algn="ctr">
                        <a:lnSpc>
                          <a:spcPct val="107000"/>
                        </a:lnSpc>
                        <a:spcAft>
                          <a:spcPts val="0"/>
                        </a:spcAft>
                      </a:pPr>
                      <a:r>
                        <a:rPr lang="en-AU" sz="1200">
                          <a:effectLst/>
                        </a:rPr>
                        <a:t>2</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gridSpan="2">
                  <a:txBody>
                    <a:bodyPr/>
                    <a:lstStyle/>
                    <a:p>
                      <a:pPr>
                        <a:lnSpc>
                          <a:spcPct val="107000"/>
                        </a:lnSpc>
                        <a:spcAft>
                          <a:spcPts val="0"/>
                        </a:spcAft>
                      </a:pPr>
                      <a:r>
                        <a:rPr lang="en-AU" sz="1200">
                          <a:effectLst/>
                        </a:rPr>
                        <a:t>Analytics Platform for Analysing Ad Content </a:t>
                      </a:r>
                      <a:br>
                        <a:rPr lang="en-AU" sz="1200">
                          <a:effectLst/>
                        </a:rPr>
                      </a:br>
                      <a:r>
                        <a:rPr lang="en-AU" sz="1200">
                          <a:effectLst/>
                        </a:rPr>
                        <a:t>- Amazon Web Service (AWS) API</a:t>
                      </a:r>
                      <a:br>
                        <a:rPr lang="en-AU" sz="1200">
                          <a:effectLst/>
                        </a:rPr>
                      </a:br>
                      <a:r>
                        <a:rPr lang="en-AU" sz="1200">
                          <a:effectLst/>
                        </a:rPr>
                        <a:t>- Google/Microsoft API</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hMerge="1">
                  <a:txBody>
                    <a:bodyPr/>
                    <a:lstStyle/>
                    <a:p>
                      <a:endParaRPr lang="en-AU"/>
                    </a:p>
                  </a:txBody>
                  <a:tcPr/>
                </a:tc>
                <a:extLst>
                  <a:ext uri="{0D108BD9-81ED-4DB2-BD59-A6C34878D82A}">
                    <a16:rowId xmlns:a16="http://schemas.microsoft.com/office/drawing/2014/main" val="1729687429"/>
                  </a:ext>
                </a:extLst>
              </a:tr>
              <a:tr h="627926">
                <a:tc>
                  <a:txBody>
                    <a:bodyPr/>
                    <a:lstStyle/>
                    <a:p>
                      <a:pPr algn="ctr">
                        <a:lnSpc>
                          <a:spcPct val="107000"/>
                        </a:lnSpc>
                        <a:spcAft>
                          <a:spcPts val="0"/>
                        </a:spcAft>
                      </a:pPr>
                      <a:r>
                        <a:rPr lang="en-AU" sz="1200">
                          <a:effectLst/>
                        </a:rPr>
                        <a:t>3</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rowSpan="5">
                  <a:txBody>
                    <a:bodyPr/>
                    <a:lstStyle/>
                    <a:p>
                      <a:pPr algn="ctr">
                        <a:lnSpc>
                          <a:spcPct val="107000"/>
                        </a:lnSpc>
                        <a:spcAft>
                          <a:spcPts val="0"/>
                        </a:spcAft>
                      </a:pPr>
                      <a:r>
                        <a:rPr lang="en-AU" sz="1200">
                          <a:effectLst/>
                        </a:rPr>
                        <a:t>Ad Content</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a:txBody>
                    <a:bodyPr/>
                    <a:lstStyle/>
                    <a:p>
                      <a:pPr>
                        <a:lnSpc>
                          <a:spcPct val="107000"/>
                        </a:lnSpc>
                        <a:spcAft>
                          <a:spcPts val="0"/>
                        </a:spcAft>
                      </a:pPr>
                      <a:r>
                        <a:rPr lang="en-AU" sz="1200">
                          <a:effectLst/>
                        </a:rPr>
                        <a:t>(1) Text Analytics </a:t>
                      </a:r>
                      <a:br>
                        <a:rPr lang="en-AU" sz="1200">
                          <a:effectLst/>
                        </a:rPr>
                      </a:br>
                      <a:r>
                        <a:rPr lang="en-AU" sz="1200">
                          <a:effectLst/>
                        </a:rPr>
                        <a:t>- Keyword Ad</a:t>
                      </a:r>
                      <a:br>
                        <a:rPr lang="en-AU" sz="1200">
                          <a:effectLst/>
                        </a:rPr>
                      </a:br>
                      <a:r>
                        <a:rPr lang="en-AU" sz="1200">
                          <a:effectLst/>
                        </a:rPr>
                        <a:t>- Google AdWords</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3494490052"/>
                  </a:ext>
                </a:extLst>
              </a:tr>
              <a:tr h="440141">
                <a:tc>
                  <a:txBody>
                    <a:bodyPr/>
                    <a:lstStyle/>
                    <a:p>
                      <a:pPr algn="ctr">
                        <a:lnSpc>
                          <a:spcPct val="107000"/>
                        </a:lnSpc>
                        <a:spcAft>
                          <a:spcPts val="0"/>
                        </a:spcAft>
                      </a:pPr>
                      <a:r>
                        <a:rPr lang="en-AU" sz="1200">
                          <a:effectLst/>
                        </a:rPr>
                        <a:t>4</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a:effectLst/>
                        </a:rPr>
                        <a:t>(2) Speech Analytics: Sound, Tone</a:t>
                      </a:r>
                      <a:br>
                        <a:rPr lang="en-AU" sz="1200">
                          <a:effectLst/>
                        </a:rPr>
                      </a:br>
                      <a:r>
                        <a:rPr lang="en-AU" sz="1200">
                          <a:effectLst/>
                        </a:rPr>
                        <a:t>- Radio Ad, Video Ad </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1448137540"/>
                  </a:ext>
                </a:extLst>
              </a:tr>
              <a:tr h="558743">
                <a:tc>
                  <a:txBody>
                    <a:bodyPr/>
                    <a:lstStyle/>
                    <a:p>
                      <a:pPr algn="ctr">
                        <a:lnSpc>
                          <a:spcPct val="107000"/>
                        </a:lnSpc>
                        <a:spcAft>
                          <a:spcPts val="0"/>
                        </a:spcAft>
                      </a:pPr>
                      <a:r>
                        <a:rPr lang="en-AU" sz="1200">
                          <a:effectLst/>
                        </a:rPr>
                        <a:t>5</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a:effectLst/>
                        </a:rPr>
                        <a:t>(3) Picture Analytics: Objects, Colour </a:t>
                      </a:r>
                      <a:br>
                        <a:rPr lang="en-AU" sz="1200">
                          <a:effectLst/>
                        </a:rPr>
                      </a:br>
                      <a:r>
                        <a:rPr lang="en-AU" sz="1200">
                          <a:effectLst/>
                        </a:rPr>
                        <a:t>- Social Media Ad</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2536209126"/>
                  </a:ext>
                </a:extLst>
              </a:tr>
              <a:tr h="424987">
                <a:tc>
                  <a:txBody>
                    <a:bodyPr/>
                    <a:lstStyle/>
                    <a:p>
                      <a:pPr algn="ctr">
                        <a:lnSpc>
                          <a:spcPct val="107000"/>
                        </a:lnSpc>
                        <a:spcAft>
                          <a:spcPts val="0"/>
                        </a:spcAft>
                      </a:pPr>
                      <a:r>
                        <a:rPr lang="en-AU" sz="1200">
                          <a:effectLst/>
                        </a:rPr>
                        <a:t>6</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a:effectLst/>
                        </a:rPr>
                        <a:t>(4) Video Analytics: Moving Objects</a:t>
                      </a:r>
                      <a:br>
                        <a:rPr lang="en-AU" sz="1200">
                          <a:effectLst/>
                        </a:rPr>
                      </a:br>
                      <a:r>
                        <a:rPr lang="en-AU" sz="1200">
                          <a:effectLst/>
                        </a:rPr>
                        <a:t>- YouTube Ad, Video Ad for Crowdfunding</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3970499458"/>
                  </a:ext>
                </a:extLst>
              </a:tr>
              <a:tr h="454638">
                <a:tc>
                  <a:txBody>
                    <a:bodyPr/>
                    <a:lstStyle/>
                    <a:p>
                      <a:pPr algn="ctr">
                        <a:lnSpc>
                          <a:spcPct val="107000"/>
                        </a:lnSpc>
                        <a:spcAft>
                          <a:spcPts val="0"/>
                        </a:spcAft>
                      </a:pPr>
                      <a:r>
                        <a:rPr lang="en-AU" sz="1200">
                          <a:effectLst/>
                        </a:rPr>
                        <a:t>7</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a:effectLst/>
                        </a:rPr>
                        <a:t>(5) Ad Content Optimization </a:t>
                      </a:r>
                      <a:br>
                        <a:rPr lang="en-AU" sz="1200">
                          <a:effectLst/>
                        </a:rPr>
                      </a:br>
                      <a:r>
                        <a:rPr lang="en-AU" sz="1200">
                          <a:effectLst/>
                        </a:rPr>
                        <a:t>- Text + Speech + Picture + Action </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4240435789"/>
                  </a:ext>
                </a:extLst>
              </a:tr>
              <a:tr h="1033147">
                <a:tc>
                  <a:txBody>
                    <a:bodyPr/>
                    <a:lstStyle/>
                    <a:p>
                      <a:pPr algn="ctr">
                        <a:lnSpc>
                          <a:spcPct val="107000"/>
                        </a:lnSpc>
                        <a:spcAft>
                          <a:spcPts val="0"/>
                        </a:spcAft>
                      </a:pPr>
                      <a:r>
                        <a:rPr lang="en-AU" sz="1200">
                          <a:effectLst/>
                        </a:rPr>
                        <a:t>8</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rowSpan="3">
                  <a:txBody>
                    <a:bodyPr/>
                    <a:lstStyle/>
                    <a:p>
                      <a:pPr algn="ctr">
                        <a:lnSpc>
                          <a:spcPct val="107000"/>
                        </a:lnSpc>
                        <a:spcAft>
                          <a:spcPts val="0"/>
                        </a:spcAft>
                      </a:pPr>
                      <a:r>
                        <a:rPr lang="en-AU" sz="1200" dirty="0">
                          <a:effectLst/>
                        </a:rPr>
                        <a:t>New Ad Technology To</a:t>
                      </a:r>
                      <a:endParaRPr lang="en-A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a:txBody>
                    <a:bodyPr/>
                    <a:lstStyle/>
                    <a:p>
                      <a:pPr>
                        <a:lnSpc>
                          <a:spcPct val="107000"/>
                        </a:lnSpc>
                        <a:spcAft>
                          <a:spcPts val="0"/>
                        </a:spcAft>
                      </a:pPr>
                      <a:r>
                        <a:rPr lang="en-AU" sz="1200" dirty="0">
                          <a:effectLst/>
                        </a:rPr>
                        <a:t>(1) Access Target Customers </a:t>
                      </a:r>
                      <a:br>
                        <a:rPr lang="en-AU" sz="1200" dirty="0">
                          <a:effectLst/>
                        </a:rPr>
                      </a:br>
                      <a:r>
                        <a:rPr lang="en-AU" sz="1200" dirty="0">
                          <a:effectLst/>
                        </a:rPr>
                        <a:t>- Facebook's Target Ad</a:t>
                      </a:r>
                      <a:br>
                        <a:rPr lang="en-AU" sz="1200" dirty="0">
                          <a:effectLst/>
                        </a:rPr>
                      </a:br>
                      <a:r>
                        <a:rPr lang="en-AU" sz="1200" dirty="0">
                          <a:effectLst/>
                        </a:rPr>
                        <a:t>- Outdoor Ad in Hot-spot Location  </a:t>
                      </a:r>
                      <a:br>
                        <a:rPr lang="en-AU" sz="1200" dirty="0">
                          <a:effectLst/>
                        </a:rPr>
                      </a:br>
                      <a:r>
                        <a:rPr lang="en-AU" sz="1200" dirty="0">
                          <a:effectLst/>
                        </a:rPr>
                        <a:t>- Automatic Programmatic Ad</a:t>
                      </a:r>
                      <a:br>
                        <a:rPr lang="en-AU" sz="1200" dirty="0">
                          <a:effectLst/>
                        </a:rPr>
                      </a:br>
                      <a:r>
                        <a:rPr lang="en-AU" sz="1200" dirty="0">
                          <a:effectLst/>
                        </a:rPr>
                        <a:t>- Ethics: Targeting Power vs Privacy</a:t>
                      </a:r>
                      <a:endParaRPr lang="en-A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3285328570"/>
                  </a:ext>
                </a:extLst>
              </a:tr>
              <a:tr h="627926">
                <a:tc>
                  <a:txBody>
                    <a:bodyPr/>
                    <a:lstStyle/>
                    <a:p>
                      <a:pPr algn="ctr">
                        <a:lnSpc>
                          <a:spcPct val="107000"/>
                        </a:lnSpc>
                        <a:spcAft>
                          <a:spcPts val="0"/>
                        </a:spcAft>
                      </a:pPr>
                      <a:r>
                        <a:rPr lang="en-AU" sz="1200">
                          <a:effectLst/>
                        </a:rPr>
                        <a:t>9</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a:effectLst/>
                        </a:rPr>
                        <a:t>(2) Measure Ad Effect</a:t>
                      </a:r>
                      <a:br>
                        <a:rPr lang="en-AU" sz="1200">
                          <a:effectLst/>
                        </a:rPr>
                      </a:br>
                      <a:r>
                        <a:rPr lang="en-AU" sz="1200">
                          <a:effectLst/>
                        </a:rPr>
                        <a:t>- Consumer Search</a:t>
                      </a:r>
                      <a:br>
                        <a:rPr lang="en-AU" sz="1200">
                          <a:effectLst/>
                        </a:rPr>
                      </a:br>
                      <a:r>
                        <a:rPr lang="en-AU" sz="1200">
                          <a:effectLst/>
                        </a:rPr>
                        <a:t>- Eye-tracking / Face Emotion</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1104762816"/>
                  </a:ext>
                </a:extLst>
              </a:tr>
              <a:tr h="568626">
                <a:tc>
                  <a:txBody>
                    <a:bodyPr/>
                    <a:lstStyle/>
                    <a:p>
                      <a:pPr algn="ctr">
                        <a:lnSpc>
                          <a:spcPct val="107000"/>
                        </a:lnSpc>
                        <a:spcAft>
                          <a:spcPts val="0"/>
                        </a:spcAft>
                      </a:pPr>
                      <a:r>
                        <a:rPr lang="en-AU" sz="1200">
                          <a:effectLst/>
                        </a:rPr>
                        <a:t>10</a:t>
                      </a:r>
                      <a:endParaRPr lang="en-A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tc vMerge="1">
                  <a:txBody>
                    <a:bodyPr/>
                    <a:lstStyle/>
                    <a:p>
                      <a:endParaRPr lang="en-AU"/>
                    </a:p>
                  </a:txBody>
                  <a:tcPr/>
                </a:tc>
                <a:tc>
                  <a:txBody>
                    <a:bodyPr/>
                    <a:lstStyle/>
                    <a:p>
                      <a:pPr>
                        <a:lnSpc>
                          <a:spcPct val="107000"/>
                        </a:lnSpc>
                        <a:spcAft>
                          <a:spcPts val="0"/>
                        </a:spcAft>
                      </a:pPr>
                      <a:r>
                        <a:rPr lang="en-AU" sz="1200" dirty="0">
                          <a:effectLst/>
                        </a:rPr>
                        <a:t>(3) Improve Ad Content </a:t>
                      </a:r>
                      <a:br>
                        <a:rPr lang="en-AU" sz="1200" dirty="0">
                          <a:effectLst/>
                        </a:rPr>
                      </a:br>
                      <a:r>
                        <a:rPr lang="en-AU" sz="1200" dirty="0">
                          <a:effectLst/>
                        </a:rPr>
                        <a:t>- 3D</a:t>
                      </a:r>
                      <a:br>
                        <a:rPr lang="en-AU" sz="1200" dirty="0">
                          <a:effectLst/>
                        </a:rPr>
                      </a:br>
                      <a:r>
                        <a:rPr lang="en-AU" sz="1200" dirty="0">
                          <a:effectLst/>
                        </a:rPr>
                        <a:t>- Virtual &amp; Augmented Reality</a:t>
                      </a:r>
                      <a:endParaRPr lang="en-A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94" marR="48294" marT="0" marB="0" anchor="ctr"/>
                </a:tc>
                <a:extLst>
                  <a:ext uri="{0D108BD9-81ED-4DB2-BD59-A6C34878D82A}">
                    <a16:rowId xmlns:a16="http://schemas.microsoft.com/office/drawing/2014/main" val="4087086380"/>
                  </a:ext>
                </a:extLst>
              </a:tr>
            </a:tbl>
          </a:graphicData>
        </a:graphic>
      </p:graphicFrame>
      <p:sp>
        <p:nvSpPr>
          <p:cNvPr id="5" name="Slide Number Placeholder 4">
            <a:extLst>
              <a:ext uri="{FF2B5EF4-FFF2-40B4-BE49-F238E27FC236}">
                <a16:creationId xmlns:a16="http://schemas.microsoft.com/office/drawing/2014/main" id="{E07DEC86-719A-4DB6-A311-94E62A809E47}"/>
              </a:ext>
            </a:extLst>
          </p:cNvPr>
          <p:cNvSpPr>
            <a:spLocks noGrp="1"/>
          </p:cNvSpPr>
          <p:nvPr>
            <p:ph type="sldNum" sz="quarter" idx="12"/>
          </p:nvPr>
        </p:nvSpPr>
        <p:spPr/>
        <p:txBody>
          <a:bodyPr/>
          <a:lstStyle/>
          <a:p>
            <a:fld id="{D145378C-1164-434C-91C9-2959B950CD3F}" type="slidenum">
              <a:rPr lang="en-AU" smtClean="0"/>
              <a:t>40</a:t>
            </a:fld>
            <a:endParaRPr lang="en-AU"/>
          </a:p>
        </p:txBody>
      </p:sp>
    </p:spTree>
    <p:extLst>
      <p:ext uri="{BB962C8B-B14F-4D97-AF65-F5344CB8AC3E}">
        <p14:creationId xmlns:p14="http://schemas.microsoft.com/office/powerpoint/2010/main" val="2819546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04B8-7312-4A44-87DB-CE98898792F4}"/>
              </a:ext>
            </a:extLst>
          </p:cNvPr>
          <p:cNvSpPr>
            <a:spLocks noGrp="1"/>
          </p:cNvSpPr>
          <p:nvPr>
            <p:ph type="title"/>
          </p:nvPr>
        </p:nvSpPr>
        <p:spPr>
          <a:xfrm>
            <a:off x="263799" y="821342"/>
            <a:ext cx="5032437" cy="3153467"/>
          </a:xfrm>
        </p:spPr>
        <p:txBody>
          <a:bodyPr>
            <a:noAutofit/>
          </a:bodyPr>
          <a:lstStyle/>
          <a:p>
            <a:r>
              <a:rPr lang="en-AU" sz="3600" dirty="0"/>
              <a:t>Other Marketing Analytics Course: MARK 5827 Customer Analytics </a:t>
            </a:r>
            <a:br>
              <a:rPr lang="en-AU" sz="3600" dirty="0"/>
            </a:br>
            <a:r>
              <a:rPr lang="en-AU" sz="3600" dirty="0"/>
              <a:t>(2019 Term 2) </a:t>
            </a:r>
          </a:p>
        </p:txBody>
      </p:sp>
      <p:graphicFrame>
        <p:nvGraphicFramePr>
          <p:cNvPr id="6" name="Table 5">
            <a:extLst>
              <a:ext uri="{FF2B5EF4-FFF2-40B4-BE49-F238E27FC236}">
                <a16:creationId xmlns:a16="http://schemas.microsoft.com/office/drawing/2014/main" id="{C52A4AAB-C93E-46DE-93BF-EEE7270A07D0}"/>
              </a:ext>
            </a:extLst>
          </p:cNvPr>
          <p:cNvGraphicFramePr>
            <a:graphicFrameLocks noGrp="1"/>
          </p:cNvGraphicFramePr>
          <p:nvPr>
            <p:extLst>
              <p:ext uri="{D42A27DB-BD31-4B8C-83A1-F6EECF244321}">
                <p14:modId xmlns:p14="http://schemas.microsoft.com/office/powerpoint/2010/main" val="3718671478"/>
              </p:ext>
            </p:extLst>
          </p:nvPr>
        </p:nvGraphicFramePr>
        <p:xfrm>
          <a:off x="5437848" y="416740"/>
          <a:ext cx="5915278" cy="5724046"/>
        </p:xfrm>
        <a:graphic>
          <a:graphicData uri="http://schemas.openxmlformats.org/drawingml/2006/table">
            <a:tbl>
              <a:tblPr firstRow="1" firstCol="1" bandRow="1">
                <a:tableStyleId>{5C22544A-7EE6-4342-B048-85BDC9FD1C3A}</a:tableStyleId>
              </a:tblPr>
              <a:tblGrid>
                <a:gridCol w="765288">
                  <a:extLst>
                    <a:ext uri="{9D8B030D-6E8A-4147-A177-3AD203B41FA5}">
                      <a16:colId xmlns:a16="http://schemas.microsoft.com/office/drawing/2014/main" val="964465483"/>
                    </a:ext>
                  </a:extLst>
                </a:gridCol>
                <a:gridCol w="2018796">
                  <a:extLst>
                    <a:ext uri="{9D8B030D-6E8A-4147-A177-3AD203B41FA5}">
                      <a16:colId xmlns:a16="http://schemas.microsoft.com/office/drawing/2014/main" val="2516303603"/>
                    </a:ext>
                  </a:extLst>
                </a:gridCol>
                <a:gridCol w="3131194">
                  <a:extLst>
                    <a:ext uri="{9D8B030D-6E8A-4147-A177-3AD203B41FA5}">
                      <a16:colId xmlns:a16="http://schemas.microsoft.com/office/drawing/2014/main" val="188031858"/>
                    </a:ext>
                  </a:extLst>
                </a:gridCol>
              </a:tblGrid>
              <a:tr h="250157">
                <a:tc>
                  <a:txBody>
                    <a:bodyPr/>
                    <a:lstStyle/>
                    <a:p>
                      <a:pPr algn="ctr">
                        <a:lnSpc>
                          <a:spcPct val="107000"/>
                        </a:lnSpc>
                        <a:spcAft>
                          <a:spcPts val="0"/>
                        </a:spcAft>
                      </a:pPr>
                      <a:r>
                        <a:rPr lang="en-AU" sz="1600">
                          <a:effectLst/>
                        </a:rPr>
                        <a:t>Week</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gridSpan="2">
                  <a:txBody>
                    <a:bodyPr/>
                    <a:lstStyle/>
                    <a:p>
                      <a:pPr algn="ctr">
                        <a:lnSpc>
                          <a:spcPct val="107000"/>
                        </a:lnSpc>
                        <a:spcAft>
                          <a:spcPts val="0"/>
                        </a:spcAft>
                      </a:pPr>
                      <a:r>
                        <a:rPr lang="en-AU" sz="1600">
                          <a:effectLst/>
                        </a:rPr>
                        <a:t>Lecture</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hMerge="1">
                  <a:txBody>
                    <a:bodyPr/>
                    <a:lstStyle/>
                    <a:p>
                      <a:endParaRPr lang="en-AU"/>
                    </a:p>
                  </a:txBody>
                  <a:tcPr/>
                </a:tc>
                <a:extLst>
                  <a:ext uri="{0D108BD9-81ED-4DB2-BD59-A6C34878D82A}">
                    <a16:rowId xmlns:a16="http://schemas.microsoft.com/office/drawing/2014/main" val="2467746447"/>
                  </a:ext>
                </a:extLst>
              </a:tr>
              <a:tr h="500314">
                <a:tc>
                  <a:txBody>
                    <a:bodyPr/>
                    <a:lstStyle/>
                    <a:p>
                      <a:pPr algn="ctr">
                        <a:lnSpc>
                          <a:spcPct val="107000"/>
                        </a:lnSpc>
                        <a:spcAft>
                          <a:spcPts val="0"/>
                        </a:spcAft>
                      </a:pPr>
                      <a:r>
                        <a:rPr lang="en-AU" sz="1600">
                          <a:effectLst/>
                        </a:rPr>
                        <a:t>1</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gridSpan="2">
                  <a:txBody>
                    <a:bodyPr/>
                    <a:lstStyle/>
                    <a:p>
                      <a:pPr algn="ctr">
                        <a:lnSpc>
                          <a:spcPct val="107000"/>
                        </a:lnSpc>
                        <a:spcAft>
                          <a:spcPts val="0"/>
                        </a:spcAft>
                      </a:pPr>
                      <a:r>
                        <a:rPr lang="en-AU" sz="1600">
                          <a:effectLst/>
                        </a:rPr>
                        <a:t>Customer Relationship Management (CRM) </a:t>
                      </a:r>
                      <a:br>
                        <a:rPr lang="en-AU" sz="1600">
                          <a:effectLst/>
                        </a:rPr>
                      </a:br>
                      <a:r>
                        <a:rPr lang="en-AU" sz="1600">
                          <a:effectLst/>
                        </a:rPr>
                        <a:t>&amp; Big Data Analytics </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hMerge="1">
                  <a:txBody>
                    <a:bodyPr/>
                    <a:lstStyle/>
                    <a:p>
                      <a:endParaRPr lang="en-AU"/>
                    </a:p>
                  </a:txBody>
                  <a:tcPr/>
                </a:tc>
                <a:extLst>
                  <a:ext uri="{0D108BD9-81ED-4DB2-BD59-A6C34878D82A}">
                    <a16:rowId xmlns:a16="http://schemas.microsoft.com/office/drawing/2014/main" val="751887614"/>
                  </a:ext>
                </a:extLst>
              </a:tr>
              <a:tr h="500314">
                <a:tc>
                  <a:txBody>
                    <a:bodyPr/>
                    <a:lstStyle/>
                    <a:p>
                      <a:pPr algn="ctr">
                        <a:lnSpc>
                          <a:spcPct val="107000"/>
                        </a:lnSpc>
                        <a:spcAft>
                          <a:spcPts val="0"/>
                        </a:spcAft>
                      </a:pPr>
                      <a:r>
                        <a:rPr lang="en-AU" sz="1600">
                          <a:effectLst/>
                        </a:rPr>
                        <a:t>2</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rowSpan="2">
                  <a:txBody>
                    <a:bodyPr/>
                    <a:lstStyle/>
                    <a:p>
                      <a:pPr algn="ctr">
                        <a:lnSpc>
                          <a:spcPct val="107000"/>
                        </a:lnSpc>
                        <a:spcAft>
                          <a:spcPts val="0"/>
                        </a:spcAft>
                      </a:pPr>
                      <a:r>
                        <a:rPr lang="en-AU" sz="1600">
                          <a:effectLst/>
                        </a:rPr>
                        <a:t>Attract </a:t>
                      </a:r>
                      <a:br>
                        <a:rPr lang="en-AU" sz="1600">
                          <a:effectLst/>
                        </a:rPr>
                      </a:br>
                      <a:r>
                        <a:rPr lang="en-AU" sz="1600">
                          <a:effectLst/>
                        </a:rPr>
                        <a:t>New Consumers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(1) Ad Targeting on YouTube, </a:t>
                      </a:r>
                      <a:br>
                        <a:rPr lang="en-AU" sz="1600">
                          <a:effectLst/>
                        </a:rPr>
                      </a:br>
                      <a:r>
                        <a:rPr lang="en-AU" sz="1600">
                          <a:effectLst/>
                        </a:rPr>
                        <a:t>Search-based Retargeting</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3742636538"/>
                  </a:ext>
                </a:extLst>
              </a:tr>
              <a:tr h="500314">
                <a:tc>
                  <a:txBody>
                    <a:bodyPr/>
                    <a:lstStyle/>
                    <a:p>
                      <a:pPr algn="ctr">
                        <a:lnSpc>
                          <a:spcPct val="107000"/>
                        </a:lnSpc>
                        <a:spcAft>
                          <a:spcPts val="0"/>
                        </a:spcAft>
                      </a:pPr>
                      <a:r>
                        <a:rPr lang="en-AU" sz="1600">
                          <a:effectLst/>
                        </a:rPr>
                        <a:t>3</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vMerge="1">
                  <a:txBody>
                    <a:bodyPr/>
                    <a:lstStyle/>
                    <a:p>
                      <a:endParaRPr lang="en-AU"/>
                    </a:p>
                  </a:txBody>
                  <a:tcPr/>
                </a:tc>
                <a:tc>
                  <a:txBody>
                    <a:bodyPr/>
                    <a:lstStyle/>
                    <a:p>
                      <a:pPr>
                        <a:lnSpc>
                          <a:spcPct val="107000"/>
                        </a:lnSpc>
                        <a:spcAft>
                          <a:spcPts val="0"/>
                        </a:spcAft>
                      </a:pPr>
                      <a:r>
                        <a:rPr lang="en-AU" sz="1600">
                          <a:effectLst/>
                        </a:rPr>
                        <a:t>(2) Virtual Sales Agents (Chatbot)</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4071978059"/>
                  </a:ext>
                </a:extLst>
              </a:tr>
              <a:tr h="500314">
                <a:tc>
                  <a:txBody>
                    <a:bodyPr/>
                    <a:lstStyle/>
                    <a:p>
                      <a:pPr algn="ctr">
                        <a:lnSpc>
                          <a:spcPct val="107000"/>
                        </a:lnSpc>
                        <a:spcAft>
                          <a:spcPts val="0"/>
                        </a:spcAft>
                      </a:pPr>
                      <a:r>
                        <a:rPr lang="en-AU" sz="1600">
                          <a:effectLst/>
                        </a:rPr>
                        <a:t>4</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rowSpan="2">
                  <a:txBody>
                    <a:bodyPr/>
                    <a:lstStyle/>
                    <a:p>
                      <a:pPr algn="ctr">
                        <a:lnSpc>
                          <a:spcPct val="107000"/>
                        </a:lnSpc>
                        <a:spcAft>
                          <a:spcPts val="0"/>
                        </a:spcAft>
                      </a:pPr>
                      <a:r>
                        <a:rPr lang="en-AU" sz="1600" dirty="0">
                          <a:effectLst/>
                        </a:rPr>
                        <a:t>Retaine </a:t>
                      </a:r>
                      <a:br>
                        <a:rPr lang="en-AU" sz="1600" dirty="0">
                          <a:effectLst/>
                        </a:rPr>
                      </a:br>
                      <a:r>
                        <a:rPr lang="en-AU" sz="1600" dirty="0">
                          <a:effectLst/>
                        </a:rPr>
                        <a:t>Customers</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(1) Mobile Coupons based on Purchase History</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3401357384"/>
                  </a:ext>
                </a:extLst>
              </a:tr>
              <a:tr h="500314">
                <a:tc>
                  <a:txBody>
                    <a:bodyPr/>
                    <a:lstStyle/>
                    <a:p>
                      <a:pPr algn="ctr">
                        <a:lnSpc>
                          <a:spcPct val="107000"/>
                        </a:lnSpc>
                        <a:spcAft>
                          <a:spcPts val="0"/>
                        </a:spcAft>
                      </a:pPr>
                      <a:r>
                        <a:rPr lang="en-AU" sz="1600">
                          <a:effectLst/>
                        </a:rPr>
                        <a:t>5</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vMerge="1">
                  <a:txBody>
                    <a:bodyPr/>
                    <a:lstStyle/>
                    <a:p>
                      <a:endParaRPr lang="en-AU"/>
                    </a:p>
                  </a:txBody>
                  <a:tcPr/>
                </a:tc>
                <a:tc>
                  <a:txBody>
                    <a:bodyPr/>
                    <a:lstStyle/>
                    <a:p>
                      <a:pPr>
                        <a:lnSpc>
                          <a:spcPct val="107000"/>
                        </a:lnSpc>
                        <a:spcAft>
                          <a:spcPts val="0"/>
                        </a:spcAft>
                      </a:pPr>
                      <a:r>
                        <a:rPr lang="en-AU" sz="1600">
                          <a:effectLst/>
                        </a:rPr>
                        <a:t>(2) Churn Analysis</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721372060"/>
                  </a:ext>
                </a:extLst>
              </a:tr>
              <a:tr h="500314">
                <a:tc>
                  <a:txBody>
                    <a:bodyPr/>
                    <a:lstStyle/>
                    <a:p>
                      <a:pPr algn="ctr">
                        <a:lnSpc>
                          <a:spcPct val="107000"/>
                        </a:lnSpc>
                        <a:spcAft>
                          <a:spcPts val="0"/>
                        </a:spcAft>
                      </a:pPr>
                      <a:r>
                        <a:rPr lang="en-AU" sz="1600">
                          <a:effectLst/>
                        </a:rPr>
                        <a:t>6</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gn="ctr">
                        <a:lnSpc>
                          <a:spcPct val="107000"/>
                        </a:lnSpc>
                        <a:spcAft>
                          <a:spcPts val="0"/>
                        </a:spcAft>
                      </a:pPr>
                      <a:r>
                        <a:rPr lang="en-AU" sz="1600" dirty="0">
                          <a:effectLst/>
                        </a:rPr>
                        <a:t>Recommend </a:t>
                      </a:r>
                      <a:br>
                        <a:rPr lang="en-AU" sz="1600" dirty="0">
                          <a:effectLst/>
                        </a:rPr>
                      </a:br>
                      <a:r>
                        <a:rPr lang="en-AU" sz="1600" dirty="0">
                          <a:effectLst/>
                        </a:rPr>
                        <a:t>Own Products</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Up-selling</a:t>
                      </a:r>
                      <a:br>
                        <a:rPr lang="en-AU" sz="1600">
                          <a:effectLst/>
                        </a:rPr>
                      </a:br>
                      <a:r>
                        <a:rPr lang="en-AU" sz="1600">
                          <a:effectLst/>
                        </a:rPr>
                        <a:t>Cross-selling</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2095204545"/>
                  </a:ext>
                </a:extLst>
              </a:tr>
              <a:tr h="757494">
                <a:tc>
                  <a:txBody>
                    <a:bodyPr/>
                    <a:lstStyle/>
                    <a:p>
                      <a:pPr algn="ctr">
                        <a:lnSpc>
                          <a:spcPct val="107000"/>
                        </a:lnSpc>
                        <a:spcAft>
                          <a:spcPts val="0"/>
                        </a:spcAft>
                      </a:pPr>
                      <a:r>
                        <a:rPr lang="en-AU" sz="1600">
                          <a:effectLst/>
                        </a:rPr>
                        <a:t>7</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gn="ctr">
                        <a:lnSpc>
                          <a:spcPct val="107000"/>
                        </a:lnSpc>
                        <a:spcAft>
                          <a:spcPts val="0"/>
                        </a:spcAft>
                      </a:pPr>
                      <a:r>
                        <a:rPr lang="en-AU" sz="1600" dirty="0">
                          <a:effectLst/>
                        </a:rPr>
                        <a:t>Manage</a:t>
                      </a:r>
                      <a:br>
                        <a:rPr lang="en-AU" sz="1600" dirty="0">
                          <a:effectLst/>
                        </a:rPr>
                      </a:br>
                      <a:r>
                        <a:rPr lang="en-AU" sz="1600" dirty="0">
                          <a:effectLst/>
                        </a:rPr>
                        <a:t>Multichannel </a:t>
                      </a:r>
                      <a:br>
                        <a:rPr lang="en-AU" sz="1600" dirty="0">
                          <a:effectLst/>
                        </a:rPr>
                      </a:br>
                      <a:r>
                        <a:rPr lang="en-AU" sz="1600" dirty="0">
                          <a:effectLst/>
                        </a:rPr>
                        <a:t>Customers</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Omni-channel Marketing</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1341002061"/>
                  </a:ext>
                </a:extLst>
              </a:tr>
              <a:tr h="658308">
                <a:tc>
                  <a:txBody>
                    <a:bodyPr/>
                    <a:lstStyle/>
                    <a:p>
                      <a:pPr algn="ctr">
                        <a:lnSpc>
                          <a:spcPct val="107000"/>
                        </a:lnSpc>
                        <a:spcAft>
                          <a:spcPts val="0"/>
                        </a:spcAft>
                      </a:pPr>
                      <a:r>
                        <a:rPr lang="en-AU" sz="1600">
                          <a:effectLst/>
                        </a:rPr>
                        <a:t>8</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gn="ctr">
                        <a:lnSpc>
                          <a:spcPct val="107000"/>
                        </a:lnSpc>
                        <a:spcAft>
                          <a:spcPts val="0"/>
                        </a:spcAft>
                      </a:pPr>
                      <a:r>
                        <a:rPr lang="en-AU" sz="1600" dirty="0">
                          <a:effectLst/>
                        </a:rPr>
                        <a:t>Deal with </a:t>
                      </a:r>
                      <a:br>
                        <a:rPr lang="en-AU" sz="1600" dirty="0">
                          <a:effectLst/>
                        </a:rPr>
                      </a:br>
                      <a:r>
                        <a:rPr lang="en-AU" sz="1600" dirty="0">
                          <a:effectLst/>
                        </a:rPr>
                        <a:t>Customer Complaints</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Complaint Management </a:t>
                      </a:r>
                      <a:br>
                        <a:rPr lang="en-AU" sz="1600">
                          <a:effectLst/>
                        </a:rPr>
                      </a:br>
                      <a:r>
                        <a:rPr lang="en-AU" sz="1600">
                          <a:effectLst/>
                        </a:rPr>
                        <a:t>in Social Media &amp; Call Centre</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915752894"/>
                  </a:ext>
                </a:extLst>
              </a:tr>
              <a:tr h="500314">
                <a:tc>
                  <a:txBody>
                    <a:bodyPr/>
                    <a:lstStyle/>
                    <a:p>
                      <a:pPr algn="ctr">
                        <a:lnSpc>
                          <a:spcPct val="107000"/>
                        </a:lnSpc>
                        <a:spcAft>
                          <a:spcPts val="0"/>
                        </a:spcAft>
                      </a:pPr>
                      <a:r>
                        <a:rPr lang="en-AU" sz="1600">
                          <a:effectLst/>
                        </a:rPr>
                        <a:t>9</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gn="ctr">
                        <a:lnSpc>
                          <a:spcPct val="107000"/>
                        </a:lnSpc>
                        <a:spcAft>
                          <a:spcPts val="0"/>
                        </a:spcAft>
                      </a:pPr>
                      <a:r>
                        <a:rPr lang="en-AU" sz="1600" dirty="0">
                          <a:effectLst/>
                        </a:rPr>
                        <a:t>Encourage Referrals</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a:effectLst/>
                        </a:rPr>
                        <a:t>Word-of-mouth</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11176063"/>
                  </a:ext>
                </a:extLst>
              </a:tr>
              <a:tr h="500314">
                <a:tc>
                  <a:txBody>
                    <a:bodyPr/>
                    <a:lstStyle/>
                    <a:p>
                      <a:pPr algn="ctr">
                        <a:lnSpc>
                          <a:spcPct val="107000"/>
                        </a:lnSpc>
                        <a:spcAft>
                          <a:spcPts val="0"/>
                        </a:spcAft>
                      </a:pPr>
                      <a:r>
                        <a:rPr lang="en-AU" sz="1600">
                          <a:effectLst/>
                        </a:rPr>
                        <a:t>10</a:t>
                      </a:r>
                      <a:endParaRPr lang="en-AU"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gn="ctr">
                        <a:lnSpc>
                          <a:spcPct val="107000"/>
                        </a:lnSpc>
                        <a:spcAft>
                          <a:spcPts val="0"/>
                        </a:spcAft>
                      </a:pPr>
                      <a:r>
                        <a:rPr lang="en-AU" sz="1600" dirty="0">
                          <a:effectLst/>
                        </a:rPr>
                        <a:t>Reinvite Silent </a:t>
                      </a:r>
                      <a:br>
                        <a:rPr lang="en-AU" sz="1600" dirty="0">
                          <a:effectLst/>
                        </a:rPr>
                      </a:br>
                      <a:r>
                        <a:rPr lang="en-AU" sz="1600" dirty="0">
                          <a:effectLst/>
                        </a:rPr>
                        <a:t>or Lost Customers </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tc>
                  <a:txBody>
                    <a:bodyPr/>
                    <a:lstStyle/>
                    <a:p>
                      <a:pPr>
                        <a:lnSpc>
                          <a:spcPct val="107000"/>
                        </a:lnSpc>
                        <a:spcAft>
                          <a:spcPts val="0"/>
                        </a:spcAft>
                      </a:pPr>
                      <a:r>
                        <a:rPr lang="en-AU" sz="1600" dirty="0">
                          <a:effectLst/>
                        </a:rPr>
                        <a:t> </a:t>
                      </a:r>
                      <a:endParaRPr lang="en-A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74" marR="67274" marT="0" marB="0" anchor="ctr"/>
                </a:tc>
                <a:extLst>
                  <a:ext uri="{0D108BD9-81ED-4DB2-BD59-A6C34878D82A}">
                    <a16:rowId xmlns:a16="http://schemas.microsoft.com/office/drawing/2014/main" val="1873642502"/>
                  </a:ext>
                </a:extLst>
              </a:tr>
            </a:tbl>
          </a:graphicData>
        </a:graphic>
      </p:graphicFrame>
      <p:sp>
        <p:nvSpPr>
          <p:cNvPr id="7" name="Slide Number Placeholder 6">
            <a:extLst>
              <a:ext uri="{FF2B5EF4-FFF2-40B4-BE49-F238E27FC236}">
                <a16:creationId xmlns:a16="http://schemas.microsoft.com/office/drawing/2014/main" id="{C0D95EDE-0215-4CE3-AC72-DC8E3BCA41F0}"/>
              </a:ext>
            </a:extLst>
          </p:cNvPr>
          <p:cNvSpPr>
            <a:spLocks noGrp="1"/>
          </p:cNvSpPr>
          <p:nvPr>
            <p:ph type="sldNum" sz="quarter" idx="12"/>
          </p:nvPr>
        </p:nvSpPr>
        <p:spPr/>
        <p:txBody>
          <a:bodyPr/>
          <a:lstStyle/>
          <a:p>
            <a:fld id="{D145378C-1164-434C-91C9-2959B950CD3F}" type="slidenum">
              <a:rPr lang="en-AU" smtClean="0"/>
              <a:t>41</a:t>
            </a:fld>
            <a:endParaRPr lang="en-AU"/>
          </a:p>
        </p:txBody>
      </p:sp>
    </p:spTree>
    <p:extLst>
      <p:ext uri="{BB962C8B-B14F-4D97-AF65-F5344CB8AC3E}">
        <p14:creationId xmlns:p14="http://schemas.microsoft.com/office/powerpoint/2010/main" val="2858510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04B8-7312-4A44-87DB-CE98898792F4}"/>
              </a:ext>
            </a:extLst>
          </p:cNvPr>
          <p:cNvSpPr>
            <a:spLocks noGrp="1"/>
          </p:cNvSpPr>
          <p:nvPr>
            <p:ph type="title"/>
          </p:nvPr>
        </p:nvSpPr>
        <p:spPr/>
        <p:txBody>
          <a:bodyPr>
            <a:normAutofit fontScale="90000"/>
          </a:bodyPr>
          <a:lstStyle/>
          <a:p>
            <a:r>
              <a:rPr lang="en-AU" dirty="0"/>
              <a:t>Other Marketing Analytics Course: MARK 5828 Advertising Analytics</a:t>
            </a:r>
          </a:p>
        </p:txBody>
      </p:sp>
      <p:sp>
        <p:nvSpPr>
          <p:cNvPr id="3" name="Content Placeholder 2">
            <a:extLst>
              <a:ext uri="{FF2B5EF4-FFF2-40B4-BE49-F238E27FC236}">
                <a16:creationId xmlns:a16="http://schemas.microsoft.com/office/drawing/2014/main" id="{B94FEA29-1BA3-4514-A204-174FDD94C3C9}"/>
              </a:ext>
            </a:extLst>
          </p:cNvPr>
          <p:cNvSpPr>
            <a:spLocks noGrp="1"/>
          </p:cNvSpPr>
          <p:nvPr>
            <p:ph idx="1"/>
          </p:nvPr>
        </p:nvSpPr>
        <p:spPr/>
        <p:txBody>
          <a:bodyPr>
            <a:normAutofit fontScale="55000" lnSpcReduction="20000"/>
          </a:bodyPr>
          <a:lstStyle/>
          <a:p>
            <a:r>
              <a:rPr lang="en-AU" dirty="0"/>
              <a:t>MARK 5826 Product Analytics (2018 S2, 2019 Term 3) </a:t>
            </a:r>
          </a:p>
          <a:p>
            <a:pPr lvl="1"/>
            <a:r>
              <a:rPr lang="en-GB" u="sng" dirty="0">
                <a:hlinkClick r:id="rId2"/>
              </a:rPr>
              <a:t>https://www.business.unsw.edu.au/degrees-courses/course-outlines/archives/MARK5826-2018-S2</a:t>
            </a:r>
            <a:endParaRPr lang="en-AU" dirty="0"/>
          </a:p>
          <a:p>
            <a:r>
              <a:rPr lang="en-AU" dirty="0"/>
              <a:t>MARK 5827 Customer Analytics (2019 Term 2)</a:t>
            </a:r>
          </a:p>
          <a:p>
            <a:pPr lvl="1"/>
            <a:r>
              <a:rPr lang="en-AU" u="sng" dirty="0">
                <a:hlinkClick r:id="rId3"/>
              </a:rPr>
              <a:t>http://www.handbook.unsw.edu.au/postgraduate/courses/2018/MARK5827.html</a:t>
            </a:r>
            <a:endParaRPr lang="en-AU" dirty="0"/>
          </a:p>
          <a:p>
            <a:r>
              <a:rPr lang="en-AU" dirty="0"/>
              <a:t>MARK 5828 Advertising Analytics (2019 Term 1) - </a:t>
            </a:r>
            <a:r>
              <a:rPr lang="en-GB" dirty="0"/>
              <a:t>No prerequisite course</a:t>
            </a:r>
            <a:endParaRPr lang="en-AU" dirty="0"/>
          </a:p>
          <a:p>
            <a:pPr lvl="1"/>
            <a:r>
              <a:rPr lang="en-AU" u="sng" dirty="0">
                <a:hlinkClick r:id="rId4"/>
              </a:rPr>
              <a:t>http://www.handbook.unsw.edu.au/postgraduate/courses/2018/MARK5828.html</a:t>
            </a:r>
            <a:endParaRPr lang="en-AU" u="sng" dirty="0"/>
          </a:p>
          <a:p>
            <a:r>
              <a:rPr lang="en-AU" dirty="0"/>
              <a:t>MARK 5822 Marketing Analytics in a Big Data World (2019 Term 1) </a:t>
            </a:r>
          </a:p>
          <a:p>
            <a:pPr lvl="1"/>
            <a:r>
              <a:rPr lang="en-GB" u="sng" dirty="0">
                <a:hlinkClick r:id="rId5"/>
              </a:rPr>
              <a:t>https://www.business.unsw.edu.au/degrees-courses/course-outlines/MARK5822</a:t>
            </a:r>
            <a:endParaRPr lang="en-AU" dirty="0"/>
          </a:p>
          <a:p>
            <a:r>
              <a:rPr lang="en-AU" dirty="0"/>
              <a:t>MARK 5814 Digital Marketing (2019 Term 2)</a:t>
            </a:r>
          </a:p>
          <a:p>
            <a:pPr lvl="1"/>
            <a:r>
              <a:rPr lang="en-AU" dirty="0">
                <a:hlinkClick r:id="rId6"/>
              </a:rPr>
              <a:t>https://www.handbook.unsw.edu.au/postgraduate/courses/2018/MARK5814.html</a:t>
            </a:r>
            <a:endParaRPr lang="en-AU" dirty="0"/>
          </a:p>
        </p:txBody>
      </p:sp>
      <p:sp>
        <p:nvSpPr>
          <p:cNvPr id="4" name="Slide Number Placeholder 3">
            <a:extLst>
              <a:ext uri="{FF2B5EF4-FFF2-40B4-BE49-F238E27FC236}">
                <a16:creationId xmlns:a16="http://schemas.microsoft.com/office/drawing/2014/main" id="{9950A3A5-2F6F-4A4A-B43B-BCF6299BC876}"/>
              </a:ext>
            </a:extLst>
          </p:cNvPr>
          <p:cNvSpPr>
            <a:spLocks noGrp="1"/>
          </p:cNvSpPr>
          <p:nvPr>
            <p:ph type="sldNum" sz="quarter" idx="12"/>
          </p:nvPr>
        </p:nvSpPr>
        <p:spPr/>
        <p:txBody>
          <a:bodyPr/>
          <a:lstStyle/>
          <a:p>
            <a:fld id="{D145378C-1164-434C-91C9-2959B950CD3F}" type="slidenum">
              <a:rPr lang="en-AU" smtClean="0"/>
              <a:t>42</a:t>
            </a:fld>
            <a:endParaRPr lang="en-AU"/>
          </a:p>
        </p:txBody>
      </p:sp>
    </p:spTree>
    <p:extLst>
      <p:ext uri="{BB962C8B-B14F-4D97-AF65-F5344CB8AC3E}">
        <p14:creationId xmlns:p14="http://schemas.microsoft.com/office/powerpoint/2010/main" val="154228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1384-4FAE-4E87-8849-17F5EF5C8E64}"/>
              </a:ext>
            </a:extLst>
          </p:cNvPr>
          <p:cNvSpPr>
            <a:spLocks noGrp="1"/>
          </p:cNvSpPr>
          <p:nvPr>
            <p:ph type="title"/>
          </p:nvPr>
        </p:nvSpPr>
        <p:spPr/>
        <p:txBody>
          <a:bodyPr/>
          <a:lstStyle/>
          <a:p>
            <a:r>
              <a:rPr lang="en-AU" dirty="0"/>
              <a:t>Today </a:t>
            </a:r>
          </a:p>
        </p:txBody>
      </p:sp>
      <p:sp>
        <p:nvSpPr>
          <p:cNvPr id="3" name="Content Placeholder 2">
            <a:extLst>
              <a:ext uri="{FF2B5EF4-FFF2-40B4-BE49-F238E27FC236}">
                <a16:creationId xmlns:a16="http://schemas.microsoft.com/office/drawing/2014/main" id="{393003A7-F3E2-4AF2-BD24-C7E57F9AF4FF}"/>
              </a:ext>
            </a:extLst>
          </p:cNvPr>
          <p:cNvSpPr>
            <a:spLocks noGrp="1"/>
          </p:cNvSpPr>
          <p:nvPr>
            <p:ph idx="1"/>
          </p:nvPr>
        </p:nvSpPr>
        <p:spPr/>
        <p:txBody>
          <a:bodyPr/>
          <a:lstStyle/>
          <a:p>
            <a:r>
              <a:rPr lang="en-AU" dirty="0"/>
              <a:t>AI-driven data product process</a:t>
            </a:r>
          </a:p>
          <a:p>
            <a:r>
              <a:rPr lang="en-AU" dirty="0"/>
              <a:t>Python function</a:t>
            </a:r>
          </a:p>
          <a:p>
            <a:r>
              <a:rPr lang="en-AU" dirty="0"/>
              <a:t>Group building</a:t>
            </a:r>
          </a:p>
          <a:p>
            <a:r>
              <a:rPr lang="en-AU" dirty="0"/>
              <a:t>Lab quiz</a:t>
            </a:r>
          </a:p>
        </p:txBody>
      </p:sp>
      <p:sp>
        <p:nvSpPr>
          <p:cNvPr id="4" name="Slide Number Placeholder 3">
            <a:extLst>
              <a:ext uri="{FF2B5EF4-FFF2-40B4-BE49-F238E27FC236}">
                <a16:creationId xmlns:a16="http://schemas.microsoft.com/office/drawing/2014/main" id="{8A051BCB-1E82-4093-837D-B8CFC69A2E58}"/>
              </a:ext>
            </a:extLst>
          </p:cNvPr>
          <p:cNvSpPr>
            <a:spLocks noGrp="1"/>
          </p:cNvSpPr>
          <p:nvPr>
            <p:ph type="sldNum" sz="quarter" idx="12"/>
          </p:nvPr>
        </p:nvSpPr>
        <p:spPr/>
        <p:txBody>
          <a:bodyPr/>
          <a:lstStyle/>
          <a:p>
            <a:fld id="{D145378C-1164-434C-91C9-2959B950CD3F}" type="slidenum">
              <a:rPr lang="en-AU" smtClean="0"/>
              <a:t>43</a:t>
            </a:fld>
            <a:endParaRPr lang="en-AU"/>
          </a:p>
        </p:txBody>
      </p:sp>
    </p:spTree>
    <p:extLst>
      <p:ext uri="{BB962C8B-B14F-4D97-AF65-F5344CB8AC3E}">
        <p14:creationId xmlns:p14="http://schemas.microsoft.com/office/powerpoint/2010/main" val="292185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FEC8-8461-484E-BF26-914A21FBDD10}"/>
              </a:ext>
            </a:extLst>
          </p:cNvPr>
          <p:cNvSpPr>
            <a:spLocks noGrp="1"/>
          </p:cNvSpPr>
          <p:nvPr>
            <p:ph type="title"/>
          </p:nvPr>
        </p:nvSpPr>
        <p:spPr/>
        <p:txBody>
          <a:bodyPr/>
          <a:lstStyle/>
          <a:p>
            <a:r>
              <a:rPr lang="en-AU" dirty="0"/>
              <a:t>Scope</a:t>
            </a:r>
          </a:p>
        </p:txBody>
      </p:sp>
      <p:sp>
        <p:nvSpPr>
          <p:cNvPr id="3" name="Content Placeholder 2">
            <a:extLst>
              <a:ext uri="{FF2B5EF4-FFF2-40B4-BE49-F238E27FC236}">
                <a16:creationId xmlns:a16="http://schemas.microsoft.com/office/drawing/2014/main" id="{9F2BDCC0-859F-4776-B02A-F344E90B7012}"/>
              </a:ext>
            </a:extLst>
          </p:cNvPr>
          <p:cNvSpPr>
            <a:spLocks noGrp="1"/>
          </p:cNvSpPr>
          <p:nvPr>
            <p:ph idx="1"/>
          </p:nvPr>
        </p:nvSpPr>
        <p:spPr>
          <a:xfrm>
            <a:off x="1087754" y="2060053"/>
            <a:ext cx="10058400" cy="4023360"/>
          </a:xfrm>
        </p:spPr>
        <p:txBody>
          <a:bodyPr/>
          <a:lstStyle/>
          <a:p>
            <a:endParaRPr lang="en-AU" dirty="0"/>
          </a:p>
        </p:txBody>
      </p:sp>
      <p:sp>
        <p:nvSpPr>
          <p:cNvPr id="4" name="Rectangle 3">
            <a:extLst>
              <a:ext uri="{FF2B5EF4-FFF2-40B4-BE49-F238E27FC236}">
                <a16:creationId xmlns:a16="http://schemas.microsoft.com/office/drawing/2014/main" id="{10B2911D-1D2A-4F0D-87C7-C0C8585F7903}"/>
              </a:ext>
            </a:extLst>
          </p:cNvPr>
          <p:cNvSpPr/>
          <p:nvPr/>
        </p:nvSpPr>
        <p:spPr>
          <a:xfrm>
            <a:off x="1276350" y="3952882"/>
            <a:ext cx="4052888" cy="152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Big Data Management</a:t>
            </a:r>
          </a:p>
          <a:p>
            <a:pPr algn="ctr"/>
            <a:r>
              <a:rPr lang="en-AU" sz="3200" dirty="0"/>
              <a:t>(Data Engineering)</a:t>
            </a:r>
          </a:p>
        </p:txBody>
      </p:sp>
      <p:sp>
        <p:nvSpPr>
          <p:cNvPr id="5" name="Rectangle 4">
            <a:extLst>
              <a:ext uri="{FF2B5EF4-FFF2-40B4-BE49-F238E27FC236}">
                <a16:creationId xmlns:a16="http://schemas.microsoft.com/office/drawing/2014/main" id="{E06D6414-ED5C-47E9-A54E-F06E156CEA7F}"/>
              </a:ext>
            </a:extLst>
          </p:cNvPr>
          <p:cNvSpPr/>
          <p:nvPr/>
        </p:nvSpPr>
        <p:spPr>
          <a:xfrm>
            <a:off x="6086474" y="3952882"/>
            <a:ext cx="4052888" cy="152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Data  Science</a:t>
            </a:r>
          </a:p>
        </p:txBody>
      </p:sp>
      <p:sp>
        <p:nvSpPr>
          <p:cNvPr id="7" name="Oval 6">
            <a:extLst>
              <a:ext uri="{FF2B5EF4-FFF2-40B4-BE49-F238E27FC236}">
                <a16:creationId xmlns:a16="http://schemas.microsoft.com/office/drawing/2014/main" id="{844845D8-8B43-4D0C-A16C-9A86C28E1F77}"/>
              </a:ext>
            </a:extLst>
          </p:cNvPr>
          <p:cNvSpPr/>
          <p:nvPr/>
        </p:nvSpPr>
        <p:spPr>
          <a:xfrm>
            <a:off x="3481395" y="2052642"/>
            <a:ext cx="4800600" cy="22574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3200" dirty="0"/>
              <a:t>AI Application</a:t>
            </a:r>
          </a:p>
        </p:txBody>
      </p:sp>
      <p:sp>
        <p:nvSpPr>
          <p:cNvPr id="6" name="Slide Number Placeholder 5">
            <a:extLst>
              <a:ext uri="{FF2B5EF4-FFF2-40B4-BE49-F238E27FC236}">
                <a16:creationId xmlns:a16="http://schemas.microsoft.com/office/drawing/2014/main" id="{62D9732F-BF3A-47E3-B800-8B423ABB57CD}"/>
              </a:ext>
            </a:extLst>
          </p:cNvPr>
          <p:cNvSpPr>
            <a:spLocks noGrp="1"/>
          </p:cNvSpPr>
          <p:nvPr>
            <p:ph type="sldNum" sz="quarter" idx="12"/>
          </p:nvPr>
        </p:nvSpPr>
        <p:spPr/>
        <p:txBody>
          <a:bodyPr/>
          <a:lstStyle/>
          <a:p>
            <a:fld id="{D145378C-1164-434C-91C9-2959B950CD3F}" type="slidenum">
              <a:rPr lang="en-AU" smtClean="0"/>
              <a:t>5</a:t>
            </a:fld>
            <a:endParaRPr lang="en-AU"/>
          </a:p>
        </p:txBody>
      </p:sp>
    </p:spTree>
    <p:extLst>
      <p:ext uri="{BB962C8B-B14F-4D97-AF65-F5344CB8AC3E}">
        <p14:creationId xmlns:p14="http://schemas.microsoft.com/office/powerpoint/2010/main" val="153015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FEC8-8461-484E-BF26-914A21FBDD10}"/>
              </a:ext>
            </a:extLst>
          </p:cNvPr>
          <p:cNvSpPr>
            <a:spLocks noGrp="1"/>
          </p:cNvSpPr>
          <p:nvPr>
            <p:ph type="title"/>
          </p:nvPr>
        </p:nvSpPr>
        <p:spPr/>
        <p:txBody>
          <a:bodyPr/>
          <a:lstStyle/>
          <a:p>
            <a:r>
              <a:rPr lang="en-AU" dirty="0"/>
              <a:t>What does Marketing do?</a:t>
            </a:r>
          </a:p>
        </p:txBody>
      </p:sp>
      <p:sp>
        <p:nvSpPr>
          <p:cNvPr id="3" name="Content Placeholder 2">
            <a:extLst>
              <a:ext uri="{FF2B5EF4-FFF2-40B4-BE49-F238E27FC236}">
                <a16:creationId xmlns:a16="http://schemas.microsoft.com/office/drawing/2014/main" id="{9F2BDCC0-859F-4776-B02A-F344E90B7012}"/>
              </a:ext>
            </a:extLst>
          </p:cNvPr>
          <p:cNvSpPr>
            <a:spLocks noGrp="1"/>
          </p:cNvSpPr>
          <p:nvPr>
            <p:ph idx="1"/>
          </p:nvPr>
        </p:nvSpPr>
        <p:spPr>
          <a:xfrm>
            <a:off x="1087754" y="1912413"/>
            <a:ext cx="10058400" cy="4023360"/>
          </a:xfrm>
        </p:spPr>
        <p:txBody>
          <a:bodyPr>
            <a:normAutofit/>
          </a:bodyPr>
          <a:lstStyle/>
          <a:p>
            <a:r>
              <a:rPr lang="en-AU" sz="2800" dirty="0"/>
              <a:t>3C Analysis </a:t>
            </a:r>
            <a:r>
              <a:rPr lang="en-AU" sz="2800" dirty="0">
                <a:sym typeface="Wingdings" panose="05000000000000000000" pitchFamily="2" charset="2"/>
              </a:rPr>
              <a:t> Targeting market   4P Actions</a:t>
            </a:r>
            <a:endParaRPr lang="en-AU" sz="2800" dirty="0"/>
          </a:p>
        </p:txBody>
      </p:sp>
      <p:pic>
        <p:nvPicPr>
          <p:cNvPr id="8" name="Content Placeholder 4">
            <a:extLst>
              <a:ext uri="{FF2B5EF4-FFF2-40B4-BE49-F238E27FC236}">
                <a16:creationId xmlns:a16="http://schemas.microsoft.com/office/drawing/2014/main" id="{9328C8FC-20E2-4835-B8F8-B4F43D7F5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521" y="2595568"/>
            <a:ext cx="6495633" cy="3268372"/>
          </a:xfrm>
          <a:prstGeom prst="rect">
            <a:avLst/>
          </a:prstGeom>
        </p:spPr>
      </p:pic>
      <p:sp>
        <p:nvSpPr>
          <p:cNvPr id="9" name="TextBox 8">
            <a:extLst>
              <a:ext uri="{FF2B5EF4-FFF2-40B4-BE49-F238E27FC236}">
                <a16:creationId xmlns:a16="http://schemas.microsoft.com/office/drawing/2014/main" id="{B7EF03BE-2B8F-4563-8F91-C214E6597278}"/>
              </a:ext>
            </a:extLst>
          </p:cNvPr>
          <p:cNvSpPr txBox="1"/>
          <p:nvPr/>
        </p:nvSpPr>
        <p:spPr>
          <a:xfrm>
            <a:off x="8148629" y="3148017"/>
            <a:ext cx="1480149" cy="523220"/>
          </a:xfrm>
          <a:prstGeom prst="rect">
            <a:avLst/>
          </a:prstGeom>
          <a:noFill/>
        </p:spPr>
        <p:txBody>
          <a:bodyPr wrap="none" rtlCol="0">
            <a:spAutoFit/>
          </a:bodyPr>
          <a:lstStyle/>
          <a:p>
            <a:r>
              <a:rPr lang="en-AU" sz="2800" dirty="0"/>
              <a:t>(= Retail)</a:t>
            </a:r>
          </a:p>
        </p:txBody>
      </p:sp>
      <p:sp>
        <p:nvSpPr>
          <p:cNvPr id="10" name="TextBox 9">
            <a:extLst>
              <a:ext uri="{FF2B5EF4-FFF2-40B4-BE49-F238E27FC236}">
                <a16:creationId xmlns:a16="http://schemas.microsoft.com/office/drawing/2014/main" id="{B76B6C21-795A-48E6-AB43-4620F1FABDA4}"/>
              </a:ext>
            </a:extLst>
          </p:cNvPr>
          <p:cNvSpPr txBox="1"/>
          <p:nvPr/>
        </p:nvSpPr>
        <p:spPr>
          <a:xfrm>
            <a:off x="8056397" y="4858052"/>
            <a:ext cx="2675412" cy="523220"/>
          </a:xfrm>
          <a:prstGeom prst="rect">
            <a:avLst/>
          </a:prstGeom>
          <a:noFill/>
        </p:spPr>
        <p:txBody>
          <a:bodyPr wrap="none" rtlCol="0">
            <a:spAutoFit/>
          </a:bodyPr>
          <a:lstStyle/>
          <a:p>
            <a:r>
              <a:rPr lang="en-AU" sz="2800" dirty="0"/>
              <a:t>(and Advertising)</a:t>
            </a:r>
          </a:p>
        </p:txBody>
      </p:sp>
      <p:sp>
        <p:nvSpPr>
          <p:cNvPr id="4" name="Slide Number Placeholder 3">
            <a:extLst>
              <a:ext uri="{FF2B5EF4-FFF2-40B4-BE49-F238E27FC236}">
                <a16:creationId xmlns:a16="http://schemas.microsoft.com/office/drawing/2014/main" id="{876014B3-7236-4B41-A78A-30AD755E392A}"/>
              </a:ext>
            </a:extLst>
          </p:cNvPr>
          <p:cNvSpPr>
            <a:spLocks noGrp="1"/>
          </p:cNvSpPr>
          <p:nvPr>
            <p:ph type="sldNum" sz="quarter" idx="12"/>
          </p:nvPr>
        </p:nvSpPr>
        <p:spPr/>
        <p:txBody>
          <a:bodyPr/>
          <a:lstStyle/>
          <a:p>
            <a:fld id="{D145378C-1164-434C-91C9-2959B950CD3F}" type="slidenum">
              <a:rPr lang="en-AU" smtClean="0"/>
              <a:t>6</a:t>
            </a:fld>
            <a:endParaRPr lang="en-AU"/>
          </a:p>
        </p:txBody>
      </p:sp>
    </p:spTree>
    <p:extLst>
      <p:ext uri="{BB962C8B-B14F-4D97-AF65-F5344CB8AC3E}">
        <p14:creationId xmlns:p14="http://schemas.microsoft.com/office/powerpoint/2010/main" val="413693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1FC9-A874-4BFD-83C2-B0E52B36D4B2}"/>
              </a:ext>
            </a:extLst>
          </p:cNvPr>
          <p:cNvSpPr>
            <a:spLocks noGrp="1"/>
          </p:cNvSpPr>
          <p:nvPr>
            <p:ph type="title"/>
          </p:nvPr>
        </p:nvSpPr>
        <p:spPr/>
        <p:txBody>
          <a:bodyPr/>
          <a:lstStyle/>
          <a:p>
            <a:r>
              <a:rPr lang="en-AU" dirty="0"/>
              <a:t>Application area of AI</a:t>
            </a:r>
          </a:p>
        </p:txBody>
      </p:sp>
      <p:sp>
        <p:nvSpPr>
          <p:cNvPr id="3" name="Content Placeholder 2">
            <a:extLst>
              <a:ext uri="{FF2B5EF4-FFF2-40B4-BE49-F238E27FC236}">
                <a16:creationId xmlns:a16="http://schemas.microsoft.com/office/drawing/2014/main" id="{3CB2609D-D87D-40DE-A940-6B80466177D3}"/>
              </a:ext>
            </a:extLst>
          </p:cNvPr>
          <p:cNvSpPr>
            <a:spLocks noGrp="1"/>
          </p:cNvSpPr>
          <p:nvPr>
            <p:ph idx="1"/>
          </p:nvPr>
        </p:nvSpPr>
        <p:spPr>
          <a:xfrm>
            <a:off x="5395912" y="1816101"/>
            <a:ext cx="6691313" cy="4351338"/>
          </a:xfrm>
        </p:spPr>
        <p:txBody>
          <a:bodyPr>
            <a:normAutofit fontScale="70000" lnSpcReduction="20000"/>
          </a:bodyPr>
          <a:lstStyle/>
          <a:p>
            <a:r>
              <a:rPr lang="en-AU" dirty="0"/>
              <a:t>41% in Technology (e.g. AI Data Product)</a:t>
            </a:r>
            <a:endParaRPr lang="en-AU" dirty="0">
              <a:effectLst/>
            </a:endParaRPr>
          </a:p>
          <a:p>
            <a:r>
              <a:rPr lang="en-AU" dirty="0"/>
              <a:t>17% in MARKETING including Retailing</a:t>
            </a:r>
            <a:endParaRPr lang="en-AU" dirty="0">
              <a:effectLst/>
            </a:endParaRPr>
          </a:p>
          <a:p>
            <a:r>
              <a:rPr lang="en-AU" dirty="0"/>
              <a:t>11% in General corporate setting</a:t>
            </a:r>
            <a:endParaRPr lang="en-AU" dirty="0">
              <a:effectLst/>
            </a:endParaRPr>
          </a:p>
          <a:p>
            <a:r>
              <a:rPr lang="en-AU" dirty="0"/>
              <a:t>9% in Consulting</a:t>
            </a:r>
            <a:endParaRPr lang="en-AU" dirty="0">
              <a:effectLst/>
            </a:endParaRPr>
          </a:p>
          <a:p>
            <a:r>
              <a:rPr lang="en-AU" dirty="0"/>
              <a:t>7% in Health care / Pharmaceuticals</a:t>
            </a:r>
            <a:endParaRPr lang="en-AU" dirty="0">
              <a:effectLst/>
            </a:endParaRPr>
          </a:p>
          <a:p>
            <a:r>
              <a:rPr lang="en-AU" dirty="0"/>
              <a:t>6% in Financial services</a:t>
            </a:r>
            <a:endParaRPr lang="en-AU" dirty="0">
              <a:effectLst/>
            </a:endParaRPr>
          </a:p>
          <a:p>
            <a:r>
              <a:rPr lang="en-AU" dirty="0"/>
              <a:t>4% in Government</a:t>
            </a:r>
            <a:endParaRPr lang="en-AU" dirty="0">
              <a:effectLst/>
            </a:endParaRPr>
          </a:p>
          <a:p>
            <a:r>
              <a:rPr lang="en-AU" dirty="0"/>
              <a:t>2% in Gaming </a:t>
            </a:r>
            <a:endParaRPr lang="en-AU" dirty="0">
              <a:effectLst/>
            </a:endParaRPr>
          </a:p>
          <a:p>
            <a:pPr marL="0" indent="0">
              <a:buNone/>
            </a:pPr>
            <a:r>
              <a:rPr lang="en-AU" dirty="0"/>
              <a:t>(Source: 2018 SAS Campus tour)</a:t>
            </a:r>
          </a:p>
        </p:txBody>
      </p:sp>
      <p:sp>
        <p:nvSpPr>
          <p:cNvPr id="4" name="Rectangle 3">
            <a:extLst>
              <a:ext uri="{FF2B5EF4-FFF2-40B4-BE49-F238E27FC236}">
                <a16:creationId xmlns:a16="http://schemas.microsoft.com/office/drawing/2014/main" id="{A1CE331E-163D-450B-9D11-787799C54B88}"/>
              </a:ext>
            </a:extLst>
          </p:cNvPr>
          <p:cNvSpPr/>
          <p:nvPr/>
        </p:nvSpPr>
        <p:spPr>
          <a:xfrm>
            <a:off x="798710" y="2260152"/>
            <a:ext cx="3724738" cy="3170099"/>
          </a:xfrm>
          <a:prstGeom prst="rect">
            <a:avLst/>
          </a:prstGeom>
        </p:spPr>
        <p:txBody>
          <a:bodyPr wrap="square">
            <a:spAutoFit/>
          </a:bodyPr>
          <a:lstStyle/>
          <a:p>
            <a:r>
              <a:rPr lang="en-AU" sz="2000" dirty="0">
                <a:latin typeface="Times New Roman" panose="02020603050405020304" pitchFamily="18" charset="0"/>
              </a:rPr>
              <a:t>Marketing managers and Marketing Analytics experts are collaborating to make actionable marketing decisions in terms of 4P, which is Product including technology, Price, Promotion including advertising, Place (i.e. Retail). Currently, Marketing-related industries has the highest demand for data scientists. </a:t>
            </a:r>
            <a:endParaRPr lang="en-AU" sz="2000" dirty="0">
              <a:effectLst/>
            </a:endParaRPr>
          </a:p>
        </p:txBody>
      </p:sp>
      <p:sp>
        <p:nvSpPr>
          <p:cNvPr id="5" name="Slide Number Placeholder 4">
            <a:extLst>
              <a:ext uri="{FF2B5EF4-FFF2-40B4-BE49-F238E27FC236}">
                <a16:creationId xmlns:a16="http://schemas.microsoft.com/office/drawing/2014/main" id="{FD1C959C-A402-4E7C-B19A-AD6D8FCD1E01}"/>
              </a:ext>
            </a:extLst>
          </p:cNvPr>
          <p:cNvSpPr>
            <a:spLocks noGrp="1"/>
          </p:cNvSpPr>
          <p:nvPr>
            <p:ph type="sldNum" sz="quarter" idx="12"/>
          </p:nvPr>
        </p:nvSpPr>
        <p:spPr/>
        <p:txBody>
          <a:bodyPr/>
          <a:lstStyle/>
          <a:p>
            <a:fld id="{D145378C-1164-434C-91C9-2959B950CD3F}" type="slidenum">
              <a:rPr lang="en-AU" smtClean="0"/>
              <a:t>7</a:t>
            </a:fld>
            <a:endParaRPr lang="en-AU"/>
          </a:p>
        </p:txBody>
      </p:sp>
    </p:spTree>
    <p:extLst>
      <p:ext uri="{BB962C8B-B14F-4D97-AF65-F5344CB8AC3E}">
        <p14:creationId xmlns:p14="http://schemas.microsoft.com/office/powerpoint/2010/main" val="326055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C420-6400-4DDE-B74B-DB55E90C31FB}"/>
              </a:ext>
            </a:extLst>
          </p:cNvPr>
          <p:cNvSpPr>
            <a:spLocks noGrp="1"/>
          </p:cNvSpPr>
          <p:nvPr>
            <p:ph type="title"/>
          </p:nvPr>
        </p:nvSpPr>
        <p:spPr/>
        <p:txBody>
          <a:bodyPr>
            <a:normAutofit fontScale="90000"/>
          </a:bodyPr>
          <a:lstStyle/>
          <a:p>
            <a:r>
              <a:rPr lang="en-AU" dirty="0"/>
              <a:t>UNSW on Big Data, Data Analytics, and AI</a:t>
            </a:r>
          </a:p>
        </p:txBody>
      </p:sp>
      <p:sp>
        <p:nvSpPr>
          <p:cNvPr id="3" name="Content Placeholder 2">
            <a:extLst>
              <a:ext uri="{FF2B5EF4-FFF2-40B4-BE49-F238E27FC236}">
                <a16:creationId xmlns:a16="http://schemas.microsoft.com/office/drawing/2014/main" id="{5866AAC8-39DE-4F84-8B77-6C95CC6F638D}"/>
              </a:ext>
            </a:extLst>
          </p:cNvPr>
          <p:cNvSpPr>
            <a:spLocks noGrp="1"/>
          </p:cNvSpPr>
          <p:nvPr>
            <p:ph idx="1"/>
          </p:nvPr>
        </p:nvSpPr>
        <p:spPr>
          <a:xfrm>
            <a:off x="838200" y="1825625"/>
            <a:ext cx="10987088" cy="4351338"/>
          </a:xfrm>
        </p:spPr>
        <p:txBody>
          <a:bodyPr>
            <a:normAutofit/>
          </a:bodyPr>
          <a:lstStyle/>
          <a:p>
            <a:r>
              <a:rPr lang="en-AU" sz="2000" dirty="0"/>
              <a:t>Postgraduate Master Degree</a:t>
            </a:r>
          </a:p>
          <a:p>
            <a:pPr lvl="1"/>
            <a:r>
              <a:rPr lang="en-AU" sz="1600" dirty="0"/>
              <a:t>Computer Science Engineering Information Technology Artificial Intelligence, Data Science &amp; Engineering </a:t>
            </a:r>
            <a:r>
              <a:rPr lang="en-AU" sz="1600" dirty="0">
                <a:hlinkClick r:id="rId2"/>
              </a:rPr>
              <a:t>https://www.engineering.unsw.edu.au/computer-science-engineering/courses-programs/postgraduate-coursework/specialisations</a:t>
            </a:r>
            <a:endParaRPr lang="en-AU" sz="1600" dirty="0"/>
          </a:p>
          <a:p>
            <a:pPr lvl="1"/>
            <a:r>
              <a:rPr lang="en-AU" sz="1600" dirty="0"/>
              <a:t>Health Data Science </a:t>
            </a:r>
            <a:r>
              <a:rPr lang="en-AU" sz="1600" dirty="0">
                <a:hlinkClick r:id="rId3"/>
              </a:rPr>
              <a:t>https://cbdrh.med.unsw.edu.au/postgraduate-coursework</a:t>
            </a:r>
            <a:endParaRPr lang="en-AU" sz="1600" dirty="0"/>
          </a:p>
          <a:p>
            <a:pPr lvl="1"/>
            <a:r>
              <a:rPr lang="en-AU" sz="1600" dirty="0"/>
              <a:t>City Analytics </a:t>
            </a:r>
            <a:r>
              <a:rPr lang="en-AU" sz="1600" dirty="0">
                <a:hlinkClick r:id="rId4"/>
              </a:rPr>
              <a:t>https://www.be.unsw.edu.au/degrees/postgraduate-coursework/master-of-city-analytics</a:t>
            </a:r>
            <a:endParaRPr lang="en-AU" sz="1600" dirty="0"/>
          </a:p>
          <a:p>
            <a:pPr lvl="1"/>
            <a:r>
              <a:rPr lang="en-AU" sz="1600" dirty="0"/>
              <a:t>Business Analytics </a:t>
            </a:r>
            <a:r>
              <a:rPr lang="en-AU" sz="1600" dirty="0">
                <a:hlinkClick r:id="rId5"/>
              </a:rPr>
              <a:t>https://www.handbook.unsw.edu.au/postgraduate/plans/2018/INFSKS8404.html</a:t>
            </a:r>
            <a:endParaRPr lang="en-AU" sz="1600" dirty="0"/>
          </a:p>
          <a:p>
            <a:pPr lvl="1"/>
            <a:r>
              <a:rPr lang="en-AU" sz="1600" dirty="0"/>
              <a:t>Marketing Analytics</a:t>
            </a:r>
          </a:p>
          <a:p>
            <a:r>
              <a:rPr lang="en-US" sz="2000" dirty="0"/>
              <a:t>Bachelor Degree</a:t>
            </a:r>
          </a:p>
          <a:p>
            <a:pPr lvl="1"/>
            <a:r>
              <a:rPr lang="en-US" sz="1600" dirty="0"/>
              <a:t>Data Science and Decisions </a:t>
            </a:r>
            <a:r>
              <a:rPr lang="en-US" sz="1600" dirty="0">
                <a:hlinkClick r:id="rId6"/>
              </a:rPr>
              <a:t>https://www.maths.unsw.edu.au/futurestudents/data-science-and-decisions</a:t>
            </a:r>
            <a:endParaRPr lang="en-US" sz="1600" dirty="0"/>
          </a:p>
          <a:p>
            <a:pPr lvl="1"/>
            <a:r>
              <a:rPr lang="en-AU" sz="1600" dirty="0"/>
              <a:t>Actuarial Risk Management &amp; Analytics </a:t>
            </a:r>
            <a:r>
              <a:rPr lang="en-AU" sz="1600" dirty="0">
                <a:hlinkClick r:id="rId7"/>
              </a:rPr>
              <a:t>http://www.handbook.unsw.edu.au/undergraduate/plans/2018/ACTLE13586.html</a:t>
            </a:r>
            <a:endParaRPr lang="en-AU" sz="2000" dirty="0"/>
          </a:p>
        </p:txBody>
      </p:sp>
      <p:sp>
        <p:nvSpPr>
          <p:cNvPr id="4" name="Slide Number Placeholder 3">
            <a:extLst>
              <a:ext uri="{FF2B5EF4-FFF2-40B4-BE49-F238E27FC236}">
                <a16:creationId xmlns:a16="http://schemas.microsoft.com/office/drawing/2014/main" id="{505DE123-1EC0-4A9D-A1C4-9E69504DF7F0}"/>
              </a:ext>
            </a:extLst>
          </p:cNvPr>
          <p:cNvSpPr>
            <a:spLocks noGrp="1"/>
          </p:cNvSpPr>
          <p:nvPr>
            <p:ph type="sldNum" sz="quarter" idx="12"/>
          </p:nvPr>
        </p:nvSpPr>
        <p:spPr/>
        <p:txBody>
          <a:bodyPr/>
          <a:lstStyle/>
          <a:p>
            <a:fld id="{D145378C-1164-434C-91C9-2959B950CD3F}" type="slidenum">
              <a:rPr lang="en-AU" smtClean="0"/>
              <a:t>8</a:t>
            </a:fld>
            <a:endParaRPr lang="en-AU"/>
          </a:p>
        </p:txBody>
      </p:sp>
    </p:spTree>
    <p:extLst>
      <p:ext uri="{BB962C8B-B14F-4D97-AF65-F5344CB8AC3E}">
        <p14:creationId xmlns:p14="http://schemas.microsoft.com/office/powerpoint/2010/main" val="184269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04B8-7312-4A44-87DB-CE98898792F4}"/>
              </a:ext>
            </a:extLst>
          </p:cNvPr>
          <p:cNvSpPr>
            <a:spLocks noGrp="1"/>
          </p:cNvSpPr>
          <p:nvPr>
            <p:ph type="title"/>
          </p:nvPr>
        </p:nvSpPr>
        <p:spPr/>
        <p:txBody>
          <a:bodyPr>
            <a:normAutofit fontScale="90000"/>
          </a:bodyPr>
          <a:lstStyle/>
          <a:p>
            <a:r>
              <a:rPr lang="en-AU" b="1" dirty="0"/>
              <a:t>Marketing Analytics Core Courses:</a:t>
            </a:r>
            <a:endParaRPr lang="en-AU" dirty="0"/>
          </a:p>
        </p:txBody>
      </p:sp>
      <p:sp>
        <p:nvSpPr>
          <p:cNvPr id="3" name="Content Placeholder 2">
            <a:extLst>
              <a:ext uri="{FF2B5EF4-FFF2-40B4-BE49-F238E27FC236}">
                <a16:creationId xmlns:a16="http://schemas.microsoft.com/office/drawing/2014/main" id="{B94FEA29-1BA3-4514-A204-174FDD94C3C9}"/>
              </a:ext>
            </a:extLst>
          </p:cNvPr>
          <p:cNvSpPr>
            <a:spLocks noGrp="1"/>
          </p:cNvSpPr>
          <p:nvPr>
            <p:ph idx="1"/>
          </p:nvPr>
        </p:nvSpPr>
        <p:spPr/>
        <p:txBody>
          <a:bodyPr>
            <a:normAutofit fontScale="55000" lnSpcReduction="20000"/>
          </a:bodyPr>
          <a:lstStyle/>
          <a:p>
            <a:r>
              <a:rPr lang="en-AU" dirty="0"/>
              <a:t>MARK 5826 Product Analytics (2018 S2, 2019 Term 3) </a:t>
            </a:r>
          </a:p>
          <a:p>
            <a:pPr lvl="1"/>
            <a:r>
              <a:rPr lang="en-GB" u="sng" dirty="0">
                <a:hlinkClick r:id="rId2"/>
              </a:rPr>
              <a:t>https://www.business.unsw.edu.au/degrees-courses/course-outlines/archives/MARK5826-2018-S2</a:t>
            </a:r>
            <a:endParaRPr lang="en-AU" dirty="0"/>
          </a:p>
          <a:p>
            <a:r>
              <a:rPr lang="en-AU" dirty="0"/>
              <a:t>MARK 5827 Customer Analytics (2019 Term 2)</a:t>
            </a:r>
          </a:p>
          <a:p>
            <a:pPr lvl="1"/>
            <a:r>
              <a:rPr lang="en-AU" u="sng" dirty="0">
                <a:hlinkClick r:id="rId3"/>
              </a:rPr>
              <a:t>http://www.handbook.unsw.edu.au/postgraduate/courses/2018/MARK5827.html</a:t>
            </a:r>
            <a:endParaRPr lang="en-AU" dirty="0"/>
          </a:p>
          <a:p>
            <a:r>
              <a:rPr lang="en-AU" dirty="0"/>
              <a:t>MARK 5828 Advertising Analytics (2019 Term 1) - </a:t>
            </a:r>
            <a:r>
              <a:rPr lang="en-GB" dirty="0"/>
              <a:t>No prerequisite course</a:t>
            </a:r>
            <a:endParaRPr lang="en-AU" dirty="0"/>
          </a:p>
          <a:p>
            <a:pPr lvl="1"/>
            <a:r>
              <a:rPr lang="en-AU" u="sng" dirty="0">
                <a:hlinkClick r:id="rId4"/>
              </a:rPr>
              <a:t>http://www.handbook.unsw.edu.au/postgraduate/courses/2018/MARK5828.html</a:t>
            </a:r>
            <a:endParaRPr lang="en-AU" u="sng" dirty="0"/>
          </a:p>
          <a:p>
            <a:r>
              <a:rPr lang="en-AU" dirty="0"/>
              <a:t>MARK 5822 Marketing Analytics in a Big Data World (2019 Term 1) </a:t>
            </a:r>
          </a:p>
          <a:p>
            <a:pPr lvl="1"/>
            <a:r>
              <a:rPr lang="en-GB" u="sng" dirty="0">
                <a:hlinkClick r:id="rId5"/>
              </a:rPr>
              <a:t>https://www.business.unsw.edu.au/degrees-courses/course-outlines/MARK5822</a:t>
            </a:r>
            <a:endParaRPr lang="en-AU" dirty="0"/>
          </a:p>
          <a:p>
            <a:r>
              <a:rPr lang="en-AU" dirty="0"/>
              <a:t>MARK 5814 Digital Marketing (2019 Term 2)</a:t>
            </a:r>
          </a:p>
          <a:p>
            <a:pPr lvl="1"/>
            <a:r>
              <a:rPr lang="en-AU" dirty="0">
                <a:hlinkClick r:id="rId6"/>
              </a:rPr>
              <a:t>https://www.handbook.unsw.edu.au/postgraduate/courses/2018/MARK5814.html</a:t>
            </a:r>
            <a:endParaRPr lang="en-AU" dirty="0"/>
          </a:p>
        </p:txBody>
      </p:sp>
      <p:sp>
        <p:nvSpPr>
          <p:cNvPr id="4" name="Slide Number Placeholder 3">
            <a:extLst>
              <a:ext uri="{FF2B5EF4-FFF2-40B4-BE49-F238E27FC236}">
                <a16:creationId xmlns:a16="http://schemas.microsoft.com/office/drawing/2014/main" id="{7C0D42EB-1DA3-47ED-85DD-07B5D9591B3A}"/>
              </a:ext>
            </a:extLst>
          </p:cNvPr>
          <p:cNvSpPr>
            <a:spLocks noGrp="1"/>
          </p:cNvSpPr>
          <p:nvPr>
            <p:ph type="sldNum" sz="quarter" idx="12"/>
          </p:nvPr>
        </p:nvSpPr>
        <p:spPr/>
        <p:txBody>
          <a:bodyPr/>
          <a:lstStyle/>
          <a:p>
            <a:fld id="{D145378C-1164-434C-91C9-2959B950CD3F}" type="slidenum">
              <a:rPr lang="en-AU" smtClean="0"/>
              <a:t>9</a:t>
            </a:fld>
            <a:endParaRPr lang="en-AU"/>
          </a:p>
        </p:txBody>
      </p:sp>
    </p:spTree>
    <p:extLst>
      <p:ext uri="{BB962C8B-B14F-4D97-AF65-F5344CB8AC3E}">
        <p14:creationId xmlns:p14="http://schemas.microsoft.com/office/powerpoint/2010/main" val="41958994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1051</TotalTime>
  <Words>2149</Words>
  <Application>Microsoft Office PowerPoint</Application>
  <PresentationFormat>Widescreen</PresentationFormat>
  <Paragraphs>497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Times New Roman</vt:lpstr>
      <vt:lpstr>Wingdings</vt:lpstr>
      <vt:lpstr>Retrospect</vt:lpstr>
      <vt:lpstr>AI-driven Data Product</vt:lpstr>
      <vt:lpstr>Lecturer: Dr. Junbum Kwon</vt:lpstr>
      <vt:lpstr>TA</vt:lpstr>
      <vt:lpstr>Big Data, Data Science, Artificial Intelligence</vt:lpstr>
      <vt:lpstr>Scope</vt:lpstr>
      <vt:lpstr>What does Marketing do?</vt:lpstr>
      <vt:lpstr>Application area of AI</vt:lpstr>
      <vt:lpstr>UNSW on Big Data, Data Analytics, and AI</vt:lpstr>
      <vt:lpstr>Marketing Analytics Core Courses:</vt:lpstr>
      <vt:lpstr>NPD  (New Product Development)  Process</vt:lpstr>
      <vt:lpstr>Information Products</vt:lpstr>
      <vt:lpstr>Information Products</vt:lpstr>
      <vt:lpstr>Information Product</vt:lpstr>
      <vt:lpstr>Big data, but not much insight?</vt:lpstr>
      <vt:lpstr>AI Winter</vt:lpstr>
      <vt:lpstr> Prof. Geoffrey Hinton  The Godfather of Deep Learning</vt:lpstr>
      <vt:lpstr>Analytics-based Data Product</vt:lpstr>
      <vt:lpstr>Analytics-based Data Product</vt:lpstr>
      <vt:lpstr>Step1: Conceptualizing the Product</vt:lpstr>
      <vt:lpstr>Step2: Data Acquisition</vt:lpstr>
      <vt:lpstr>Step3: Refinement</vt:lpstr>
      <vt:lpstr>Step4: Storage and Retrieval</vt:lpstr>
      <vt:lpstr>Step5: Distribution </vt:lpstr>
      <vt:lpstr>Step5: Distribution </vt:lpstr>
      <vt:lpstr>Step6: Presentation </vt:lpstr>
      <vt:lpstr>Step7: Market feedback  </vt:lpstr>
      <vt:lpstr>Terminology: AI-driven data product</vt:lpstr>
      <vt:lpstr> Class Plan</vt:lpstr>
      <vt:lpstr>PowerPoint Presentation</vt:lpstr>
      <vt:lpstr>PowerPoint Presentation</vt:lpstr>
      <vt:lpstr>Lecture, Tutorial, lab format</vt:lpstr>
      <vt:lpstr>Assessment</vt:lpstr>
      <vt:lpstr>Assessment</vt:lpstr>
      <vt:lpstr>Assessment</vt:lpstr>
      <vt:lpstr>Assessment</vt:lpstr>
      <vt:lpstr>Communication</vt:lpstr>
      <vt:lpstr>Communication</vt:lpstr>
      <vt:lpstr>Other New Product Courses</vt:lpstr>
      <vt:lpstr>Other Marketing Analytics Course: MARK 5828 Advertising Analytics</vt:lpstr>
      <vt:lpstr>Other Marketing Analytics Course: MARK 5828 Advertising Analytics (2019 Term 1)   - No prerequisite course</vt:lpstr>
      <vt:lpstr>Other Marketing Analytics Course: MARK 5827 Customer Analytics  (2019 Term 2) </vt:lpstr>
      <vt:lpstr>Other Marketing Analytics Course: MARK 5828 Advertising Analytics</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 – Data Product using AI</dc:title>
  <dc:creator>Junbum Kwon</dc:creator>
  <cp:lastModifiedBy>Junbum Kwon</cp:lastModifiedBy>
  <cp:revision>48</cp:revision>
  <dcterms:created xsi:type="dcterms:W3CDTF">2018-07-25T06:11:26Z</dcterms:created>
  <dcterms:modified xsi:type="dcterms:W3CDTF">2018-07-27T13:34:42Z</dcterms:modified>
</cp:coreProperties>
</file>